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heme/themeOverride1.xml" ContentType="application/vnd.openxmlformats-officedocument.themeOverr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theme/themeOverride4.xml" ContentType="application/vnd.openxmlformats-officedocument.themeOverride+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 id="2147483655" r:id="rId2"/>
    <p:sldMasterId id="2147483797" r:id="rId3"/>
  </p:sldMasterIdLst>
  <p:notesMasterIdLst>
    <p:notesMasterId r:id="rId9"/>
  </p:notesMasterIdLst>
  <p:handoutMasterIdLst>
    <p:handoutMasterId r:id="rId10"/>
  </p:handoutMasterIdLst>
  <p:sldIdLst>
    <p:sldId id="256" r:id="rId4"/>
    <p:sldId id="260" r:id="rId5"/>
    <p:sldId id="342" r:id="rId6"/>
    <p:sldId id="351" r:id="rId7"/>
    <p:sldId id="350" r:id="rId8"/>
  </p:sldIdLst>
  <p:sldSz cx="9144000" cy="6858000" type="screen4x3"/>
  <p:notesSz cx="6858000" cy="9774238"/>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37" autoAdjust="0"/>
  </p:normalViewPr>
  <p:slideViewPr>
    <p:cSldViewPr>
      <p:cViewPr>
        <p:scale>
          <a:sx n="80" d="100"/>
          <a:sy n="80" d="100"/>
        </p:scale>
        <p:origin x="-77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sldNum" sz="quarter" idx="3"/>
          </p:nvPr>
        </p:nvSpPr>
        <p:spPr bwMode="auto">
          <a:xfrm>
            <a:off x="3886200" y="929640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lvl1pPr>
          </a:lstStyle>
          <a:p>
            <a:pPr>
              <a:defRPr/>
            </a:pPr>
            <a:fld id="{06148EB4-403D-402D-BD46-0FB0A740EAA8}"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idx="2"/>
          </p:nvPr>
        </p:nvSpPr>
        <p:spPr bwMode="auto">
          <a:xfrm>
            <a:off x="1144588" y="852488"/>
            <a:ext cx="4568825" cy="34258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47738" y="4633913"/>
            <a:ext cx="4975225" cy="4117975"/>
          </a:xfrm>
          <a:prstGeom prst="rect">
            <a:avLst/>
          </a:prstGeom>
          <a:noFill/>
          <a:ln>
            <a:noFill/>
          </a:ln>
          <a:effectLst/>
          <a:extLst>
            <a:ext uri="{909E8E84-426E-40DD-AFC4-6F175D3DCCD1}"/>
            <a:ext uri="{91240B29-F687-4F45-9708-019B960494DF}"/>
            <a:ext uri="{AF507438-7753-43E0-B8FC-AC1667EBCBE1}"/>
          </a:extLst>
        </p:spPr>
        <p:txBody>
          <a:bodyPr vert="horz" wrap="square" lIns="90488" tIns="44450" rIns="90488" bIns="4445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cap="flat"/>
        </p:spPr>
      </p:sp>
      <p:sp>
        <p:nvSpPr>
          <p:cNvPr id="3174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cap="flat"/>
        </p:spPr>
      </p:sp>
      <p:sp>
        <p:nvSpPr>
          <p:cNvPr id="327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cap="flat"/>
        </p:spPr>
      </p:sp>
      <p:sp>
        <p:nvSpPr>
          <p:cNvPr id="3379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cap="flat"/>
        </p:spPr>
      </p:sp>
      <p:sp>
        <p:nvSpPr>
          <p:cNvPr id="348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cap="flat"/>
        </p:spPr>
      </p:sp>
      <p:sp>
        <p:nvSpPr>
          <p:cNvPr id="3584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1251"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125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1CACD36D-D583-44A2-A651-45EB5FEA0906}"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88FD86BC-797E-4FF1-967D-2429E9106A7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8C3114BD-70EC-4170-935F-35EF3117157B}"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DCE18FB9-55AD-4C46-8DFC-9248BF95930B}"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5EBE7AA3-3685-427F-80F7-FA4C74B955E1}"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FC35CABC-9D99-4EA8-8AF8-BD931D73D5FA}"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34A7F965-C627-4B1A-B5F6-EB46DBD98E25}"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C8654554-9128-4A9B-8562-7FCDDFC0E02F}"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D5EB891A-D90F-494E-9D74-AEB55E1698AB}"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C583E325-872E-47F3-8C27-606C7426FD4D}"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8FBAC57-E388-4CA7-B24E-3F0D0A197D54}"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FF62686C-AECE-4328-AEB4-875778B59712}"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63259912-45AA-4CB4-B694-4294E8741F43}"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D816BA7-4758-4F46-997F-928D811F216F}"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16335F7A-B2A9-4274-8178-EC580992CE17}"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DF911C6E-9FF5-43A6-8C88-47E56B82664E}"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8EA10F2D-6136-43F5-8048-B4BDEA4B1D9F}" type="slidenum">
              <a:rPr lang="en-GB"/>
              <a:pPr>
                <a:defRPr/>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C34DF02E-D1B3-480B-8D3B-DB5F7D32F610}" type="slidenum">
              <a:rPr lang="en-GB"/>
              <a:pPr>
                <a:defRPr/>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A4259BA1-33F0-49D2-8A10-79F84A03E0A9}" type="slidenum">
              <a:rPr lang="en-GB"/>
              <a:pPr>
                <a:defRPr/>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8DE50400-7482-4126-A619-F8490CB859AB}" type="slidenum">
              <a:rPr lang="en-GB"/>
              <a:pPr>
                <a:defRPr/>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DB506459-6F28-4A64-A647-DA2ECF48BC00}" type="slidenum">
              <a:rPr lang="en-GB"/>
              <a:pPr>
                <a:defRPr/>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F3F91CC9-6BFD-444D-9A9F-E2604BF75DE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E52F5D95-1C01-445E-AC60-7D2DC534C6BC}" type="slidenum">
              <a:rPr lang="en-GB"/>
              <a:pPr>
                <a:defRPr/>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78A901FA-3FF5-4795-81A0-888EA700E2B3}" type="slidenum">
              <a:rPr lang="en-GB"/>
              <a:pPr>
                <a:defRPr/>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5D498F8C-33BA-49F7-9381-604ED009DBB4}" type="slidenum">
              <a:rPr lang="en-GB"/>
              <a:pPr>
                <a:defRPr/>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25BA34C2-D730-43F6-98A3-932A4B28B952}" type="slidenum">
              <a:rPr lang="en-GB"/>
              <a:pPr>
                <a:defRPr/>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3D5540D-4737-48AD-AAC1-7C67FAAF2D2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39DC4136-184F-4511-A98F-C977E3D268E0}"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72018029-EE81-47DC-A40A-E7061862E761}"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CE0A579D-5543-4001-996C-8A6B643662A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3211ECD6-723C-44C2-81C6-0F3FA6580F8F}"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BBF0EE7A-DEA0-42CC-A13E-18FE393C03F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0BF07D43-4505-4A89-BAAB-D95412F0AD3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027"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1028"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0229"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lvl1pPr>
          </a:lstStyle>
          <a:p>
            <a:pPr>
              <a:defRPr/>
            </a:pPr>
            <a:fld id="{C7B7287B-9809-475F-917B-9DEF00E0FD4E}"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66"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2051"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2052"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lvl1pPr>
          </a:lstStyle>
          <a:p>
            <a:pPr>
              <a:defRPr/>
            </a:pPr>
            <a:fld id="{8C637E2A-A3DF-4C15-8E85-327FE6E7166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67"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5123"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5124"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CFD74DD3-B49C-4897-AC1C-7EEFB94A977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70"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4.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15362" name="Line 2"/>
          <p:cNvSpPr>
            <a:spLocks noChangeShapeType="1"/>
          </p:cNvSpPr>
          <p:nvPr/>
        </p:nvSpPr>
        <p:spPr bwMode="auto">
          <a:xfrm>
            <a:off x="26988" y="3429000"/>
            <a:ext cx="7974012" cy="0"/>
          </a:xfrm>
          <a:prstGeom prst="line">
            <a:avLst/>
          </a:prstGeom>
          <a:noFill/>
          <a:ln w="50800">
            <a:solidFill>
              <a:schemeClr val="accent2"/>
            </a:solidFill>
            <a:round/>
            <a:headEnd/>
            <a:tailEnd/>
          </a:ln>
        </p:spPr>
        <p:txBody>
          <a:bodyPr wrap="none" anchor="ctr"/>
          <a:lstStyle/>
          <a:p>
            <a:endParaRPr lang="en-US"/>
          </a:p>
        </p:txBody>
      </p:sp>
      <p:sp>
        <p:nvSpPr>
          <p:cNvPr id="15363" name="Rectangle 3"/>
          <p:cNvSpPr>
            <a:spLocks noGrp="1" noChangeArrowheads="1"/>
          </p:cNvSpPr>
          <p:nvPr>
            <p:ph type="ctrTitle"/>
          </p:nvPr>
        </p:nvSpPr>
        <p:spPr>
          <a:noFill/>
        </p:spPr>
        <p:txBody>
          <a:bodyPr lIns="90488" tIns="44450" rIns="90488" bIns="44450"/>
          <a:lstStyle/>
          <a:p>
            <a:r>
              <a:rPr lang="en-GB" b="1" dirty="0" smtClean="0">
                <a:latin typeface="Times" pitchFamily="18" charset="0"/>
              </a:rPr>
              <a:t>Lab </a:t>
            </a:r>
            <a:r>
              <a:rPr lang="en-GB" b="1" dirty="0" smtClean="0">
                <a:latin typeface="Times" pitchFamily="18" charset="0"/>
              </a:rPr>
              <a:t>4</a:t>
            </a:r>
            <a:endParaRPr lang="en-GB" b="1" dirty="0" smtClean="0">
              <a:latin typeface="Times" pitchFamily="18" charset="0"/>
            </a:endParaRPr>
          </a:p>
        </p:txBody>
      </p:sp>
      <p:sp>
        <p:nvSpPr>
          <p:cNvPr id="15364" name="Rectangle 4"/>
          <p:cNvSpPr>
            <a:spLocks noGrp="1" noChangeArrowheads="1"/>
          </p:cNvSpPr>
          <p:nvPr>
            <p:ph type="subTitle" idx="1"/>
          </p:nvPr>
        </p:nvSpPr>
        <p:spPr>
          <a:noFill/>
        </p:spPr>
        <p:txBody>
          <a:bodyPr lIns="90488" tIns="44450" rIns="90488" bIns="44450"/>
          <a:lstStyle/>
          <a:p>
            <a:r>
              <a:rPr lang="en-GB" b="1" smtClean="0">
                <a:latin typeface="Times" pitchFamily="18" charset="0"/>
              </a:rPr>
              <a:t>ER Modeling Case Studies</a:t>
            </a:r>
          </a:p>
          <a:p>
            <a:endParaRPr lang="en-GB" b="1" smtClean="0">
              <a:latin typeface="Times" pitchFamily="18" charset="0"/>
            </a:endParaRP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a:ln>
            <a:miter lim="800000"/>
            <a:headEnd/>
            <a:tailEnd/>
          </a:ln>
        </p:spPr>
        <p:txBody>
          <a:bodyPr/>
          <a:lstStyle/>
          <a:p>
            <a:fld id="{AC7BCDB3-EA04-4F50-9B9F-65EEA9C558A0}" type="slidenum">
              <a:rPr lang="en-GB" smtClean="0"/>
              <a:pPr/>
              <a:t>2</a:t>
            </a:fld>
            <a:endParaRPr lang="en-GB" smtClean="0"/>
          </a:p>
        </p:txBody>
      </p:sp>
      <p:sp>
        <p:nvSpPr>
          <p:cNvPr id="16387" name="Rectangle 2"/>
          <p:cNvSpPr>
            <a:spLocks noGrp="1" noChangeArrowheads="1"/>
          </p:cNvSpPr>
          <p:nvPr>
            <p:ph type="title"/>
          </p:nvPr>
        </p:nvSpPr>
        <p:spPr>
          <a:noFill/>
        </p:spPr>
        <p:txBody>
          <a:bodyPr lIns="90488" tIns="44450" rIns="90488" bIns="44450"/>
          <a:lstStyle/>
          <a:p>
            <a:r>
              <a:rPr lang="en-US" b="1" smtClean="0">
                <a:latin typeface="Times" pitchFamily="18" charset="0"/>
              </a:rPr>
              <a:t>BanksDatabase :ER Case Study</a:t>
            </a:r>
          </a:p>
        </p:txBody>
      </p:sp>
      <p:sp>
        <p:nvSpPr>
          <p:cNvPr id="11267" name="Rectangle 3"/>
          <p:cNvSpPr>
            <a:spLocks noGrp="1" noChangeArrowheads="1"/>
          </p:cNvSpPr>
          <p:nvPr>
            <p:ph type="body" idx="1"/>
          </p:nvPr>
        </p:nvSpPr>
        <p:spPr>
          <a:xfrm>
            <a:off x="533400" y="1600200"/>
            <a:ext cx="7727950" cy="4114800"/>
          </a:xfrm>
        </p:spPr>
        <p:txBody>
          <a:bodyPr lIns="90488" tIns="44450" rIns="90488" bIns="44450"/>
          <a:lstStyle/>
          <a:p>
            <a:pPr>
              <a:defRPr/>
            </a:pPr>
            <a:r>
              <a:rPr lang="en-US" sz="2000" dirty="0" smtClean="0"/>
              <a:t>Consider the following set of requirements for a Bank database that is used to keep track of Customer.</a:t>
            </a:r>
          </a:p>
          <a:p>
            <a:pPr lvl="1">
              <a:buFont typeface="+mj-lt"/>
              <a:buAutoNum type="alphaLcParenR"/>
              <a:defRPr/>
            </a:pPr>
            <a:r>
              <a:rPr lang="en-US" sz="1800" dirty="0" smtClean="0">
                <a:ea typeface="+mn-ea"/>
                <a:cs typeface="+mn-cs"/>
              </a:rPr>
              <a:t>Each bank has a unique name.</a:t>
            </a:r>
          </a:p>
          <a:p>
            <a:pPr lvl="1">
              <a:buFont typeface="+mj-lt"/>
              <a:buAutoNum type="alphaLcParenR"/>
              <a:defRPr/>
            </a:pPr>
            <a:r>
              <a:rPr lang="en-US" sz="1800" dirty="0" smtClean="0">
                <a:ea typeface="+mn-ea"/>
                <a:cs typeface="+mn-cs"/>
              </a:rPr>
              <a:t>Each branch has a number, name, address (number, street, city), and set of phones.</a:t>
            </a:r>
          </a:p>
          <a:p>
            <a:pPr lvl="1">
              <a:buFont typeface="+mj-lt"/>
              <a:buAutoNum type="alphaLcParenR"/>
              <a:defRPr/>
            </a:pPr>
            <a:r>
              <a:rPr lang="en-US" sz="1800" dirty="0" smtClean="0">
                <a:ea typeface="+mn-ea"/>
                <a:cs typeface="+mn-cs"/>
              </a:rPr>
              <a:t>Customer includes their name, set of address (P.O. Box, city, zip code, country), set of phones, and social security number. </a:t>
            </a:r>
          </a:p>
          <a:p>
            <a:pPr lvl="1">
              <a:buFont typeface="+mj-lt"/>
              <a:buAutoNum type="alphaLcParenR"/>
              <a:defRPr/>
            </a:pPr>
            <a:r>
              <a:rPr lang="en-US" sz="1800" dirty="0" smtClean="0">
                <a:ea typeface="+mn-ea"/>
                <a:cs typeface="+mn-cs"/>
              </a:rPr>
              <a:t>Accounts have numbers, types (e.g. saving, checking) and balance. Other branches might use the same designation for accounts. So to name an account uniquely, we need to give both the branch number to which this account belongs to and the account number.</a:t>
            </a:r>
          </a:p>
          <a:p>
            <a:pPr lvl="1">
              <a:buFont typeface="+mj-lt"/>
              <a:buAutoNum type="alphaLcParenR"/>
              <a:defRPr/>
            </a:pPr>
            <a:r>
              <a:rPr lang="en-US" sz="1800" dirty="0" smtClean="0">
                <a:ea typeface="+mn-ea"/>
                <a:cs typeface="+mn-cs"/>
              </a:rPr>
              <a:t>Not all bank customers must own accounts and a customer may have at most 5 accounts in the bank.</a:t>
            </a:r>
          </a:p>
          <a:p>
            <a:pPr lvl="1">
              <a:buFont typeface="+mj-lt"/>
              <a:buAutoNum type="alphaLcParenR"/>
              <a:defRPr/>
            </a:pPr>
            <a:r>
              <a:rPr lang="en-US" sz="1800" dirty="0" smtClean="0">
                <a:ea typeface="+mn-ea"/>
                <a:cs typeface="+mn-cs"/>
              </a:rPr>
              <a:t>An account must have only one customer.</a:t>
            </a:r>
          </a:p>
          <a:p>
            <a:pPr lvl="1">
              <a:buFont typeface="+mj-lt"/>
              <a:buAutoNum type="alphaLcParenR"/>
              <a:defRPr/>
            </a:pPr>
            <a:r>
              <a:rPr lang="en-US" sz="1800" dirty="0" smtClean="0">
                <a:ea typeface="+mn-ea"/>
                <a:cs typeface="+mn-cs"/>
              </a:rPr>
              <a:t>A customer may have many accounts in different branches.</a:t>
            </a:r>
          </a:p>
          <a:p>
            <a:pPr>
              <a:buFont typeface="+mj-lt"/>
              <a:buAutoNum type="alphaLcParenR"/>
              <a:defRPr/>
            </a:pPr>
            <a:endParaRPr lang="en-US" sz="1400" dirty="0" smtClean="0"/>
          </a:p>
        </p:txBody>
      </p:sp>
      <p:sp>
        <p:nvSpPr>
          <p:cNvPr id="16389"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a:ln>
            <a:miter lim="800000"/>
            <a:headEnd/>
            <a:tailEnd/>
          </a:ln>
        </p:spPr>
        <p:txBody>
          <a:bodyPr/>
          <a:lstStyle/>
          <a:p>
            <a:fld id="{700A30F4-98CC-4A56-BEA0-F0EECA238196}" type="slidenum">
              <a:rPr lang="en-GB" smtClean="0"/>
              <a:pPr/>
              <a:t>3</a:t>
            </a:fld>
            <a:endParaRPr lang="en-GB" smtClean="0"/>
          </a:p>
        </p:txBody>
      </p:sp>
      <p:sp>
        <p:nvSpPr>
          <p:cNvPr id="17411" name="Rectangle 2"/>
          <p:cNvSpPr>
            <a:spLocks noGrp="1" noChangeArrowheads="1"/>
          </p:cNvSpPr>
          <p:nvPr>
            <p:ph type="title"/>
          </p:nvPr>
        </p:nvSpPr>
        <p:spPr>
          <a:noFill/>
        </p:spPr>
        <p:txBody>
          <a:bodyPr lIns="90488" tIns="44450" rIns="90488" bIns="44450"/>
          <a:lstStyle/>
          <a:p>
            <a:r>
              <a:rPr lang="en-US" b="1" smtClean="0">
                <a:latin typeface="Times" pitchFamily="18" charset="0"/>
              </a:rPr>
              <a:t>Banks Database :ER Case Study</a:t>
            </a:r>
          </a:p>
        </p:txBody>
      </p:sp>
      <p:sp>
        <p:nvSpPr>
          <p:cNvPr id="17412" name="Rectangle 3"/>
          <p:cNvSpPr>
            <a:spLocks noGrp="1" noChangeArrowheads="1"/>
          </p:cNvSpPr>
          <p:nvPr>
            <p:ph type="body" idx="1"/>
          </p:nvPr>
        </p:nvSpPr>
        <p:spPr>
          <a:xfrm>
            <a:off x="533400" y="1600200"/>
            <a:ext cx="7727950" cy="4114800"/>
          </a:xfrm>
          <a:noFill/>
        </p:spPr>
        <p:txBody>
          <a:bodyPr lIns="90488" tIns="44450" rIns="90488" bIns="44450"/>
          <a:lstStyle/>
          <a:p>
            <a:pPr>
              <a:buClr>
                <a:srgbClr val="CC0000"/>
              </a:buClr>
            </a:pPr>
            <a:r>
              <a:rPr lang="en-US" sz="2400" b="1" smtClean="0">
                <a:solidFill>
                  <a:srgbClr val="000066"/>
                </a:solidFill>
                <a:latin typeface="Times" pitchFamily="18" charset="0"/>
              </a:rPr>
              <a:t>Design an ER schema for this application, and draw an ER diagram for that schema.</a:t>
            </a:r>
          </a:p>
          <a:p>
            <a:pPr>
              <a:buClr>
                <a:srgbClr val="CC0000"/>
              </a:buClr>
            </a:pPr>
            <a:r>
              <a:rPr lang="en-US" sz="2400" b="1" smtClean="0">
                <a:solidFill>
                  <a:srgbClr val="000066"/>
                </a:solidFill>
                <a:latin typeface="Times" pitchFamily="18" charset="0"/>
              </a:rPr>
              <a:t>Specify key attributes of each entity type and structural constraints on each relationship type. </a:t>
            </a:r>
          </a:p>
          <a:p>
            <a:pPr>
              <a:buClr>
                <a:srgbClr val="CC0000"/>
              </a:buClr>
            </a:pPr>
            <a:r>
              <a:rPr lang="en-US" sz="2400" b="1" smtClean="0">
                <a:solidFill>
                  <a:srgbClr val="000066"/>
                </a:solidFill>
                <a:latin typeface="Times" pitchFamily="18" charset="0"/>
              </a:rPr>
              <a:t>Note any unspecified requirements, and make appropriate assumptions to make the specification complete.</a:t>
            </a:r>
          </a:p>
          <a:p>
            <a:pPr>
              <a:buClr>
                <a:srgbClr val="CC0000"/>
              </a:buClr>
              <a:buFont typeface="Monotype Sorts" pitchFamily="2" charset="2"/>
              <a:buNone/>
            </a:pPr>
            <a:endParaRPr lang="en-US" sz="1200" smtClean="0"/>
          </a:p>
          <a:p>
            <a:endParaRPr lang="en-GB" sz="1400" b="1" smtClean="0">
              <a:latin typeface="Times" pitchFamily="18" charset="0"/>
            </a:endParaRPr>
          </a:p>
          <a:p>
            <a:endParaRPr lang="en-GB" sz="1400" b="1" smtClean="0">
              <a:latin typeface="Times" pitchFamily="18" charset="0"/>
            </a:endParaRPr>
          </a:p>
          <a:p>
            <a:endParaRPr lang="en-GB" sz="1400" smtClean="0">
              <a:latin typeface="Times" pitchFamily="18" charset="0"/>
            </a:endParaRPr>
          </a:p>
        </p:txBody>
      </p:sp>
      <p:sp>
        <p:nvSpPr>
          <p:cNvPr id="17413"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a:ln>
            <a:miter lim="800000"/>
            <a:headEnd/>
            <a:tailEnd/>
          </a:ln>
        </p:spPr>
        <p:txBody>
          <a:bodyPr/>
          <a:lstStyle/>
          <a:p>
            <a:fld id="{58793F1E-30DD-4646-9EC4-73AFA1FA3C9D}" type="slidenum">
              <a:rPr lang="en-GB" smtClean="0"/>
              <a:pPr/>
              <a:t>4</a:t>
            </a:fld>
            <a:endParaRPr lang="en-GB" smtClean="0"/>
          </a:p>
        </p:txBody>
      </p:sp>
      <p:sp>
        <p:nvSpPr>
          <p:cNvPr id="18435" name="Rectangle 2"/>
          <p:cNvSpPr>
            <a:spLocks noGrp="1" noChangeArrowheads="1"/>
          </p:cNvSpPr>
          <p:nvPr>
            <p:ph type="title"/>
          </p:nvPr>
        </p:nvSpPr>
        <p:spPr>
          <a:noFill/>
        </p:spPr>
        <p:txBody>
          <a:bodyPr lIns="90488" tIns="44450" rIns="90488" bIns="44450"/>
          <a:lstStyle/>
          <a:p>
            <a:r>
              <a:rPr lang="en-US" b="1" smtClean="0">
                <a:latin typeface="Times" pitchFamily="18" charset="0"/>
              </a:rPr>
              <a:t>Banks Database</a:t>
            </a:r>
            <a:r>
              <a:rPr lang="en-US" b="1" smtClean="0"/>
              <a:t> </a:t>
            </a:r>
            <a:r>
              <a:rPr lang="en-US" b="1" smtClean="0">
                <a:latin typeface="Times" pitchFamily="18" charset="0"/>
              </a:rPr>
              <a:t>:ER Case Study</a:t>
            </a:r>
          </a:p>
        </p:txBody>
      </p:sp>
      <p:sp>
        <p:nvSpPr>
          <p:cNvPr id="18436"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
        <p:nvSpPr>
          <p:cNvPr id="18437" name="TextBox 20"/>
          <p:cNvSpPr txBox="1">
            <a:spLocks noChangeArrowheads="1"/>
          </p:cNvSpPr>
          <p:nvPr/>
        </p:nvSpPr>
        <p:spPr bwMode="auto">
          <a:xfrm>
            <a:off x="4394200" y="5637213"/>
            <a:ext cx="427038" cy="261937"/>
          </a:xfrm>
          <a:prstGeom prst="rect">
            <a:avLst/>
          </a:prstGeom>
          <a:noFill/>
          <a:ln w="9525">
            <a:noFill/>
            <a:miter lim="800000"/>
            <a:headEnd/>
            <a:tailEnd/>
          </a:ln>
        </p:spPr>
        <p:txBody>
          <a:bodyPr>
            <a:spAutoFit/>
          </a:bodyPr>
          <a:lstStyle/>
          <a:p>
            <a:r>
              <a:rPr lang="en-US" sz="1100">
                <a:solidFill>
                  <a:srgbClr val="CC0000"/>
                </a:solidFill>
              </a:rPr>
              <a:t>0..*</a:t>
            </a:r>
          </a:p>
        </p:txBody>
      </p:sp>
      <p:graphicFrame>
        <p:nvGraphicFramePr>
          <p:cNvPr id="23" name="Table 22"/>
          <p:cNvGraphicFramePr>
            <a:graphicFrameLocks noGrp="1"/>
          </p:cNvGraphicFramePr>
          <p:nvPr/>
        </p:nvGraphicFramePr>
        <p:xfrm>
          <a:off x="7273925" y="3981450"/>
          <a:ext cx="1042392" cy="8882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Bank</a:t>
                      </a:r>
                      <a:endParaRPr lang="en-US" sz="1100" b="1" dirty="0"/>
                    </a:p>
                  </a:txBody>
                  <a:tcPr>
                    <a:solidFill>
                      <a:schemeClr val="bg1"/>
                    </a:solidFill>
                  </a:tcPr>
                </a:tc>
              </a:tr>
              <a:tr h="629120">
                <a:tc>
                  <a:txBody>
                    <a:bodyPr/>
                    <a:lstStyle/>
                    <a:p>
                      <a:r>
                        <a:rPr lang="en-US" sz="1100" dirty="0" smtClean="0"/>
                        <a:t>Name</a:t>
                      </a:r>
                      <a:r>
                        <a:rPr lang="en-US" sz="1100" baseline="0" dirty="0" smtClean="0"/>
                        <a:t> {PK}</a:t>
                      </a:r>
                      <a:endParaRPr lang="en-US" sz="1100" dirty="0" smtClean="0"/>
                    </a:p>
                  </a:txBody>
                  <a:tcPr>
                    <a:solidFill>
                      <a:schemeClr val="bg1"/>
                    </a:solidFill>
                  </a:tcPr>
                </a:tc>
              </a:tr>
            </a:tbl>
          </a:graphicData>
        </a:graphic>
      </p:graphicFrame>
      <p:cxnSp>
        <p:nvCxnSpPr>
          <p:cNvPr id="24" name="Elbow Connector 27"/>
          <p:cNvCxnSpPr/>
          <p:nvPr/>
        </p:nvCxnSpPr>
        <p:spPr>
          <a:xfrm rot="16200000" flipV="1">
            <a:off x="2628901" y="4160837"/>
            <a:ext cx="1225550" cy="1152525"/>
          </a:xfrm>
          <a:prstGeom prst="bentConnector3">
            <a:avLst>
              <a:gd name="adj1" fmla="val 34478"/>
            </a:avLst>
          </a:prstGeom>
        </p:spPr>
        <p:style>
          <a:lnRef idx="1">
            <a:schemeClr val="accent1"/>
          </a:lnRef>
          <a:fillRef idx="0">
            <a:schemeClr val="accent1"/>
          </a:fillRef>
          <a:effectRef idx="0">
            <a:schemeClr val="accent1"/>
          </a:effectRef>
          <a:fontRef idx="minor">
            <a:schemeClr val="tx1"/>
          </a:fontRef>
        </p:style>
      </p:cxnSp>
      <p:cxnSp>
        <p:nvCxnSpPr>
          <p:cNvPr id="26" name="Elbow Connector 27"/>
          <p:cNvCxnSpPr/>
          <p:nvPr/>
        </p:nvCxnSpPr>
        <p:spPr>
          <a:xfrm rot="5400000" flipH="1" flipV="1">
            <a:off x="3479006" y="4318794"/>
            <a:ext cx="2403475" cy="719138"/>
          </a:xfrm>
          <a:prstGeom prst="bentConnector3">
            <a:avLst>
              <a:gd name="adj1" fmla="val -908"/>
            </a:avLst>
          </a:prstGeom>
        </p:spPr>
        <p:style>
          <a:lnRef idx="1">
            <a:schemeClr val="accent1"/>
          </a:lnRef>
          <a:fillRef idx="0">
            <a:schemeClr val="accent1"/>
          </a:fillRef>
          <a:effectRef idx="0">
            <a:schemeClr val="accent1"/>
          </a:effectRef>
          <a:fontRef idx="minor">
            <a:schemeClr val="tx1"/>
          </a:fontRef>
        </p:style>
      </p:cxnSp>
      <p:cxnSp>
        <p:nvCxnSpPr>
          <p:cNvPr id="30" name="Elbow Connector 27"/>
          <p:cNvCxnSpPr/>
          <p:nvPr/>
        </p:nvCxnSpPr>
        <p:spPr>
          <a:xfrm rot="10800000">
            <a:off x="5618163" y="2397125"/>
            <a:ext cx="2087562" cy="1584325"/>
          </a:xfrm>
          <a:prstGeom prst="bentConnector3">
            <a:avLst>
              <a:gd name="adj1" fmla="val -44"/>
            </a:avLst>
          </a:prstGeom>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4465638" y="1749425"/>
          <a:ext cx="1224161" cy="1531260"/>
        </p:xfrm>
        <a:graphic>
          <a:graphicData uri="http://schemas.openxmlformats.org/drawingml/2006/table">
            <a:tbl>
              <a:tblPr firstRow="1" bandRow="1">
                <a:tableStyleId>{5940675A-B579-460E-94D1-54222C63F5DA}</a:tableStyleId>
              </a:tblPr>
              <a:tblGrid>
                <a:gridCol w="1224161"/>
              </a:tblGrid>
              <a:tr h="266340">
                <a:tc>
                  <a:txBody>
                    <a:bodyPr/>
                    <a:lstStyle/>
                    <a:p>
                      <a:r>
                        <a:rPr lang="en-US" sz="1100" b="1" dirty="0" smtClean="0"/>
                        <a:t>Branch</a:t>
                      </a:r>
                      <a:endParaRPr lang="en-US" sz="1100" b="1" dirty="0"/>
                    </a:p>
                  </a:txBody>
                  <a:tcPr>
                    <a:solidFill>
                      <a:schemeClr val="bg1"/>
                    </a:solidFill>
                  </a:tcPr>
                </a:tc>
              </a:tr>
              <a:tr h="8656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Branch_NO</a:t>
                      </a:r>
                      <a:r>
                        <a:rPr lang="en-US" sz="1100" dirty="0" smtClean="0"/>
                        <a:t>{PK}</a:t>
                      </a:r>
                    </a:p>
                    <a:p>
                      <a:r>
                        <a:rPr lang="en-US" sz="1100" dirty="0" smtClean="0"/>
                        <a:t>Name</a:t>
                      </a:r>
                    </a:p>
                    <a:p>
                      <a:r>
                        <a:rPr lang="en-US" sz="1100" dirty="0" smtClean="0"/>
                        <a:t>Address</a:t>
                      </a:r>
                    </a:p>
                    <a:p>
                      <a:r>
                        <a:rPr lang="en-US" sz="1100" dirty="0" smtClean="0"/>
                        <a:t>    Number</a:t>
                      </a:r>
                    </a:p>
                    <a:p>
                      <a:r>
                        <a:rPr lang="en-US" sz="1100" baseline="0" dirty="0" smtClean="0"/>
                        <a:t>    </a:t>
                      </a:r>
                      <a:r>
                        <a:rPr lang="en-US" sz="1100" dirty="0" smtClean="0"/>
                        <a:t>Street</a:t>
                      </a:r>
                    </a:p>
                    <a:p>
                      <a:r>
                        <a:rPr lang="en-US" sz="1100" dirty="0" smtClean="0"/>
                        <a:t>    City</a:t>
                      </a:r>
                    </a:p>
                    <a:p>
                      <a:r>
                        <a:rPr lang="en-US" sz="1100" dirty="0" smtClean="0"/>
                        <a:t>Phone[1..*]</a:t>
                      </a:r>
                    </a:p>
                  </a:txBody>
                  <a:tcPr>
                    <a:solidFill>
                      <a:schemeClr val="bg1"/>
                    </a:solidFill>
                  </a:tcPr>
                </a:tc>
              </a:tr>
            </a:tbl>
          </a:graphicData>
        </a:graphic>
      </p:graphicFrame>
      <p:sp>
        <p:nvSpPr>
          <p:cNvPr id="18457" name="TextBox 21"/>
          <p:cNvSpPr txBox="1">
            <a:spLocks noChangeArrowheads="1"/>
          </p:cNvSpPr>
          <p:nvPr/>
        </p:nvSpPr>
        <p:spPr bwMode="auto">
          <a:xfrm rot="10800000" flipV="1">
            <a:off x="7058025" y="2108200"/>
            <a:ext cx="1135063"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has</a:t>
            </a:r>
          </a:p>
        </p:txBody>
      </p:sp>
      <p:sp>
        <p:nvSpPr>
          <p:cNvPr id="18458" name="TextBox 21"/>
          <p:cNvSpPr txBox="1">
            <a:spLocks noChangeArrowheads="1"/>
          </p:cNvSpPr>
          <p:nvPr/>
        </p:nvSpPr>
        <p:spPr bwMode="auto">
          <a:xfrm rot="10800000" flipV="1">
            <a:off x="2954338" y="4700588"/>
            <a:ext cx="1133475"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Owns </a:t>
            </a:r>
            <a:endParaRPr lang="en-US" sz="1100">
              <a:solidFill>
                <a:srgbClr val="CC0000"/>
              </a:solidFill>
            </a:endParaRPr>
          </a:p>
        </p:txBody>
      </p:sp>
      <p:sp>
        <p:nvSpPr>
          <p:cNvPr id="18459" name="TextBox 21"/>
          <p:cNvSpPr txBox="1">
            <a:spLocks noChangeArrowheads="1"/>
          </p:cNvSpPr>
          <p:nvPr/>
        </p:nvSpPr>
        <p:spPr bwMode="auto">
          <a:xfrm rot="10800000" flipV="1">
            <a:off x="4970463" y="4581525"/>
            <a:ext cx="1133475"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Contains</a:t>
            </a:r>
          </a:p>
        </p:txBody>
      </p:sp>
      <p:sp>
        <p:nvSpPr>
          <p:cNvPr id="18460" name="TextBox 20"/>
          <p:cNvSpPr txBox="1">
            <a:spLocks noChangeArrowheads="1"/>
          </p:cNvSpPr>
          <p:nvPr/>
        </p:nvSpPr>
        <p:spPr bwMode="auto">
          <a:xfrm>
            <a:off x="4610100" y="3549650"/>
            <a:ext cx="427038" cy="260350"/>
          </a:xfrm>
          <a:prstGeom prst="rect">
            <a:avLst/>
          </a:prstGeom>
          <a:noFill/>
          <a:ln w="9525">
            <a:noFill/>
            <a:miter lim="800000"/>
            <a:headEnd/>
            <a:tailEnd/>
          </a:ln>
        </p:spPr>
        <p:txBody>
          <a:bodyPr>
            <a:spAutoFit/>
          </a:bodyPr>
          <a:lstStyle/>
          <a:p>
            <a:r>
              <a:rPr lang="en-US" sz="1100">
                <a:solidFill>
                  <a:srgbClr val="CC0000"/>
                </a:solidFill>
              </a:rPr>
              <a:t>1..1</a:t>
            </a:r>
          </a:p>
        </p:txBody>
      </p:sp>
      <p:sp>
        <p:nvSpPr>
          <p:cNvPr id="18461" name="TextBox 20"/>
          <p:cNvSpPr txBox="1">
            <a:spLocks noChangeArrowheads="1"/>
          </p:cNvSpPr>
          <p:nvPr/>
        </p:nvSpPr>
        <p:spPr bwMode="auto">
          <a:xfrm>
            <a:off x="5689600" y="2108200"/>
            <a:ext cx="428625"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18462" name="TextBox 20"/>
          <p:cNvSpPr txBox="1">
            <a:spLocks noChangeArrowheads="1"/>
          </p:cNvSpPr>
          <p:nvPr/>
        </p:nvSpPr>
        <p:spPr bwMode="auto">
          <a:xfrm>
            <a:off x="7778750" y="3692525"/>
            <a:ext cx="427038" cy="261938"/>
          </a:xfrm>
          <a:prstGeom prst="rect">
            <a:avLst/>
          </a:prstGeom>
          <a:noFill/>
          <a:ln w="9525">
            <a:noFill/>
            <a:miter lim="800000"/>
            <a:headEnd/>
            <a:tailEnd/>
          </a:ln>
        </p:spPr>
        <p:txBody>
          <a:bodyPr>
            <a:spAutoFit/>
          </a:bodyPr>
          <a:lstStyle/>
          <a:p>
            <a:r>
              <a:rPr lang="en-US" sz="1100">
                <a:solidFill>
                  <a:srgbClr val="CC0000"/>
                </a:solidFill>
              </a:rPr>
              <a:t>1..1</a:t>
            </a:r>
          </a:p>
        </p:txBody>
      </p:sp>
      <p:sp>
        <p:nvSpPr>
          <p:cNvPr id="18463" name="TextBox 20"/>
          <p:cNvSpPr txBox="1">
            <a:spLocks noChangeArrowheads="1"/>
          </p:cNvSpPr>
          <p:nvPr/>
        </p:nvSpPr>
        <p:spPr bwMode="auto">
          <a:xfrm>
            <a:off x="2665413" y="4268788"/>
            <a:ext cx="428625" cy="261937"/>
          </a:xfrm>
          <a:prstGeom prst="rect">
            <a:avLst/>
          </a:prstGeom>
          <a:noFill/>
          <a:ln w="9525">
            <a:noFill/>
            <a:miter lim="800000"/>
            <a:headEnd/>
            <a:tailEnd/>
          </a:ln>
        </p:spPr>
        <p:txBody>
          <a:bodyPr>
            <a:spAutoFit/>
          </a:bodyPr>
          <a:lstStyle/>
          <a:p>
            <a:r>
              <a:rPr lang="en-US" sz="1100">
                <a:solidFill>
                  <a:srgbClr val="CC0000"/>
                </a:solidFill>
              </a:rPr>
              <a:t>0..*</a:t>
            </a:r>
          </a:p>
        </p:txBody>
      </p:sp>
      <p:sp>
        <p:nvSpPr>
          <p:cNvPr id="18464" name="TextBox 20"/>
          <p:cNvSpPr txBox="1">
            <a:spLocks noChangeArrowheads="1"/>
          </p:cNvSpPr>
          <p:nvPr/>
        </p:nvSpPr>
        <p:spPr bwMode="auto">
          <a:xfrm>
            <a:off x="3817938" y="4989513"/>
            <a:ext cx="427037" cy="261937"/>
          </a:xfrm>
          <a:prstGeom prst="rect">
            <a:avLst/>
          </a:prstGeom>
          <a:noFill/>
          <a:ln w="9525">
            <a:noFill/>
            <a:miter lim="800000"/>
            <a:headEnd/>
            <a:tailEnd/>
          </a:ln>
        </p:spPr>
        <p:txBody>
          <a:bodyPr>
            <a:spAutoFit/>
          </a:bodyPr>
          <a:lstStyle/>
          <a:p>
            <a:r>
              <a:rPr lang="en-US" sz="1100">
                <a:solidFill>
                  <a:srgbClr val="CC0000"/>
                </a:solidFill>
              </a:rPr>
              <a:t>0..5</a:t>
            </a:r>
          </a:p>
        </p:txBody>
      </p:sp>
      <p:graphicFrame>
        <p:nvGraphicFramePr>
          <p:cNvPr id="20" name="Table 19"/>
          <p:cNvGraphicFramePr>
            <a:graphicFrameLocks noGrp="1"/>
          </p:cNvGraphicFramePr>
          <p:nvPr/>
        </p:nvGraphicFramePr>
        <p:xfrm>
          <a:off x="2162175" y="2840038"/>
          <a:ext cx="1042392" cy="1691640"/>
        </p:xfrm>
        <a:graphic>
          <a:graphicData uri="http://schemas.openxmlformats.org/drawingml/2006/table">
            <a:tbl>
              <a:tblPr firstRow="1" bandRow="1">
                <a:tableStyleId>{5940675A-B579-460E-94D1-54222C63F5DA}</a:tableStyleId>
              </a:tblPr>
              <a:tblGrid>
                <a:gridCol w="1042392"/>
              </a:tblGrid>
              <a:tr h="247578">
                <a:tc>
                  <a:txBody>
                    <a:bodyPr/>
                    <a:lstStyle/>
                    <a:p>
                      <a:r>
                        <a:rPr lang="en-US" sz="1100" b="1" dirty="0" smtClean="0"/>
                        <a:t>Customer</a:t>
                      </a:r>
                      <a:endParaRPr lang="en-US" sz="1100" b="1" dirty="0"/>
                    </a:p>
                  </a:txBody>
                  <a:tcPr>
                    <a:solidFill>
                      <a:schemeClr val="bg1"/>
                    </a:solidFill>
                  </a:tcPr>
                </a:tc>
              </a:tr>
              <a:tr h="1048566">
                <a:tc>
                  <a:txBody>
                    <a:bodyPr/>
                    <a:lstStyle/>
                    <a:p>
                      <a:r>
                        <a:rPr lang="en-US" sz="1100" dirty="0" smtClean="0"/>
                        <a:t>SSN {PK}</a:t>
                      </a:r>
                    </a:p>
                    <a:p>
                      <a:r>
                        <a:rPr lang="en-US" sz="1100" dirty="0" smtClean="0"/>
                        <a:t>Name</a:t>
                      </a:r>
                    </a:p>
                    <a:p>
                      <a:r>
                        <a:rPr lang="en-US" sz="1100" dirty="0" smtClean="0"/>
                        <a:t>Address  [1..*]</a:t>
                      </a:r>
                    </a:p>
                    <a:p>
                      <a:r>
                        <a:rPr lang="en-US" sz="1100" dirty="0" smtClean="0"/>
                        <a:t>    P.O Box</a:t>
                      </a:r>
                    </a:p>
                    <a:p>
                      <a:r>
                        <a:rPr lang="en-US" sz="1100" baseline="0" dirty="0" smtClean="0"/>
                        <a:t>    Code</a:t>
                      </a:r>
                      <a:endParaRPr lang="en-US" sz="1100" dirty="0" smtClean="0"/>
                    </a:p>
                    <a:p>
                      <a:r>
                        <a:rPr lang="en-US" sz="1100" dirty="0" smtClean="0"/>
                        <a:t>    City</a:t>
                      </a:r>
                    </a:p>
                    <a:p>
                      <a:r>
                        <a:rPr lang="en-US" sz="1100" dirty="0" smtClean="0"/>
                        <a:t>    Country</a:t>
                      </a:r>
                    </a:p>
                    <a:p>
                      <a:r>
                        <a:rPr lang="en-US" sz="1100" dirty="0" smtClean="0"/>
                        <a:t>Phone [1..*]</a:t>
                      </a:r>
                    </a:p>
                  </a:txBody>
                  <a:tcPr>
                    <a:solidFill>
                      <a:schemeClr val="bg1"/>
                    </a:solidFill>
                  </a:tcPr>
                </a:tc>
              </a:tr>
            </a:tbl>
          </a:graphicData>
        </a:graphic>
      </p:graphicFrame>
      <p:graphicFrame>
        <p:nvGraphicFramePr>
          <p:cNvPr id="10" name="Table 9"/>
          <p:cNvGraphicFramePr>
            <a:graphicFrameLocks noGrp="1"/>
          </p:cNvGraphicFramePr>
          <p:nvPr/>
        </p:nvGraphicFramePr>
        <p:xfrm>
          <a:off x="3313113" y="5349875"/>
          <a:ext cx="1042392" cy="8882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Account</a:t>
                      </a:r>
                      <a:endParaRPr lang="en-US" sz="1100" b="1" dirty="0"/>
                    </a:p>
                  </a:txBody>
                  <a:tcPr>
                    <a:solidFill>
                      <a:schemeClr val="bg1"/>
                    </a:solidFill>
                  </a:tcPr>
                </a:tc>
              </a:tr>
              <a:tr h="629120">
                <a:tc>
                  <a:txBody>
                    <a:bodyPr/>
                    <a:lstStyle/>
                    <a:p>
                      <a:r>
                        <a:rPr lang="en-US" sz="1100" dirty="0" smtClean="0"/>
                        <a:t>Type</a:t>
                      </a:r>
                    </a:p>
                    <a:p>
                      <a:r>
                        <a:rPr lang="en-US" sz="1100" dirty="0" smtClean="0"/>
                        <a:t>Balance</a:t>
                      </a:r>
                    </a:p>
                  </a:txBody>
                  <a:tcPr>
                    <a:solidFill>
                      <a:schemeClr val="bg1"/>
                    </a:solidFill>
                  </a:tcPr>
                </a:tc>
              </a:tr>
            </a:tbl>
          </a:graphicData>
        </a:graphic>
      </p:graphicFrame>
      <p:sp>
        <p:nvSpPr>
          <p:cNvPr id="9" name="Rectangle 8"/>
          <p:cNvSpPr/>
          <p:nvPr/>
        </p:nvSpPr>
        <p:spPr>
          <a:xfrm>
            <a:off x="4610100" y="3287713"/>
            <a:ext cx="935038" cy="2619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100" dirty="0">
                <a:solidFill>
                  <a:srgbClr val="000066"/>
                </a:solidFill>
              </a:rPr>
              <a:t>Account NO</a:t>
            </a:r>
          </a:p>
        </p:txBody>
      </p:sp>
      <p:sp>
        <p:nvSpPr>
          <p:cNvPr id="18482" name="TextBox 20"/>
          <p:cNvSpPr txBox="1">
            <a:spLocks noChangeArrowheads="1"/>
          </p:cNvSpPr>
          <p:nvPr/>
        </p:nvSpPr>
        <p:spPr bwMode="auto">
          <a:xfrm>
            <a:off x="2665413" y="4484688"/>
            <a:ext cx="428625" cy="261937"/>
          </a:xfrm>
          <a:prstGeom prst="rect">
            <a:avLst/>
          </a:prstGeom>
          <a:noFill/>
          <a:ln w="9525">
            <a:noFill/>
            <a:miter lim="800000"/>
            <a:headEnd/>
            <a:tailEnd/>
          </a:ln>
        </p:spPr>
        <p:txBody>
          <a:bodyPr>
            <a:spAutoFit/>
          </a:bodyPr>
          <a:lstStyle/>
          <a:p>
            <a:r>
              <a:rPr lang="en-US" sz="1100">
                <a:solidFill>
                  <a:srgbClr val="CC0000"/>
                </a:solidFill>
              </a:rPr>
              <a:t>1..1</a:t>
            </a:r>
          </a:p>
        </p:txBody>
      </p:sp>
      <p:cxnSp>
        <p:nvCxnSpPr>
          <p:cNvPr id="18483" name="Straight Arrow Connector 24"/>
          <p:cNvCxnSpPr>
            <a:cxnSpLocks noChangeShapeType="1"/>
          </p:cNvCxnSpPr>
          <p:nvPr/>
        </p:nvCxnSpPr>
        <p:spPr bwMode="auto">
          <a:xfrm>
            <a:off x="2484438" y="5084763"/>
            <a:ext cx="1439862" cy="0"/>
          </a:xfrm>
          <a:prstGeom prst="straightConnector1">
            <a:avLst/>
          </a:prstGeom>
          <a:noFill/>
          <a:ln w="12700" algn="ctr">
            <a:solidFill>
              <a:schemeClr val="tx1"/>
            </a:solidFill>
            <a:round/>
            <a:headEnd type="none" w="sm" len="sm"/>
            <a:tailEnd type="arrow" w="med" len="med"/>
          </a:ln>
        </p:spPr>
      </p:cxnSp>
      <p:sp>
        <p:nvSpPr>
          <p:cNvPr id="66" name="Oval 65"/>
          <p:cNvSpPr/>
          <p:nvPr/>
        </p:nvSpPr>
        <p:spPr bwMode="auto">
          <a:xfrm>
            <a:off x="323850" y="4508500"/>
            <a:ext cx="2303463" cy="1873250"/>
          </a:xfrm>
          <a:prstGeom prst="ellipse">
            <a:avLst/>
          </a:prstGeom>
          <a:solidFill>
            <a:schemeClr val="accent3">
              <a:lumMod val="90000"/>
            </a:schemeClr>
          </a:solidFill>
          <a:ln w="12700" cap="flat" cmpd="sng" algn="ctr">
            <a:solidFill>
              <a:schemeClr val="tx1"/>
            </a:solidFill>
            <a:prstDash val="solid"/>
            <a:round/>
            <a:headEnd type="none" w="sm" len="sm"/>
            <a:tailEnd type="none" w="sm" len="sm"/>
          </a:ln>
          <a:effectLst/>
        </p:spPr>
        <p:txBody>
          <a:bodyPr/>
          <a:lstStyle/>
          <a:p>
            <a:pPr>
              <a:defRPr/>
            </a:pPr>
            <a:endParaRPr lang="en-US">
              <a:solidFill>
                <a:srgbClr val="000066"/>
              </a:solidFill>
            </a:endParaRPr>
          </a:p>
        </p:txBody>
      </p:sp>
      <p:sp>
        <p:nvSpPr>
          <p:cNvPr id="18485" name="TextBox 26"/>
          <p:cNvSpPr txBox="1">
            <a:spLocks noChangeArrowheads="1"/>
          </p:cNvSpPr>
          <p:nvPr/>
        </p:nvSpPr>
        <p:spPr bwMode="auto">
          <a:xfrm rot="10800000" flipV="1">
            <a:off x="684213" y="4652963"/>
            <a:ext cx="1752600" cy="1570037"/>
          </a:xfrm>
          <a:prstGeom prst="rect">
            <a:avLst/>
          </a:prstGeom>
          <a:noFill/>
          <a:ln w="9525">
            <a:noFill/>
            <a:miter lim="800000"/>
            <a:headEnd/>
            <a:tailEnd/>
          </a:ln>
        </p:spPr>
        <p:txBody>
          <a:bodyPr>
            <a:spAutoFit/>
          </a:bodyPr>
          <a:lstStyle/>
          <a:p>
            <a:r>
              <a:rPr lang="en-US" sz="1200">
                <a:solidFill>
                  <a:srgbClr val="000066"/>
                </a:solidFill>
                <a:cs typeface="Times New Roman" pitchFamily="18" charset="0"/>
              </a:rPr>
              <a:t>Reason of chasm trap :</a:t>
            </a:r>
          </a:p>
          <a:p>
            <a:r>
              <a:rPr lang="en-US" sz="1200">
                <a:solidFill>
                  <a:srgbClr val="000066"/>
                </a:solidFill>
                <a:cs typeface="Times New Roman" pitchFamily="18" charset="0"/>
              </a:rPr>
              <a:t>Note all customer should have an account .So we can not answer this question :</a:t>
            </a:r>
          </a:p>
          <a:p>
            <a:r>
              <a:rPr lang="en-US" sz="1200">
                <a:solidFill>
                  <a:srgbClr val="000066"/>
                </a:solidFill>
                <a:cs typeface="Times New Roman" pitchFamily="18" charset="0"/>
              </a:rPr>
              <a:t>List all customer available on a specific branch?</a:t>
            </a:r>
            <a:endParaRPr lang="en-US" sz="1200">
              <a:solidFill>
                <a:srgbClr val="CC0000"/>
              </a:solidFill>
            </a:endParaRP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a:ln>
            <a:miter lim="800000"/>
            <a:headEnd/>
            <a:tailEnd/>
          </a:ln>
        </p:spPr>
        <p:txBody>
          <a:bodyPr/>
          <a:lstStyle/>
          <a:p>
            <a:fld id="{68730EC8-DE5D-46A8-8045-AC9CF262EA3B}" type="slidenum">
              <a:rPr lang="en-GB" smtClean="0">
                <a:solidFill>
                  <a:srgbClr val="000066"/>
                </a:solidFill>
              </a:rPr>
              <a:pPr/>
              <a:t>5</a:t>
            </a:fld>
            <a:endParaRPr lang="en-GB" smtClean="0">
              <a:solidFill>
                <a:srgbClr val="000066"/>
              </a:solidFill>
            </a:endParaRPr>
          </a:p>
        </p:txBody>
      </p:sp>
      <p:sp>
        <p:nvSpPr>
          <p:cNvPr id="19459" name="Rectangle 2"/>
          <p:cNvSpPr>
            <a:spLocks noGrp="1" noChangeArrowheads="1"/>
          </p:cNvSpPr>
          <p:nvPr>
            <p:ph type="title"/>
          </p:nvPr>
        </p:nvSpPr>
        <p:spPr>
          <a:noFill/>
        </p:spPr>
        <p:txBody>
          <a:bodyPr lIns="90488" tIns="44450" rIns="90488" bIns="44450"/>
          <a:lstStyle/>
          <a:p>
            <a:r>
              <a:rPr lang="en-US" b="1" smtClean="0">
                <a:latin typeface="Times" pitchFamily="18" charset="0"/>
              </a:rPr>
              <a:t>Banks Database</a:t>
            </a:r>
            <a:r>
              <a:rPr lang="en-US" b="1" smtClean="0"/>
              <a:t> </a:t>
            </a:r>
            <a:r>
              <a:rPr lang="en-US" b="1" smtClean="0">
                <a:latin typeface="Times" pitchFamily="18" charset="0"/>
              </a:rPr>
              <a:t>:ER Case Study</a:t>
            </a:r>
          </a:p>
        </p:txBody>
      </p:sp>
      <p:sp>
        <p:nvSpPr>
          <p:cNvPr id="19460"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cxnSp>
        <p:nvCxnSpPr>
          <p:cNvPr id="8" name="Elbow Connector 27"/>
          <p:cNvCxnSpPr/>
          <p:nvPr/>
        </p:nvCxnSpPr>
        <p:spPr>
          <a:xfrm flipV="1">
            <a:off x="2809875" y="2566988"/>
            <a:ext cx="1655763" cy="261937"/>
          </a:xfrm>
          <a:prstGeom prst="bentConnector3">
            <a:avLst>
              <a:gd name="adj1" fmla="val -925"/>
            </a:avLst>
          </a:prstGeom>
        </p:spPr>
        <p:style>
          <a:lnRef idx="2">
            <a:schemeClr val="accent2"/>
          </a:lnRef>
          <a:fillRef idx="0">
            <a:schemeClr val="accent2"/>
          </a:fillRef>
          <a:effectRef idx="1">
            <a:schemeClr val="accent2"/>
          </a:effectRef>
          <a:fontRef idx="minor">
            <a:schemeClr val="tx1"/>
          </a:fontRef>
        </p:style>
      </p:cxnSp>
      <p:sp>
        <p:nvSpPr>
          <p:cNvPr id="19462" name="TextBox 20"/>
          <p:cNvSpPr txBox="1">
            <a:spLocks noChangeArrowheads="1"/>
          </p:cNvSpPr>
          <p:nvPr/>
        </p:nvSpPr>
        <p:spPr bwMode="auto">
          <a:xfrm>
            <a:off x="4394200" y="5637213"/>
            <a:ext cx="427038" cy="261937"/>
          </a:xfrm>
          <a:prstGeom prst="rect">
            <a:avLst/>
          </a:prstGeom>
          <a:noFill/>
          <a:ln w="9525">
            <a:noFill/>
            <a:miter lim="800000"/>
            <a:headEnd/>
            <a:tailEnd/>
          </a:ln>
        </p:spPr>
        <p:txBody>
          <a:bodyPr>
            <a:spAutoFit/>
          </a:bodyPr>
          <a:lstStyle/>
          <a:p>
            <a:r>
              <a:rPr lang="en-US" sz="1100">
                <a:solidFill>
                  <a:srgbClr val="CC0000"/>
                </a:solidFill>
              </a:rPr>
              <a:t>0..*</a:t>
            </a:r>
          </a:p>
        </p:txBody>
      </p:sp>
      <p:sp>
        <p:nvSpPr>
          <p:cNvPr id="19463" name="TextBox 21"/>
          <p:cNvSpPr txBox="1">
            <a:spLocks noChangeArrowheads="1"/>
          </p:cNvSpPr>
          <p:nvPr/>
        </p:nvSpPr>
        <p:spPr bwMode="auto">
          <a:xfrm rot="10800000" flipV="1">
            <a:off x="2593975" y="2252663"/>
            <a:ext cx="1133475"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has</a:t>
            </a:r>
          </a:p>
        </p:txBody>
      </p:sp>
      <p:sp>
        <p:nvSpPr>
          <p:cNvPr id="19464" name="TextBox 20"/>
          <p:cNvSpPr txBox="1">
            <a:spLocks noChangeArrowheads="1"/>
          </p:cNvSpPr>
          <p:nvPr/>
        </p:nvSpPr>
        <p:spPr bwMode="auto">
          <a:xfrm>
            <a:off x="2378075" y="2541588"/>
            <a:ext cx="427038" cy="260350"/>
          </a:xfrm>
          <a:prstGeom prst="rect">
            <a:avLst/>
          </a:prstGeom>
          <a:noFill/>
          <a:ln w="9525">
            <a:noFill/>
            <a:miter lim="800000"/>
            <a:headEnd/>
            <a:tailEnd/>
          </a:ln>
        </p:spPr>
        <p:txBody>
          <a:bodyPr>
            <a:spAutoFit/>
          </a:bodyPr>
          <a:lstStyle/>
          <a:p>
            <a:r>
              <a:rPr lang="en-US" sz="1100">
                <a:solidFill>
                  <a:srgbClr val="CC0000"/>
                </a:solidFill>
              </a:rPr>
              <a:t>0..*</a:t>
            </a:r>
          </a:p>
        </p:txBody>
      </p:sp>
      <p:sp>
        <p:nvSpPr>
          <p:cNvPr id="19465" name="TextBox 20"/>
          <p:cNvSpPr txBox="1">
            <a:spLocks noChangeArrowheads="1"/>
          </p:cNvSpPr>
          <p:nvPr/>
        </p:nvSpPr>
        <p:spPr bwMode="auto">
          <a:xfrm>
            <a:off x="4033838" y="2252663"/>
            <a:ext cx="427037" cy="261937"/>
          </a:xfrm>
          <a:prstGeom prst="rect">
            <a:avLst/>
          </a:prstGeom>
          <a:noFill/>
          <a:ln w="9525">
            <a:noFill/>
            <a:miter lim="800000"/>
            <a:headEnd/>
            <a:tailEnd/>
          </a:ln>
        </p:spPr>
        <p:txBody>
          <a:bodyPr>
            <a:spAutoFit/>
          </a:bodyPr>
          <a:lstStyle/>
          <a:p>
            <a:r>
              <a:rPr lang="en-US" sz="1100">
                <a:solidFill>
                  <a:srgbClr val="CC0000"/>
                </a:solidFill>
              </a:rPr>
              <a:t>1..*</a:t>
            </a:r>
          </a:p>
        </p:txBody>
      </p:sp>
      <p:graphicFrame>
        <p:nvGraphicFramePr>
          <p:cNvPr id="23" name="Table 22"/>
          <p:cNvGraphicFramePr>
            <a:graphicFrameLocks noGrp="1"/>
          </p:cNvGraphicFramePr>
          <p:nvPr/>
        </p:nvGraphicFramePr>
        <p:xfrm>
          <a:off x="7273925" y="3981450"/>
          <a:ext cx="1042392" cy="8882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Bank</a:t>
                      </a:r>
                      <a:endParaRPr lang="en-US" sz="1100" b="1" dirty="0"/>
                    </a:p>
                  </a:txBody>
                  <a:tcPr>
                    <a:solidFill>
                      <a:schemeClr val="bg1"/>
                    </a:solidFill>
                  </a:tcPr>
                </a:tc>
              </a:tr>
              <a:tr h="629120">
                <a:tc>
                  <a:txBody>
                    <a:bodyPr/>
                    <a:lstStyle/>
                    <a:p>
                      <a:r>
                        <a:rPr lang="en-US" sz="1100" dirty="0" smtClean="0"/>
                        <a:t>Name</a:t>
                      </a:r>
                      <a:r>
                        <a:rPr lang="en-US" sz="1100" baseline="0" dirty="0" smtClean="0"/>
                        <a:t> {PK}</a:t>
                      </a:r>
                      <a:endParaRPr lang="en-US" sz="1100" dirty="0" smtClean="0"/>
                    </a:p>
                  </a:txBody>
                  <a:tcPr>
                    <a:solidFill>
                      <a:schemeClr val="bg1"/>
                    </a:solidFill>
                  </a:tcPr>
                </a:tc>
              </a:tr>
            </a:tbl>
          </a:graphicData>
        </a:graphic>
      </p:graphicFrame>
      <p:cxnSp>
        <p:nvCxnSpPr>
          <p:cNvPr id="24" name="Elbow Connector 27"/>
          <p:cNvCxnSpPr/>
          <p:nvPr/>
        </p:nvCxnSpPr>
        <p:spPr>
          <a:xfrm rot="16200000" flipV="1">
            <a:off x="2628901" y="4160837"/>
            <a:ext cx="1225550" cy="1152525"/>
          </a:xfrm>
          <a:prstGeom prst="bentConnector3">
            <a:avLst>
              <a:gd name="adj1" fmla="val 34478"/>
            </a:avLst>
          </a:prstGeom>
        </p:spPr>
        <p:style>
          <a:lnRef idx="1">
            <a:schemeClr val="accent1"/>
          </a:lnRef>
          <a:fillRef idx="0">
            <a:schemeClr val="accent1"/>
          </a:fillRef>
          <a:effectRef idx="0">
            <a:schemeClr val="accent1"/>
          </a:effectRef>
          <a:fontRef idx="minor">
            <a:schemeClr val="tx1"/>
          </a:fontRef>
        </p:style>
      </p:cxnSp>
      <p:cxnSp>
        <p:nvCxnSpPr>
          <p:cNvPr id="26" name="Elbow Connector 27"/>
          <p:cNvCxnSpPr/>
          <p:nvPr/>
        </p:nvCxnSpPr>
        <p:spPr>
          <a:xfrm rot="5400000" flipH="1" flipV="1">
            <a:off x="3479006" y="4318794"/>
            <a:ext cx="2403475" cy="719138"/>
          </a:xfrm>
          <a:prstGeom prst="bentConnector3">
            <a:avLst>
              <a:gd name="adj1" fmla="val -908"/>
            </a:avLst>
          </a:prstGeom>
        </p:spPr>
        <p:style>
          <a:lnRef idx="1">
            <a:schemeClr val="accent1"/>
          </a:lnRef>
          <a:fillRef idx="0">
            <a:schemeClr val="accent1"/>
          </a:fillRef>
          <a:effectRef idx="0">
            <a:schemeClr val="accent1"/>
          </a:effectRef>
          <a:fontRef idx="minor">
            <a:schemeClr val="tx1"/>
          </a:fontRef>
        </p:style>
      </p:cxnSp>
      <p:cxnSp>
        <p:nvCxnSpPr>
          <p:cNvPr id="30" name="Elbow Connector 27"/>
          <p:cNvCxnSpPr/>
          <p:nvPr/>
        </p:nvCxnSpPr>
        <p:spPr>
          <a:xfrm rot="10800000">
            <a:off x="5618163" y="2397125"/>
            <a:ext cx="2087562" cy="1584325"/>
          </a:xfrm>
          <a:prstGeom prst="bentConnector3">
            <a:avLst>
              <a:gd name="adj1" fmla="val -44"/>
            </a:avLst>
          </a:prstGeom>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4465638" y="1749425"/>
          <a:ext cx="1224161" cy="1531260"/>
        </p:xfrm>
        <a:graphic>
          <a:graphicData uri="http://schemas.openxmlformats.org/drawingml/2006/table">
            <a:tbl>
              <a:tblPr firstRow="1" bandRow="1">
                <a:tableStyleId>{5940675A-B579-460E-94D1-54222C63F5DA}</a:tableStyleId>
              </a:tblPr>
              <a:tblGrid>
                <a:gridCol w="1224161"/>
              </a:tblGrid>
              <a:tr h="266340">
                <a:tc>
                  <a:txBody>
                    <a:bodyPr/>
                    <a:lstStyle/>
                    <a:p>
                      <a:r>
                        <a:rPr lang="en-US" sz="1100" b="1" dirty="0" smtClean="0"/>
                        <a:t>Branch</a:t>
                      </a:r>
                      <a:endParaRPr lang="en-US" sz="1100" b="1" dirty="0"/>
                    </a:p>
                  </a:txBody>
                  <a:tcPr>
                    <a:solidFill>
                      <a:schemeClr val="bg1"/>
                    </a:solidFill>
                  </a:tcPr>
                </a:tc>
              </a:tr>
              <a:tr h="8656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Branch_NO</a:t>
                      </a:r>
                      <a:r>
                        <a:rPr lang="en-US" sz="1100" dirty="0" smtClean="0"/>
                        <a:t>{PK}</a:t>
                      </a:r>
                    </a:p>
                    <a:p>
                      <a:r>
                        <a:rPr lang="en-US" sz="1100" dirty="0" smtClean="0"/>
                        <a:t>Name</a:t>
                      </a:r>
                    </a:p>
                    <a:p>
                      <a:r>
                        <a:rPr lang="en-US" sz="1100" dirty="0" smtClean="0"/>
                        <a:t>Address</a:t>
                      </a:r>
                    </a:p>
                    <a:p>
                      <a:r>
                        <a:rPr lang="en-US" sz="1100" dirty="0" smtClean="0"/>
                        <a:t>    Number</a:t>
                      </a:r>
                    </a:p>
                    <a:p>
                      <a:r>
                        <a:rPr lang="en-US" sz="1100" baseline="0" dirty="0" smtClean="0"/>
                        <a:t>    </a:t>
                      </a:r>
                      <a:r>
                        <a:rPr lang="en-US" sz="1100" dirty="0" smtClean="0"/>
                        <a:t>Street</a:t>
                      </a:r>
                    </a:p>
                    <a:p>
                      <a:r>
                        <a:rPr lang="en-US" sz="1100" dirty="0" smtClean="0"/>
                        <a:t>    City</a:t>
                      </a:r>
                    </a:p>
                    <a:p>
                      <a:r>
                        <a:rPr lang="en-US" sz="1100" dirty="0" smtClean="0"/>
                        <a:t>Phone[1..*]</a:t>
                      </a:r>
                    </a:p>
                  </a:txBody>
                  <a:tcPr>
                    <a:solidFill>
                      <a:schemeClr val="bg1"/>
                    </a:solidFill>
                  </a:tcPr>
                </a:tc>
              </a:tr>
            </a:tbl>
          </a:graphicData>
        </a:graphic>
      </p:graphicFrame>
      <p:sp>
        <p:nvSpPr>
          <p:cNvPr id="19485" name="TextBox 21"/>
          <p:cNvSpPr txBox="1">
            <a:spLocks noChangeArrowheads="1"/>
          </p:cNvSpPr>
          <p:nvPr/>
        </p:nvSpPr>
        <p:spPr bwMode="auto">
          <a:xfrm rot="10800000" flipV="1">
            <a:off x="7058025" y="2108200"/>
            <a:ext cx="1135063"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has</a:t>
            </a:r>
          </a:p>
        </p:txBody>
      </p:sp>
      <p:sp>
        <p:nvSpPr>
          <p:cNvPr id="19486" name="TextBox 21"/>
          <p:cNvSpPr txBox="1">
            <a:spLocks noChangeArrowheads="1"/>
          </p:cNvSpPr>
          <p:nvPr/>
        </p:nvSpPr>
        <p:spPr bwMode="auto">
          <a:xfrm rot="10800000" flipV="1">
            <a:off x="2954338" y="4700588"/>
            <a:ext cx="1133475"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Owns </a:t>
            </a:r>
            <a:endParaRPr lang="en-US" sz="1100">
              <a:solidFill>
                <a:srgbClr val="CC0000"/>
              </a:solidFill>
            </a:endParaRPr>
          </a:p>
        </p:txBody>
      </p:sp>
      <p:sp>
        <p:nvSpPr>
          <p:cNvPr id="19487" name="TextBox 21"/>
          <p:cNvSpPr txBox="1">
            <a:spLocks noChangeArrowheads="1"/>
          </p:cNvSpPr>
          <p:nvPr/>
        </p:nvSpPr>
        <p:spPr bwMode="auto">
          <a:xfrm rot="10800000" flipV="1">
            <a:off x="4970463" y="4581525"/>
            <a:ext cx="1133475"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Contains</a:t>
            </a:r>
          </a:p>
        </p:txBody>
      </p:sp>
      <p:sp>
        <p:nvSpPr>
          <p:cNvPr id="19488" name="TextBox 20"/>
          <p:cNvSpPr txBox="1">
            <a:spLocks noChangeArrowheads="1"/>
          </p:cNvSpPr>
          <p:nvPr/>
        </p:nvSpPr>
        <p:spPr bwMode="auto">
          <a:xfrm>
            <a:off x="4610100" y="3549650"/>
            <a:ext cx="427038" cy="260350"/>
          </a:xfrm>
          <a:prstGeom prst="rect">
            <a:avLst/>
          </a:prstGeom>
          <a:noFill/>
          <a:ln w="9525">
            <a:noFill/>
            <a:miter lim="800000"/>
            <a:headEnd/>
            <a:tailEnd/>
          </a:ln>
        </p:spPr>
        <p:txBody>
          <a:bodyPr>
            <a:spAutoFit/>
          </a:bodyPr>
          <a:lstStyle/>
          <a:p>
            <a:r>
              <a:rPr lang="en-US" sz="1100">
                <a:solidFill>
                  <a:srgbClr val="CC0000"/>
                </a:solidFill>
              </a:rPr>
              <a:t>1..1</a:t>
            </a:r>
          </a:p>
        </p:txBody>
      </p:sp>
      <p:sp>
        <p:nvSpPr>
          <p:cNvPr id="19489" name="TextBox 20"/>
          <p:cNvSpPr txBox="1">
            <a:spLocks noChangeArrowheads="1"/>
          </p:cNvSpPr>
          <p:nvPr/>
        </p:nvSpPr>
        <p:spPr bwMode="auto">
          <a:xfrm>
            <a:off x="5689600" y="2108200"/>
            <a:ext cx="428625"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19490" name="TextBox 20"/>
          <p:cNvSpPr txBox="1">
            <a:spLocks noChangeArrowheads="1"/>
          </p:cNvSpPr>
          <p:nvPr/>
        </p:nvSpPr>
        <p:spPr bwMode="auto">
          <a:xfrm>
            <a:off x="7778750" y="3692525"/>
            <a:ext cx="427038" cy="261938"/>
          </a:xfrm>
          <a:prstGeom prst="rect">
            <a:avLst/>
          </a:prstGeom>
          <a:noFill/>
          <a:ln w="9525">
            <a:noFill/>
            <a:miter lim="800000"/>
            <a:headEnd/>
            <a:tailEnd/>
          </a:ln>
        </p:spPr>
        <p:txBody>
          <a:bodyPr>
            <a:spAutoFit/>
          </a:bodyPr>
          <a:lstStyle/>
          <a:p>
            <a:r>
              <a:rPr lang="en-US" sz="1100">
                <a:solidFill>
                  <a:srgbClr val="CC0000"/>
                </a:solidFill>
              </a:rPr>
              <a:t>1..1</a:t>
            </a:r>
          </a:p>
        </p:txBody>
      </p:sp>
      <p:sp>
        <p:nvSpPr>
          <p:cNvPr id="19491" name="TextBox 20"/>
          <p:cNvSpPr txBox="1">
            <a:spLocks noChangeArrowheads="1"/>
          </p:cNvSpPr>
          <p:nvPr/>
        </p:nvSpPr>
        <p:spPr bwMode="auto">
          <a:xfrm>
            <a:off x="2665413" y="4268788"/>
            <a:ext cx="428625" cy="261937"/>
          </a:xfrm>
          <a:prstGeom prst="rect">
            <a:avLst/>
          </a:prstGeom>
          <a:noFill/>
          <a:ln w="9525">
            <a:noFill/>
            <a:miter lim="800000"/>
            <a:headEnd/>
            <a:tailEnd/>
          </a:ln>
        </p:spPr>
        <p:txBody>
          <a:bodyPr>
            <a:spAutoFit/>
          </a:bodyPr>
          <a:lstStyle/>
          <a:p>
            <a:r>
              <a:rPr lang="en-US" sz="1100">
                <a:solidFill>
                  <a:srgbClr val="CC0000"/>
                </a:solidFill>
              </a:rPr>
              <a:t>0..*</a:t>
            </a:r>
          </a:p>
        </p:txBody>
      </p:sp>
      <p:sp>
        <p:nvSpPr>
          <p:cNvPr id="19492" name="TextBox 20"/>
          <p:cNvSpPr txBox="1">
            <a:spLocks noChangeArrowheads="1"/>
          </p:cNvSpPr>
          <p:nvPr/>
        </p:nvSpPr>
        <p:spPr bwMode="auto">
          <a:xfrm>
            <a:off x="3817938" y="4989513"/>
            <a:ext cx="427037" cy="261937"/>
          </a:xfrm>
          <a:prstGeom prst="rect">
            <a:avLst/>
          </a:prstGeom>
          <a:noFill/>
          <a:ln w="9525">
            <a:noFill/>
            <a:miter lim="800000"/>
            <a:headEnd/>
            <a:tailEnd/>
          </a:ln>
        </p:spPr>
        <p:txBody>
          <a:bodyPr>
            <a:spAutoFit/>
          </a:bodyPr>
          <a:lstStyle/>
          <a:p>
            <a:r>
              <a:rPr lang="en-US" sz="1100">
                <a:solidFill>
                  <a:srgbClr val="CC0000"/>
                </a:solidFill>
              </a:rPr>
              <a:t>0..5</a:t>
            </a:r>
          </a:p>
        </p:txBody>
      </p:sp>
      <p:graphicFrame>
        <p:nvGraphicFramePr>
          <p:cNvPr id="20" name="Table 19"/>
          <p:cNvGraphicFramePr>
            <a:graphicFrameLocks noGrp="1"/>
          </p:cNvGraphicFramePr>
          <p:nvPr/>
        </p:nvGraphicFramePr>
        <p:xfrm>
          <a:off x="2162175" y="2840038"/>
          <a:ext cx="1042392" cy="1691640"/>
        </p:xfrm>
        <a:graphic>
          <a:graphicData uri="http://schemas.openxmlformats.org/drawingml/2006/table">
            <a:tbl>
              <a:tblPr firstRow="1" bandRow="1">
                <a:tableStyleId>{5940675A-B579-460E-94D1-54222C63F5DA}</a:tableStyleId>
              </a:tblPr>
              <a:tblGrid>
                <a:gridCol w="1042392"/>
              </a:tblGrid>
              <a:tr h="247578">
                <a:tc>
                  <a:txBody>
                    <a:bodyPr/>
                    <a:lstStyle/>
                    <a:p>
                      <a:r>
                        <a:rPr lang="en-US" sz="1100" b="1" dirty="0" smtClean="0"/>
                        <a:t>Customer</a:t>
                      </a:r>
                      <a:endParaRPr lang="en-US" sz="1100" b="1" dirty="0"/>
                    </a:p>
                  </a:txBody>
                  <a:tcPr>
                    <a:solidFill>
                      <a:schemeClr val="bg1"/>
                    </a:solidFill>
                  </a:tcPr>
                </a:tc>
              </a:tr>
              <a:tr h="1048566">
                <a:tc>
                  <a:txBody>
                    <a:bodyPr/>
                    <a:lstStyle/>
                    <a:p>
                      <a:r>
                        <a:rPr lang="en-US" sz="1100" dirty="0" smtClean="0"/>
                        <a:t>SSN {PK}</a:t>
                      </a:r>
                    </a:p>
                    <a:p>
                      <a:r>
                        <a:rPr lang="en-US" sz="1100" dirty="0" smtClean="0"/>
                        <a:t>Name</a:t>
                      </a:r>
                    </a:p>
                    <a:p>
                      <a:r>
                        <a:rPr lang="en-US" sz="1100" dirty="0" smtClean="0"/>
                        <a:t>Address  [1..*]</a:t>
                      </a:r>
                    </a:p>
                    <a:p>
                      <a:r>
                        <a:rPr lang="en-US" sz="1100" dirty="0" smtClean="0"/>
                        <a:t>    P.O Box</a:t>
                      </a:r>
                    </a:p>
                    <a:p>
                      <a:r>
                        <a:rPr lang="en-US" sz="1100" baseline="0" dirty="0" smtClean="0"/>
                        <a:t>    Code</a:t>
                      </a:r>
                      <a:endParaRPr lang="en-US" sz="1100" dirty="0" smtClean="0"/>
                    </a:p>
                    <a:p>
                      <a:r>
                        <a:rPr lang="en-US" sz="1100" dirty="0" smtClean="0"/>
                        <a:t>    City</a:t>
                      </a:r>
                    </a:p>
                    <a:p>
                      <a:r>
                        <a:rPr lang="en-US" sz="1100" dirty="0" smtClean="0"/>
                        <a:t>    Country</a:t>
                      </a:r>
                    </a:p>
                    <a:p>
                      <a:r>
                        <a:rPr lang="en-US" sz="1100" dirty="0" smtClean="0"/>
                        <a:t>Phone [1..*]</a:t>
                      </a:r>
                    </a:p>
                  </a:txBody>
                  <a:tcPr>
                    <a:solidFill>
                      <a:schemeClr val="bg1"/>
                    </a:solidFill>
                  </a:tcPr>
                </a:tc>
              </a:tr>
            </a:tbl>
          </a:graphicData>
        </a:graphic>
      </p:graphicFrame>
      <p:graphicFrame>
        <p:nvGraphicFramePr>
          <p:cNvPr id="10" name="Table 9"/>
          <p:cNvGraphicFramePr>
            <a:graphicFrameLocks noGrp="1"/>
          </p:cNvGraphicFramePr>
          <p:nvPr/>
        </p:nvGraphicFramePr>
        <p:xfrm>
          <a:off x="3313113" y="5349875"/>
          <a:ext cx="1042392" cy="8882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Account</a:t>
                      </a:r>
                      <a:endParaRPr lang="en-US" sz="1100" b="1" dirty="0"/>
                    </a:p>
                  </a:txBody>
                  <a:tcPr>
                    <a:solidFill>
                      <a:schemeClr val="bg1"/>
                    </a:solidFill>
                  </a:tcPr>
                </a:tc>
              </a:tr>
              <a:tr h="629120">
                <a:tc>
                  <a:txBody>
                    <a:bodyPr/>
                    <a:lstStyle/>
                    <a:p>
                      <a:r>
                        <a:rPr lang="en-US" sz="1100" dirty="0" smtClean="0"/>
                        <a:t>Type</a:t>
                      </a:r>
                    </a:p>
                    <a:p>
                      <a:r>
                        <a:rPr lang="en-US" sz="1100" dirty="0" smtClean="0"/>
                        <a:t>Balance</a:t>
                      </a:r>
                    </a:p>
                  </a:txBody>
                  <a:tcPr>
                    <a:solidFill>
                      <a:schemeClr val="bg1"/>
                    </a:solidFill>
                  </a:tcPr>
                </a:tc>
              </a:tr>
            </a:tbl>
          </a:graphicData>
        </a:graphic>
      </p:graphicFrame>
      <p:sp>
        <p:nvSpPr>
          <p:cNvPr id="9" name="Rectangle 8"/>
          <p:cNvSpPr/>
          <p:nvPr/>
        </p:nvSpPr>
        <p:spPr>
          <a:xfrm>
            <a:off x="4610100" y="3287713"/>
            <a:ext cx="935038" cy="2619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100" dirty="0">
                <a:solidFill>
                  <a:srgbClr val="000066"/>
                </a:solidFill>
              </a:rPr>
              <a:t>Account NO</a:t>
            </a:r>
          </a:p>
        </p:txBody>
      </p:sp>
      <p:sp>
        <p:nvSpPr>
          <p:cNvPr id="19510" name="TextBox 20"/>
          <p:cNvSpPr txBox="1">
            <a:spLocks noChangeArrowheads="1"/>
          </p:cNvSpPr>
          <p:nvPr/>
        </p:nvSpPr>
        <p:spPr bwMode="auto">
          <a:xfrm>
            <a:off x="2665413" y="4484688"/>
            <a:ext cx="428625" cy="261937"/>
          </a:xfrm>
          <a:prstGeom prst="rect">
            <a:avLst/>
          </a:prstGeom>
          <a:noFill/>
          <a:ln w="9525">
            <a:noFill/>
            <a:miter lim="800000"/>
            <a:headEnd/>
            <a:tailEnd/>
          </a:ln>
        </p:spPr>
        <p:txBody>
          <a:bodyPr>
            <a:spAutoFit/>
          </a:bodyPr>
          <a:lstStyle/>
          <a:p>
            <a:r>
              <a:rPr lang="en-US" sz="1100">
                <a:solidFill>
                  <a:srgbClr val="CC0000"/>
                </a:solidFill>
              </a:rPr>
              <a:t>1..1</a:t>
            </a:r>
          </a:p>
        </p:txBody>
      </p:sp>
      <p:cxnSp>
        <p:nvCxnSpPr>
          <p:cNvPr id="19511" name="Straight Arrow Connector 24"/>
          <p:cNvCxnSpPr>
            <a:cxnSpLocks noChangeShapeType="1"/>
          </p:cNvCxnSpPr>
          <p:nvPr/>
        </p:nvCxnSpPr>
        <p:spPr bwMode="auto">
          <a:xfrm>
            <a:off x="2205038" y="2139950"/>
            <a:ext cx="495300" cy="136525"/>
          </a:xfrm>
          <a:prstGeom prst="straightConnector1">
            <a:avLst/>
          </a:prstGeom>
          <a:noFill/>
          <a:ln w="12700" algn="ctr">
            <a:solidFill>
              <a:schemeClr val="tx1"/>
            </a:solidFill>
            <a:round/>
            <a:headEnd type="none" w="sm" len="sm"/>
            <a:tailEnd type="arrow" w="med" len="med"/>
          </a:ln>
        </p:spPr>
      </p:cxnSp>
      <p:sp>
        <p:nvSpPr>
          <p:cNvPr id="59" name="Oval 58"/>
          <p:cNvSpPr/>
          <p:nvPr/>
        </p:nvSpPr>
        <p:spPr bwMode="auto">
          <a:xfrm>
            <a:off x="250825" y="1557338"/>
            <a:ext cx="2160588" cy="719137"/>
          </a:xfrm>
          <a:prstGeom prst="ellipse">
            <a:avLst/>
          </a:prstGeom>
          <a:solidFill>
            <a:schemeClr val="accent3">
              <a:lumMod val="90000"/>
            </a:schemeClr>
          </a:solidFill>
          <a:ln w="12700" cap="flat" cmpd="sng" algn="ctr">
            <a:solidFill>
              <a:schemeClr val="tx1"/>
            </a:solidFill>
            <a:prstDash val="solid"/>
            <a:round/>
            <a:headEnd type="none" w="sm" len="sm"/>
            <a:tailEnd type="none" w="sm" len="sm"/>
          </a:ln>
          <a:effectLst/>
        </p:spPr>
        <p:txBody>
          <a:bodyPr/>
          <a:lstStyle/>
          <a:p>
            <a:pPr>
              <a:defRPr/>
            </a:pPr>
            <a:endParaRPr lang="en-US">
              <a:solidFill>
                <a:srgbClr val="000066"/>
              </a:solidFill>
            </a:endParaRPr>
          </a:p>
        </p:txBody>
      </p:sp>
      <p:sp>
        <p:nvSpPr>
          <p:cNvPr id="19513" name="TextBox 26"/>
          <p:cNvSpPr txBox="1">
            <a:spLocks noChangeArrowheads="1"/>
          </p:cNvSpPr>
          <p:nvPr/>
        </p:nvSpPr>
        <p:spPr bwMode="auto">
          <a:xfrm rot="10800000" flipV="1">
            <a:off x="468313" y="1700213"/>
            <a:ext cx="1752600" cy="461962"/>
          </a:xfrm>
          <a:prstGeom prst="rect">
            <a:avLst/>
          </a:prstGeom>
          <a:noFill/>
          <a:ln w="9525">
            <a:noFill/>
            <a:miter lim="800000"/>
            <a:headEnd/>
            <a:tailEnd/>
          </a:ln>
        </p:spPr>
        <p:txBody>
          <a:bodyPr>
            <a:spAutoFit/>
          </a:bodyPr>
          <a:lstStyle/>
          <a:p>
            <a:r>
              <a:rPr lang="en-US" sz="1200">
                <a:solidFill>
                  <a:srgbClr val="000066"/>
                </a:solidFill>
                <a:cs typeface="Times New Roman" pitchFamily="18" charset="0"/>
              </a:rPr>
              <a:t>To avoid chasm trap we add this relationship </a:t>
            </a:r>
            <a:endParaRPr lang="en-US" sz="1200">
              <a:solidFill>
                <a:srgbClr val="CC0000"/>
              </a:solidFill>
            </a:endParaRP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theme/theme1.xml><?xml version="1.0" encoding="utf-8"?>
<a:theme xmlns:a="http://schemas.openxmlformats.org/drawingml/2006/main" name="introdbs">
  <a:themeElements>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2.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3.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4.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5.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docProps/app.xml><?xml version="1.0" encoding="utf-8"?>
<Properties xmlns="http://schemas.openxmlformats.org/officeDocument/2006/extended-properties" xmlns:vt="http://schemas.openxmlformats.org/officeDocument/2006/docPropsVTypes">
  <Template>C:\Book2ndEdition\Final\Instructors Guide\PP Slides\TempTRB.pot</Template>
  <TotalTime>363</TotalTime>
  <Pages>59</Pages>
  <Words>440</Words>
  <Application>Microsoft Office PowerPoint</Application>
  <PresentationFormat>On-screen Show (4:3)</PresentationFormat>
  <Paragraphs>100</Paragraphs>
  <Slides>5</Slides>
  <Notes>5</Notes>
  <HiddenSlides>0</HiddenSlides>
  <MMClips>0</MMClips>
  <ScaleCrop>false</ScaleCrop>
  <HeadingPairs>
    <vt:vector size="4" baseType="variant">
      <vt:variant>
        <vt:lpstr>Theme</vt:lpstr>
      </vt:variant>
      <vt:variant>
        <vt:i4>3</vt:i4>
      </vt:variant>
      <vt:variant>
        <vt:lpstr>Slide Titles</vt:lpstr>
      </vt:variant>
      <vt:variant>
        <vt:i4>5</vt:i4>
      </vt:variant>
    </vt:vector>
  </HeadingPairs>
  <TitlesOfParts>
    <vt:vector size="8" baseType="lpstr">
      <vt:lpstr>introdbs</vt:lpstr>
      <vt:lpstr>1_introdbs</vt:lpstr>
      <vt:lpstr>5_introdbs</vt:lpstr>
      <vt:lpstr>Lab 4</vt:lpstr>
      <vt:lpstr>BanksDatabase :ER Case Study</vt:lpstr>
      <vt:lpstr>Banks Database :ER Case Study</vt:lpstr>
      <vt:lpstr>Banks Database :ER Case Study</vt:lpstr>
      <vt:lpstr>Banks Database :ER Case Study</vt:lpstr>
    </vt:vector>
  </TitlesOfParts>
  <Company>University of Paisley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dc:title>
  <dc:subject>Database Systems</dc:subject>
  <dc:creator>Thomas Connolly and Carolyn Begg</dc:creator>
  <dc:description>Transparencies for Chapter 11 of textbook_x000d_
Database Systems: A Practical Approach to Design, Implementation, and Management</dc:description>
  <cp:lastModifiedBy>user</cp:lastModifiedBy>
  <cp:revision>104</cp:revision>
  <cp:lastPrinted>1998-06-24T16:37:58Z</cp:lastPrinted>
  <dcterms:created xsi:type="dcterms:W3CDTF">1998-02-12T14:58:02Z</dcterms:created>
  <dcterms:modified xsi:type="dcterms:W3CDTF">2013-03-01T19:33:09Z</dcterms:modified>
</cp:coreProperties>
</file>