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60" r:id="rId5"/>
    <p:sldId id="265" r:id="rId6"/>
    <p:sldId id="264" r:id="rId7"/>
    <p:sldId id="268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66"/>
    <a:srgbClr val="000099"/>
    <a:srgbClr val="FF0000"/>
    <a:srgbClr val="FF7C80"/>
    <a:srgbClr val="0000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616" y="8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640FB-BEF6-4A2F-98E1-77104B408E6B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88F3F-946D-49DF-BADE-2850F801A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mirza@ksu.edu.sa" TargetMode="External"/><Relationship Id="rId2" Type="http://schemas.openxmlformats.org/officeDocument/2006/relationships/hyperlink" Target="mailto:Anwar.m.mirz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12223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CEN352</a:t>
            </a:r>
            <a:r>
              <a:rPr lang="en-US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</a:br>
            <a:r>
              <a:rPr lang="en-US" sz="6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Digital Signal Processing</a:t>
            </a:r>
            <a:endParaRPr lang="en-US" sz="6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219200" y="4486275"/>
            <a:ext cx="678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Lecture No.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12 to 14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09600" y="54102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Department of Computer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Engineering,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College of Computer and Information Sciences,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King Saud University, Riyadh, Kingdom of Saudi Arabia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October, 2012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2130425"/>
            <a:ext cx="8458200" cy="12223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cap="all" dirty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endParaRPr lang="en-US" b="1" cap="all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ahoma" pitchFamily="34" charset="0"/>
                <a:ea typeface="+mj-ea"/>
                <a:cs typeface="Tahoma" pitchFamily="34" charset="0"/>
              </a:rPr>
              <a:t>Dr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ahoma" pitchFamily="34" charset="0"/>
                <a:ea typeface="+mj-ea"/>
                <a:cs typeface="Tahoma" pitchFamily="34" charset="0"/>
              </a:rPr>
              <a:t>.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ahoma" pitchFamily="34" charset="0"/>
                <a:ea typeface="+mj-ea"/>
                <a:cs typeface="Tahoma" pitchFamily="34" charset="0"/>
              </a:rPr>
              <a:t>Anwar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ahoma" pitchFamily="34" charset="0"/>
                <a:ea typeface="+mj-ea"/>
                <a:cs typeface="Tahoma" pitchFamily="34" charset="0"/>
              </a:rPr>
              <a:t>M.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ahoma" pitchFamily="34" charset="0"/>
                <a:ea typeface="+mj-ea"/>
                <a:cs typeface="Tahoma" pitchFamily="34" charset="0"/>
              </a:rPr>
              <a:t>Mirza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400" b="1" cap="all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500" b="1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</a:rPr>
              <a:t>Office No. 2185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</a:rPr>
              <a:t>Phone: 4697362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  <a:hlinkClick r:id="rId2"/>
              </a:rPr>
              <a:t>anwar.m.mirza@gmail.com</a:t>
            </a: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</a:rPr>
              <a:t> or </a:t>
            </a: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  <a:hlinkClick r:id="rId3"/>
              </a:rPr>
              <a:t>ammirza@ksu.edu.sa</a:t>
            </a:r>
            <a:endParaRPr lang="en-US" sz="2000" b="1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000" b="1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3200400"/>
            <a:ext cx="2770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الدكتور / انور مجيد ميرزا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:\DropboxPersonal\Dropbox\Teaching\CEN352 Digital Signal Processing\Li Tan DSP Book Material from Elsevier Site\Image Collection\04~chapter_04\f04-34-P37409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1862138"/>
            <a:ext cx="7620000" cy="3133725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066800" y="5334000"/>
            <a:ext cx="6919266" cy="408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The 8-point FFT using Decimation-in-Time (12 complex multiplications)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52400"/>
            <a:ext cx="6477000" cy="646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Method of Decimation-in-Time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:\DropboxPersonal\Dropbox\Teaching\CEN352 Digital Signal Processing\Li Tan DSP Book Material from Elsevier Site\Image Collection\04~chapter_04\f04-35-P37409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1771650"/>
            <a:ext cx="7620000" cy="33147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514600" y="5562600"/>
            <a:ext cx="4220001" cy="408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The 8-point IFFT using Decimation-in-Time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52400"/>
            <a:ext cx="6477000" cy="646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Method of Decimation-in-Time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:\DropboxPersonal\Dropbox\Teaching\CEN352 Digital Signal Processing\Li Tan DSP Book Material from Elsevier Site\Image Collection\04~chapter_04\f04-36-P37409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2000" y="2462213"/>
            <a:ext cx="7620000" cy="1933575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362200" y="4648200"/>
            <a:ext cx="4159087" cy="408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The 4-point FFT using Decimation-in-Time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:\DropboxPersonal\Dropbox\Teaching\CEN352 Digital Signal Processing\Li Tan DSP Book Material from Elsevier Site\Image Collection\04~chapter_04\f04-37-P37409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62000" y="2519363"/>
            <a:ext cx="7620000" cy="1819275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2819400" y="4724400"/>
            <a:ext cx="4159087" cy="408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The 4-point FFT using Decimation-in-Time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2362200"/>
            <a:ext cx="5279437" cy="9194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800" b="1" dirty="0" smtClean="0"/>
              <a:t>That’s it for today !!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321"/>
          <p:cNvGrpSpPr/>
          <p:nvPr/>
        </p:nvGrpSpPr>
        <p:grpSpPr>
          <a:xfrm>
            <a:off x="228600" y="71735"/>
            <a:ext cx="6400800" cy="1433215"/>
            <a:chOff x="228600" y="71735"/>
            <a:chExt cx="6400800" cy="1433215"/>
          </a:xfrm>
        </p:grpSpPr>
        <p:sp>
          <p:nvSpPr>
            <p:cNvPr id="307" name="TextBox 306"/>
            <p:cNvSpPr txBox="1"/>
            <p:nvPr/>
          </p:nvSpPr>
          <p:spPr>
            <a:xfrm>
              <a:off x="228600" y="71735"/>
              <a:ext cx="20896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ambria" pitchFamily="18" charset="0"/>
                </a:rPr>
                <a:t>Example 4.12</a:t>
              </a:r>
              <a:endParaRPr lang="en-US" sz="2400" dirty="0">
                <a:latin typeface="Cambria" pitchFamily="18" charset="0"/>
              </a:endParaRPr>
            </a:p>
          </p:txBody>
        </p:sp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533400"/>
              <a:ext cx="3162300" cy="209550"/>
            </a:xfrm>
            <a:prstGeom prst="rect">
              <a:avLst/>
            </a:prstGeom>
            <a:noFill/>
          </p:spPr>
        </p:pic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7000" y="781050"/>
              <a:ext cx="2905125" cy="209550"/>
            </a:xfrm>
            <a:prstGeom prst="rect">
              <a:avLst/>
            </a:prstGeom>
            <a:noFill/>
          </p:spPr>
        </p:pic>
        <p:pic>
          <p:nvPicPr>
            <p:cNvPr id="7179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1066800"/>
              <a:ext cx="5676900" cy="209550"/>
            </a:xfrm>
            <a:prstGeom prst="rect">
              <a:avLst/>
            </a:prstGeom>
            <a:noFill/>
          </p:spPr>
        </p:pic>
        <p:pic>
          <p:nvPicPr>
            <p:cNvPr id="7183" name="Picture 1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1295400"/>
              <a:ext cx="3981450" cy="209550"/>
            </a:xfrm>
            <a:prstGeom prst="rect">
              <a:avLst/>
            </a:prstGeom>
            <a:noFill/>
          </p:spPr>
        </p:pic>
      </p:grpSp>
      <p:sp>
        <p:nvSpPr>
          <p:cNvPr id="321" name="TextBox 320"/>
          <p:cNvSpPr txBox="1"/>
          <p:nvPr/>
        </p:nvSpPr>
        <p:spPr>
          <a:xfrm>
            <a:off x="228600" y="1443335"/>
            <a:ext cx="136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Solution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81000" y="1752600"/>
            <a:ext cx="4038600" cy="752475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328"/>
          <p:cNvGrpSpPr/>
          <p:nvPr/>
        </p:nvGrpSpPr>
        <p:grpSpPr>
          <a:xfrm>
            <a:off x="5029200" y="1752600"/>
            <a:ext cx="3448050" cy="752475"/>
            <a:chOff x="5029200" y="1752600"/>
            <a:chExt cx="3448050" cy="752475"/>
          </a:xfrm>
        </p:grpSpPr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99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029200" y="1752600"/>
              <a:ext cx="3448050" cy="371475"/>
            </a:xfrm>
            <a:prstGeom prst="rect">
              <a:avLst/>
            </a:prstGeom>
            <a:noFill/>
          </p:spPr>
        </p:pic>
        <p:pic>
          <p:nvPicPr>
            <p:cNvPr id="7189" name="Picture 2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99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029200" y="2133600"/>
              <a:ext cx="3438525" cy="371475"/>
            </a:xfrm>
            <a:prstGeom prst="rect">
              <a:avLst/>
            </a:prstGeom>
            <a:noFill/>
          </p:spPr>
        </p:pic>
      </p:grp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400800"/>
            <a:ext cx="4762500" cy="371475"/>
          </a:xfrm>
          <a:prstGeom prst="rect">
            <a:avLst/>
          </a:prstGeom>
          <a:noFill/>
        </p:spPr>
      </p:pic>
      <p:grpSp>
        <p:nvGrpSpPr>
          <p:cNvPr id="4" name="Group 296"/>
          <p:cNvGrpSpPr/>
          <p:nvPr/>
        </p:nvGrpSpPr>
        <p:grpSpPr>
          <a:xfrm>
            <a:off x="76200" y="2667000"/>
            <a:ext cx="8991600" cy="3657600"/>
            <a:chOff x="76200" y="2667000"/>
            <a:chExt cx="8991600" cy="3657600"/>
          </a:xfrm>
        </p:grpSpPr>
        <p:sp>
          <p:nvSpPr>
            <p:cNvPr id="305" name="Pentagon 304"/>
            <p:cNvSpPr/>
            <p:nvPr/>
          </p:nvSpPr>
          <p:spPr>
            <a:xfrm>
              <a:off x="914400" y="2667000"/>
              <a:ext cx="3886200" cy="3657600"/>
            </a:xfrm>
            <a:prstGeom prst="homePlate">
              <a:avLst>
                <a:gd name="adj" fmla="val 625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First Iteration</a:t>
              </a:r>
              <a:endParaRPr lang="en-US" dirty="0"/>
            </a:p>
          </p:txBody>
        </p:sp>
        <p:sp>
          <p:nvSpPr>
            <p:cNvPr id="306" name="Pentagon 305"/>
            <p:cNvSpPr/>
            <p:nvPr/>
          </p:nvSpPr>
          <p:spPr>
            <a:xfrm>
              <a:off x="4191000" y="2667000"/>
              <a:ext cx="3810000" cy="3657600"/>
            </a:xfrm>
            <a:prstGeom prst="homePlate">
              <a:avLst>
                <a:gd name="adj" fmla="val 651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Second Iteration</a:t>
              </a:r>
              <a:endParaRPr lang="en-US" dirty="0"/>
            </a:p>
          </p:txBody>
        </p:sp>
        <p:grpSp>
          <p:nvGrpSpPr>
            <p:cNvPr id="5" name="Group 412"/>
            <p:cNvGrpSpPr/>
            <p:nvPr/>
          </p:nvGrpSpPr>
          <p:grpSpPr>
            <a:xfrm>
              <a:off x="914400" y="3429000"/>
              <a:ext cx="718466" cy="1938754"/>
              <a:chOff x="838200" y="1295400"/>
              <a:chExt cx="718466" cy="1938754"/>
            </a:xfrm>
          </p:grpSpPr>
          <p:sp>
            <p:nvSpPr>
              <p:cNvPr id="246" name="TextBox 245"/>
              <p:cNvSpPr txBox="1"/>
              <p:nvPr/>
            </p:nvSpPr>
            <p:spPr>
              <a:xfrm>
                <a:off x="838200" y="12954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x(0</a:t>
                </a:r>
                <a:r>
                  <a:rPr lang="en-US" sz="1600" b="1" dirty="0" smtClean="0"/>
                  <a:t>)=6</a:t>
                </a:r>
                <a:endParaRPr lang="en-US" sz="1600" b="1" dirty="0"/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838200" y="18288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x(1</a:t>
                </a:r>
                <a:r>
                  <a:rPr lang="en-US" sz="1600" b="1" dirty="0" smtClean="0"/>
                  <a:t>)=4</a:t>
                </a:r>
                <a:endParaRPr lang="en-US" sz="1600" b="1" dirty="0"/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838200" y="23622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x(2</a:t>
                </a:r>
                <a:r>
                  <a:rPr lang="en-US" sz="1600" b="1" dirty="0" smtClean="0"/>
                  <a:t>)=2</a:t>
                </a:r>
                <a:endParaRPr lang="en-US" sz="1600" b="1" dirty="0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838200" y="28956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x(3</a:t>
                </a:r>
                <a:r>
                  <a:rPr lang="en-US" sz="1600" b="1" dirty="0" smtClean="0"/>
                  <a:t>)=0</a:t>
                </a:r>
                <a:endParaRPr lang="en-US" sz="1600" b="1" dirty="0"/>
              </a:p>
            </p:txBody>
          </p:sp>
        </p:grpSp>
        <p:grpSp>
          <p:nvGrpSpPr>
            <p:cNvPr id="6" name="Group 397"/>
            <p:cNvGrpSpPr/>
            <p:nvPr/>
          </p:nvGrpSpPr>
          <p:grpSpPr>
            <a:xfrm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7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Arrow Connector 403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01" name="Straight Connector 400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Arrow Connector 401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14" name="TextBox 413"/>
            <p:cNvSpPr txBox="1"/>
            <p:nvPr/>
          </p:nvSpPr>
          <p:spPr>
            <a:xfrm>
              <a:off x="3048000" y="3200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8</a:t>
              </a:r>
              <a:endParaRPr lang="en-US" sz="1600" b="1" dirty="0"/>
            </a:p>
          </p:txBody>
        </p:sp>
        <p:grpSp>
          <p:nvGrpSpPr>
            <p:cNvPr id="9" name="Group 414"/>
            <p:cNvGrpSpPr/>
            <p:nvPr/>
          </p:nvGrpSpPr>
          <p:grpSpPr>
            <a:xfrm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10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20" name="Straight Connector 419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Arrow Connector 420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18" name="Straight Connector 417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Arrow Connector 418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9" name="TextBox 428"/>
            <p:cNvSpPr txBox="1"/>
            <p:nvPr/>
          </p:nvSpPr>
          <p:spPr>
            <a:xfrm>
              <a:off x="3048000" y="374794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</a:t>
              </a:r>
              <a:endParaRPr lang="en-US" sz="1600" b="1" dirty="0"/>
            </a:p>
          </p:txBody>
        </p:sp>
        <p:grpSp>
          <p:nvGrpSpPr>
            <p:cNvPr id="12" name="Group 372"/>
            <p:cNvGrpSpPr/>
            <p:nvPr/>
          </p:nvGrpSpPr>
          <p:grpSpPr>
            <a:xfrm flipV="1"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13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42" name="Straight Connector 441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Straight Arrow Connector 442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40" name="Straight Connector 439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Straight Arrow Connector 440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1" name="TextBox 450"/>
            <p:cNvSpPr txBox="1"/>
            <p:nvPr/>
          </p:nvSpPr>
          <p:spPr>
            <a:xfrm>
              <a:off x="3048000" y="429549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</a:t>
              </a:r>
              <a:endParaRPr lang="en-US" sz="1600" b="1" dirty="0"/>
            </a:p>
          </p:txBody>
        </p:sp>
        <p:grpSp>
          <p:nvGrpSpPr>
            <p:cNvPr id="15" name="Group 372"/>
            <p:cNvGrpSpPr/>
            <p:nvPr/>
          </p:nvGrpSpPr>
          <p:grpSpPr>
            <a:xfrm flipV="1"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16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57" name="Straight Connector 45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Straight Arrow Connector 45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55" name="Straight Connector 454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Straight Arrow Connector 455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9" name="TextBox 458"/>
            <p:cNvSpPr txBox="1"/>
            <p:nvPr/>
          </p:nvSpPr>
          <p:spPr>
            <a:xfrm>
              <a:off x="3048000" y="48430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</a:t>
              </a:r>
              <a:endParaRPr lang="en-US" sz="1600" b="1" dirty="0"/>
            </a:p>
          </p:txBody>
        </p:sp>
        <p:grpSp>
          <p:nvGrpSpPr>
            <p:cNvPr id="18" name="Group 421"/>
            <p:cNvGrpSpPr/>
            <p:nvPr/>
          </p:nvGrpSpPr>
          <p:grpSpPr>
            <a:xfrm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19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27" name="Straight Connector 42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Arrow Connector 42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25" name="Straight Connector 424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Straight Arrow Connector 425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429"/>
            <p:cNvGrpSpPr/>
            <p:nvPr/>
          </p:nvGrpSpPr>
          <p:grpSpPr>
            <a:xfrm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22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35" name="Straight Connector 434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Arrow Connector 435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33" name="Straight Connector 432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Arrow Connector 433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" name="Group 372"/>
            <p:cNvGrpSpPr/>
            <p:nvPr/>
          </p:nvGrpSpPr>
          <p:grpSpPr>
            <a:xfrm flipV="1"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25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65" name="Straight Connector 464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Straight Arrow Connector 465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63" name="Straight Connector 462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Straight Arrow Connector 463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Group 372"/>
            <p:cNvGrpSpPr/>
            <p:nvPr/>
          </p:nvGrpSpPr>
          <p:grpSpPr>
            <a:xfrm flipV="1"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28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49" name="Straight Connector 44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Straight Arrow Connector 44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47" name="Straight Connector 446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Straight Arrow Connector 447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0" name="TextBox 499"/>
            <p:cNvSpPr txBox="1"/>
            <p:nvPr/>
          </p:nvSpPr>
          <p:spPr>
            <a:xfrm>
              <a:off x="3352800" y="4724400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sp>
          <p:nvSpPr>
            <p:cNvPr id="501" name="TextBox 500"/>
            <p:cNvSpPr txBox="1"/>
            <p:nvPr/>
          </p:nvSpPr>
          <p:spPr>
            <a:xfrm>
              <a:off x="3352800" y="5224046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1 </a:t>
              </a:r>
              <a:r>
                <a:rPr lang="en-US" sz="1600" b="1" dirty="0" smtClean="0"/>
                <a:t>= -j</a:t>
              </a:r>
              <a:endParaRPr lang="en-US" sz="1600" dirty="0"/>
            </a:p>
          </p:txBody>
        </p:sp>
        <p:grpSp>
          <p:nvGrpSpPr>
            <p:cNvPr id="30" name="Group 147"/>
            <p:cNvGrpSpPr/>
            <p:nvPr/>
          </p:nvGrpSpPr>
          <p:grpSpPr>
            <a:xfrm>
              <a:off x="31242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31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Arrow Connector 157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Arrow Connector 153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9" name="TextBox 168"/>
            <p:cNvSpPr txBox="1"/>
            <p:nvPr/>
          </p:nvSpPr>
          <p:spPr>
            <a:xfrm>
              <a:off x="4343400" y="4309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</a:t>
              </a:r>
              <a:endParaRPr lang="en-US" sz="16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343400" y="4843046"/>
              <a:ext cx="4042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-4j</a:t>
              </a:r>
              <a:endParaRPr lang="en-US" sz="1600" dirty="0"/>
            </a:p>
          </p:txBody>
        </p:sp>
        <p:grpSp>
          <p:nvGrpSpPr>
            <p:cNvPr id="131" name="Group 146"/>
            <p:cNvGrpSpPr/>
            <p:nvPr/>
          </p:nvGrpSpPr>
          <p:grpSpPr>
            <a:xfrm>
              <a:off x="31242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132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498" name="Straight Connector 497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Straight Arrow Connector 498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496" name="Straight Connector 495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Straight Arrow Connector 496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4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494" name="Straight Connector 493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Arrow Connector 494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5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492" name="Straight Connector 491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Straight Arrow Connector 492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6" name="Group 135"/>
            <p:cNvGrpSpPr/>
            <p:nvPr/>
          </p:nvGrpSpPr>
          <p:grpSpPr>
            <a:xfrm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37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Arrow Connector 141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5" name="TextBox 184"/>
            <p:cNvSpPr txBox="1"/>
            <p:nvPr/>
          </p:nvSpPr>
          <p:spPr>
            <a:xfrm>
              <a:off x="5668422" y="324284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12</a:t>
              </a:r>
              <a:endParaRPr lang="en-US" sz="1600" dirty="0"/>
            </a:p>
          </p:txBody>
        </p:sp>
        <p:grpSp>
          <p:nvGrpSpPr>
            <p:cNvPr id="143" name="Group 192"/>
            <p:cNvGrpSpPr/>
            <p:nvPr/>
          </p:nvGrpSpPr>
          <p:grpSpPr>
            <a:xfrm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44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Arrow Connector 198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Arrow Connector 196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6" name="Group 199"/>
            <p:cNvGrpSpPr/>
            <p:nvPr/>
          </p:nvGrpSpPr>
          <p:grpSpPr>
            <a:xfrm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147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05" name="Straight Connector 204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Arrow Connector 205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Arrow Connector 203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9" name="Group 546"/>
            <p:cNvGrpSpPr/>
            <p:nvPr/>
          </p:nvGrpSpPr>
          <p:grpSpPr>
            <a:xfrm flipV="1"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50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Arrow Connector 213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Arrow Connector 211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5" name="TextBox 214"/>
            <p:cNvSpPr txBox="1"/>
            <p:nvPr/>
          </p:nvSpPr>
          <p:spPr>
            <a:xfrm>
              <a:off x="5715000" y="37762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</a:t>
              </a:r>
              <a:endParaRPr lang="en-US" sz="1600" dirty="0"/>
            </a:p>
          </p:txBody>
        </p:sp>
        <p:grpSp>
          <p:nvGrpSpPr>
            <p:cNvPr id="152" name="Group 546"/>
            <p:cNvGrpSpPr/>
            <p:nvPr/>
          </p:nvGrpSpPr>
          <p:grpSpPr>
            <a:xfrm flipV="1"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61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21" name="Straight Connector 220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Arrow Connector 221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Arrow Connector 21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3" name="TextBox 222"/>
            <p:cNvSpPr txBox="1"/>
            <p:nvPr/>
          </p:nvSpPr>
          <p:spPr>
            <a:xfrm>
              <a:off x="5486400" y="4267200"/>
              <a:ext cx="5084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4-4j</a:t>
              </a:r>
              <a:endParaRPr lang="en-US" sz="1600" dirty="0"/>
            </a:p>
          </p:txBody>
        </p:sp>
        <p:grpSp>
          <p:nvGrpSpPr>
            <p:cNvPr id="163" name="Group 223"/>
            <p:cNvGrpSpPr/>
            <p:nvPr/>
          </p:nvGrpSpPr>
          <p:grpSpPr>
            <a:xfrm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164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Arrow Connector 229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Arrow Connector 22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6" name="Group 546"/>
            <p:cNvGrpSpPr/>
            <p:nvPr/>
          </p:nvGrpSpPr>
          <p:grpSpPr>
            <a:xfrm flipV="1"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167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36" name="Straight Connector 235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Arrow Connector 236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Arrow Connector 234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0" name="Group 546"/>
            <p:cNvGrpSpPr/>
            <p:nvPr/>
          </p:nvGrpSpPr>
          <p:grpSpPr>
            <a:xfrm flipV="1"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172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43" name="Straight Connector 242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Arrow Connector 243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3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Arrow Connector 241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5" name="TextBox 244"/>
            <p:cNvSpPr txBox="1"/>
            <p:nvPr/>
          </p:nvSpPr>
          <p:spPr>
            <a:xfrm>
              <a:off x="5486400" y="4800600"/>
              <a:ext cx="5485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4+4j</a:t>
              </a:r>
              <a:endParaRPr lang="en-US" sz="1600" dirty="0"/>
            </a:p>
          </p:txBody>
        </p:sp>
        <p:grpSp>
          <p:nvGrpSpPr>
            <p:cNvPr id="174" name="Group 249"/>
            <p:cNvGrpSpPr/>
            <p:nvPr/>
          </p:nvGrpSpPr>
          <p:grpSpPr>
            <a:xfrm>
              <a:off x="58674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175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Arrow Connector 261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6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Arrow Connector 259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Arrow Connector 257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Arrow Connector 255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TextBox 262"/>
            <p:cNvSpPr txBox="1"/>
            <p:nvPr/>
          </p:nvSpPr>
          <p:spPr>
            <a:xfrm>
              <a:off x="6096000" y="4157246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6096000" y="5224046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grpSp>
          <p:nvGrpSpPr>
            <p:cNvPr id="179" name="Group 264"/>
            <p:cNvGrpSpPr/>
            <p:nvPr/>
          </p:nvGrpSpPr>
          <p:grpSpPr>
            <a:xfrm>
              <a:off x="58674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180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276" name="Straight Connector 275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Arrow Connector 276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274" name="Straight Connector 273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Arrow Connector 274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272" name="Straight Connector 271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Arrow Connector 272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270" name="Straight Connector 269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Arrow Connector 270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281"/>
            <p:cNvGrpSpPr/>
            <p:nvPr/>
          </p:nvGrpSpPr>
          <p:grpSpPr>
            <a:xfrm>
              <a:off x="7010400" y="3242846"/>
              <a:ext cx="548548" cy="1938754"/>
              <a:chOff x="6934200" y="2404646"/>
              <a:chExt cx="548548" cy="1938754"/>
            </a:xfrm>
          </p:grpSpPr>
          <p:sp>
            <p:nvSpPr>
              <p:cNvPr id="278" name="TextBox 277"/>
              <p:cNvSpPr txBox="1"/>
              <p:nvPr/>
            </p:nvSpPr>
            <p:spPr>
              <a:xfrm>
                <a:off x="6934200" y="240464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12</a:t>
                </a:r>
                <a:endParaRPr lang="en-US" sz="1600" dirty="0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6934200" y="2938046"/>
                <a:ext cx="2888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4</a:t>
                </a:r>
                <a:endParaRPr lang="en-US" sz="1600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6934200" y="3471446"/>
                <a:ext cx="5084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4-4j</a:t>
                </a:r>
                <a:endParaRPr lang="en-US" sz="1600" dirty="0"/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6934200" y="4004846"/>
                <a:ext cx="5485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4+4j</a:t>
                </a:r>
                <a:endParaRPr lang="en-US" sz="1600" dirty="0"/>
              </a:p>
            </p:txBody>
          </p:sp>
        </p:grpSp>
        <p:grpSp>
          <p:nvGrpSpPr>
            <p:cNvPr id="186" name="Group 288"/>
            <p:cNvGrpSpPr/>
            <p:nvPr/>
          </p:nvGrpSpPr>
          <p:grpSpPr>
            <a:xfrm>
              <a:off x="76200" y="3048000"/>
              <a:ext cx="990600" cy="2319754"/>
              <a:chOff x="0" y="2209800"/>
              <a:chExt cx="990600" cy="2319754"/>
            </a:xfrm>
          </p:grpSpPr>
          <p:grpSp>
            <p:nvGrpSpPr>
              <p:cNvPr id="187" name="Group 282"/>
              <p:cNvGrpSpPr/>
              <p:nvPr/>
            </p:nvGrpSpPr>
            <p:grpSpPr>
              <a:xfrm>
                <a:off x="228600" y="2590800"/>
                <a:ext cx="393056" cy="1938754"/>
                <a:chOff x="6934200" y="2404646"/>
                <a:chExt cx="393056" cy="1938754"/>
              </a:xfrm>
            </p:grpSpPr>
            <p:sp>
              <p:nvSpPr>
                <p:cNvPr id="284" name="TextBox 283"/>
                <p:cNvSpPr txBox="1"/>
                <p:nvPr/>
              </p:nvSpPr>
              <p:spPr>
                <a:xfrm>
                  <a:off x="6934200" y="24046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6934200" y="29380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6" name="TextBox 285"/>
                <p:cNvSpPr txBox="1"/>
                <p:nvPr/>
              </p:nvSpPr>
              <p:spPr>
                <a:xfrm>
                  <a:off x="6934200" y="34714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7" name="TextBox 286"/>
                <p:cNvSpPr txBox="1"/>
                <p:nvPr/>
              </p:nvSpPr>
              <p:spPr>
                <a:xfrm>
                  <a:off x="6934200" y="40048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288" name="TextBox 287"/>
              <p:cNvSpPr txBox="1"/>
              <p:nvPr/>
            </p:nvSpPr>
            <p:spPr>
              <a:xfrm>
                <a:off x="0" y="2209800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Bit Index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88" name="Group 289"/>
            <p:cNvGrpSpPr/>
            <p:nvPr/>
          </p:nvGrpSpPr>
          <p:grpSpPr>
            <a:xfrm>
              <a:off x="7848600" y="2861846"/>
              <a:ext cx="1219200" cy="2319754"/>
              <a:chOff x="-141514" y="2209800"/>
              <a:chExt cx="1132114" cy="2319754"/>
            </a:xfrm>
          </p:grpSpPr>
          <p:grpSp>
            <p:nvGrpSpPr>
              <p:cNvPr id="189" name="Group 282"/>
              <p:cNvGrpSpPr/>
              <p:nvPr/>
            </p:nvGrpSpPr>
            <p:grpSpPr>
              <a:xfrm>
                <a:off x="228600" y="2590800"/>
                <a:ext cx="364981" cy="1938754"/>
                <a:chOff x="6934200" y="2404646"/>
                <a:chExt cx="364981" cy="1938754"/>
              </a:xfrm>
            </p:grpSpPr>
            <p:sp>
              <p:nvSpPr>
                <p:cNvPr id="293" name="TextBox 292"/>
                <p:cNvSpPr txBox="1"/>
                <p:nvPr/>
              </p:nvSpPr>
              <p:spPr>
                <a:xfrm>
                  <a:off x="6934200" y="24046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4" name="TextBox 293"/>
                <p:cNvSpPr txBox="1"/>
                <p:nvPr/>
              </p:nvSpPr>
              <p:spPr>
                <a:xfrm>
                  <a:off x="6934200" y="29380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5" name="TextBox 294"/>
                <p:cNvSpPr txBox="1"/>
                <p:nvPr/>
              </p:nvSpPr>
              <p:spPr>
                <a:xfrm>
                  <a:off x="6934200" y="34714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6" name="TextBox 295"/>
                <p:cNvSpPr txBox="1"/>
                <p:nvPr/>
              </p:nvSpPr>
              <p:spPr>
                <a:xfrm>
                  <a:off x="6934200" y="40048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292" name="TextBox 291"/>
              <p:cNvSpPr txBox="1"/>
              <p:nvPr/>
            </p:nvSpPr>
            <p:spPr>
              <a:xfrm>
                <a:off x="-141514" y="2209800"/>
                <a:ext cx="11321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Bit Reversal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90" name="Group 282"/>
            <p:cNvGrpSpPr/>
            <p:nvPr/>
          </p:nvGrpSpPr>
          <p:grpSpPr>
            <a:xfrm>
              <a:off x="7238999" y="3242846"/>
              <a:ext cx="912455" cy="1938754"/>
              <a:chOff x="6934205" y="2404646"/>
              <a:chExt cx="847282" cy="1938754"/>
            </a:xfrm>
          </p:grpSpPr>
          <p:sp>
            <p:nvSpPr>
              <p:cNvPr id="300" name="TextBox 299"/>
              <p:cNvSpPr txBox="1"/>
              <p:nvPr/>
            </p:nvSpPr>
            <p:spPr>
              <a:xfrm>
                <a:off x="6934205" y="2404646"/>
                <a:ext cx="631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= X(0)</a:t>
                </a:r>
                <a:endParaRPr lang="en-US" sz="1600" dirty="0"/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934216" y="2938046"/>
                <a:ext cx="631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= X(2)</a:t>
                </a:r>
                <a:endParaRPr lang="en-US" sz="1600" dirty="0"/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6934229" y="3471446"/>
                <a:ext cx="84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     = </a:t>
                </a:r>
                <a:r>
                  <a:rPr lang="en-US" sz="1600" b="1" dirty="0" smtClean="0"/>
                  <a:t>X(1)</a:t>
                </a:r>
                <a:endParaRPr lang="en-US" sz="1600" dirty="0"/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6934217" y="4004846"/>
                <a:ext cx="84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     = X(3)</a:t>
                </a:r>
                <a:endParaRPr lang="en-US" sz="1600" dirty="0"/>
              </a:p>
            </p:txBody>
          </p:sp>
        </p:grpSp>
        <p:sp>
          <p:nvSpPr>
            <p:cNvPr id="304" name="Curved Up Arrow 303"/>
            <p:cNvSpPr/>
            <p:nvPr/>
          </p:nvSpPr>
          <p:spPr>
            <a:xfrm>
              <a:off x="381000" y="5486400"/>
              <a:ext cx="8458200" cy="685800"/>
            </a:xfrm>
            <a:prstGeom prst="curvedUpArrow">
              <a:avLst>
                <a:gd name="adj1" fmla="val 33276"/>
                <a:gd name="adj2" fmla="val 112719"/>
                <a:gd name="adj3" fmla="val 361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91" name="Group 341"/>
            <p:cNvGrpSpPr/>
            <p:nvPr/>
          </p:nvGrpSpPr>
          <p:grpSpPr>
            <a:xfrm>
              <a:off x="3352800" y="3962400"/>
              <a:ext cx="3505200" cy="1600200"/>
              <a:chOff x="3352800" y="3962400"/>
              <a:chExt cx="3505200" cy="1600200"/>
            </a:xfrm>
          </p:grpSpPr>
          <p:sp>
            <p:nvSpPr>
              <p:cNvPr id="336" name="Rectangle 335"/>
              <p:cNvSpPr/>
              <p:nvPr/>
            </p:nvSpPr>
            <p:spPr>
              <a:xfrm>
                <a:off x="3352800" y="4495800"/>
                <a:ext cx="7620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6172200" y="3962400"/>
                <a:ext cx="6858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6172200" y="5029200"/>
                <a:ext cx="6858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3352800" y="5029200"/>
                <a:ext cx="7620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/>
      <p:bldP spid="32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321"/>
          <p:cNvGrpSpPr/>
          <p:nvPr/>
        </p:nvGrpSpPr>
        <p:grpSpPr>
          <a:xfrm>
            <a:off x="228600" y="71735"/>
            <a:ext cx="6400800" cy="1433215"/>
            <a:chOff x="228600" y="71735"/>
            <a:chExt cx="6400800" cy="1433215"/>
          </a:xfrm>
        </p:grpSpPr>
        <p:sp>
          <p:nvSpPr>
            <p:cNvPr id="307" name="TextBox 306"/>
            <p:cNvSpPr txBox="1"/>
            <p:nvPr/>
          </p:nvSpPr>
          <p:spPr>
            <a:xfrm>
              <a:off x="228600" y="71735"/>
              <a:ext cx="20896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ambria" pitchFamily="18" charset="0"/>
                </a:rPr>
                <a:t>Example 4.12</a:t>
              </a:r>
              <a:endParaRPr lang="en-US" sz="2400" dirty="0">
                <a:latin typeface="Cambria" pitchFamily="18" charset="0"/>
              </a:endParaRPr>
            </a:p>
          </p:txBody>
        </p:sp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533400"/>
              <a:ext cx="3162300" cy="209550"/>
            </a:xfrm>
            <a:prstGeom prst="rect">
              <a:avLst/>
            </a:prstGeom>
            <a:noFill/>
          </p:spPr>
        </p:pic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7000" y="781050"/>
              <a:ext cx="2905125" cy="209550"/>
            </a:xfrm>
            <a:prstGeom prst="rect">
              <a:avLst/>
            </a:prstGeom>
            <a:noFill/>
          </p:spPr>
        </p:pic>
        <p:pic>
          <p:nvPicPr>
            <p:cNvPr id="7179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1066800"/>
              <a:ext cx="5676900" cy="209550"/>
            </a:xfrm>
            <a:prstGeom prst="rect">
              <a:avLst/>
            </a:prstGeom>
            <a:noFill/>
          </p:spPr>
        </p:pic>
        <p:pic>
          <p:nvPicPr>
            <p:cNvPr id="7183" name="Picture 1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1295400"/>
              <a:ext cx="3981450" cy="209550"/>
            </a:xfrm>
            <a:prstGeom prst="rect">
              <a:avLst/>
            </a:prstGeom>
            <a:noFill/>
          </p:spPr>
        </p:pic>
      </p:grpSp>
      <p:sp>
        <p:nvSpPr>
          <p:cNvPr id="321" name="TextBox 320"/>
          <p:cNvSpPr txBox="1"/>
          <p:nvPr/>
        </p:nvSpPr>
        <p:spPr>
          <a:xfrm>
            <a:off x="228600" y="1443335"/>
            <a:ext cx="136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Solution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81000" y="1752600"/>
            <a:ext cx="4038600" cy="752475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328"/>
          <p:cNvGrpSpPr/>
          <p:nvPr/>
        </p:nvGrpSpPr>
        <p:grpSpPr>
          <a:xfrm>
            <a:off x="5029200" y="1752600"/>
            <a:ext cx="3448050" cy="752475"/>
            <a:chOff x="5029200" y="1752600"/>
            <a:chExt cx="3448050" cy="752475"/>
          </a:xfrm>
        </p:grpSpPr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99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029200" y="1752600"/>
              <a:ext cx="3448050" cy="371475"/>
            </a:xfrm>
            <a:prstGeom prst="rect">
              <a:avLst/>
            </a:prstGeom>
            <a:noFill/>
          </p:spPr>
        </p:pic>
        <p:pic>
          <p:nvPicPr>
            <p:cNvPr id="7189" name="Picture 2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99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029200" y="2133600"/>
              <a:ext cx="3438525" cy="371475"/>
            </a:xfrm>
            <a:prstGeom prst="rect">
              <a:avLst/>
            </a:prstGeom>
            <a:noFill/>
          </p:spPr>
        </p:pic>
      </p:grp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400800"/>
            <a:ext cx="4762500" cy="371475"/>
          </a:xfrm>
          <a:prstGeom prst="rect">
            <a:avLst/>
          </a:prstGeom>
          <a:noFill/>
        </p:spPr>
      </p:pic>
      <p:grpSp>
        <p:nvGrpSpPr>
          <p:cNvPr id="4" name="Group 296"/>
          <p:cNvGrpSpPr/>
          <p:nvPr/>
        </p:nvGrpSpPr>
        <p:grpSpPr>
          <a:xfrm>
            <a:off x="76200" y="2667000"/>
            <a:ext cx="8991600" cy="3657600"/>
            <a:chOff x="76200" y="2667000"/>
            <a:chExt cx="8991600" cy="3657600"/>
          </a:xfrm>
        </p:grpSpPr>
        <p:sp>
          <p:nvSpPr>
            <p:cNvPr id="305" name="Pentagon 304"/>
            <p:cNvSpPr/>
            <p:nvPr/>
          </p:nvSpPr>
          <p:spPr>
            <a:xfrm>
              <a:off x="914400" y="2667000"/>
              <a:ext cx="3886200" cy="3657600"/>
            </a:xfrm>
            <a:prstGeom prst="homePlate">
              <a:avLst>
                <a:gd name="adj" fmla="val 625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First Iteration</a:t>
              </a:r>
              <a:endParaRPr lang="en-US" dirty="0"/>
            </a:p>
          </p:txBody>
        </p:sp>
        <p:sp>
          <p:nvSpPr>
            <p:cNvPr id="306" name="Pentagon 305"/>
            <p:cNvSpPr/>
            <p:nvPr/>
          </p:nvSpPr>
          <p:spPr>
            <a:xfrm>
              <a:off x="4191000" y="2667000"/>
              <a:ext cx="3810000" cy="3657600"/>
            </a:xfrm>
            <a:prstGeom prst="homePlate">
              <a:avLst>
                <a:gd name="adj" fmla="val 651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Second Iteration</a:t>
              </a:r>
              <a:endParaRPr lang="en-US" dirty="0"/>
            </a:p>
          </p:txBody>
        </p:sp>
        <p:grpSp>
          <p:nvGrpSpPr>
            <p:cNvPr id="5" name="Group 412"/>
            <p:cNvGrpSpPr/>
            <p:nvPr/>
          </p:nvGrpSpPr>
          <p:grpSpPr>
            <a:xfrm>
              <a:off x="914400" y="3429000"/>
              <a:ext cx="718466" cy="1938754"/>
              <a:chOff x="838200" y="1295400"/>
              <a:chExt cx="718466" cy="1938754"/>
            </a:xfrm>
          </p:grpSpPr>
          <p:sp>
            <p:nvSpPr>
              <p:cNvPr id="246" name="TextBox 245"/>
              <p:cNvSpPr txBox="1"/>
              <p:nvPr/>
            </p:nvSpPr>
            <p:spPr>
              <a:xfrm>
                <a:off x="838200" y="12954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x(0)=1</a:t>
                </a:r>
                <a:endParaRPr lang="en-US" sz="1600" b="1" dirty="0"/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838200" y="18288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x(1)=2</a:t>
                </a:r>
                <a:endParaRPr lang="en-US" sz="1600" b="1" dirty="0"/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838200" y="23622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x(2)=3</a:t>
                </a:r>
                <a:endParaRPr lang="en-US" sz="1600" b="1" dirty="0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838200" y="28956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x(3)=4</a:t>
                </a:r>
                <a:endParaRPr lang="en-US" sz="1600" b="1" dirty="0"/>
              </a:p>
            </p:txBody>
          </p:sp>
        </p:grpSp>
        <p:grpSp>
          <p:nvGrpSpPr>
            <p:cNvPr id="6" name="Group 397"/>
            <p:cNvGrpSpPr/>
            <p:nvPr/>
          </p:nvGrpSpPr>
          <p:grpSpPr>
            <a:xfrm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7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Arrow Connector 403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01" name="Straight Connector 400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Arrow Connector 401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14" name="TextBox 413"/>
            <p:cNvSpPr txBox="1"/>
            <p:nvPr/>
          </p:nvSpPr>
          <p:spPr>
            <a:xfrm>
              <a:off x="3048000" y="3200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</a:t>
              </a:r>
              <a:endParaRPr lang="en-US" sz="1600" b="1" dirty="0"/>
            </a:p>
          </p:txBody>
        </p:sp>
        <p:grpSp>
          <p:nvGrpSpPr>
            <p:cNvPr id="9" name="Group 414"/>
            <p:cNvGrpSpPr/>
            <p:nvPr/>
          </p:nvGrpSpPr>
          <p:grpSpPr>
            <a:xfrm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10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20" name="Straight Connector 419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Arrow Connector 420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18" name="Straight Connector 417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Arrow Connector 418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9" name="TextBox 428"/>
            <p:cNvSpPr txBox="1"/>
            <p:nvPr/>
          </p:nvSpPr>
          <p:spPr>
            <a:xfrm>
              <a:off x="3048000" y="374794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6</a:t>
              </a:r>
              <a:endParaRPr lang="en-US" sz="1600" b="1" dirty="0"/>
            </a:p>
          </p:txBody>
        </p:sp>
        <p:grpSp>
          <p:nvGrpSpPr>
            <p:cNvPr id="12" name="Group 372"/>
            <p:cNvGrpSpPr/>
            <p:nvPr/>
          </p:nvGrpSpPr>
          <p:grpSpPr>
            <a:xfrm flipV="1"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13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42" name="Straight Connector 441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Straight Arrow Connector 442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40" name="Straight Connector 439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Straight Arrow Connector 440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1" name="TextBox 450"/>
            <p:cNvSpPr txBox="1"/>
            <p:nvPr/>
          </p:nvSpPr>
          <p:spPr>
            <a:xfrm>
              <a:off x="3048000" y="4295498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</a:t>
              </a:r>
              <a:endParaRPr lang="en-US" sz="1600" b="1" dirty="0"/>
            </a:p>
          </p:txBody>
        </p:sp>
        <p:grpSp>
          <p:nvGrpSpPr>
            <p:cNvPr id="15" name="Group 372"/>
            <p:cNvGrpSpPr/>
            <p:nvPr/>
          </p:nvGrpSpPr>
          <p:grpSpPr>
            <a:xfrm flipV="1"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16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57" name="Straight Connector 45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Straight Arrow Connector 45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55" name="Straight Connector 454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Straight Arrow Connector 455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9" name="TextBox 458"/>
            <p:cNvSpPr txBox="1"/>
            <p:nvPr/>
          </p:nvSpPr>
          <p:spPr>
            <a:xfrm>
              <a:off x="3048000" y="4843046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</a:t>
              </a:r>
              <a:endParaRPr lang="en-US" sz="1600" b="1" dirty="0"/>
            </a:p>
          </p:txBody>
        </p:sp>
        <p:grpSp>
          <p:nvGrpSpPr>
            <p:cNvPr id="18" name="Group 421"/>
            <p:cNvGrpSpPr/>
            <p:nvPr/>
          </p:nvGrpSpPr>
          <p:grpSpPr>
            <a:xfrm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19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27" name="Straight Connector 42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Arrow Connector 42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25" name="Straight Connector 424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Straight Arrow Connector 425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429"/>
            <p:cNvGrpSpPr/>
            <p:nvPr/>
          </p:nvGrpSpPr>
          <p:grpSpPr>
            <a:xfrm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22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35" name="Straight Connector 434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Arrow Connector 435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33" name="Straight Connector 432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Arrow Connector 433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" name="Group 372"/>
            <p:cNvGrpSpPr/>
            <p:nvPr/>
          </p:nvGrpSpPr>
          <p:grpSpPr>
            <a:xfrm flipV="1"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25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65" name="Straight Connector 464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Straight Arrow Connector 465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63" name="Straight Connector 462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Straight Arrow Connector 463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Group 372"/>
            <p:cNvGrpSpPr/>
            <p:nvPr/>
          </p:nvGrpSpPr>
          <p:grpSpPr>
            <a:xfrm flipV="1"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28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49" name="Straight Connector 44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Straight Arrow Connector 44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47" name="Straight Connector 446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Straight Arrow Connector 447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0" name="TextBox 499"/>
            <p:cNvSpPr txBox="1"/>
            <p:nvPr/>
          </p:nvSpPr>
          <p:spPr>
            <a:xfrm>
              <a:off x="3352800" y="4724400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sp>
          <p:nvSpPr>
            <p:cNvPr id="501" name="TextBox 500"/>
            <p:cNvSpPr txBox="1"/>
            <p:nvPr/>
          </p:nvSpPr>
          <p:spPr>
            <a:xfrm>
              <a:off x="3352800" y="5224046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1 </a:t>
              </a:r>
              <a:r>
                <a:rPr lang="en-US" sz="1600" b="1" dirty="0" smtClean="0"/>
                <a:t>= -j</a:t>
              </a:r>
              <a:endParaRPr lang="en-US" sz="1600" dirty="0"/>
            </a:p>
          </p:txBody>
        </p:sp>
        <p:grpSp>
          <p:nvGrpSpPr>
            <p:cNvPr id="30" name="Group 147"/>
            <p:cNvGrpSpPr/>
            <p:nvPr/>
          </p:nvGrpSpPr>
          <p:grpSpPr>
            <a:xfrm>
              <a:off x="31242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31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Arrow Connector 157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9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Arrow Connector 153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9" name="TextBox 168"/>
            <p:cNvSpPr txBox="1"/>
            <p:nvPr/>
          </p:nvSpPr>
          <p:spPr>
            <a:xfrm>
              <a:off x="4343400" y="4309646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</a:t>
              </a:r>
              <a:endParaRPr lang="en-US" sz="16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343400" y="4843046"/>
              <a:ext cx="3417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2j</a:t>
              </a:r>
              <a:endParaRPr lang="en-US" sz="1600" dirty="0"/>
            </a:p>
          </p:txBody>
        </p:sp>
        <p:grpSp>
          <p:nvGrpSpPr>
            <p:cNvPr id="131" name="Group 146"/>
            <p:cNvGrpSpPr/>
            <p:nvPr/>
          </p:nvGrpSpPr>
          <p:grpSpPr>
            <a:xfrm>
              <a:off x="31242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132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498" name="Straight Connector 497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Straight Arrow Connector 498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496" name="Straight Connector 495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Straight Arrow Connector 496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4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494" name="Straight Connector 493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Arrow Connector 494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5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492" name="Straight Connector 491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Straight Arrow Connector 492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6" name="Group 135"/>
            <p:cNvGrpSpPr/>
            <p:nvPr/>
          </p:nvGrpSpPr>
          <p:grpSpPr>
            <a:xfrm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37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Arrow Connector 141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5" name="TextBox 184"/>
            <p:cNvSpPr txBox="1"/>
            <p:nvPr/>
          </p:nvSpPr>
          <p:spPr>
            <a:xfrm>
              <a:off x="5668422" y="324284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10</a:t>
              </a:r>
              <a:endParaRPr lang="en-US" sz="1600" dirty="0"/>
            </a:p>
          </p:txBody>
        </p:sp>
        <p:grpSp>
          <p:nvGrpSpPr>
            <p:cNvPr id="143" name="Group 192"/>
            <p:cNvGrpSpPr/>
            <p:nvPr/>
          </p:nvGrpSpPr>
          <p:grpSpPr>
            <a:xfrm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44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Arrow Connector 198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Arrow Connector 196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6" name="Group 199"/>
            <p:cNvGrpSpPr/>
            <p:nvPr/>
          </p:nvGrpSpPr>
          <p:grpSpPr>
            <a:xfrm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147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05" name="Straight Connector 204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Arrow Connector 205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Arrow Connector 203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9" name="Group 546"/>
            <p:cNvGrpSpPr/>
            <p:nvPr/>
          </p:nvGrpSpPr>
          <p:grpSpPr>
            <a:xfrm flipV="1"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50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Arrow Connector 213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Arrow Connector 211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5" name="TextBox 214"/>
            <p:cNvSpPr txBox="1"/>
            <p:nvPr/>
          </p:nvSpPr>
          <p:spPr>
            <a:xfrm>
              <a:off x="5715000" y="3776246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</a:t>
              </a:r>
              <a:endParaRPr lang="en-US" sz="1600" dirty="0"/>
            </a:p>
          </p:txBody>
        </p:sp>
        <p:grpSp>
          <p:nvGrpSpPr>
            <p:cNvPr id="152" name="Group 546"/>
            <p:cNvGrpSpPr/>
            <p:nvPr/>
          </p:nvGrpSpPr>
          <p:grpSpPr>
            <a:xfrm flipV="1"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61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21" name="Straight Connector 220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Arrow Connector 221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Arrow Connector 21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3" name="TextBox 222"/>
            <p:cNvSpPr txBox="1"/>
            <p:nvPr/>
          </p:nvSpPr>
          <p:spPr>
            <a:xfrm>
              <a:off x="5486400" y="4267200"/>
              <a:ext cx="6110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-2+2j</a:t>
              </a:r>
              <a:endParaRPr lang="en-US" sz="1600" dirty="0"/>
            </a:p>
          </p:txBody>
        </p:sp>
        <p:grpSp>
          <p:nvGrpSpPr>
            <p:cNvPr id="163" name="Group 223"/>
            <p:cNvGrpSpPr/>
            <p:nvPr/>
          </p:nvGrpSpPr>
          <p:grpSpPr>
            <a:xfrm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164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Arrow Connector 229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Arrow Connector 22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6" name="Group 546"/>
            <p:cNvGrpSpPr/>
            <p:nvPr/>
          </p:nvGrpSpPr>
          <p:grpSpPr>
            <a:xfrm flipV="1"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167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36" name="Straight Connector 235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Arrow Connector 236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Arrow Connector 234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0" name="Group 546"/>
            <p:cNvGrpSpPr/>
            <p:nvPr/>
          </p:nvGrpSpPr>
          <p:grpSpPr>
            <a:xfrm flipV="1"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172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43" name="Straight Connector 242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Arrow Connector 243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3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Arrow Connector 241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5" name="TextBox 244"/>
            <p:cNvSpPr txBox="1"/>
            <p:nvPr/>
          </p:nvSpPr>
          <p:spPr>
            <a:xfrm>
              <a:off x="5486400" y="4800600"/>
              <a:ext cx="5709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-2-2j</a:t>
              </a:r>
              <a:endParaRPr lang="en-US" sz="1600" dirty="0"/>
            </a:p>
          </p:txBody>
        </p:sp>
        <p:grpSp>
          <p:nvGrpSpPr>
            <p:cNvPr id="174" name="Group 249"/>
            <p:cNvGrpSpPr/>
            <p:nvPr/>
          </p:nvGrpSpPr>
          <p:grpSpPr>
            <a:xfrm>
              <a:off x="58674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175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Arrow Connector 261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6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Arrow Connector 259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Arrow Connector 257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8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Arrow Connector 255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TextBox 262"/>
            <p:cNvSpPr txBox="1"/>
            <p:nvPr/>
          </p:nvSpPr>
          <p:spPr>
            <a:xfrm>
              <a:off x="6096000" y="4157246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6096000" y="5224046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grpSp>
          <p:nvGrpSpPr>
            <p:cNvPr id="179" name="Group 264"/>
            <p:cNvGrpSpPr/>
            <p:nvPr/>
          </p:nvGrpSpPr>
          <p:grpSpPr>
            <a:xfrm>
              <a:off x="58674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180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276" name="Straight Connector 275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Arrow Connector 276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274" name="Straight Connector 273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Arrow Connector 274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2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272" name="Straight Connector 271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Arrow Connector 272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3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270" name="Straight Connector 269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Arrow Connector 270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281"/>
            <p:cNvGrpSpPr/>
            <p:nvPr/>
          </p:nvGrpSpPr>
          <p:grpSpPr>
            <a:xfrm>
              <a:off x="7010400" y="3242846"/>
              <a:ext cx="611065" cy="1938754"/>
              <a:chOff x="6934200" y="2404646"/>
              <a:chExt cx="611065" cy="1938754"/>
            </a:xfrm>
          </p:grpSpPr>
          <p:sp>
            <p:nvSpPr>
              <p:cNvPr id="278" name="TextBox 277"/>
              <p:cNvSpPr txBox="1"/>
              <p:nvPr/>
            </p:nvSpPr>
            <p:spPr>
              <a:xfrm>
                <a:off x="6934200" y="240464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10</a:t>
                </a:r>
                <a:endParaRPr lang="en-US" sz="1600" dirty="0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6934200" y="2938046"/>
                <a:ext cx="3513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-2</a:t>
                </a:r>
                <a:endParaRPr lang="en-US" sz="1600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6934200" y="3471446"/>
                <a:ext cx="6110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-2+2j</a:t>
                </a:r>
                <a:endParaRPr lang="en-US" sz="1600" dirty="0"/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6934200" y="4004846"/>
                <a:ext cx="5709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-2-2j</a:t>
                </a:r>
                <a:endParaRPr lang="en-US" sz="1600" dirty="0"/>
              </a:p>
            </p:txBody>
          </p:sp>
        </p:grpSp>
        <p:grpSp>
          <p:nvGrpSpPr>
            <p:cNvPr id="186" name="Group 288"/>
            <p:cNvGrpSpPr/>
            <p:nvPr/>
          </p:nvGrpSpPr>
          <p:grpSpPr>
            <a:xfrm>
              <a:off x="76200" y="3048000"/>
              <a:ext cx="990600" cy="2319754"/>
              <a:chOff x="0" y="2209800"/>
              <a:chExt cx="990600" cy="2319754"/>
            </a:xfrm>
          </p:grpSpPr>
          <p:grpSp>
            <p:nvGrpSpPr>
              <p:cNvPr id="187" name="Group 282"/>
              <p:cNvGrpSpPr/>
              <p:nvPr/>
            </p:nvGrpSpPr>
            <p:grpSpPr>
              <a:xfrm>
                <a:off x="228600" y="2590800"/>
                <a:ext cx="393056" cy="1938754"/>
                <a:chOff x="6934200" y="2404646"/>
                <a:chExt cx="393056" cy="1938754"/>
              </a:xfrm>
            </p:grpSpPr>
            <p:sp>
              <p:nvSpPr>
                <p:cNvPr id="284" name="TextBox 283"/>
                <p:cNvSpPr txBox="1"/>
                <p:nvPr/>
              </p:nvSpPr>
              <p:spPr>
                <a:xfrm>
                  <a:off x="6934200" y="24046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6934200" y="29380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6" name="TextBox 285"/>
                <p:cNvSpPr txBox="1"/>
                <p:nvPr/>
              </p:nvSpPr>
              <p:spPr>
                <a:xfrm>
                  <a:off x="6934200" y="34714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7" name="TextBox 286"/>
                <p:cNvSpPr txBox="1"/>
                <p:nvPr/>
              </p:nvSpPr>
              <p:spPr>
                <a:xfrm>
                  <a:off x="6934200" y="40048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288" name="TextBox 287"/>
              <p:cNvSpPr txBox="1"/>
              <p:nvPr/>
            </p:nvSpPr>
            <p:spPr>
              <a:xfrm>
                <a:off x="0" y="2209800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Bit Index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88" name="Group 289"/>
            <p:cNvGrpSpPr/>
            <p:nvPr/>
          </p:nvGrpSpPr>
          <p:grpSpPr>
            <a:xfrm>
              <a:off x="7848600" y="2861846"/>
              <a:ext cx="1219200" cy="2319754"/>
              <a:chOff x="-141514" y="2209800"/>
              <a:chExt cx="1132114" cy="2319754"/>
            </a:xfrm>
          </p:grpSpPr>
          <p:grpSp>
            <p:nvGrpSpPr>
              <p:cNvPr id="189" name="Group 282"/>
              <p:cNvGrpSpPr/>
              <p:nvPr/>
            </p:nvGrpSpPr>
            <p:grpSpPr>
              <a:xfrm>
                <a:off x="228600" y="2590800"/>
                <a:ext cx="364981" cy="1938754"/>
                <a:chOff x="6934200" y="2404646"/>
                <a:chExt cx="364981" cy="1938754"/>
              </a:xfrm>
            </p:grpSpPr>
            <p:sp>
              <p:nvSpPr>
                <p:cNvPr id="293" name="TextBox 292"/>
                <p:cNvSpPr txBox="1"/>
                <p:nvPr/>
              </p:nvSpPr>
              <p:spPr>
                <a:xfrm>
                  <a:off x="6934200" y="24046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4" name="TextBox 293"/>
                <p:cNvSpPr txBox="1"/>
                <p:nvPr/>
              </p:nvSpPr>
              <p:spPr>
                <a:xfrm>
                  <a:off x="6934200" y="29380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5" name="TextBox 294"/>
                <p:cNvSpPr txBox="1"/>
                <p:nvPr/>
              </p:nvSpPr>
              <p:spPr>
                <a:xfrm>
                  <a:off x="6934200" y="34714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6" name="TextBox 295"/>
                <p:cNvSpPr txBox="1"/>
                <p:nvPr/>
              </p:nvSpPr>
              <p:spPr>
                <a:xfrm>
                  <a:off x="6934200" y="40048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292" name="TextBox 291"/>
              <p:cNvSpPr txBox="1"/>
              <p:nvPr/>
            </p:nvSpPr>
            <p:spPr>
              <a:xfrm>
                <a:off x="-141514" y="2209800"/>
                <a:ext cx="11321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Bit Reversal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90" name="Group 282"/>
            <p:cNvGrpSpPr/>
            <p:nvPr/>
          </p:nvGrpSpPr>
          <p:grpSpPr>
            <a:xfrm>
              <a:off x="7239000" y="3242846"/>
              <a:ext cx="912453" cy="1938754"/>
              <a:chOff x="6934205" y="2404646"/>
              <a:chExt cx="847280" cy="1938754"/>
            </a:xfrm>
          </p:grpSpPr>
          <p:sp>
            <p:nvSpPr>
              <p:cNvPr id="300" name="TextBox 299"/>
              <p:cNvSpPr txBox="1"/>
              <p:nvPr/>
            </p:nvSpPr>
            <p:spPr>
              <a:xfrm>
                <a:off x="6934205" y="2404646"/>
                <a:ext cx="631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= X(0)</a:t>
                </a:r>
                <a:endParaRPr lang="en-US" sz="1600" dirty="0"/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934216" y="2938046"/>
                <a:ext cx="631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= X(2)</a:t>
                </a:r>
                <a:endParaRPr lang="en-US" sz="1600" dirty="0"/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6934227" y="3471446"/>
                <a:ext cx="84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     = X(1)</a:t>
                </a:r>
                <a:endParaRPr lang="en-US" sz="1600" dirty="0"/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6934217" y="4004846"/>
                <a:ext cx="84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     = X(3)</a:t>
                </a:r>
                <a:endParaRPr lang="en-US" sz="1600" dirty="0"/>
              </a:p>
            </p:txBody>
          </p:sp>
        </p:grpSp>
        <p:sp>
          <p:nvSpPr>
            <p:cNvPr id="304" name="Curved Up Arrow 303"/>
            <p:cNvSpPr/>
            <p:nvPr/>
          </p:nvSpPr>
          <p:spPr>
            <a:xfrm>
              <a:off x="381000" y="5486400"/>
              <a:ext cx="8458200" cy="685800"/>
            </a:xfrm>
            <a:prstGeom prst="curvedUpArrow">
              <a:avLst>
                <a:gd name="adj1" fmla="val 33276"/>
                <a:gd name="adj2" fmla="val 112719"/>
                <a:gd name="adj3" fmla="val 361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91" name="Group 341"/>
            <p:cNvGrpSpPr/>
            <p:nvPr/>
          </p:nvGrpSpPr>
          <p:grpSpPr>
            <a:xfrm>
              <a:off x="3352800" y="3962400"/>
              <a:ext cx="3505200" cy="1600200"/>
              <a:chOff x="3352800" y="3962400"/>
              <a:chExt cx="3505200" cy="1600200"/>
            </a:xfrm>
          </p:grpSpPr>
          <p:sp>
            <p:nvSpPr>
              <p:cNvPr id="336" name="Rectangle 335"/>
              <p:cNvSpPr/>
              <p:nvPr/>
            </p:nvSpPr>
            <p:spPr>
              <a:xfrm>
                <a:off x="3352800" y="4495800"/>
                <a:ext cx="7620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6172200" y="3962400"/>
                <a:ext cx="6858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6172200" y="5029200"/>
                <a:ext cx="6858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3352800" y="5029200"/>
                <a:ext cx="7620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/>
      <p:bldP spid="32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2590800"/>
            <a:ext cx="4648200" cy="646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Fast  Fourier  Transform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828800"/>
            <a:ext cx="8190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 is a very efficient algorithm for computing the DFT coefficients.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3407E-6 L -0.2375 -0.3247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" name="Group 292"/>
          <p:cNvGrpSpPr/>
          <p:nvPr/>
        </p:nvGrpSpPr>
        <p:grpSpPr>
          <a:xfrm>
            <a:off x="609600" y="1066800"/>
            <a:ext cx="7772400" cy="1905000"/>
            <a:chOff x="685800" y="381000"/>
            <a:chExt cx="7772400" cy="1905000"/>
          </a:xfrm>
        </p:grpSpPr>
        <p:sp>
          <p:nvSpPr>
            <p:cNvPr id="289" name="Rounded Rectangle 288"/>
            <p:cNvSpPr/>
            <p:nvPr/>
          </p:nvSpPr>
          <p:spPr>
            <a:xfrm>
              <a:off x="685800" y="381000"/>
              <a:ext cx="7772400" cy="1905000"/>
            </a:xfrm>
            <a:prstGeom prst="roundRect">
              <a:avLst>
                <a:gd name="adj" fmla="val 10148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815026" y="685800"/>
              <a:ext cx="7513949" cy="1055132"/>
              <a:chOff x="533400" y="685800"/>
              <a:chExt cx="7513949" cy="1055132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533400" y="685800"/>
                <a:ext cx="2234451" cy="1055132"/>
                <a:chOff x="533400" y="685800"/>
                <a:chExt cx="2234451" cy="1055132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838200" y="1143000"/>
                  <a:ext cx="1447800" cy="457200"/>
                  <a:chOff x="1295400" y="1143000"/>
                  <a:chExt cx="1447800" cy="457200"/>
                </a:xfrm>
              </p:grpSpPr>
              <p:cxnSp>
                <p:nvCxnSpPr>
                  <p:cNvPr id="5" name="Straight Connector 4"/>
                  <p:cNvCxnSpPr/>
                  <p:nvPr/>
                </p:nvCxnSpPr>
                <p:spPr>
                  <a:xfrm>
                    <a:off x="1295400" y="1143000"/>
                    <a:ext cx="1447800" cy="1588"/>
                  </a:xfrm>
                  <a:prstGeom prst="line">
                    <a:avLst/>
                  </a:prstGeom>
                  <a:ln w="28575"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Arrow Connector 6"/>
                  <p:cNvCxnSpPr/>
                  <p:nvPr/>
                </p:nvCxnSpPr>
                <p:spPr>
                  <a:xfrm>
                    <a:off x="1524000" y="1143000"/>
                    <a:ext cx="762000" cy="1588"/>
                  </a:xfrm>
                  <a:prstGeom prst="straightConnector1">
                    <a:avLst/>
                  </a:prstGeom>
                  <a:ln w="25400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flipV="1">
                    <a:off x="1295400" y="1143000"/>
                    <a:ext cx="1447800" cy="457200"/>
                  </a:xfrm>
                  <a:prstGeom prst="line">
                    <a:avLst/>
                  </a:prstGeom>
                  <a:ln w="28575"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Arrow Connector 23"/>
                  <p:cNvCxnSpPr/>
                  <p:nvPr/>
                </p:nvCxnSpPr>
                <p:spPr>
                  <a:xfrm flipV="1">
                    <a:off x="1524000" y="1295400"/>
                    <a:ext cx="762000" cy="228600"/>
                  </a:xfrm>
                  <a:prstGeom prst="straightConnector1">
                    <a:avLst/>
                  </a:prstGeom>
                  <a:ln w="25400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oup 40"/>
                <p:cNvGrpSpPr/>
                <p:nvPr/>
              </p:nvGrpSpPr>
              <p:grpSpPr>
                <a:xfrm>
                  <a:off x="533400" y="914400"/>
                  <a:ext cx="288862" cy="826532"/>
                  <a:chOff x="533400" y="914400"/>
                  <a:chExt cx="288862" cy="826532"/>
                </a:xfrm>
              </p:grpSpPr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533400" y="914400"/>
                    <a:ext cx="28405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533400" y="1371600"/>
                    <a:ext cx="28886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y</a:t>
                    </a:r>
                    <a:endParaRPr lang="en-US" dirty="0"/>
                  </a:p>
                </p:txBody>
              </p:sp>
            </p:grpSp>
            <p:sp>
              <p:nvSpPr>
                <p:cNvPr id="40" name="TextBox 39"/>
                <p:cNvSpPr txBox="1"/>
                <p:nvPr/>
              </p:nvSpPr>
              <p:spPr>
                <a:xfrm>
                  <a:off x="2057400" y="685800"/>
                  <a:ext cx="71045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z=</a:t>
                  </a:r>
                  <a:r>
                    <a:rPr lang="en-US" dirty="0" err="1" smtClean="0"/>
                    <a:t>x+y</a:t>
                  </a:r>
                  <a:endParaRPr lang="en-US" dirty="0"/>
                </a:p>
              </p:txBody>
            </p:sp>
          </p:grpSp>
          <p:grpSp>
            <p:nvGrpSpPr>
              <p:cNvPr id="47" name="Group 46"/>
              <p:cNvGrpSpPr/>
              <p:nvPr/>
            </p:nvGrpSpPr>
            <p:grpSpPr>
              <a:xfrm>
                <a:off x="3137081" y="685800"/>
                <a:ext cx="2208689" cy="1055132"/>
                <a:chOff x="3200400" y="914400"/>
                <a:chExt cx="2208689" cy="1055132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3505200" y="1143000"/>
                  <a:ext cx="1447800" cy="458788"/>
                  <a:chOff x="3505200" y="1143000"/>
                  <a:chExt cx="1447800" cy="458788"/>
                </a:xfrm>
              </p:grpSpPr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3505200" y="1600200"/>
                    <a:ext cx="1447800" cy="1588"/>
                  </a:xfrm>
                  <a:prstGeom prst="line">
                    <a:avLst/>
                  </a:prstGeom>
                  <a:ln w="28575"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3505200" y="1143000"/>
                    <a:ext cx="1447800" cy="457200"/>
                  </a:xfrm>
                  <a:prstGeom prst="line">
                    <a:avLst/>
                  </a:prstGeom>
                  <a:ln w="28575">
                    <a:headEnd type="oval" w="med" len="med"/>
                    <a:tailEnd type="oval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/>
                  <p:nvPr/>
                </p:nvCxnSpPr>
                <p:spPr>
                  <a:xfrm>
                    <a:off x="3733800" y="1600200"/>
                    <a:ext cx="762000" cy="1588"/>
                  </a:xfrm>
                  <a:prstGeom prst="straightConnector1">
                    <a:avLst/>
                  </a:prstGeom>
                  <a:ln w="25400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/>
                  <p:cNvCxnSpPr/>
                  <p:nvPr/>
                </p:nvCxnSpPr>
                <p:spPr>
                  <a:xfrm>
                    <a:off x="3733800" y="1219200"/>
                    <a:ext cx="762000" cy="228600"/>
                  </a:xfrm>
                  <a:prstGeom prst="straightConnector1">
                    <a:avLst/>
                  </a:prstGeom>
                  <a:ln w="25400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Group 41"/>
                <p:cNvGrpSpPr/>
                <p:nvPr/>
              </p:nvGrpSpPr>
              <p:grpSpPr>
                <a:xfrm>
                  <a:off x="3200400" y="914400"/>
                  <a:ext cx="288862" cy="826532"/>
                  <a:chOff x="533400" y="914400"/>
                  <a:chExt cx="288862" cy="826532"/>
                </a:xfrm>
              </p:grpSpPr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533400" y="914400"/>
                    <a:ext cx="28405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533400" y="1371600"/>
                    <a:ext cx="28886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y</a:t>
                    </a:r>
                    <a:endParaRPr lang="en-US" dirty="0"/>
                  </a:p>
                </p:txBody>
              </p: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4572000" y="1143000"/>
                  <a:ext cx="8370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z=x</a:t>
                  </a:r>
                  <a:r>
                    <a:rPr lang="en-US" dirty="0" smtClean="0">
                      <a:latin typeface="Symbol" pitchFamily="18" charset="2"/>
                    </a:rPr>
                    <a:t> - </a:t>
                  </a:r>
                  <a:r>
                    <a:rPr lang="en-US" dirty="0" smtClean="0"/>
                    <a:t>y</a:t>
                  </a:r>
                  <a:endParaRPr lang="en-US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4038600" y="1600200"/>
                  <a:ext cx="4283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Symbol" pitchFamily="18" charset="2"/>
                    </a:rPr>
                    <a:t>-</a:t>
                  </a:r>
                  <a:r>
                    <a:rPr lang="en-US" dirty="0" smtClean="0"/>
                    <a:t>1</a:t>
                  </a:r>
                  <a:endParaRPr lang="en-US" dirty="0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5715000" y="838200"/>
                <a:ext cx="2332349" cy="750332"/>
                <a:chOff x="5715000" y="990600"/>
                <a:chExt cx="2332349" cy="750332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6019800" y="1371600"/>
                  <a:ext cx="1447800" cy="1588"/>
                  <a:chOff x="6019800" y="1371600"/>
                  <a:chExt cx="1447800" cy="1588"/>
                </a:xfrm>
              </p:grpSpPr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6019800" y="1371600"/>
                    <a:ext cx="1447800" cy="1588"/>
                  </a:xfrm>
                  <a:prstGeom prst="line">
                    <a:avLst/>
                  </a:prstGeom>
                  <a:ln w="28575"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/>
                  <p:cNvCxnSpPr/>
                  <p:nvPr/>
                </p:nvCxnSpPr>
                <p:spPr>
                  <a:xfrm>
                    <a:off x="6324600" y="1371600"/>
                    <a:ext cx="762000" cy="1588"/>
                  </a:xfrm>
                  <a:prstGeom prst="straightConnector1">
                    <a:avLst/>
                  </a:prstGeom>
                  <a:ln w="25400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5715000" y="1143000"/>
                  <a:ext cx="2840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6781800" y="1371600"/>
                  <a:ext cx="3497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w</a:t>
                  </a:r>
                  <a:endParaRPr lang="en-US" dirty="0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391400" y="990600"/>
                  <a:ext cx="6559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z=</a:t>
                  </a:r>
                  <a:r>
                    <a:rPr lang="en-US" dirty="0" err="1" smtClean="0"/>
                    <a:t>wx</a:t>
                  </a:r>
                  <a:endParaRPr lang="en-US" dirty="0"/>
                </a:p>
              </p:txBody>
            </p:sp>
          </p:grpSp>
        </p:grpSp>
        <p:sp>
          <p:nvSpPr>
            <p:cNvPr id="288" name="TextBox 287"/>
            <p:cNvSpPr txBox="1"/>
            <p:nvPr/>
          </p:nvSpPr>
          <p:spPr>
            <a:xfrm>
              <a:off x="2629243" y="1828800"/>
              <a:ext cx="3885515" cy="4086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/>
                <a:t>Definitions of the graphical operations</a:t>
              </a:r>
              <a:endParaRPr lang="en-US" b="1" dirty="0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09600" y="3276600"/>
            <a:ext cx="7772400" cy="3276600"/>
            <a:chOff x="533400" y="2819400"/>
            <a:chExt cx="7772400" cy="3276600"/>
          </a:xfrm>
        </p:grpSpPr>
        <p:sp>
          <p:nvSpPr>
            <p:cNvPr id="290" name="Rounded Rectangle 289"/>
            <p:cNvSpPr/>
            <p:nvPr/>
          </p:nvSpPr>
          <p:spPr>
            <a:xfrm>
              <a:off x="533400" y="2819400"/>
              <a:ext cx="7772400" cy="3276600"/>
            </a:xfrm>
            <a:prstGeom prst="roundRect">
              <a:avLst>
                <a:gd name="adj" fmla="val 475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6" name="Group 285"/>
            <p:cNvGrpSpPr/>
            <p:nvPr/>
          </p:nvGrpSpPr>
          <p:grpSpPr>
            <a:xfrm>
              <a:off x="753184" y="2819400"/>
              <a:ext cx="7332833" cy="2781954"/>
              <a:chOff x="838200" y="2819400"/>
              <a:chExt cx="7332833" cy="2781954"/>
            </a:xfrm>
          </p:grpSpPr>
          <p:grpSp>
            <p:nvGrpSpPr>
              <p:cNvPr id="228" name="Group 227"/>
              <p:cNvGrpSpPr/>
              <p:nvPr/>
            </p:nvGrpSpPr>
            <p:grpSpPr>
              <a:xfrm>
                <a:off x="3962400" y="3124200"/>
                <a:ext cx="1828800" cy="915988"/>
                <a:chOff x="3962400" y="3124200"/>
                <a:chExt cx="1143000" cy="915988"/>
              </a:xfrm>
            </p:grpSpPr>
            <p:grpSp>
              <p:nvGrpSpPr>
                <p:cNvPr id="148" name="Group 147"/>
                <p:cNvGrpSpPr/>
                <p:nvPr/>
              </p:nvGrpSpPr>
              <p:grpSpPr>
                <a:xfrm>
                  <a:off x="3962400" y="3124200"/>
                  <a:ext cx="1143000" cy="1588"/>
                  <a:chOff x="3962400" y="3124200"/>
                  <a:chExt cx="1447800" cy="1588"/>
                </a:xfrm>
              </p:grpSpPr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Arrow Connector 146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9" name="Group 148"/>
                <p:cNvGrpSpPr/>
                <p:nvPr/>
              </p:nvGrpSpPr>
              <p:grpSpPr>
                <a:xfrm>
                  <a:off x="3962400" y="3429000"/>
                  <a:ext cx="1143000" cy="1588"/>
                  <a:chOff x="3962400" y="3124200"/>
                  <a:chExt cx="1447800" cy="1588"/>
                </a:xfrm>
              </p:grpSpPr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Arrow Connector 150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2" name="Group 151"/>
                <p:cNvGrpSpPr/>
                <p:nvPr/>
              </p:nvGrpSpPr>
              <p:grpSpPr>
                <a:xfrm>
                  <a:off x="3962400" y="3733800"/>
                  <a:ext cx="1143000" cy="1588"/>
                  <a:chOff x="3962400" y="3124200"/>
                  <a:chExt cx="1447800" cy="1588"/>
                </a:xfrm>
              </p:grpSpPr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Arrow Connector 153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5" name="Group 154"/>
                <p:cNvGrpSpPr/>
                <p:nvPr/>
              </p:nvGrpSpPr>
              <p:grpSpPr>
                <a:xfrm>
                  <a:off x="3962400" y="4038600"/>
                  <a:ext cx="1143000" cy="1588"/>
                  <a:chOff x="3962400" y="3124200"/>
                  <a:chExt cx="1447800" cy="1588"/>
                </a:xfrm>
              </p:grpSpPr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Arrow Connector 156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9" name="Group 228"/>
              <p:cNvGrpSpPr/>
              <p:nvPr/>
            </p:nvGrpSpPr>
            <p:grpSpPr>
              <a:xfrm>
                <a:off x="3962400" y="4343400"/>
                <a:ext cx="1828800" cy="915988"/>
                <a:chOff x="3962400" y="4343400"/>
                <a:chExt cx="1143000" cy="915988"/>
              </a:xfrm>
            </p:grpSpPr>
            <p:grpSp>
              <p:nvGrpSpPr>
                <p:cNvPr id="158" name="Group 157"/>
                <p:cNvGrpSpPr/>
                <p:nvPr/>
              </p:nvGrpSpPr>
              <p:grpSpPr>
                <a:xfrm>
                  <a:off x="3962400" y="4343400"/>
                  <a:ext cx="1143000" cy="1588"/>
                  <a:chOff x="3962400" y="3124200"/>
                  <a:chExt cx="1447800" cy="1588"/>
                </a:xfrm>
              </p:grpSpPr>
              <p:cxnSp>
                <p:nvCxnSpPr>
                  <p:cNvPr id="159" name="Straight Connector 158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 w="28575"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Arrow Connector 159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 w="28575"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3962400" y="4648200"/>
                  <a:ext cx="1143000" cy="1588"/>
                  <a:chOff x="3962400" y="3124200"/>
                  <a:chExt cx="1447800" cy="1588"/>
                </a:xfrm>
              </p:grpSpPr>
              <p:cxnSp>
                <p:nvCxnSpPr>
                  <p:cNvPr id="162" name="Straight Connector 161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 w="28575"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Arrow Connector 162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 w="28575"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Group 163"/>
                <p:cNvGrpSpPr/>
                <p:nvPr/>
              </p:nvGrpSpPr>
              <p:grpSpPr>
                <a:xfrm>
                  <a:off x="3962400" y="4953000"/>
                  <a:ext cx="1143000" cy="1588"/>
                  <a:chOff x="3962400" y="3124200"/>
                  <a:chExt cx="1447800" cy="1588"/>
                </a:xfrm>
              </p:grpSpPr>
              <p:cxnSp>
                <p:nvCxnSpPr>
                  <p:cNvPr id="165" name="Straight Connector 164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 w="28575"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Arrow Connector 165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 w="28575"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7" name="Group 166"/>
                <p:cNvGrpSpPr/>
                <p:nvPr/>
              </p:nvGrpSpPr>
              <p:grpSpPr>
                <a:xfrm>
                  <a:off x="3962400" y="5257800"/>
                  <a:ext cx="1143000" cy="1588"/>
                  <a:chOff x="3962400" y="3124200"/>
                  <a:chExt cx="1447800" cy="1588"/>
                </a:xfrm>
              </p:grpSpPr>
              <p:cxnSp>
                <p:nvCxnSpPr>
                  <p:cNvPr id="168" name="Straight Connector 167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 w="28575"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Arrow Connector 168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 w="28575"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4" name="Group 143"/>
              <p:cNvGrpSpPr/>
              <p:nvPr/>
            </p:nvGrpSpPr>
            <p:grpSpPr>
              <a:xfrm>
                <a:off x="1447800" y="3124200"/>
                <a:ext cx="2514600" cy="2133600"/>
                <a:chOff x="1447800" y="3124200"/>
                <a:chExt cx="2514600" cy="2133600"/>
              </a:xfrm>
            </p:grpSpPr>
            <p:grpSp>
              <p:nvGrpSpPr>
                <p:cNvPr id="143" name="Group 142"/>
                <p:cNvGrpSpPr/>
                <p:nvPr/>
              </p:nvGrpSpPr>
              <p:grpSpPr>
                <a:xfrm>
                  <a:off x="1447800" y="4038600"/>
                  <a:ext cx="2514600" cy="1219200"/>
                  <a:chOff x="1447800" y="4038600"/>
                  <a:chExt cx="2514600" cy="1219200"/>
                </a:xfrm>
              </p:grpSpPr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1447800" y="5256212"/>
                    <a:ext cx="2514600" cy="1588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Arrow Connector 68"/>
                  <p:cNvCxnSpPr/>
                  <p:nvPr/>
                </p:nvCxnSpPr>
                <p:spPr>
                  <a:xfrm>
                    <a:off x="2374232" y="5256212"/>
                    <a:ext cx="1323474" cy="1588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1447800" y="4038600"/>
                    <a:ext cx="2514600" cy="121920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Arrow Connector 86"/>
                  <p:cNvCxnSpPr/>
                  <p:nvPr/>
                </p:nvCxnSpPr>
                <p:spPr>
                  <a:xfrm>
                    <a:off x="2241884" y="4419600"/>
                    <a:ext cx="1588168" cy="76200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2" name="Group 141"/>
                <p:cNvGrpSpPr/>
                <p:nvPr/>
              </p:nvGrpSpPr>
              <p:grpSpPr>
                <a:xfrm>
                  <a:off x="1447800" y="3733800"/>
                  <a:ext cx="2514600" cy="1219200"/>
                  <a:chOff x="1447800" y="3733800"/>
                  <a:chExt cx="2514600" cy="1219200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447800" y="4951412"/>
                    <a:ext cx="2514600" cy="1588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Arrow Connector 67"/>
                  <p:cNvCxnSpPr/>
                  <p:nvPr/>
                </p:nvCxnSpPr>
                <p:spPr>
                  <a:xfrm>
                    <a:off x="2374232" y="4951412"/>
                    <a:ext cx="1323474" cy="1588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1447800" y="3733800"/>
                    <a:ext cx="2514600" cy="121920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Arrow Connector 85"/>
                  <p:cNvCxnSpPr/>
                  <p:nvPr/>
                </p:nvCxnSpPr>
                <p:spPr>
                  <a:xfrm>
                    <a:off x="2241884" y="4114800"/>
                    <a:ext cx="1588168" cy="76200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3429000"/>
                  <a:ext cx="2514600" cy="1219200"/>
                  <a:chOff x="1447800" y="3429000"/>
                  <a:chExt cx="2514600" cy="1219200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447800" y="4646612"/>
                    <a:ext cx="2514600" cy="1588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Arrow Connector 66"/>
                  <p:cNvCxnSpPr/>
                  <p:nvPr/>
                </p:nvCxnSpPr>
                <p:spPr>
                  <a:xfrm>
                    <a:off x="2374232" y="4646612"/>
                    <a:ext cx="1323474" cy="1588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1447800" y="3429000"/>
                    <a:ext cx="2514600" cy="121920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Arrow Connector 84"/>
                  <p:cNvCxnSpPr/>
                  <p:nvPr/>
                </p:nvCxnSpPr>
                <p:spPr>
                  <a:xfrm>
                    <a:off x="2241884" y="3810000"/>
                    <a:ext cx="1588168" cy="76200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1447800" y="3124200"/>
                  <a:ext cx="2514600" cy="1219200"/>
                  <a:chOff x="1447800" y="3124200"/>
                  <a:chExt cx="2514600" cy="1219200"/>
                </a:xfrm>
              </p:grpSpPr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1447800" y="3124200"/>
                    <a:ext cx="2514600" cy="1219200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Arrow Connector 53"/>
                  <p:cNvCxnSpPr/>
                  <p:nvPr/>
                </p:nvCxnSpPr>
                <p:spPr>
                  <a:xfrm>
                    <a:off x="2241884" y="3505200"/>
                    <a:ext cx="1588168" cy="76200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1447800" y="4341812"/>
                    <a:ext cx="2514600" cy="1588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Arrow Connector 65"/>
                  <p:cNvCxnSpPr/>
                  <p:nvPr/>
                </p:nvCxnSpPr>
                <p:spPr>
                  <a:xfrm>
                    <a:off x="2374232" y="4341812"/>
                    <a:ext cx="1323474" cy="1588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9" name="Group 138"/>
              <p:cNvGrpSpPr/>
              <p:nvPr/>
            </p:nvGrpSpPr>
            <p:grpSpPr>
              <a:xfrm>
                <a:off x="1447800" y="3122612"/>
                <a:ext cx="2514600" cy="2135188"/>
                <a:chOff x="1447800" y="3122612"/>
                <a:chExt cx="2514600" cy="2135188"/>
              </a:xfrm>
            </p:grpSpPr>
            <p:grpSp>
              <p:nvGrpSpPr>
                <p:cNvPr id="138" name="Group 137"/>
                <p:cNvGrpSpPr/>
                <p:nvPr/>
              </p:nvGrpSpPr>
              <p:grpSpPr>
                <a:xfrm>
                  <a:off x="1447800" y="4037012"/>
                  <a:ext cx="2514600" cy="1220788"/>
                  <a:chOff x="1447800" y="4037012"/>
                  <a:chExt cx="2514600" cy="1220788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1447800" y="4037012"/>
                    <a:ext cx="2514600" cy="1588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>
                    <a:off x="2374232" y="4037012"/>
                    <a:ext cx="1323474" cy="1588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flipV="1">
                    <a:off x="1447800" y="4038600"/>
                    <a:ext cx="2514600" cy="1219200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Arrow Connector 133"/>
                  <p:cNvCxnSpPr/>
                  <p:nvPr/>
                </p:nvCxnSpPr>
                <p:spPr>
                  <a:xfrm rot="60000" flipV="1">
                    <a:off x="2899520" y="4106855"/>
                    <a:ext cx="914400" cy="45720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Group 136"/>
                <p:cNvGrpSpPr/>
                <p:nvPr/>
              </p:nvGrpSpPr>
              <p:grpSpPr>
                <a:xfrm>
                  <a:off x="1447800" y="3732212"/>
                  <a:ext cx="2514600" cy="1220788"/>
                  <a:chOff x="1447800" y="3732212"/>
                  <a:chExt cx="2514600" cy="1220788"/>
                </a:xfrm>
              </p:grpSpPr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1447800" y="3732212"/>
                    <a:ext cx="2514600" cy="1588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Arrow Connector 63"/>
                  <p:cNvCxnSpPr/>
                  <p:nvPr/>
                </p:nvCxnSpPr>
                <p:spPr>
                  <a:xfrm>
                    <a:off x="2374232" y="3732212"/>
                    <a:ext cx="1323474" cy="1588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1447800" y="3733800"/>
                    <a:ext cx="2514600" cy="1219200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Arrow Connector 132"/>
                  <p:cNvCxnSpPr/>
                  <p:nvPr/>
                </p:nvCxnSpPr>
                <p:spPr>
                  <a:xfrm rot="60000" flipV="1">
                    <a:off x="2899520" y="3802055"/>
                    <a:ext cx="914400" cy="45720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Group 135"/>
                <p:cNvGrpSpPr/>
                <p:nvPr/>
              </p:nvGrpSpPr>
              <p:grpSpPr>
                <a:xfrm>
                  <a:off x="1447800" y="3427412"/>
                  <a:ext cx="2514600" cy="1220788"/>
                  <a:chOff x="1447800" y="3427412"/>
                  <a:chExt cx="2514600" cy="1220788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447800" y="3427412"/>
                    <a:ext cx="2514600" cy="1588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Arrow Connector 62"/>
                  <p:cNvCxnSpPr/>
                  <p:nvPr/>
                </p:nvCxnSpPr>
                <p:spPr>
                  <a:xfrm>
                    <a:off x="2374232" y="3427412"/>
                    <a:ext cx="1323474" cy="1588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1447800" y="3429000"/>
                    <a:ext cx="2514600" cy="1219200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Arrow Connector 131"/>
                  <p:cNvCxnSpPr/>
                  <p:nvPr/>
                </p:nvCxnSpPr>
                <p:spPr>
                  <a:xfrm rot="60000" flipV="1">
                    <a:off x="2899520" y="3497255"/>
                    <a:ext cx="914400" cy="45720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Group 134"/>
                <p:cNvGrpSpPr/>
                <p:nvPr/>
              </p:nvGrpSpPr>
              <p:grpSpPr>
                <a:xfrm>
                  <a:off x="1447800" y="3122612"/>
                  <a:ext cx="2514600" cy="1220788"/>
                  <a:chOff x="1447800" y="3122612"/>
                  <a:chExt cx="2514600" cy="1220788"/>
                </a:xfrm>
              </p:grpSpPr>
              <p:cxnSp>
                <p:nvCxnSpPr>
                  <p:cNvPr id="89" name="Straight Connector 88"/>
                  <p:cNvCxnSpPr/>
                  <p:nvPr/>
                </p:nvCxnSpPr>
                <p:spPr>
                  <a:xfrm flipV="1">
                    <a:off x="1447800" y="3124200"/>
                    <a:ext cx="2514600" cy="1219200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Arrow Connector 87"/>
                  <p:cNvCxnSpPr/>
                  <p:nvPr/>
                </p:nvCxnSpPr>
                <p:spPr>
                  <a:xfrm rot="60000" flipV="1">
                    <a:off x="2895600" y="3200400"/>
                    <a:ext cx="914400" cy="457200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1447800" y="3122612"/>
                    <a:ext cx="2514600" cy="1588"/>
                  </a:xfrm>
                  <a:prstGeom prst="line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headEnd type="oval" w="med" len="med"/>
                    <a:tailEnd type="oval" w="med" len="med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2374232" y="3122612"/>
                    <a:ext cx="1323474" cy="1588"/>
                  </a:xfrm>
                  <a:prstGeom prst="straightConnector1">
                    <a:avLst/>
                  </a:prstGeom>
                  <a:ln>
                    <a:solidFill>
                      <a:schemeClr val="accent6">
                        <a:lumMod val="75000"/>
                      </a:schemeClr>
                    </a:solidFill>
                    <a:tailEnd type="triangle" w="lg" len="lg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30" name="Group 229"/>
              <p:cNvGrpSpPr/>
              <p:nvPr/>
            </p:nvGrpSpPr>
            <p:grpSpPr>
              <a:xfrm>
                <a:off x="6477000" y="3124200"/>
                <a:ext cx="1066800" cy="915988"/>
                <a:chOff x="6019800" y="3124200"/>
                <a:chExt cx="1066800" cy="915988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6019800" y="3124200"/>
                  <a:ext cx="1066800" cy="1588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Arrow Connector 198"/>
                <p:cNvCxnSpPr/>
                <p:nvPr/>
              </p:nvCxnSpPr>
              <p:spPr>
                <a:xfrm>
                  <a:off x="6188242" y="3124200"/>
                  <a:ext cx="561474" cy="1588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6019800" y="3429000"/>
                  <a:ext cx="1066800" cy="1588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Arrow Connector 196"/>
                <p:cNvCxnSpPr/>
                <p:nvPr/>
              </p:nvCxnSpPr>
              <p:spPr>
                <a:xfrm>
                  <a:off x="6188242" y="3429000"/>
                  <a:ext cx="561474" cy="1588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6019800" y="3733800"/>
                  <a:ext cx="1066800" cy="1588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Arrow Connector 194"/>
                <p:cNvCxnSpPr/>
                <p:nvPr/>
              </p:nvCxnSpPr>
              <p:spPr>
                <a:xfrm>
                  <a:off x="6188242" y="3733800"/>
                  <a:ext cx="561474" cy="1588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6019800" y="4038600"/>
                  <a:ext cx="1066800" cy="1588"/>
                </a:xfrm>
                <a:prstGeom prst="line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Arrow Connector 192"/>
                <p:cNvCxnSpPr/>
                <p:nvPr/>
              </p:nvCxnSpPr>
              <p:spPr>
                <a:xfrm>
                  <a:off x="6188242" y="4038600"/>
                  <a:ext cx="561474" cy="1588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 w="lg" len="lg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1" name="Group 230"/>
              <p:cNvGrpSpPr/>
              <p:nvPr/>
            </p:nvGrpSpPr>
            <p:grpSpPr>
              <a:xfrm>
                <a:off x="6477000" y="4343400"/>
                <a:ext cx="1066800" cy="915988"/>
                <a:chOff x="6019800" y="4343400"/>
                <a:chExt cx="1066800" cy="915988"/>
              </a:xfrm>
            </p:grpSpPr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6019800" y="4343400"/>
                  <a:ext cx="10668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Arrow Connector 190"/>
                <p:cNvCxnSpPr/>
                <p:nvPr/>
              </p:nvCxnSpPr>
              <p:spPr>
                <a:xfrm>
                  <a:off x="6188242" y="4343400"/>
                  <a:ext cx="561474" cy="1588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6019800" y="4648200"/>
                  <a:ext cx="10668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Arrow Connector 188"/>
                <p:cNvCxnSpPr/>
                <p:nvPr/>
              </p:nvCxnSpPr>
              <p:spPr>
                <a:xfrm>
                  <a:off x="6188242" y="4648200"/>
                  <a:ext cx="561474" cy="1588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6019800" y="4953000"/>
                  <a:ext cx="10668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Arrow Connector 186"/>
                <p:cNvCxnSpPr/>
                <p:nvPr/>
              </p:nvCxnSpPr>
              <p:spPr>
                <a:xfrm>
                  <a:off x="6188242" y="4953000"/>
                  <a:ext cx="561474" cy="1588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019800" y="5257800"/>
                  <a:ext cx="10668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Arrow Connector 184"/>
                <p:cNvCxnSpPr/>
                <p:nvPr/>
              </p:nvCxnSpPr>
              <p:spPr>
                <a:xfrm>
                  <a:off x="6188242" y="5257800"/>
                  <a:ext cx="561474" cy="1588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0" name="Rectangle 199"/>
              <p:cNvSpPr/>
              <p:nvPr/>
            </p:nvSpPr>
            <p:spPr>
              <a:xfrm>
                <a:off x="5486400" y="2971800"/>
                <a:ext cx="1066800" cy="114300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(N/2)-point DFT</a:t>
                </a:r>
                <a:endParaRPr lang="en-US" dirty="0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486400" y="4267200"/>
                <a:ext cx="1066800" cy="114300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(N/2)-point DFT</a:t>
                </a:r>
                <a:endParaRPr lang="en-US" dirty="0"/>
              </a:p>
            </p:txBody>
          </p:sp>
          <p:grpSp>
            <p:nvGrpSpPr>
              <p:cNvPr id="250" name="Group 249"/>
              <p:cNvGrpSpPr/>
              <p:nvPr/>
            </p:nvGrpSpPr>
            <p:grpSpPr>
              <a:xfrm>
                <a:off x="838200" y="2971800"/>
                <a:ext cx="502061" cy="2483822"/>
                <a:chOff x="914400" y="2971800"/>
                <a:chExt cx="502061" cy="2483822"/>
              </a:xfrm>
            </p:grpSpPr>
            <p:sp>
              <p:nvSpPr>
                <p:cNvPr id="232" name="TextBox 231"/>
                <p:cNvSpPr txBox="1"/>
                <p:nvPr/>
              </p:nvSpPr>
              <p:spPr>
                <a:xfrm>
                  <a:off x="914400" y="4197668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x(4)</a:t>
                  </a:r>
                  <a:endParaRPr lang="en-US" sz="1600" dirty="0"/>
                </a:p>
              </p:txBody>
            </p:sp>
            <p:sp>
              <p:nvSpPr>
                <p:cNvPr id="233" name="TextBox 232"/>
                <p:cNvSpPr txBox="1"/>
                <p:nvPr/>
              </p:nvSpPr>
              <p:spPr>
                <a:xfrm>
                  <a:off x="914400" y="4504135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x(5)</a:t>
                  </a:r>
                  <a:endParaRPr lang="en-US" sz="1600" dirty="0"/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914400" y="4810602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x(6)</a:t>
                  </a:r>
                  <a:endParaRPr lang="en-US" sz="1600" dirty="0"/>
                </a:p>
              </p:txBody>
            </p:sp>
            <p:sp>
              <p:nvSpPr>
                <p:cNvPr id="237" name="TextBox 236"/>
                <p:cNvSpPr txBox="1"/>
                <p:nvPr/>
              </p:nvSpPr>
              <p:spPr>
                <a:xfrm>
                  <a:off x="914400" y="5117068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x(7)</a:t>
                  </a:r>
                  <a:endParaRPr lang="en-US" sz="1600" dirty="0"/>
                </a:p>
              </p:txBody>
            </p:sp>
            <p:sp>
              <p:nvSpPr>
                <p:cNvPr id="246" name="TextBox 245"/>
                <p:cNvSpPr txBox="1"/>
                <p:nvPr/>
              </p:nvSpPr>
              <p:spPr>
                <a:xfrm>
                  <a:off x="914400" y="2971800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x(0)</a:t>
                  </a:r>
                  <a:endParaRPr lang="en-US" sz="1600" dirty="0"/>
                </a:p>
              </p:txBody>
            </p:sp>
            <p:sp>
              <p:nvSpPr>
                <p:cNvPr id="247" name="TextBox 246"/>
                <p:cNvSpPr txBox="1"/>
                <p:nvPr/>
              </p:nvSpPr>
              <p:spPr>
                <a:xfrm>
                  <a:off x="914400" y="3278267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x(1)</a:t>
                  </a:r>
                  <a:endParaRPr lang="en-US" sz="1600" dirty="0"/>
                </a:p>
              </p:txBody>
            </p:sp>
            <p:sp>
              <p:nvSpPr>
                <p:cNvPr id="248" name="TextBox 247"/>
                <p:cNvSpPr txBox="1"/>
                <p:nvPr/>
              </p:nvSpPr>
              <p:spPr>
                <a:xfrm>
                  <a:off x="914400" y="3584734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x(2)</a:t>
                  </a:r>
                  <a:endParaRPr lang="en-US" sz="1600" dirty="0"/>
                </a:p>
              </p:txBody>
            </p:sp>
            <p:sp>
              <p:nvSpPr>
                <p:cNvPr id="249" name="TextBox 248"/>
                <p:cNvSpPr txBox="1"/>
                <p:nvPr/>
              </p:nvSpPr>
              <p:spPr>
                <a:xfrm>
                  <a:off x="914400" y="3891201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x(3)</a:t>
                  </a:r>
                  <a:endParaRPr lang="en-US" sz="1600" dirty="0"/>
                </a:p>
              </p:txBody>
            </p:sp>
          </p:grpSp>
          <p:grpSp>
            <p:nvGrpSpPr>
              <p:cNvPr id="261" name="Group 260"/>
              <p:cNvGrpSpPr/>
              <p:nvPr/>
            </p:nvGrpSpPr>
            <p:grpSpPr>
              <a:xfrm>
                <a:off x="4114800" y="4045268"/>
                <a:ext cx="521297" cy="1257954"/>
                <a:chOff x="4114800" y="4045268"/>
                <a:chExt cx="521297" cy="1257954"/>
              </a:xfrm>
            </p:grpSpPr>
            <p:sp>
              <p:nvSpPr>
                <p:cNvPr id="252" name="TextBox 251"/>
                <p:cNvSpPr txBox="1"/>
                <p:nvPr/>
              </p:nvSpPr>
              <p:spPr>
                <a:xfrm>
                  <a:off x="4114800" y="4045268"/>
                  <a:ext cx="52129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b(0)</a:t>
                  </a:r>
                  <a:endParaRPr lang="en-US" sz="1600" dirty="0"/>
                </a:p>
              </p:txBody>
            </p:sp>
            <p:sp>
              <p:nvSpPr>
                <p:cNvPr id="253" name="TextBox 252"/>
                <p:cNvSpPr txBox="1"/>
                <p:nvPr/>
              </p:nvSpPr>
              <p:spPr>
                <a:xfrm>
                  <a:off x="4114800" y="4351735"/>
                  <a:ext cx="52129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b(1)</a:t>
                  </a:r>
                  <a:endParaRPr lang="en-US" sz="1600" dirty="0"/>
                </a:p>
              </p:txBody>
            </p:sp>
            <p:sp>
              <p:nvSpPr>
                <p:cNvPr id="254" name="TextBox 253"/>
                <p:cNvSpPr txBox="1"/>
                <p:nvPr/>
              </p:nvSpPr>
              <p:spPr>
                <a:xfrm>
                  <a:off x="4114800" y="4658202"/>
                  <a:ext cx="52129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b(2)</a:t>
                  </a:r>
                  <a:endParaRPr lang="en-US" sz="1600" dirty="0"/>
                </a:p>
              </p:txBody>
            </p:sp>
            <p:sp>
              <p:nvSpPr>
                <p:cNvPr id="255" name="TextBox 254"/>
                <p:cNvSpPr txBox="1"/>
                <p:nvPr/>
              </p:nvSpPr>
              <p:spPr>
                <a:xfrm>
                  <a:off x="4114800" y="4964668"/>
                  <a:ext cx="52129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b(3)</a:t>
                  </a:r>
                  <a:endParaRPr lang="en-US" sz="1600" dirty="0"/>
                </a:p>
              </p:txBody>
            </p:sp>
          </p:grpSp>
          <p:grpSp>
            <p:nvGrpSpPr>
              <p:cNvPr id="260" name="Group 259"/>
              <p:cNvGrpSpPr/>
              <p:nvPr/>
            </p:nvGrpSpPr>
            <p:grpSpPr>
              <a:xfrm>
                <a:off x="4114800" y="2819400"/>
                <a:ext cx="511679" cy="1257955"/>
                <a:chOff x="4114800" y="2819400"/>
                <a:chExt cx="511679" cy="1257955"/>
              </a:xfrm>
            </p:grpSpPr>
            <p:sp>
              <p:nvSpPr>
                <p:cNvPr id="256" name="TextBox 255"/>
                <p:cNvSpPr txBox="1"/>
                <p:nvPr/>
              </p:nvSpPr>
              <p:spPr>
                <a:xfrm>
                  <a:off x="4114800" y="2819400"/>
                  <a:ext cx="51167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a(0)</a:t>
                  </a:r>
                  <a:endParaRPr lang="en-US" sz="1600" dirty="0"/>
                </a:p>
              </p:txBody>
            </p:sp>
            <p:sp>
              <p:nvSpPr>
                <p:cNvPr id="257" name="TextBox 256"/>
                <p:cNvSpPr txBox="1"/>
                <p:nvPr/>
              </p:nvSpPr>
              <p:spPr>
                <a:xfrm>
                  <a:off x="4114800" y="3125867"/>
                  <a:ext cx="51167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a(1)</a:t>
                  </a:r>
                  <a:endParaRPr lang="en-US" sz="1600" dirty="0"/>
                </a:p>
              </p:txBody>
            </p:sp>
            <p:sp>
              <p:nvSpPr>
                <p:cNvPr id="258" name="TextBox 257"/>
                <p:cNvSpPr txBox="1"/>
                <p:nvPr/>
              </p:nvSpPr>
              <p:spPr>
                <a:xfrm>
                  <a:off x="4114800" y="3432334"/>
                  <a:ext cx="51167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a(2)</a:t>
                  </a:r>
                  <a:endParaRPr lang="en-US" sz="1600" dirty="0"/>
                </a:p>
              </p:txBody>
            </p:sp>
            <p:sp>
              <p:nvSpPr>
                <p:cNvPr id="259" name="TextBox 258"/>
                <p:cNvSpPr txBox="1"/>
                <p:nvPr/>
              </p:nvSpPr>
              <p:spPr>
                <a:xfrm>
                  <a:off x="4114800" y="3738801"/>
                  <a:ext cx="44916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a3)</a:t>
                  </a:r>
                  <a:endParaRPr lang="en-US" sz="1600" dirty="0"/>
                </a:p>
              </p:txBody>
            </p:sp>
          </p:grpSp>
          <p:grpSp>
            <p:nvGrpSpPr>
              <p:cNvPr id="262" name="Group 261"/>
              <p:cNvGrpSpPr/>
              <p:nvPr/>
            </p:nvGrpSpPr>
            <p:grpSpPr>
              <a:xfrm>
                <a:off x="3733800" y="4343400"/>
                <a:ext cx="401072" cy="1257954"/>
                <a:chOff x="4114800" y="4045268"/>
                <a:chExt cx="401072" cy="1257954"/>
              </a:xfrm>
            </p:grpSpPr>
            <p:sp>
              <p:nvSpPr>
                <p:cNvPr id="263" name="TextBox 262"/>
                <p:cNvSpPr txBox="1"/>
                <p:nvPr/>
              </p:nvSpPr>
              <p:spPr>
                <a:xfrm>
                  <a:off x="4114800" y="4045268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4114800" y="4351735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4114800" y="4658202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>
                  <a:off x="4114800" y="4964668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</p:grpSp>
          <p:grpSp>
            <p:nvGrpSpPr>
              <p:cNvPr id="276" name="Group 275"/>
              <p:cNvGrpSpPr/>
              <p:nvPr/>
            </p:nvGrpSpPr>
            <p:grpSpPr>
              <a:xfrm>
                <a:off x="5033288" y="4038600"/>
                <a:ext cx="529312" cy="1252954"/>
                <a:chOff x="4953000" y="4038600"/>
                <a:chExt cx="529312" cy="1252954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>
                  <a:off x="4953000" y="40386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0</a:t>
                  </a:r>
                  <a:endParaRPr lang="en-US" sz="1600" dirty="0"/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4953000" y="43434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4953000" y="46482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2</a:t>
                  </a:r>
                  <a:endParaRPr lang="en-US" sz="1600" dirty="0"/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4953000" y="49530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3</a:t>
                  </a:r>
                  <a:endParaRPr lang="en-US" sz="1600" dirty="0"/>
                </a:p>
              </p:txBody>
            </p:sp>
          </p:grpSp>
          <p:grpSp>
            <p:nvGrpSpPr>
              <p:cNvPr id="277" name="Group 276"/>
              <p:cNvGrpSpPr/>
              <p:nvPr/>
            </p:nvGrpSpPr>
            <p:grpSpPr>
              <a:xfrm>
                <a:off x="7651339" y="2895600"/>
                <a:ext cx="519694" cy="2483822"/>
                <a:chOff x="914400" y="2971800"/>
                <a:chExt cx="519694" cy="2483822"/>
              </a:xfrm>
            </p:grpSpPr>
            <p:sp>
              <p:nvSpPr>
                <p:cNvPr id="278" name="TextBox 277"/>
                <p:cNvSpPr txBox="1"/>
                <p:nvPr/>
              </p:nvSpPr>
              <p:spPr>
                <a:xfrm>
                  <a:off x="914400" y="4197668"/>
                  <a:ext cx="5196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X(1)</a:t>
                  </a:r>
                  <a:endParaRPr lang="en-US" sz="1600" dirty="0"/>
                </a:p>
              </p:txBody>
            </p:sp>
            <p:sp>
              <p:nvSpPr>
                <p:cNvPr id="279" name="TextBox 278"/>
                <p:cNvSpPr txBox="1"/>
                <p:nvPr/>
              </p:nvSpPr>
              <p:spPr>
                <a:xfrm>
                  <a:off x="914400" y="4504135"/>
                  <a:ext cx="5196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X(3)</a:t>
                  </a:r>
                  <a:endParaRPr lang="en-US" sz="1600" dirty="0"/>
                </a:p>
              </p:txBody>
            </p:sp>
            <p:sp>
              <p:nvSpPr>
                <p:cNvPr id="280" name="TextBox 279"/>
                <p:cNvSpPr txBox="1"/>
                <p:nvPr/>
              </p:nvSpPr>
              <p:spPr>
                <a:xfrm>
                  <a:off x="914400" y="4810602"/>
                  <a:ext cx="5196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X(5)</a:t>
                  </a:r>
                  <a:endParaRPr lang="en-US" sz="1600" dirty="0"/>
                </a:p>
              </p:txBody>
            </p:sp>
            <p:sp>
              <p:nvSpPr>
                <p:cNvPr id="281" name="TextBox 280"/>
                <p:cNvSpPr txBox="1"/>
                <p:nvPr/>
              </p:nvSpPr>
              <p:spPr>
                <a:xfrm>
                  <a:off x="914400" y="5117068"/>
                  <a:ext cx="5196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X(7)</a:t>
                  </a:r>
                  <a:endParaRPr lang="en-US" sz="1600" dirty="0"/>
                </a:p>
              </p:txBody>
            </p:sp>
            <p:sp>
              <p:nvSpPr>
                <p:cNvPr id="282" name="TextBox 281"/>
                <p:cNvSpPr txBox="1"/>
                <p:nvPr/>
              </p:nvSpPr>
              <p:spPr>
                <a:xfrm>
                  <a:off x="914400" y="2971800"/>
                  <a:ext cx="5196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X(0)</a:t>
                  </a:r>
                  <a:endParaRPr lang="en-US" sz="1600" dirty="0"/>
                </a:p>
              </p:txBody>
            </p:sp>
            <p:sp>
              <p:nvSpPr>
                <p:cNvPr id="283" name="TextBox 282"/>
                <p:cNvSpPr txBox="1"/>
                <p:nvPr/>
              </p:nvSpPr>
              <p:spPr>
                <a:xfrm>
                  <a:off x="914400" y="3278267"/>
                  <a:ext cx="5196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X(2)</a:t>
                  </a:r>
                  <a:endParaRPr lang="en-US" sz="1600" dirty="0"/>
                </a:p>
              </p:txBody>
            </p:sp>
            <p:sp>
              <p:nvSpPr>
                <p:cNvPr id="284" name="TextBox 283"/>
                <p:cNvSpPr txBox="1"/>
                <p:nvPr/>
              </p:nvSpPr>
              <p:spPr>
                <a:xfrm>
                  <a:off x="914400" y="3584734"/>
                  <a:ext cx="5196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X(4)</a:t>
                  </a:r>
                  <a:endParaRPr lang="en-US" sz="1600" dirty="0"/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914400" y="3891201"/>
                  <a:ext cx="51969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X(6)</a:t>
                  </a:r>
                  <a:endParaRPr lang="en-US" sz="1600" dirty="0"/>
                </a:p>
              </p:txBody>
            </p:sp>
          </p:grpSp>
        </p:grpSp>
        <p:sp>
          <p:nvSpPr>
            <p:cNvPr id="291" name="TextBox 290"/>
            <p:cNvSpPr txBox="1"/>
            <p:nvPr/>
          </p:nvSpPr>
          <p:spPr>
            <a:xfrm>
              <a:off x="2609075" y="5638800"/>
              <a:ext cx="3621051" cy="40862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/>
                <a:t>The first iteration of the 8-point FFT</a:t>
              </a:r>
              <a:endParaRPr lang="en-US" b="1" dirty="0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1447800" y="2590800"/>
            <a:ext cx="6477000" cy="646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Method of Decimation-in-Frequency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61624E-6 L -0.09167 -0.33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7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Box 290"/>
          <p:cNvSpPr txBox="1"/>
          <p:nvPr/>
        </p:nvSpPr>
        <p:spPr>
          <a:xfrm>
            <a:off x="2743200" y="4572000"/>
            <a:ext cx="3918274" cy="4086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The second iteration of the 8-point FFT</a:t>
            </a:r>
            <a:endParaRPr lang="en-US" b="1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685800" y="1447800"/>
            <a:ext cx="7682494" cy="2705754"/>
            <a:chOff x="838200" y="1447800"/>
            <a:chExt cx="7682494" cy="2705754"/>
          </a:xfrm>
        </p:grpSpPr>
        <p:grpSp>
          <p:nvGrpSpPr>
            <p:cNvPr id="311" name="Group 310"/>
            <p:cNvGrpSpPr/>
            <p:nvPr/>
          </p:nvGrpSpPr>
          <p:grpSpPr>
            <a:xfrm>
              <a:off x="4724400" y="2895600"/>
              <a:ext cx="1828800" cy="915988"/>
              <a:chOff x="4724400" y="1676400"/>
              <a:chExt cx="1828800" cy="915988"/>
            </a:xfrm>
          </p:grpSpPr>
          <p:grpSp>
            <p:nvGrpSpPr>
              <p:cNvPr id="312" name="Group 147"/>
              <p:cNvGrpSpPr/>
              <p:nvPr/>
            </p:nvGrpSpPr>
            <p:grpSpPr>
              <a:xfrm>
                <a:off x="4724400" y="1676400"/>
                <a:ext cx="1828800" cy="1588"/>
                <a:chOff x="3962400" y="3124200"/>
                <a:chExt cx="1447800" cy="1588"/>
              </a:xfrm>
            </p:grpSpPr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3962400" y="3124200"/>
                  <a:ext cx="1447800" cy="1588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Arrow Connector 322"/>
                <p:cNvCxnSpPr/>
                <p:nvPr/>
              </p:nvCxnSpPr>
              <p:spPr>
                <a:xfrm>
                  <a:off x="4191000" y="3124200"/>
                  <a:ext cx="762000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3" name="Group 148"/>
              <p:cNvGrpSpPr/>
              <p:nvPr/>
            </p:nvGrpSpPr>
            <p:grpSpPr>
              <a:xfrm>
                <a:off x="4724400" y="1981200"/>
                <a:ext cx="1828800" cy="1588"/>
                <a:chOff x="3962400" y="3124200"/>
                <a:chExt cx="1447800" cy="1588"/>
              </a:xfrm>
            </p:grpSpPr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3962400" y="3124200"/>
                  <a:ext cx="1447800" cy="1588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Arrow Connector 320"/>
                <p:cNvCxnSpPr/>
                <p:nvPr/>
              </p:nvCxnSpPr>
              <p:spPr>
                <a:xfrm>
                  <a:off x="4191000" y="3124200"/>
                  <a:ext cx="762000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4" name="Group 151"/>
              <p:cNvGrpSpPr/>
              <p:nvPr/>
            </p:nvGrpSpPr>
            <p:grpSpPr>
              <a:xfrm>
                <a:off x="4724400" y="2286000"/>
                <a:ext cx="1828800" cy="1588"/>
                <a:chOff x="3962400" y="3124200"/>
                <a:chExt cx="1447800" cy="1588"/>
              </a:xfrm>
            </p:grpSpPr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3962400" y="3124200"/>
                  <a:ext cx="1447800" cy="1588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Arrow Connector 318"/>
                <p:cNvCxnSpPr/>
                <p:nvPr/>
              </p:nvCxnSpPr>
              <p:spPr>
                <a:xfrm>
                  <a:off x="4191000" y="3124200"/>
                  <a:ext cx="762000" cy="1588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5" name="Group 154"/>
              <p:cNvGrpSpPr/>
              <p:nvPr/>
            </p:nvGrpSpPr>
            <p:grpSpPr>
              <a:xfrm>
                <a:off x="4724400" y="2590800"/>
                <a:ext cx="1828800" cy="1588"/>
                <a:chOff x="3962400" y="3124200"/>
                <a:chExt cx="1447800" cy="1588"/>
              </a:xfrm>
            </p:grpSpPr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3962400" y="3124200"/>
                  <a:ext cx="1447800" cy="1588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Arrow Connector 316"/>
                <p:cNvCxnSpPr/>
                <p:nvPr/>
              </p:nvCxnSpPr>
              <p:spPr>
                <a:xfrm>
                  <a:off x="4191000" y="3124200"/>
                  <a:ext cx="762000" cy="1588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6" name="Group 295"/>
            <p:cNvGrpSpPr/>
            <p:nvPr/>
          </p:nvGrpSpPr>
          <p:grpSpPr>
            <a:xfrm>
              <a:off x="3810000" y="1676400"/>
              <a:ext cx="1371600" cy="915988"/>
              <a:chOff x="3810000" y="1676400"/>
              <a:chExt cx="1371600" cy="915988"/>
            </a:xfrm>
          </p:grpSpPr>
          <p:grpSp>
            <p:nvGrpSpPr>
              <p:cNvPr id="295" name="Group 294"/>
              <p:cNvGrpSpPr/>
              <p:nvPr/>
            </p:nvGrpSpPr>
            <p:grpSpPr>
              <a:xfrm>
                <a:off x="3810000" y="1676400"/>
                <a:ext cx="1371600" cy="611188"/>
                <a:chOff x="3810000" y="1676400"/>
                <a:chExt cx="1371600" cy="611188"/>
              </a:xfrm>
            </p:grpSpPr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3810000" y="2286000"/>
                  <a:ext cx="1371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Arrow Connector 208"/>
                <p:cNvCxnSpPr/>
                <p:nvPr/>
              </p:nvCxnSpPr>
              <p:spPr>
                <a:xfrm>
                  <a:off x="4154905" y="2286000"/>
                  <a:ext cx="721895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grpSp>
              <p:nvGrpSpPr>
                <p:cNvPr id="240" name="Group 239"/>
                <p:cNvGrpSpPr/>
                <p:nvPr/>
              </p:nvGrpSpPr>
              <p:grpSpPr>
                <a:xfrm flipV="1">
                  <a:off x="3810000" y="1676400"/>
                  <a:ext cx="1371600" cy="609600"/>
                  <a:chOff x="3810000" y="1676400"/>
                  <a:chExt cx="1371600" cy="609600"/>
                </a:xfrm>
              </p:grpSpPr>
              <p:cxnSp>
                <p:nvCxnSpPr>
                  <p:cNvPr id="241" name="Straight Connector 240"/>
                  <p:cNvCxnSpPr/>
                  <p:nvPr/>
                </p:nvCxnSpPr>
                <p:spPr>
                  <a:xfrm flipV="1">
                    <a:off x="3810000" y="1676400"/>
                    <a:ext cx="1371600" cy="6096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Arrow Connector 241"/>
                  <p:cNvCxnSpPr/>
                  <p:nvPr/>
                </p:nvCxnSpPr>
                <p:spPr>
                  <a:xfrm flipV="1">
                    <a:off x="4154905" y="1828800"/>
                    <a:ext cx="721895" cy="3048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94" name="Group 293"/>
              <p:cNvGrpSpPr/>
              <p:nvPr/>
            </p:nvGrpSpPr>
            <p:grpSpPr>
              <a:xfrm>
                <a:off x="3810000" y="1981200"/>
                <a:ext cx="1371600" cy="611188"/>
                <a:chOff x="3810000" y="1981200"/>
                <a:chExt cx="1371600" cy="611188"/>
              </a:xfrm>
            </p:grpSpPr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3810000" y="2590800"/>
                  <a:ext cx="1371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Arrow Connector 210"/>
                <p:cNvCxnSpPr/>
                <p:nvPr/>
              </p:nvCxnSpPr>
              <p:spPr>
                <a:xfrm>
                  <a:off x="4154905" y="2590800"/>
                  <a:ext cx="721895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grpSp>
              <p:nvGrpSpPr>
                <p:cNvPr id="243" name="Group 242"/>
                <p:cNvGrpSpPr/>
                <p:nvPr/>
              </p:nvGrpSpPr>
              <p:grpSpPr>
                <a:xfrm flipV="1">
                  <a:off x="3810000" y="1981200"/>
                  <a:ext cx="1371600" cy="609600"/>
                  <a:chOff x="3810000" y="1676400"/>
                  <a:chExt cx="1371600" cy="609600"/>
                </a:xfrm>
              </p:grpSpPr>
              <p:cxnSp>
                <p:nvCxnSpPr>
                  <p:cNvPr id="244" name="Straight Connector 243"/>
                  <p:cNvCxnSpPr/>
                  <p:nvPr/>
                </p:nvCxnSpPr>
                <p:spPr>
                  <a:xfrm flipV="1">
                    <a:off x="3810000" y="1676400"/>
                    <a:ext cx="1371600" cy="6096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Arrow Connector 244"/>
                  <p:cNvCxnSpPr/>
                  <p:nvPr/>
                </p:nvCxnSpPr>
                <p:spPr>
                  <a:xfrm flipV="1">
                    <a:off x="4154905" y="1828800"/>
                    <a:ext cx="721895" cy="3048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50" name="Group 249"/>
            <p:cNvGrpSpPr/>
            <p:nvPr/>
          </p:nvGrpSpPr>
          <p:grpSpPr>
            <a:xfrm>
              <a:off x="3810000" y="1676400"/>
              <a:ext cx="1371600" cy="609600"/>
              <a:chOff x="3810000" y="1676400"/>
              <a:chExt cx="1371600" cy="609600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>
                <a:off x="3810000" y="1676400"/>
                <a:ext cx="13716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5" name="Straight Arrow Connector 204"/>
              <p:cNvCxnSpPr/>
              <p:nvPr/>
            </p:nvCxnSpPr>
            <p:spPr>
              <a:xfrm>
                <a:off x="4154905" y="1676400"/>
                <a:ext cx="721895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39" name="Group 238"/>
              <p:cNvGrpSpPr/>
              <p:nvPr/>
            </p:nvGrpSpPr>
            <p:grpSpPr>
              <a:xfrm>
                <a:off x="3810000" y="1676400"/>
                <a:ext cx="1371600" cy="609600"/>
                <a:chOff x="3810000" y="1676400"/>
                <a:chExt cx="1371600" cy="609600"/>
              </a:xfrm>
            </p:grpSpPr>
            <p:cxnSp>
              <p:nvCxnSpPr>
                <p:cNvPr id="224" name="Straight Connector 223"/>
                <p:cNvCxnSpPr/>
                <p:nvPr/>
              </p:nvCxnSpPr>
              <p:spPr>
                <a:xfrm flipV="1">
                  <a:off x="3810000" y="1676400"/>
                  <a:ext cx="1371600" cy="6096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Arrow Connector 227"/>
                <p:cNvCxnSpPr/>
                <p:nvPr/>
              </p:nvCxnSpPr>
              <p:spPr>
                <a:xfrm flipV="1">
                  <a:off x="4154905" y="1828800"/>
                  <a:ext cx="721895" cy="3048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0" name="Group 309"/>
            <p:cNvGrpSpPr/>
            <p:nvPr/>
          </p:nvGrpSpPr>
          <p:grpSpPr>
            <a:xfrm>
              <a:off x="4724400" y="1676400"/>
              <a:ext cx="1828800" cy="915988"/>
              <a:chOff x="4724400" y="1676400"/>
              <a:chExt cx="1828800" cy="915988"/>
            </a:xfrm>
          </p:grpSpPr>
          <p:grpSp>
            <p:nvGrpSpPr>
              <p:cNvPr id="23" name="Group 147"/>
              <p:cNvGrpSpPr/>
              <p:nvPr/>
            </p:nvGrpSpPr>
            <p:grpSpPr>
              <a:xfrm>
                <a:off x="4724400" y="1676400"/>
                <a:ext cx="1828800" cy="1588"/>
                <a:chOff x="3962400" y="3124200"/>
                <a:chExt cx="1447800" cy="1588"/>
              </a:xfrm>
            </p:grpSpPr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3962400" y="3124200"/>
                  <a:ext cx="1447800" cy="1588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Arrow Connector 146"/>
                <p:cNvCxnSpPr/>
                <p:nvPr/>
              </p:nvCxnSpPr>
              <p:spPr>
                <a:xfrm>
                  <a:off x="4191000" y="3124200"/>
                  <a:ext cx="762000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148"/>
              <p:cNvGrpSpPr/>
              <p:nvPr/>
            </p:nvGrpSpPr>
            <p:grpSpPr>
              <a:xfrm>
                <a:off x="4724400" y="1981200"/>
                <a:ext cx="1828800" cy="1588"/>
                <a:chOff x="3962400" y="3124200"/>
                <a:chExt cx="1447800" cy="1588"/>
              </a:xfrm>
            </p:grpSpPr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3962400" y="3124200"/>
                  <a:ext cx="1447800" cy="1588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Arrow Connector 150"/>
                <p:cNvCxnSpPr/>
                <p:nvPr/>
              </p:nvCxnSpPr>
              <p:spPr>
                <a:xfrm>
                  <a:off x="4191000" y="3124200"/>
                  <a:ext cx="762000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151"/>
              <p:cNvGrpSpPr/>
              <p:nvPr/>
            </p:nvGrpSpPr>
            <p:grpSpPr>
              <a:xfrm>
                <a:off x="4724400" y="2286000"/>
                <a:ext cx="1828800" cy="1588"/>
                <a:chOff x="3962400" y="3124200"/>
                <a:chExt cx="1447800" cy="1588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3962400" y="3124200"/>
                  <a:ext cx="1447800" cy="1588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Arrow Connector 153"/>
                <p:cNvCxnSpPr/>
                <p:nvPr/>
              </p:nvCxnSpPr>
              <p:spPr>
                <a:xfrm>
                  <a:off x="4191000" y="3124200"/>
                  <a:ext cx="762000" cy="1588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154"/>
              <p:cNvGrpSpPr/>
              <p:nvPr/>
            </p:nvGrpSpPr>
            <p:grpSpPr>
              <a:xfrm>
                <a:off x="4724400" y="2590800"/>
                <a:ext cx="1828800" cy="1588"/>
                <a:chOff x="3962400" y="3124200"/>
                <a:chExt cx="1447800" cy="1588"/>
              </a:xfrm>
            </p:grpSpPr>
            <p:cxnSp>
              <p:nvCxnSpPr>
                <p:cNvPr id="156" name="Straight Connector 155"/>
                <p:cNvCxnSpPr/>
                <p:nvPr/>
              </p:nvCxnSpPr>
              <p:spPr>
                <a:xfrm>
                  <a:off x="3962400" y="3124200"/>
                  <a:ext cx="1447800" cy="1588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  <a:headEnd type="none" w="med" len="med"/>
                  <a:tailEnd type="none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Arrow Connector 156"/>
                <p:cNvCxnSpPr/>
                <p:nvPr/>
              </p:nvCxnSpPr>
              <p:spPr>
                <a:xfrm>
                  <a:off x="4191000" y="3124200"/>
                  <a:ext cx="762000" cy="1588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143"/>
            <p:cNvGrpSpPr/>
            <p:nvPr/>
          </p:nvGrpSpPr>
          <p:grpSpPr>
            <a:xfrm>
              <a:off x="1447800" y="1676400"/>
              <a:ext cx="1447800" cy="2133600"/>
              <a:chOff x="1447800" y="3124200"/>
              <a:chExt cx="2514600" cy="2133600"/>
            </a:xfrm>
          </p:grpSpPr>
          <p:grpSp>
            <p:nvGrpSpPr>
              <p:cNvPr id="37" name="Group 142"/>
              <p:cNvGrpSpPr/>
              <p:nvPr/>
            </p:nvGrpSpPr>
            <p:grpSpPr>
              <a:xfrm>
                <a:off x="1447800" y="4038600"/>
                <a:ext cx="2514600" cy="1219200"/>
                <a:chOff x="1447800" y="4038600"/>
                <a:chExt cx="2514600" cy="1219200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447800" y="5256212"/>
                  <a:ext cx="2514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2374232" y="5256212"/>
                  <a:ext cx="1323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447800" y="4038600"/>
                  <a:ext cx="2514600" cy="12192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/>
                <p:nvPr/>
              </p:nvCxnSpPr>
              <p:spPr>
                <a:xfrm>
                  <a:off x="2241884" y="4419600"/>
                  <a:ext cx="1588168" cy="7620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141"/>
              <p:cNvGrpSpPr/>
              <p:nvPr/>
            </p:nvGrpSpPr>
            <p:grpSpPr>
              <a:xfrm>
                <a:off x="1447800" y="3733800"/>
                <a:ext cx="2514600" cy="1219200"/>
                <a:chOff x="1447800" y="3733800"/>
                <a:chExt cx="2514600" cy="1219200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447800" y="4951412"/>
                  <a:ext cx="2514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Arrow Connector 67"/>
                <p:cNvCxnSpPr/>
                <p:nvPr/>
              </p:nvCxnSpPr>
              <p:spPr>
                <a:xfrm>
                  <a:off x="2374232" y="4951412"/>
                  <a:ext cx="1323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447800" y="3733800"/>
                  <a:ext cx="2514600" cy="12192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/>
                <p:nvPr/>
              </p:nvCxnSpPr>
              <p:spPr>
                <a:xfrm>
                  <a:off x="2241884" y="4114800"/>
                  <a:ext cx="1588168" cy="7620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140"/>
              <p:cNvGrpSpPr/>
              <p:nvPr/>
            </p:nvGrpSpPr>
            <p:grpSpPr>
              <a:xfrm>
                <a:off x="1447800" y="3429000"/>
                <a:ext cx="2514600" cy="1219200"/>
                <a:chOff x="1447800" y="3429000"/>
                <a:chExt cx="2514600" cy="1219200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447800" y="4646612"/>
                  <a:ext cx="2514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>
                  <a:off x="2374232" y="4646612"/>
                  <a:ext cx="1323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447800" y="3429000"/>
                  <a:ext cx="2514600" cy="12192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Arrow Connector 84"/>
                <p:cNvCxnSpPr/>
                <p:nvPr/>
              </p:nvCxnSpPr>
              <p:spPr>
                <a:xfrm>
                  <a:off x="2241884" y="3810000"/>
                  <a:ext cx="1588168" cy="7620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139"/>
              <p:cNvGrpSpPr/>
              <p:nvPr/>
            </p:nvGrpSpPr>
            <p:grpSpPr>
              <a:xfrm>
                <a:off x="1447800" y="3124200"/>
                <a:ext cx="2514600" cy="1219200"/>
                <a:chOff x="1447800" y="3124200"/>
                <a:chExt cx="2514600" cy="121920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447800" y="3124200"/>
                  <a:ext cx="2514600" cy="12192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2241884" y="3505200"/>
                  <a:ext cx="1588168" cy="7620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447800" y="4341812"/>
                  <a:ext cx="2514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2374232" y="4341812"/>
                  <a:ext cx="1323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" name="Group 138"/>
            <p:cNvGrpSpPr/>
            <p:nvPr/>
          </p:nvGrpSpPr>
          <p:grpSpPr>
            <a:xfrm>
              <a:off x="1447800" y="1674812"/>
              <a:ext cx="1447800" cy="2135188"/>
              <a:chOff x="1447800" y="3122612"/>
              <a:chExt cx="2514600" cy="2135188"/>
            </a:xfrm>
          </p:grpSpPr>
          <p:grpSp>
            <p:nvGrpSpPr>
              <p:cNvPr id="52" name="Group 137"/>
              <p:cNvGrpSpPr/>
              <p:nvPr/>
            </p:nvGrpSpPr>
            <p:grpSpPr>
              <a:xfrm>
                <a:off x="1447800" y="4037012"/>
                <a:ext cx="2514600" cy="1220788"/>
                <a:chOff x="1447800" y="4037012"/>
                <a:chExt cx="2514600" cy="1220788"/>
              </a:xfrm>
            </p:grpSpPr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447800" y="4037012"/>
                  <a:ext cx="2514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>
                  <a:off x="2374232" y="4037012"/>
                  <a:ext cx="1323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1447800" y="4038600"/>
                  <a:ext cx="2514600" cy="12192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Arrow Connector 133"/>
                <p:cNvCxnSpPr/>
                <p:nvPr/>
              </p:nvCxnSpPr>
              <p:spPr>
                <a:xfrm rot="60000" flipV="1">
                  <a:off x="2899520" y="4106855"/>
                  <a:ext cx="914400" cy="4572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136"/>
              <p:cNvGrpSpPr/>
              <p:nvPr/>
            </p:nvGrpSpPr>
            <p:grpSpPr>
              <a:xfrm>
                <a:off x="1447800" y="3732212"/>
                <a:ext cx="2514600" cy="1220788"/>
                <a:chOff x="1447800" y="3732212"/>
                <a:chExt cx="2514600" cy="1220788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447800" y="3732212"/>
                  <a:ext cx="2514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/>
                <p:nvPr/>
              </p:nvCxnSpPr>
              <p:spPr>
                <a:xfrm>
                  <a:off x="2374232" y="3732212"/>
                  <a:ext cx="1323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V="1">
                  <a:off x="1447800" y="3733800"/>
                  <a:ext cx="2514600" cy="12192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Arrow Connector 132"/>
                <p:cNvCxnSpPr/>
                <p:nvPr/>
              </p:nvCxnSpPr>
              <p:spPr>
                <a:xfrm rot="60000" flipV="1">
                  <a:off x="2899520" y="3802055"/>
                  <a:ext cx="914400" cy="4572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135"/>
              <p:cNvGrpSpPr/>
              <p:nvPr/>
            </p:nvGrpSpPr>
            <p:grpSpPr>
              <a:xfrm>
                <a:off x="1447800" y="3427412"/>
                <a:ext cx="2514600" cy="1220788"/>
                <a:chOff x="1447800" y="3427412"/>
                <a:chExt cx="2514600" cy="1220788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447800" y="3427412"/>
                  <a:ext cx="2514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2374232" y="3427412"/>
                  <a:ext cx="1323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1447800" y="3429000"/>
                  <a:ext cx="2514600" cy="12192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/>
                <p:nvPr/>
              </p:nvCxnSpPr>
              <p:spPr>
                <a:xfrm rot="60000" flipV="1">
                  <a:off x="2899520" y="3497255"/>
                  <a:ext cx="914400" cy="4572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134"/>
              <p:cNvGrpSpPr/>
              <p:nvPr/>
            </p:nvGrpSpPr>
            <p:grpSpPr>
              <a:xfrm>
                <a:off x="1447800" y="3122612"/>
                <a:ext cx="2514600" cy="1220788"/>
                <a:chOff x="1447800" y="3122612"/>
                <a:chExt cx="2514600" cy="1220788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 flipV="1">
                  <a:off x="1447800" y="3124200"/>
                  <a:ext cx="2514600" cy="12192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 rot="60000" flipV="1">
                  <a:off x="2895600" y="3200400"/>
                  <a:ext cx="914400" cy="4572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1447800" y="3122612"/>
                  <a:ext cx="2514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2374232" y="3122612"/>
                  <a:ext cx="1323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2" name="Group 229"/>
            <p:cNvGrpSpPr/>
            <p:nvPr/>
          </p:nvGrpSpPr>
          <p:grpSpPr>
            <a:xfrm>
              <a:off x="6477000" y="1676400"/>
              <a:ext cx="1447800" cy="915988"/>
              <a:chOff x="6019800" y="3124200"/>
              <a:chExt cx="1066800" cy="915988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>
                <a:off x="6019800" y="31242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9" name="Straight Arrow Connector 198"/>
              <p:cNvCxnSpPr/>
              <p:nvPr/>
            </p:nvCxnSpPr>
            <p:spPr>
              <a:xfrm>
                <a:off x="6188242" y="31242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6019800" y="34290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/>
              <p:nvPr/>
            </p:nvCxnSpPr>
            <p:spPr>
              <a:xfrm>
                <a:off x="6188242" y="34290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6019800" y="37338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/>
              <p:nvPr/>
            </p:nvCxnSpPr>
            <p:spPr>
              <a:xfrm>
                <a:off x="6188242" y="37338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6019800" y="40386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/>
              <p:nvPr/>
            </p:nvCxnSpPr>
            <p:spPr>
              <a:xfrm>
                <a:off x="6188242" y="40386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230"/>
            <p:cNvGrpSpPr/>
            <p:nvPr/>
          </p:nvGrpSpPr>
          <p:grpSpPr>
            <a:xfrm>
              <a:off x="6477000" y="2895600"/>
              <a:ext cx="1447800" cy="915988"/>
              <a:chOff x="6019800" y="4343400"/>
              <a:chExt cx="1066800" cy="915988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6019800" y="4343400"/>
                <a:ext cx="10668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  <a:headEnd type="oval" w="med" len="med"/>
                <a:tailEnd type="oval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1" name="Straight Arrow Connector 190"/>
              <p:cNvCxnSpPr/>
              <p:nvPr/>
            </p:nvCxnSpPr>
            <p:spPr>
              <a:xfrm>
                <a:off x="6188242" y="4343400"/>
                <a:ext cx="561474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 w="lg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6019800" y="4648200"/>
                <a:ext cx="10668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  <a:headEnd type="oval" w="med" len="med"/>
                <a:tailEnd type="oval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9" name="Straight Arrow Connector 188"/>
              <p:cNvCxnSpPr/>
              <p:nvPr/>
            </p:nvCxnSpPr>
            <p:spPr>
              <a:xfrm>
                <a:off x="6188242" y="4648200"/>
                <a:ext cx="561474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 w="lg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6019800" y="4953000"/>
                <a:ext cx="10668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  <a:headEnd type="oval" w="med" len="med"/>
                <a:tailEnd type="oval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7" name="Straight Arrow Connector 186"/>
              <p:cNvCxnSpPr/>
              <p:nvPr/>
            </p:nvCxnSpPr>
            <p:spPr>
              <a:xfrm>
                <a:off x="6188242" y="4953000"/>
                <a:ext cx="561474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 w="lg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6019800" y="5257800"/>
                <a:ext cx="10668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  <a:headEnd type="oval" w="med" len="med"/>
                <a:tailEnd type="oval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5" name="Straight Arrow Connector 184"/>
              <p:cNvCxnSpPr/>
              <p:nvPr/>
            </p:nvCxnSpPr>
            <p:spPr>
              <a:xfrm>
                <a:off x="6188242" y="5257800"/>
                <a:ext cx="561474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 w="lg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249"/>
            <p:cNvGrpSpPr/>
            <p:nvPr/>
          </p:nvGrpSpPr>
          <p:grpSpPr>
            <a:xfrm>
              <a:off x="838200" y="1524000"/>
              <a:ext cx="502061" cy="2483822"/>
              <a:chOff x="914400" y="2971800"/>
              <a:chExt cx="502061" cy="2483822"/>
            </a:xfrm>
          </p:grpSpPr>
          <p:sp>
            <p:nvSpPr>
              <p:cNvPr id="232" name="TextBox 231"/>
              <p:cNvSpPr txBox="1"/>
              <p:nvPr/>
            </p:nvSpPr>
            <p:spPr>
              <a:xfrm>
                <a:off x="914400" y="4197668"/>
                <a:ext cx="5020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x(4)</a:t>
                </a:r>
                <a:endParaRPr lang="en-US" sz="1600" dirty="0"/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914400" y="4504135"/>
                <a:ext cx="5020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x(5)</a:t>
                </a:r>
                <a:endParaRPr lang="en-US" sz="1600" dirty="0"/>
              </a:p>
            </p:txBody>
          </p:sp>
          <p:sp>
            <p:nvSpPr>
              <p:cNvPr id="236" name="TextBox 235"/>
              <p:cNvSpPr txBox="1"/>
              <p:nvPr/>
            </p:nvSpPr>
            <p:spPr>
              <a:xfrm>
                <a:off x="914400" y="4810602"/>
                <a:ext cx="5020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x(6)</a:t>
                </a:r>
                <a:endParaRPr lang="en-US" sz="1600" dirty="0"/>
              </a:p>
            </p:txBody>
          </p:sp>
          <p:sp>
            <p:nvSpPr>
              <p:cNvPr id="237" name="TextBox 236"/>
              <p:cNvSpPr txBox="1"/>
              <p:nvPr/>
            </p:nvSpPr>
            <p:spPr>
              <a:xfrm>
                <a:off x="914400" y="5117068"/>
                <a:ext cx="5020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x(7)</a:t>
                </a:r>
                <a:endParaRPr lang="en-US" sz="1600" dirty="0"/>
              </a:p>
            </p:txBody>
          </p:sp>
          <p:sp>
            <p:nvSpPr>
              <p:cNvPr id="246" name="TextBox 245"/>
              <p:cNvSpPr txBox="1"/>
              <p:nvPr/>
            </p:nvSpPr>
            <p:spPr>
              <a:xfrm>
                <a:off x="914400" y="2971800"/>
                <a:ext cx="5020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x(0)</a:t>
                </a:r>
                <a:endParaRPr lang="en-US" sz="1600" dirty="0"/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914400" y="3278267"/>
                <a:ext cx="5020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x(1)</a:t>
                </a:r>
                <a:endParaRPr lang="en-US" sz="1600" dirty="0"/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914400" y="3584734"/>
                <a:ext cx="5020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x(2)</a:t>
                </a:r>
                <a:endParaRPr lang="en-US" sz="1600" dirty="0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914400" y="3891201"/>
                <a:ext cx="5020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x(3)</a:t>
                </a:r>
                <a:endParaRPr lang="en-US" sz="1600" dirty="0"/>
              </a:p>
            </p:txBody>
          </p:sp>
        </p:grpSp>
        <p:grpSp>
          <p:nvGrpSpPr>
            <p:cNvPr id="77" name="Group 261"/>
            <p:cNvGrpSpPr/>
            <p:nvPr/>
          </p:nvGrpSpPr>
          <p:grpSpPr>
            <a:xfrm>
              <a:off x="2743200" y="2895600"/>
              <a:ext cx="401072" cy="1257954"/>
              <a:chOff x="4114800" y="4045268"/>
              <a:chExt cx="401072" cy="1257954"/>
            </a:xfrm>
          </p:grpSpPr>
          <p:sp>
            <p:nvSpPr>
              <p:cNvPr id="263" name="TextBox 262"/>
              <p:cNvSpPr txBox="1"/>
              <p:nvPr/>
            </p:nvSpPr>
            <p:spPr>
              <a:xfrm>
                <a:off x="4114800" y="4045268"/>
                <a:ext cx="401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Symbol" pitchFamily="18" charset="2"/>
                  </a:rPr>
                  <a:t>-</a:t>
                </a:r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4114800" y="4351735"/>
                <a:ext cx="401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Symbol" pitchFamily="18" charset="2"/>
                  </a:rPr>
                  <a:t>-</a:t>
                </a:r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4114800" y="4658202"/>
                <a:ext cx="401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Symbol" pitchFamily="18" charset="2"/>
                  </a:rPr>
                  <a:t>-</a:t>
                </a:r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4114800" y="4964668"/>
                <a:ext cx="401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Symbol" pitchFamily="18" charset="2"/>
                  </a:rPr>
                  <a:t>-</a:t>
                </a:r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</p:grpSp>
        <p:grpSp>
          <p:nvGrpSpPr>
            <p:cNvPr id="82" name="Group 276"/>
            <p:cNvGrpSpPr/>
            <p:nvPr/>
          </p:nvGrpSpPr>
          <p:grpSpPr>
            <a:xfrm>
              <a:off x="8001000" y="1447800"/>
              <a:ext cx="519694" cy="2483822"/>
              <a:chOff x="914400" y="2971800"/>
              <a:chExt cx="519694" cy="2483822"/>
            </a:xfrm>
          </p:grpSpPr>
          <p:sp>
            <p:nvSpPr>
              <p:cNvPr id="278" name="TextBox 277"/>
              <p:cNvSpPr txBox="1"/>
              <p:nvPr/>
            </p:nvSpPr>
            <p:spPr>
              <a:xfrm>
                <a:off x="914400" y="4197668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X(1)</a:t>
                </a:r>
                <a:endParaRPr lang="en-US" sz="1600" dirty="0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914400" y="4504135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X(3)</a:t>
                </a:r>
                <a:endParaRPr lang="en-US" sz="1600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914400" y="4810602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X(5)</a:t>
                </a:r>
                <a:endParaRPr lang="en-US" sz="1600" dirty="0"/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914400" y="5117068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X(7)</a:t>
                </a:r>
                <a:endParaRPr lang="en-US" sz="1600" dirty="0"/>
              </a:p>
            </p:txBody>
          </p:sp>
          <p:sp>
            <p:nvSpPr>
              <p:cNvPr id="282" name="TextBox 281"/>
              <p:cNvSpPr txBox="1"/>
              <p:nvPr/>
            </p:nvSpPr>
            <p:spPr>
              <a:xfrm>
                <a:off x="914400" y="2971800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X(0)</a:t>
                </a:r>
                <a:endParaRPr lang="en-US" sz="1600" dirty="0"/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914400" y="3278267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X(2)</a:t>
                </a:r>
                <a:endParaRPr lang="en-US" sz="1600" dirty="0"/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914400" y="3584734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X(4)</a:t>
                </a:r>
                <a:endParaRPr lang="en-US" sz="1600" dirty="0"/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914400" y="3891201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X(6)</a:t>
                </a:r>
                <a:endParaRPr lang="en-US" sz="1600" dirty="0"/>
              </a:p>
            </p:txBody>
          </p:sp>
        </p:grpSp>
        <p:grpSp>
          <p:nvGrpSpPr>
            <p:cNvPr id="164" name="Group 229"/>
            <p:cNvGrpSpPr/>
            <p:nvPr/>
          </p:nvGrpSpPr>
          <p:grpSpPr>
            <a:xfrm>
              <a:off x="2895600" y="1676400"/>
              <a:ext cx="914400" cy="915988"/>
              <a:chOff x="6019800" y="3124200"/>
              <a:chExt cx="1066800" cy="915988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>
                <a:off x="6019800" y="31242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>
                <a:off x="6188242" y="31242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6019800" y="34290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/>
              <p:nvPr/>
            </p:nvCxnSpPr>
            <p:spPr>
              <a:xfrm>
                <a:off x="6188242" y="34290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6019800" y="37338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4" name="Straight Arrow Connector 173"/>
              <p:cNvCxnSpPr/>
              <p:nvPr/>
            </p:nvCxnSpPr>
            <p:spPr>
              <a:xfrm>
                <a:off x="6188242" y="37338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6019800" y="40386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76" name="Straight Arrow Connector 175"/>
              <p:cNvCxnSpPr/>
              <p:nvPr/>
            </p:nvCxnSpPr>
            <p:spPr>
              <a:xfrm>
                <a:off x="6188242" y="40386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Group 230"/>
            <p:cNvGrpSpPr/>
            <p:nvPr/>
          </p:nvGrpSpPr>
          <p:grpSpPr>
            <a:xfrm>
              <a:off x="2895600" y="2895600"/>
              <a:ext cx="914400" cy="915988"/>
              <a:chOff x="6019800" y="4343400"/>
              <a:chExt cx="1066800" cy="915988"/>
            </a:xfrm>
          </p:grpSpPr>
          <p:cxnSp>
            <p:nvCxnSpPr>
              <p:cNvPr id="178" name="Straight Connector 177"/>
              <p:cNvCxnSpPr/>
              <p:nvPr/>
            </p:nvCxnSpPr>
            <p:spPr>
              <a:xfrm>
                <a:off x="6019800" y="43434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9" name="Straight Arrow Connector 178"/>
              <p:cNvCxnSpPr/>
              <p:nvPr/>
            </p:nvCxnSpPr>
            <p:spPr>
              <a:xfrm>
                <a:off x="6188242" y="43434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6019800" y="46482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1" name="Straight Arrow Connector 180"/>
              <p:cNvCxnSpPr/>
              <p:nvPr/>
            </p:nvCxnSpPr>
            <p:spPr>
              <a:xfrm>
                <a:off x="6188242" y="46482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6019800" y="49530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/>
              <p:nvPr/>
            </p:nvCxnSpPr>
            <p:spPr>
              <a:xfrm>
                <a:off x="6188242" y="49530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019800" y="5257800"/>
                <a:ext cx="10668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02" name="Straight Arrow Connector 201"/>
              <p:cNvCxnSpPr/>
              <p:nvPr/>
            </p:nvCxnSpPr>
            <p:spPr>
              <a:xfrm>
                <a:off x="6188242" y="5257800"/>
                <a:ext cx="561474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275"/>
            <p:cNvGrpSpPr/>
            <p:nvPr/>
          </p:nvGrpSpPr>
          <p:grpSpPr>
            <a:xfrm>
              <a:off x="3356888" y="2861846"/>
              <a:ext cx="529312" cy="1252954"/>
              <a:chOff x="4953000" y="4038600"/>
              <a:chExt cx="529312" cy="1252954"/>
            </a:xfrm>
          </p:grpSpPr>
          <p:sp>
            <p:nvSpPr>
              <p:cNvPr id="272" name="Rectangle 271"/>
              <p:cNvSpPr/>
              <p:nvPr/>
            </p:nvSpPr>
            <p:spPr>
              <a:xfrm>
                <a:off x="4953000" y="4038600"/>
                <a:ext cx="5293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/>
                  <a:t>W</a:t>
                </a:r>
                <a:r>
                  <a:rPr lang="en-US" sz="1600" b="1" baseline="-25000" dirty="0" smtClean="0"/>
                  <a:t>N</a:t>
                </a:r>
                <a:r>
                  <a:rPr lang="en-US" sz="1600" b="1" baseline="30000" dirty="0" smtClean="0"/>
                  <a:t>0</a:t>
                </a:r>
                <a:endParaRPr lang="en-US" sz="1600" dirty="0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4953000" y="4343400"/>
                <a:ext cx="5293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/>
                  <a:t>W</a:t>
                </a:r>
                <a:r>
                  <a:rPr lang="en-US" sz="1600" b="1" baseline="-25000" dirty="0" smtClean="0"/>
                  <a:t>N</a:t>
                </a:r>
                <a:r>
                  <a:rPr lang="en-US" sz="1600" b="1" baseline="30000" dirty="0" smtClean="0"/>
                  <a:t>1</a:t>
                </a:r>
                <a:endParaRPr lang="en-US" sz="1600" dirty="0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4953000" y="4953000"/>
                <a:ext cx="5293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/>
                  <a:t>W</a:t>
                </a:r>
                <a:r>
                  <a:rPr lang="en-US" sz="1600" b="1" baseline="-25000" dirty="0" smtClean="0"/>
                  <a:t>N</a:t>
                </a:r>
                <a:r>
                  <a:rPr lang="en-US" sz="1600" b="1" baseline="30000" dirty="0" smtClean="0"/>
                  <a:t>3</a:t>
                </a:r>
                <a:endParaRPr lang="en-US" sz="1600" dirty="0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4953000" y="4648200"/>
                <a:ext cx="5293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/>
                  <a:t>W</a:t>
                </a:r>
                <a:r>
                  <a:rPr lang="en-US" sz="1600" b="1" baseline="-25000" dirty="0" smtClean="0"/>
                  <a:t>N</a:t>
                </a:r>
                <a:r>
                  <a:rPr lang="en-US" sz="1600" b="1" baseline="30000" dirty="0" smtClean="0"/>
                  <a:t>2</a:t>
                </a:r>
                <a:endParaRPr lang="en-US" sz="1600" dirty="0"/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3810000" y="1981200"/>
              <a:ext cx="1371600" cy="609600"/>
              <a:chOff x="3810000" y="1981200"/>
              <a:chExt cx="1371600" cy="609600"/>
            </a:xfrm>
          </p:grpSpPr>
          <p:grpSp>
            <p:nvGrpSpPr>
              <p:cNvPr id="251" name="Group 250"/>
              <p:cNvGrpSpPr/>
              <p:nvPr/>
            </p:nvGrpSpPr>
            <p:grpSpPr>
              <a:xfrm>
                <a:off x="3810000" y="1981200"/>
                <a:ext cx="1371600" cy="1588"/>
                <a:chOff x="3810000" y="1981200"/>
                <a:chExt cx="1371600" cy="1588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3810000" y="1981200"/>
                  <a:ext cx="1371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Arrow Connector 206"/>
                <p:cNvCxnSpPr/>
                <p:nvPr/>
              </p:nvCxnSpPr>
              <p:spPr>
                <a:xfrm>
                  <a:off x="4154905" y="1981200"/>
                  <a:ext cx="721895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Group 233"/>
              <p:cNvGrpSpPr/>
              <p:nvPr/>
            </p:nvGrpSpPr>
            <p:grpSpPr>
              <a:xfrm>
                <a:off x="3810000" y="1981200"/>
                <a:ext cx="1371600" cy="609600"/>
                <a:chOff x="3810000" y="1676400"/>
                <a:chExt cx="1371600" cy="609600"/>
              </a:xfrm>
            </p:grpSpPr>
            <p:cxnSp>
              <p:nvCxnSpPr>
                <p:cNvPr id="235" name="Straight Connector 234"/>
                <p:cNvCxnSpPr/>
                <p:nvPr/>
              </p:nvCxnSpPr>
              <p:spPr>
                <a:xfrm flipV="1">
                  <a:off x="3810000" y="1676400"/>
                  <a:ext cx="1371600" cy="6096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Arrow Connector 237"/>
                <p:cNvCxnSpPr/>
                <p:nvPr/>
              </p:nvCxnSpPr>
              <p:spPr>
                <a:xfrm flipV="1">
                  <a:off x="4154905" y="1828800"/>
                  <a:ext cx="721895" cy="3048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61" name="Group 260"/>
            <p:cNvGrpSpPr/>
            <p:nvPr/>
          </p:nvGrpSpPr>
          <p:grpSpPr>
            <a:xfrm>
              <a:off x="3810000" y="2895600"/>
              <a:ext cx="1371600" cy="609600"/>
              <a:chOff x="3810000" y="1676400"/>
              <a:chExt cx="1371600" cy="609600"/>
            </a:xfrm>
          </p:grpSpPr>
          <p:cxnSp>
            <p:nvCxnSpPr>
              <p:cNvPr id="262" name="Straight Connector 261"/>
              <p:cNvCxnSpPr/>
              <p:nvPr/>
            </p:nvCxnSpPr>
            <p:spPr>
              <a:xfrm>
                <a:off x="3810000" y="1676400"/>
                <a:ext cx="1371600" cy="1588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67" name="Straight Arrow Connector 266"/>
              <p:cNvCxnSpPr/>
              <p:nvPr/>
            </p:nvCxnSpPr>
            <p:spPr>
              <a:xfrm>
                <a:off x="4154905" y="1676400"/>
                <a:ext cx="721895" cy="1588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68" name="Group 238"/>
              <p:cNvGrpSpPr/>
              <p:nvPr/>
            </p:nvGrpSpPr>
            <p:grpSpPr>
              <a:xfrm>
                <a:off x="3810000" y="1676400"/>
                <a:ext cx="1371600" cy="609600"/>
                <a:chOff x="3810000" y="1676400"/>
                <a:chExt cx="1371600" cy="609600"/>
              </a:xfrm>
            </p:grpSpPr>
            <p:cxnSp>
              <p:nvCxnSpPr>
                <p:cNvPr id="269" name="Straight Connector 268"/>
                <p:cNvCxnSpPr/>
                <p:nvPr/>
              </p:nvCxnSpPr>
              <p:spPr>
                <a:xfrm flipV="1">
                  <a:off x="3810000" y="1676400"/>
                  <a:ext cx="1371600" cy="6096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Arrow Connector 269"/>
                <p:cNvCxnSpPr/>
                <p:nvPr/>
              </p:nvCxnSpPr>
              <p:spPr>
                <a:xfrm flipV="1">
                  <a:off x="4154905" y="1828800"/>
                  <a:ext cx="721895" cy="3048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1" name="Group 270"/>
            <p:cNvGrpSpPr/>
            <p:nvPr/>
          </p:nvGrpSpPr>
          <p:grpSpPr>
            <a:xfrm>
              <a:off x="3810000" y="3200400"/>
              <a:ext cx="1371600" cy="609600"/>
              <a:chOff x="3810000" y="1981200"/>
              <a:chExt cx="1371600" cy="609600"/>
            </a:xfrm>
          </p:grpSpPr>
          <p:grpSp>
            <p:nvGrpSpPr>
              <p:cNvPr id="276" name="Group 250"/>
              <p:cNvGrpSpPr/>
              <p:nvPr/>
            </p:nvGrpSpPr>
            <p:grpSpPr>
              <a:xfrm>
                <a:off x="3810000" y="1981200"/>
                <a:ext cx="1371600" cy="1588"/>
                <a:chOff x="3810000" y="1981200"/>
                <a:chExt cx="1371600" cy="1588"/>
              </a:xfrm>
            </p:grpSpPr>
            <p:cxnSp>
              <p:nvCxnSpPr>
                <p:cNvPr id="292" name="Straight Connector 291"/>
                <p:cNvCxnSpPr/>
                <p:nvPr/>
              </p:nvCxnSpPr>
              <p:spPr>
                <a:xfrm>
                  <a:off x="3810000" y="1981200"/>
                  <a:ext cx="1371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Arrow Connector 292"/>
                <p:cNvCxnSpPr/>
                <p:nvPr/>
              </p:nvCxnSpPr>
              <p:spPr>
                <a:xfrm>
                  <a:off x="4154905" y="1981200"/>
                  <a:ext cx="721895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33"/>
              <p:cNvGrpSpPr/>
              <p:nvPr/>
            </p:nvGrpSpPr>
            <p:grpSpPr>
              <a:xfrm>
                <a:off x="3810000" y="1981200"/>
                <a:ext cx="1371600" cy="609600"/>
                <a:chOff x="3810000" y="1676400"/>
                <a:chExt cx="1371600" cy="609600"/>
              </a:xfrm>
            </p:grpSpPr>
            <p:cxnSp>
              <p:nvCxnSpPr>
                <p:cNvPr id="286" name="Straight Connector 285"/>
                <p:cNvCxnSpPr/>
                <p:nvPr/>
              </p:nvCxnSpPr>
              <p:spPr>
                <a:xfrm flipV="1">
                  <a:off x="3810000" y="1676400"/>
                  <a:ext cx="1371600" cy="609600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Arrow Connector 286"/>
                <p:cNvCxnSpPr/>
                <p:nvPr/>
              </p:nvCxnSpPr>
              <p:spPr>
                <a:xfrm flipV="1">
                  <a:off x="4154905" y="1828800"/>
                  <a:ext cx="721895" cy="304800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7" name="Group 296"/>
            <p:cNvGrpSpPr/>
            <p:nvPr/>
          </p:nvGrpSpPr>
          <p:grpSpPr>
            <a:xfrm>
              <a:off x="3810000" y="2895600"/>
              <a:ext cx="1371600" cy="915988"/>
              <a:chOff x="3810000" y="1676400"/>
              <a:chExt cx="1371600" cy="915988"/>
            </a:xfrm>
          </p:grpSpPr>
          <p:grpSp>
            <p:nvGrpSpPr>
              <p:cNvPr id="298" name="Group 294"/>
              <p:cNvGrpSpPr/>
              <p:nvPr/>
            </p:nvGrpSpPr>
            <p:grpSpPr>
              <a:xfrm>
                <a:off x="3810000" y="1676400"/>
                <a:ext cx="1371600" cy="611188"/>
                <a:chOff x="3810000" y="1676400"/>
                <a:chExt cx="1371600" cy="611188"/>
              </a:xfrm>
            </p:grpSpPr>
            <p:cxnSp>
              <p:nvCxnSpPr>
                <p:cNvPr id="305" name="Straight Connector 304"/>
                <p:cNvCxnSpPr/>
                <p:nvPr/>
              </p:nvCxnSpPr>
              <p:spPr>
                <a:xfrm>
                  <a:off x="3810000" y="2286000"/>
                  <a:ext cx="1371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Arrow Connector 305"/>
                <p:cNvCxnSpPr/>
                <p:nvPr/>
              </p:nvCxnSpPr>
              <p:spPr>
                <a:xfrm>
                  <a:off x="4154905" y="2286000"/>
                  <a:ext cx="721895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grpSp>
              <p:nvGrpSpPr>
                <p:cNvPr id="307" name="Group 239"/>
                <p:cNvGrpSpPr/>
                <p:nvPr/>
              </p:nvGrpSpPr>
              <p:grpSpPr>
                <a:xfrm flipV="1">
                  <a:off x="3810000" y="1676400"/>
                  <a:ext cx="1371600" cy="609600"/>
                  <a:chOff x="3810000" y="1676400"/>
                  <a:chExt cx="1371600" cy="609600"/>
                </a:xfrm>
              </p:grpSpPr>
              <p:cxnSp>
                <p:nvCxnSpPr>
                  <p:cNvPr id="308" name="Straight Connector 307"/>
                  <p:cNvCxnSpPr/>
                  <p:nvPr/>
                </p:nvCxnSpPr>
                <p:spPr>
                  <a:xfrm flipV="1">
                    <a:off x="3810000" y="1676400"/>
                    <a:ext cx="1371600" cy="6096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Straight Arrow Connector 308"/>
                  <p:cNvCxnSpPr/>
                  <p:nvPr/>
                </p:nvCxnSpPr>
                <p:spPr>
                  <a:xfrm flipV="1">
                    <a:off x="4154905" y="1828800"/>
                    <a:ext cx="721895" cy="3048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99" name="Group 293"/>
              <p:cNvGrpSpPr/>
              <p:nvPr/>
            </p:nvGrpSpPr>
            <p:grpSpPr>
              <a:xfrm>
                <a:off x="3810000" y="1981200"/>
                <a:ext cx="1371600" cy="611188"/>
                <a:chOff x="3810000" y="1981200"/>
                <a:chExt cx="1371600" cy="611188"/>
              </a:xfrm>
            </p:grpSpPr>
            <p:cxnSp>
              <p:nvCxnSpPr>
                <p:cNvPr id="300" name="Straight Connector 299"/>
                <p:cNvCxnSpPr/>
                <p:nvPr/>
              </p:nvCxnSpPr>
              <p:spPr>
                <a:xfrm>
                  <a:off x="3810000" y="2590800"/>
                  <a:ext cx="1371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Arrow Connector 300"/>
                <p:cNvCxnSpPr/>
                <p:nvPr/>
              </p:nvCxnSpPr>
              <p:spPr>
                <a:xfrm>
                  <a:off x="4154905" y="2590800"/>
                  <a:ext cx="721895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grpSp>
              <p:nvGrpSpPr>
                <p:cNvPr id="302" name="Group 242"/>
                <p:cNvGrpSpPr/>
                <p:nvPr/>
              </p:nvGrpSpPr>
              <p:grpSpPr>
                <a:xfrm flipV="1">
                  <a:off x="3810000" y="1981200"/>
                  <a:ext cx="1371600" cy="609600"/>
                  <a:chOff x="3810000" y="1676400"/>
                  <a:chExt cx="1371600" cy="609600"/>
                </a:xfrm>
              </p:grpSpPr>
              <p:cxnSp>
                <p:nvCxnSpPr>
                  <p:cNvPr id="303" name="Straight Connector 302"/>
                  <p:cNvCxnSpPr/>
                  <p:nvPr/>
                </p:nvCxnSpPr>
                <p:spPr>
                  <a:xfrm flipV="1">
                    <a:off x="3810000" y="1676400"/>
                    <a:ext cx="1371600" cy="6096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4" name="Straight Arrow Connector 303"/>
                  <p:cNvCxnSpPr/>
                  <p:nvPr/>
                </p:nvCxnSpPr>
                <p:spPr>
                  <a:xfrm flipV="1">
                    <a:off x="4154905" y="1828800"/>
                    <a:ext cx="721895" cy="3048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29" name="Group 328"/>
            <p:cNvGrpSpPr/>
            <p:nvPr/>
          </p:nvGrpSpPr>
          <p:grpSpPr>
            <a:xfrm>
              <a:off x="5566688" y="2252246"/>
              <a:ext cx="529312" cy="643354"/>
              <a:chOff x="5029200" y="3886200"/>
              <a:chExt cx="529312" cy="643354"/>
            </a:xfrm>
          </p:grpSpPr>
          <p:sp>
            <p:nvSpPr>
              <p:cNvPr id="325" name="Rectangle 324"/>
              <p:cNvSpPr/>
              <p:nvPr/>
            </p:nvSpPr>
            <p:spPr>
              <a:xfrm>
                <a:off x="5029200" y="3886200"/>
                <a:ext cx="5293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/>
                  <a:t>W</a:t>
                </a:r>
                <a:r>
                  <a:rPr lang="en-US" sz="1600" b="1" baseline="-25000" dirty="0" smtClean="0"/>
                  <a:t>N</a:t>
                </a:r>
                <a:r>
                  <a:rPr lang="en-US" sz="1600" b="1" baseline="30000" dirty="0" smtClean="0"/>
                  <a:t>0</a:t>
                </a:r>
                <a:endParaRPr lang="en-US" sz="1600" dirty="0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5029200" y="4191000"/>
                <a:ext cx="5293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/>
                  <a:t>W</a:t>
                </a:r>
                <a:r>
                  <a:rPr lang="en-US" sz="1600" b="1" baseline="-25000" dirty="0" smtClean="0"/>
                  <a:t>N</a:t>
                </a:r>
                <a:r>
                  <a:rPr lang="en-US" sz="1600" b="1" baseline="30000" dirty="0" smtClean="0"/>
                  <a:t>2</a:t>
                </a:r>
                <a:endParaRPr lang="en-US" sz="1600" dirty="0"/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5566688" y="3471446"/>
              <a:ext cx="529312" cy="643354"/>
              <a:chOff x="5029200" y="4495800"/>
              <a:chExt cx="529312" cy="643354"/>
            </a:xfrm>
          </p:grpSpPr>
          <p:sp>
            <p:nvSpPr>
              <p:cNvPr id="327" name="Rectangle 326"/>
              <p:cNvSpPr/>
              <p:nvPr/>
            </p:nvSpPr>
            <p:spPr>
              <a:xfrm>
                <a:off x="5029200" y="4800600"/>
                <a:ext cx="5293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/>
                  <a:t>W</a:t>
                </a:r>
                <a:r>
                  <a:rPr lang="en-US" sz="1600" b="1" baseline="-25000" dirty="0" smtClean="0"/>
                  <a:t>N</a:t>
                </a:r>
                <a:r>
                  <a:rPr lang="en-US" sz="1600" b="1" baseline="30000" dirty="0" smtClean="0"/>
                  <a:t>2</a:t>
                </a:r>
                <a:endParaRPr lang="en-US" sz="1600" dirty="0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5029200" y="4495800"/>
                <a:ext cx="5293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/>
                  <a:t>W</a:t>
                </a:r>
                <a:r>
                  <a:rPr lang="en-US" sz="1600" b="1" baseline="-25000" dirty="0" smtClean="0"/>
                  <a:t>N</a:t>
                </a:r>
                <a:r>
                  <a:rPr lang="en-US" sz="1600" b="1" baseline="30000" dirty="0" smtClean="0"/>
                  <a:t>0</a:t>
                </a:r>
                <a:endParaRPr lang="en-US" sz="1600" dirty="0"/>
              </a:p>
            </p:txBody>
          </p:sp>
        </p:grpSp>
        <p:grpSp>
          <p:nvGrpSpPr>
            <p:cNvPr id="336" name="Group 335"/>
            <p:cNvGrpSpPr/>
            <p:nvPr/>
          </p:nvGrpSpPr>
          <p:grpSpPr>
            <a:xfrm>
              <a:off x="4953000" y="2286000"/>
              <a:ext cx="401072" cy="645021"/>
              <a:chOff x="3810000" y="4114800"/>
              <a:chExt cx="401072" cy="645021"/>
            </a:xfrm>
          </p:grpSpPr>
          <p:sp>
            <p:nvSpPr>
              <p:cNvPr id="332" name="TextBox 331"/>
              <p:cNvSpPr txBox="1"/>
              <p:nvPr/>
            </p:nvSpPr>
            <p:spPr>
              <a:xfrm>
                <a:off x="3810000" y="4114800"/>
                <a:ext cx="401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Symbol" pitchFamily="18" charset="2"/>
                  </a:rPr>
                  <a:t>-</a:t>
                </a:r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333" name="TextBox 332"/>
              <p:cNvSpPr txBox="1"/>
              <p:nvPr/>
            </p:nvSpPr>
            <p:spPr>
              <a:xfrm>
                <a:off x="3810000" y="4421267"/>
                <a:ext cx="401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Symbol" pitchFamily="18" charset="2"/>
                  </a:rPr>
                  <a:t>-</a:t>
                </a:r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</p:grpSp>
        <p:grpSp>
          <p:nvGrpSpPr>
            <p:cNvPr id="337" name="Group 336"/>
            <p:cNvGrpSpPr/>
            <p:nvPr/>
          </p:nvGrpSpPr>
          <p:grpSpPr>
            <a:xfrm>
              <a:off x="4953000" y="3469780"/>
              <a:ext cx="401072" cy="645020"/>
              <a:chOff x="3810000" y="4727734"/>
              <a:chExt cx="401072" cy="645020"/>
            </a:xfrm>
          </p:grpSpPr>
          <p:sp>
            <p:nvSpPr>
              <p:cNvPr id="334" name="TextBox 333"/>
              <p:cNvSpPr txBox="1"/>
              <p:nvPr/>
            </p:nvSpPr>
            <p:spPr>
              <a:xfrm>
                <a:off x="3810000" y="4727734"/>
                <a:ext cx="401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Symbol" pitchFamily="18" charset="2"/>
                  </a:rPr>
                  <a:t>-</a:t>
                </a:r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335" name="TextBox 334"/>
              <p:cNvSpPr txBox="1"/>
              <p:nvPr/>
            </p:nvSpPr>
            <p:spPr>
              <a:xfrm>
                <a:off x="3810000" y="5034200"/>
                <a:ext cx="4010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Symbol" pitchFamily="18" charset="2"/>
                  </a:rPr>
                  <a:t>-</a:t>
                </a:r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</p:grpSp>
        <p:sp>
          <p:nvSpPr>
            <p:cNvPr id="203" name="Rectangle 202"/>
            <p:cNvSpPr/>
            <p:nvPr/>
          </p:nvSpPr>
          <p:spPr>
            <a:xfrm>
              <a:off x="6096000" y="1600200"/>
              <a:ext cx="9906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(</a:t>
              </a:r>
              <a:r>
                <a:rPr lang="en-US" sz="1400" b="1" dirty="0" smtClean="0"/>
                <a:t>N/4)-point DFT</a:t>
              </a:r>
              <a:endParaRPr lang="en-US" sz="1600" b="1" dirty="0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6096000" y="2209800"/>
              <a:ext cx="9906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(N/4)-point DFT</a:t>
              </a:r>
              <a:endParaRPr lang="en-US" sz="1400" b="1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096000" y="2819400"/>
              <a:ext cx="99060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(</a:t>
              </a:r>
              <a:r>
                <a:rPr lang="en-US" sz="1400" b="1" dirty="0" smtClean="0"/>
                <a:t>N/4)-point DFT</a:t>
              </a:r>
              <a:endParaRPr lang="en-US" sz="1600" b="1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6096000" y="3429000"/>
              <a:ext cx="9906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(N/4)-point DFT</a:t>
              </a:r>
              <a:endParaRPr lang="en-US" sz="1400" b="1" dirty="0"/>
            </a:p>
          </p:txBody>
        </p:sp>
      </p:grpSp>
      <p:sp>
        <p:nvSpPr>
          <p:cNvPr id="212" name="TextBox 211"/>
          <p:cNvSpPr txBox="1"/>
          <p:nvPr/>
        </p:nvSpPr>
        <p:spPr>
          <a:xfrm>
            <a:off x="1371600" y="152400"/>
            <a:ext cx="6477000" cy="646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Method of Decimation-in-Frequency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Box 290"/>
          <p:cNvSpPr txBox="1"/>
          <p:nvPr/>
        </p:nvSpPr>
        <p:spPr>
          <a:xfrm>
            <a:off x="2743200" y="4572000"/>
            <a:ext cx="3476452" cy="7150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Block diagram for the 8-point FFT </a:t>
            </a:r>
          </a:p>
          <a:p>
            <a:pPr algn="ctr"/>
            <a:r>
              <a:rPr lang="en-US" b="1" dirty="0" smtClean="0"/>
              <a:t>(total twelve multiplications)</a:t>
            </a:r>
            <a:endParaRPr lang="en-US" b="1" dirty="0"/>
          </a:p>
        </p:txBody>
      </p:sp>
      <p:grpSp>
        <p:nvGrpSpPr>
          <p:cNvPr id="363" name="Group 362"/>
          <p:cNvGrpSpPr/>
          <p:nvPr/>
        </p:nvGrpSpPr>
        <p:grpSpPr>
          <a:xfrm>
            <a:off x="228600" y="1524000"/>
            <a:ext cx="8382000" cy="2629554"/>
            <a:chOff x="228600" y="1524000"/>
            <a:chExt cx="8382000" cy="2629554"/>
          </a:xfrm>
        </p:grpSpPr>
        <p:grpSp>
          <p:nvGrpSpPr>
            <p:cNvPr id="36" name="Group 276"/>
            <p:cNvGrpSpPr/>
            <p:nvPr/>
          </p:nvGrpSpPr>
          <p:grpSpPr>
            <a:xfrm>
              <a:off x="8090906" y="1524000"/>
              <a:ext cx="519694" cy="2483822"/>
              <a:chOff x="914400" y="2971800"/>
              <a:chExt cx="519694" cy="2483822"/>
            </a:xfrm>
          </p:grpSpPr>
          <p:sp>
            <p:nvSpPr>
              <p:cNvPr id="278" name="TextBox 277"/>
              <p:cNvSpPr txBox="1"/>
              <p:nvPr/>
            </p:nvSpPr>
            <p:spPr>
              <a:xfrm>
                <a:off x="914400" y="4197668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X(1)</a:t>
                </a:r>
                <a:endParaRPr lang="en-US" sz="1600" dirty="0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914400" y="4504135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X(3)</a:t>
                </a:r>
                <a:endParaRPr lang="en-US" sz="1600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914400" y="4810602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X(5)</a:t>
                </a:r>
                <a:endParaRPr lang="en-US" sz="1600" dirty="0"/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914400" y="5117068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X(7)</a:t>
                </a:r>
                <a:endParaRPr lang="en-US" sz="1600" dirty="0"/>
              </a:p>
            </p:txBody>
          </p:sp>
          <p:sp>
            <p:nvSpPr>
              <p:cNvPr id="282" name="TextBox 281"/>
              <p:cNvSpPr txBox="1"/>
              <p:nvPr/>
            </p:nvSpPr>
            <p:spPr>
              <a:xfrm>
                <a:off x="914400" y="2971800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X(0)</a:t>
                </a:r>
                <a:endParaRPr lang="en-US" sz="1600" dirty="0"/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914400" y="3278267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X(2)</a:t>
                </a:r>
                <a:endParaRPr lang="en-US" sz="1600" dirty="0"/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914400" y="3584734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X(4)</a:t>
                </a:r>
                <a:endParaRPr lang="en-US" sz="1600" dirty="0"/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914400" y="3891201"/>
                <a:ext cx="5196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X(6)</a:t>
                </a:r>
                <a:endParaRPr lang="en-US" sz="1600" dirty="0"/>
              </a:p>
            </p:txBody>
          </p:sp>
        </p:grpSp>
        <p:grpSp>
          <p:nvGrpSpPr>
            <p:cNvPr id="362" name="Group 361"/>
            <p:cNvGrpSpPr/>
            <p:nvPr/>
          </p:nvGrpSpPr>
          <p:grpSpPr>
            <a:xfrm>
              <a:off x="228600" y="1524000"/>
              <a:ext cx="7772400" cy="2629554"/>
              <a:chOff x="685800" y="1524000"/>
              <a:chExt cx="7772400" cy="2629554"/>
            </a:xfrm>
          </p:grpSpPr>
          <p:grpSp>
            <p:nvGrpSpPr>
              <p:cNvPr id="3" name="Group 310"/>
              <p:cNvGrpSpPr/>
              <p:nvPr/>
            </p:nvGrpSpPr>
            <p:grpSpPr>
              <a:xfrm>
                <a:off x="4572000" y="2895600"/>
                <a:ext cx="1447800" cy="915988"/>
                <a:chOff x="4724400" y="1676400"/>
                <a:chExt cx="1828800" cy="915988"/>
              </a:xfrm>
            </p:grpSpPr>
            <p:grpSp>
              <p:nvGrpSpPr>
                <p:cNvPr id="4" name="Group 147"/>
                <p:cNvGrpSpPr/>
                <p:nvPr/>
              </p:nvGrpSpPr>
              <p:grpSpPr>
                <a:xfrm>
                  <a:off x="4724400" y="1676400"/>
                  <a:ext cx="1828800" cy="1588"/>
                  <a:chOff x="3962400" y="3124200"/>
                  <a:chExt cx="1447800" cy="1588"/>
                </a:xfrm>
              </p:grpSpPr>
              <p:cxnSp>
                <p:nvCxnSpPr>
                  <p:cNvPr id="322" name="Straight Connector 321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3" name="Straight Arrow Connector 322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" name="Group 148"/>
                <p:cNvGrpSpPr/>
                <p:nvPr/>
              </p:nvGrpSpPr>
              <p:grpSpPr>
                <a:xfrm>
                  <a:off x="4724400" y="1981200"/>
                  <a:ext cx="1828800" cy="1588"/>
                  <a:chOff x="3962400" y="3124200"/>
                  <a:chExt cx="1447800" cy="1588"/>
                </a:xfrm>
              </p:grpSpPr>
              <p:cxnSp>
                <p:nvCxnSpPr>
                  <p:cNvPr id="320" name="Straight Connector 319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1" name="Straight Arrow Connector 320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" name="Group 151"/>
                <p:cNvGrpSpPr/>
                <p:nvPr/>
              </p:nvGrpSpPr>
              <p:grpSpPr>
                <a:xfrm>
                  <a:off x="4724400" y="2286000"/>
                  <a:ext cx="1828800" cy="1588"/>
                  <a:chOff x="3962400" y="3124200"/>
                  <a:chExt cx="1447800" cy="1588"/>
                </a:xfrm>
              </p:grpSpPr>
              <p:cxnSp>
                <p:nvCxnSpPr>
                  <p:cNvPr id="318" name="Straight Connector 317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Straight Arrow Connector 318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" name="Group 154"/>
                <p:cNvGrpSpPr/>
                <p:nvPr/>
              </p:nvGrpSpPr>
              <p:grpSpPr>
                <a:xfrm>
                  <a:off x="4724400" y="2590800"/>
                  <a:ext cx="1828800" cy="1588"/>
                  <a:chOff x="3962400" y="3124200"/>
                  <a:chExt cx="1447800" cy="1588"/>
                </a:xfrm>
              </p:grpSpPr>
              <p:cxnSp>
                <p:nvCxnSpPr>
                  <p:cNvPr id="316" name="Straight Connector 315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7" name="Straight Arrow Connector 316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" name="Group 295"/>
              <p:cNvGrpSpPr/>
              <p:nvPr/>
            </p:nvGrpSpPr>
            <p:grpSpPr>
              <a:xfrm>
                <a:off x="3657600" y="1676400"/>
                <a:ext cx="1371600" cy="915988"/>
                <a:chOff x="3810000" y="1676400"/>
                <a:chExt cx="1371600" cy="915988"/>
              </a:xfrm>
            </p:grpSpPr>
            <p:grpSp>
              <p:nvGrpSpPr>
                <p:cNvPr id="9" name="Group 294"/>
                <p:cNvGrpSpPr/>
                <p:nvPr/>
              </p:nvGrpSpPr>
              <p:grpSpPr>
                <a:xfrm>
                  <a:off x="3810000" y="1676400"/>
                  <a:ext cx="1371600" cy="611188"/>
                  <a:chOff x="3810000" y="1676400"/>
                  <a:chExt cx="1371600" cy="611188"/>
                </a:xfrm>
              </p:grpSpPr>
              <p:cxnSp>
                <p:nvCxnSpPr>
                  <p:cNvPr id="208" name="Straight Connector 207"/>
                  <p:cNvCxnSpPr/>
                  <p:nvPr/>
                </p:nvCxnSpPr>
                <p:spPr>
                  <a:xfrm>
                    <a:off x="3810000" y="2286000"/>
                    <a:ext cx="1371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Arrow Connector 208"/>
                  <p:cNvCxnSpPr/>
                  <p:nvPr/>
                </p:nvCxnSpPr>
                <p:spPr>
                  <a:xfrm>
                    <a:off x="4154905" y="2286000"/>
                    <a:ext cx="721895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" name="Group 239"/>
                  <p:cNvGrpSpPr/>
                  <p:nvPr/>
                </p:nvGrpSpPr>
                <p:grpSpPr>
                  <a:xfrm flipV="1">
                    <a:off x="3810000" y="1676400"/>
                    <a:ext cx="1371600" cy="609600"/>
                    <a:chOff x="3810000" y="1676400"/>
                    <a:chExt cx="1371600" cy="609600"/>
                  </a:xfrm>
                </p:grpSpPr>
                <p:cxnSp>
                  <p:nvCxnSpPr>
                    <p:cNvPr id="241" name="Straight Connector 240"/>
                    <p:cNvCxnSpPr/>
                    <p:nvPr/>
                  </p:nvCxnSpPr>
                  <p:spPr>
                    <a:xfrm flipV="1">
                      <a:off x="3810000" y="1676400"/>
                      <a:ext cx="1371600" cy="6096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2" name="Straight Arrow Connector 241"/>
                    <p:cNvCxnSpPr/>
                    <p:nvPr/>
                  </p:nvCxnSpPr>
                  <p:spPr>
                    <a:xfrm flipV="1">
                      <a:off x="4154905" y="1828800"/>
                      <a:ext cx="721895" cy="3048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1" name="Group 293"/>
                <p:cNvGrpSpPr/>
                <p:nvPr/>
              </p:nvGrpSpPr>
              <p:grpSpPr>
                <a:xfrm>
                  <a:off x="3810000" y="1981200"/>
                  <a:ext cx="1371600" cy="611188"/>
                  <a:chOff x="3810000" y="1981200"/>
                  <a:chExt cx="1371600" cy="611188"/>
                </a:xfrm>
              </p:grpSpPr>
              <p:cxnSp>
                <p:nvCxnSpPr>
                  <p:cNvPr id="210" name="Straight Connector 209"/>
                  <p:cNvCxnSpPr/>
                  <p:nvPr/>
                </p:nvCxnSpPr>
                <p:spPr>
                  <a:xfrm>
                    <a:off x="3810000" y="2590800"/>
                    <a:ext cx="1371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1" name="Straight Arrow Connector 210"/>
                  <p:cNvCxnSpPr/>
                  <p:nvPr/>
                </p:nvCxnSpPr>
                <p:spPr>
                  <a:xfrm>
                    <a:off x="4154905" y="2590800"/>
                    <a:ext cx="721895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" name="Group 242"/>
                  <p:cNvGrpSpPr/>
                  <p:nvPr/>
                </p:nvGrpSpPr>
                <p:grpSpPr>
                  <a:xfrm flipV="1">
                    <a:off x="3810000" y="1981200"/>
                    <a:ext cx="1371600" cy="609600"/>
                    <a:chOff x="3810000" y="1676400"/>
                    <a:chExt cx="1371600" cy="609600"/>
                  </a:xfrm>
                </p:grpSpPr>
                <p:cxnSp>
                  <p:nvCxnSpPr>
                    <p:cNvPr id="244" name="Straight Connector 243"/>
                    <p:cNvCxnSpPr/>
                    <p:nvPr/>
                  </p:nvCxnSpPr>
                  <p:spPr>
                    <a:xfrm flipV="1">
                      <a:off x="3810000" y="1676400"/>
                      <a:ext cx="1371600" cy="6096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5" name="Straight Arrow Connector 244"/>
                    <p:cNvCxnSpPr/>
                    <p:nvPr/>
                  </p:nvCxnSpPr>
                  <p:spPr>
                    <a:xfrm flipV="1">
                      <a:off x="4154905" y="1828800"/>
                      <a:ext cx="721895" cy="3048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13" name="Group 249"/>
              <p:cNvGrpSpPr/>
              <p:nvPr/>
            </p:nvGrpSpPr>
            <p:grpSpPr>
              <a:xfrm>
                <a:off x="3657600" y="1676400"/>
                <a:ext cx="1371600" cy="609600"/>
                <a:chOff x="3810000" y="1676400"/>
                <a:chExt cx="1371600" cy="609600"/>
              </a:xfrm>
            </p:grpSpPr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3810000" y="1676400"/>
                  <a:ext cx="1371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Arrow Connector 204"/>
                <p:cNvCxnSpPr/>
                <p:nvPr/>
              </p:nvCxnSpPr>
              <p:spPr>
                <a:xfrm>
                  <a:off x="4154905" y="1676400"/>
                  <a:ext cx="721895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238"/>
                <p:cNvGrpSpPr/>
                <p:nvPr/>
              </p:nvGrpSpPr>
              <p:grpSpPr>
                <a:xfrm>
                  <a:off x="3810000" y="1676400"/>
                  <a:ext cx="1371600" cy="609600"/>
                  <a:chOff x="3810000" y="1676400"/>
                  <a:chExt cx="1371600" cy="609600"/>
                </a:xfrm>
              </p:grpSpPr>
              <p:cxnSp>
                <p:nvCxnSpPr>
                  <p:cNvPr id="224" name="Straight Connector 223"/>
                  <p:cNvCxnSpPr/>
                  <p:nvPr/>
                </p:nvCxnSpPr>
                <p:spPr>
                  <a:xfrm flipV="1">
                    <a:off x="3810000" y="1676400"/>
                    <a:ext cx="1371600" cy="6096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8" name="Straight Arrow Connector 227"/>
                  <p:cNvCxnSpPr/>
                  <p:nvPr/>
                </p:nvCxnSpPr>
                <p:spPr>
                  <a:xfrm flipV="1">
                    <a:off x="4154905" y="1828800"/>
                    <a:ext cx="721895" cy="3048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" name="Group 309"/>
              <p:cNvGrpSpPr/>
              <p:nvPr/>
            </p:nvGrpSpPr>
            <p:grpSpPr>
              <a:xfrm>
                <a:off x="4572000" y="1676400"/>
                <a:ext cx="1447800" cy="915988"/>
                <a:chOff x="4724400" y="1676400"/>
                <a:chExt cx="1828800" cy="915988"/>
              </a:xfrm>
            </p:grpSpPr>
            <p:grpSp>
              <p:nvGrpSpPr>
                <p:cNvPr id="16" name="Group 147"/>
                <p:cNvGrpSpPr/>
                <p:nvPr/>
              </p:nvGrpSpPr>
              <p:grpSpPr>
                <a:xfrm>
                  <a:off x="4724400" y="1676400"/>
                  <a:ext cx="1828800" cy="1588"/>
                  <a:chOff x="3962400" y="3124200"/>
                  <a:chExt cx="1447800" cy="1588"/>
                </a:xfrm>
              </p:grpSpPr>
              <p:cxnSp>
                <p:nvCxnSpPr>
                  <p:cNvPr id="146" name="Straight Connector 145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Arrow Connector 146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oup 148"/>
                <p:cNvGrpSpPr/>
                <p:nvPr/>
              </p:nvGrpSpPr>
              <p:grpSpPr>
                <a:xfrm>
                  <a:off x="4724400" y="1981200"/>
                  <a:ext cx="1828800" cy="1588"/>
                  <a:chOff x="3962400" y="3124200"/>
                  <a:chExt cx="1447800" cy="1588"/>
                </a:xfrm>
              </p:grpSpPr>
              <p:cxnSp>
                <p:nvCxnSpPr>
                  <p:cNvPr id="150" name="Straight Connector 149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Arrow Connector 150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Group 151"/>
                <p:cNvGrpSpPr/>
                <p:nvPr/>
              </p:nvGrpSpPr>
              <p:grpSpPr>
                <a:xfrm>
                  <a:off x="4724400" y="2286000"/>
                  <a:ext cx="1828800" cy="1588"/>
                  <a:chOff x="3962400" y="3124200"/>
                  <a:chExt cx="1447800" cy="1588"/>
                </a:xfrm>
              </p:grpSpPr>
              <p:cxnSp>
                <p:nvCxnSpPr>
                  <p:cNvPr id="153" name="Straight Connector 152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Arrow Connector 153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Group 154"/>
                <p:cNvGrpSpPr/>
                <p:nvPr/>
              </p:nvGrpSpPr>
              <p:grpSpPr>
                <a:xfrm>
                  <a:off x="4724400" y="2590800"/>
                  <a:ext cx="1828800" cy="1588"/>
                  <a:chOff x="3962400" y="3124200"/>
                  <a:chExt cx="1447800" cy="1588"/>
                </a:xfrm>
              </p:grpSpPr>
              <p:cxnSp>
                <p:nvCxnSpPr>
                  <p:cNvPr id="156" name="Straight Connector 155"/>
                  <p:cNvCxnSpPr/>
                  <p:nvPr/>
                </p:nvCxnSpPr>
                <p:spPr>
                  <a:xfrm>
                    <a:off x="3962400" y="3124200"/>
                    <a:ext cx="1447800" cy="1588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  <a:headEnd type="none" w="med" len="med"/>
                    <a:tailEnd type="none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Arrow Connector 156"/>
                  <p:cNvCxnSpPr/>
                  <p:nvPr/>
                </p:nvCxnSpPr>
                <p:spPr>
                  <a:xfrm>
                    <a:off x="4191000" y="3124200"/>
                    <a:ext cx="762000" cy="1588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2" name="Group 143"/>
              <p:cNvGrpSpPr/>
              <p:nvPr/>
            </p:nvGrpSpPr>
            <p:grpSpPr>
              <a:xfrm>
                <a:off x="1295400" y="1676400"/>
                <a:ext cx="1447800" cy="2133600"/>
                <a:chOff x="1447800" y="3124200"/>
                <a:chExt cx="2514600" cy="2133600"/>
              </a:xfrm>
            </p:grpSpPr>
            <p:grpSp>
              <p:nvGrpSpPr>
                <p:cNvPr id="23" name="Group 142"/>
                <p:cNvGrpSpPr/>
                <p:nvPr/>
              </p:nvGrpSpPr>
              <p:grpSpPr>
                <a:xfrm>
                  <a:off x="1447800" y="4038600"/>
                  <a:ext cx="2514600" cy="1219200"/>
                  <a:chOff x="1447800" y="4038600"/>
                  <a:chExt cx="2514600" cy="1219200"/>
                </a:xfrm>
              </p:grpSpPr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1447800" y="5256212"/>
                    <a:ext cx="2514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Arrow Connector 68"/>
                  <p:cNvCxnSpPr/>
                  <p:nvPr/>
                </p:nvCxnSpPr>
                <p:spPr>
                  <a:xfrm>
                    <a:off x="2374232" y="5256212"/>
                    <a:ext cx="1323474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1447800" y="4038600"/>
                    <a:ext cx="2514600" cy="12192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Arrow Connector 86"/>
                  <p:cNvCxnSpPr/>
                  <p:nvPr/>
                </p:nvCxnSpPr>
                <p:spPr>
                  <a:xfrm>
                    <a:off x="2241884" y="4419600"/>
                    <a:ext cx="1588168" cy="7620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141"/>
                <p:cNvGrpSpPr/>
                <p:nvPr/>
              </p:nvGrpSpPr>
              <p:grpSpPr>
                <a:xfrm>
                  <a:off x="1447800" y="3733800"/>
                  <a:ext cx="2514600" cy="1219200"/>
                  <a:chOff x="1447800" y="3733800"/>
                  <a:chExt cx="2514600" cy="1219200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447800" y="4951412"/>
                    <a:ext cx="2514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Arrow Connector 67"/>
                  <p:cNvCxnSpPr/>
                  <p:nvPr/>
                </p:nvCxnSpPr>
                <p:spPr>
                  <a:xfrm>
                    <a:off x="2374232" y="4951412"/>
                    <a:ext cx="1323474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1447800" y="3733800"/>
                    <a:ext cx="2514600" cy="12192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Arrow Connector 85"/>
                  <p:cNvCxnSpPr/>
                  <p:nvPr/>
                </p:nvCxnSpPr>
                <p:spPr>
                  <a:xfrm>
                    <a:off x="2241884" y="4114800"/>
                    <a:ext cx="1588168" cy="7620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oup 140"/>
                <p:cNvGrpSpPr/>
                <p:nvPr/>
              </p:nvGrpSpPr>
              <p:grpSpPr>
                <a:xfrm>
                  <a:off x="1447800" y="3429000"/>
                  <a:ext cx="2514600" cy="1219200"/>
                  <a:chOff x="1447800" y="3429000"/>
                  <a:chExt cx="2514600" cy="1219200"/>
                </a:xfrm>
              </p:grpSpPr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447800" y="4646612"/>
                    <a:ext cx="2514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Arrow Connector 66"/>
                  <p:cNvCxnSpPr/>
                  <p:nvPr/>
                </p:nvCxnSpPr>
                <p:spPr>
                  <a:xfrm>
                    <a:off x="2374232" y="4646612"/>
                    <a:ext cx="1323474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1447800" y="3429000"/>
                    <a:ext cx="2514600" cy="12192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Arrow Connector 84"/>
                  <p:cNvCxnSpPr/>
                  <p:nvPr/>
                </p:nvCxnSpPr>
                <p:spPr>
                  <a:xfrm>
                    <a:off x="2241884" y="3810000"/>
                    <a:ext cx="1588168" cy="7620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oup 139"/>
                <p:cNvGrpSpPr/>
                <p:nvPr/>
              </p:nvGrpSpPr>
              <p:grpSpPr>
                <a:xfrm>
                  <a:off x="1447800" y="3124200"/>
                  <a:ext cx="2514600" cy="1219200"/>
                  <a:chOff x="1447800" y="3124200"/>
                  <a:chExt cx="2514600" cy="1219200"/>
                </a:xfrm>
              </p:grpSpPr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1447800" y="3124200"/>
                    <a:ext cx="2514600" cy="12192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Arrow Connector 53"/>
                  <p:cNvCxnSpPr/>
                  <p:nvPr/>
                </p:nvCxnSpPr>
                <p:spPr>
                  <a:xfrm>
                    <a:off x="2241884" y="3505200"/>
                    <a:ext cx="1588168" cy="7620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1447800" y="4341812"/>
                    <a:ext cx="2514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Arrow Connector 65"/>
                  <p:cNvCxnSpPr/>
                  <p:nvPr/>
                </p:nvCxnSpPr>
                <p:spPr>
                  <a:xfrm>
                    <a:off x="2374232" y="4341812"/>
                    <a:ext cx="1323474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7" name="Group 138"/>
              <p:cNvGrpSpPr/>
              <p:nvPr/>
            </p:nvGrpSpPr>
            <p:grpSpPr>
              <a:xfrm>
                <a:off x="1295400" y="1674812"/>
                <a:ext cx="1447800" cy="2135188"/>
                <a:chOff x="1447800" y="3122612"/>
                <a:chExt cx="2514600" cy="2135188"/>
              </a:xfrm>
            </p:grpSpPr>
            <p:grpSp>
              <p:nvGrpSpPr>
                <p:cNvPr id="28" name="Group 137"/>
                <p:cNvGrpSpPr/>
                <p:nvPr/>
              </p:nvGrpSpPr>
              <p:grpSpPr>
                <a:xfrm>
                  <a:off x="1447800" y="4037012"/>
                  <a:ext cx="2514600" cy="1220788"/>
                  <a:chOff x="1447800" y="4037012"/>
                  <a:chExt cx="2514600" cy="1220788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1447800" y="4037012"/>
                    <a:ext cx="2514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>
                    <a:off x="2374232" y="4037012"/>
                    <a:ext cx="1323474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flipV="1">
                    <a:off x="1447800" y="4038600"/>
                    <a:ext cx="2514600" cy="12192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4" name="Straight Arrow Connector 133"/>
                  <p:cNvCxnSpPr/>
                  <p:nvPr/>
                </p:nvCxnSpPr>
                <p:spPr>
                  <a:xfrm rot="60000" flipV="1">
                    <a:off x="2899520" y="4106855"/>
                    <a:ext cx="914400" cy="4572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oup 136"/>
                <p:cNvGrpSpPr/>
                <p:nvPr/>
              </p:nvGrpSpPr>
              <p:grpSpPr>
                <a:xfrm>
                  <a:off x="1447800" y="3732212"/>
                  <a:ext cx="2514600" cy="1220788"/>
                  <a:chOff x="1447800" y="3732212"/>
                  <a:chExt cx="2514600" cy="1220788"/>
                </a:xfrm>
              </p:grpSpPr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1447800" y="3732212"/>
                    <a:ext cx="2514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Arrow Connector 63"/>
                  <p:cNvCxnSpPr/>
                  <p:nvPr/>
                </p:nvCxnSpPr>
                <p:spPr>
                  <a:xfrm>
                    <a:off x="2374232" y="3732212"/>
                    <a:ext cx="1323474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1447800" y="3733800"/>
                    <a:ext cx="2514600" cy="12192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Arrow Connector 132"/>
                  <p:cNvCxnSpPr/>
                  <p:nvPr/>
                </p:nvCxnSpPr>
                <p:spPr>
                  <a:xfrm rot="60000" flipV="1">
                    <a:off x="2899520" y="3802055"/>
                    <a:ext cx="914400" cy="4572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135"/>
                <p:cNvGrpSpPr/>
                <p:nvPr/>
              </p:nvGrpSpPr>
              <p:grpSpPr>
                <a:xfrm>
                  <a:off x="1447800" y="3427412"/>
                  <a:ext cx="2514600" cy="1220788"/>
                  <a:chOff x="1447800" y="3427412"/>
                  <a:chExt cx="2514600" cy="1220788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>
                    <a:off x="1447800" y="3427412"/>
                    <a:ext cx="2514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Arrow Connector 62"/>
                  <p:cNvCxnSpPr/>
                  <p:nvPr/>
                </p:nvCxnSpPr>
                <p:spPr>
                  <a:xfrm>
                    <a:off x="2374232" y="3427412"/>
                    <a:ext cx="1323474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1447800" y="3429000"/>
                    <a:ext cx="2514600" cy="12192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Arrow Connector 131"/>
                  <p:cNvCxnSpPr/>
                  <p:nvPr/>
                </p:nvCxnSpPr>
                <p:spPr>
                  <a:xfrm rot="60000" flipV="1">
                    <a:off x="2899520" y="3497255"/>
                    <a:ext cx="914400" cy="4572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Group 134"/>
                <p:cNvGrpSpPr/>
                <p:nvPr/>
              </p:nvGrpSpPr>
              <p:grpSpPr>
                <a:xfrm>
                  <a:off x="1447800" y="3122612"/>
                  <a:ext cx="2514600" cy="1220788"/>
                  <a:chOff x="1447800" y="3122612"/>
                  <a:chExt cx="2514600" cy="1220788"/>
                </a:xfrm>
              </p:grpSpPr>
              <p:cxnSp>
                <p:nvCxnSpPr>
                  <p:cNvPr id="89" name="Straight Connector 88"/>
                  <p:cNvCxnSpPr/>
                  <p:nvPr/>
                </p:nvCxnSpPr>
                <p:spPr>
                  <a:xfrm flipV="1">
                    <a:off x="1447800" y="3124200"/>
                    <a:ext cx="2514600" cy="12192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Arrow Connector 87"/>
                  <p:cNvCxnSpPr/>
                  <p:nvPr/>
                </p:nvCxnSpPr>
                <p:spPr>
                  <a:xfrm rot="60000" flipV="1">
                    <a:off x="2895600" y="3200400"/>
                    <a:ext cx="914400" cy="4572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1447800" y="3122612"/>
                    <a:ext cx="2514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2374232" y="3122612"/>
                    <a:ext cx="1323474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2" name="Group 229"/>
              <p:cNvGrpSpPr/>
              <p:nvPr/>
            </p:nvGrpSpPr>
            <p:grpSpPr>
              <a:xfrm>
                <a:off x="7315200" y="1676400"/>
                <a:ext cx="1143000" cy="915988"/>
                <a:chOff x="6019800" y="3124200"/>
                <a:chExt cx="1066800" cy="915988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6019800" y="31242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Arrow Connector 198"/>
                <p:cNvCxnSpPr/>
                <p:nvPr/>
              </p:nvCxnSpPr>
              <p:spPr>
                <a:xfrm>
                  <a:off x="6188242" y="31242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6019800" y="34290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Arrow Connector 196"/>
                <p:cNvCxnSpPr/>
                <p:nvPr/>
              </p:nvCxnSpPr>
              <p:spPr>
                <a:xfrm>
                  <a:off x="6188242" y="34290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6019800" y="37338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Arrow Connector 194"/>
                <p:cNvCxnSpPr/>
                <p:nvPr/>
              </p:nvCxnSpPr>
              <p:spPr>
                <a:xfrm>
                  <a:off x="6188242" y="37338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6019800" y="40386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Arrow Connector 192"/>
                <p:cNvCxnSpPr/>
                <p:nvPr/>
              </p:nvCxnSpPr>
              <p:spPr>
                <a:xfrm>
                  <a:off x="6188242" y="40386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230"/>
              <p:cNvGrpSpPr/>
              <p:nvPr/>
            </p:nvGrpSpPr>
            <p:grpSpPr>
              <a:xfrm>
                <a:off x="7315200" y="2895600"/>
                <a:ext cx="1143000" cy="915988"/>
                <a:chOff x="6019800" y="4343400"/>
                <a:chExt cx="1066800" cy="915988"/>
              </a:xfrm>
            </p:grpSpPr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6019800" y="4343400"/>
                  <a:ext cx="10668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Arrow Connector 190"/>
                <p:cNvCxnSpPr/>
                <p:nvPr/>
              </p:nvCxnSpPr>
              <p:spPr>
                <a:xfrm>
                  <a:off x="6188242" y="4343400"/>
                  <a:ext cx="561474" cy="1588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6019800" y="4648200"/>
                  <a:ext cx="10668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Arrow Connector 188"/>
                <p:cNvCxnSpPr/>
                <p:nvPr/>
              </p:nvCxnSpPr>
              <p:spPr>
                <a:xfrm>
                  <a:off x="6188242" y="4648200"/>
                  <a:ext cx="561474" cy="1588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6019800" y="4953000"/>
                  <a:ext cx="10668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Arrow Connector 186"/>
                <p:cNvCxnSpPr/>
                <p:nvPr/>
              </p:nvCxnSpPr>
              <p:spPr>
                <a:xfrm>
                  <a:off x="6188242" y="4953000"/>
                  <a:ext cx="561474" cy="1588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019800" y="5257800"/>
                  <a:ext cx="1066800" cy="1588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Arrow Connector 184"/>
                <p:cNvCxnSpPr/>
                <p:nvPr/>
              </p:nvCxnSpPr>
              <p:spPr>
                <a:xfrm>
                  <a:off x="6188242" y="5257800"/>
                  <a:ext cx="561474" cy="1588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249"/>
              <p:cNvGrpSpPr/>
              <p:nvPr/>
            </p:nvGrpSpPr>
            <p:grpSpPr>
              <a:xfrm>
                <a:off x="685800" y="1524000"/>
                <a:ext cx="502061" cy="2483822"/>
                <a:chOff x="914400" y="2971800"/>
                <a:chExt cx="502061" cy="2483822"/>
              </a:xfrm>
            </p:grpSpPr>
            <p:sp>
              <p:nvSpPr>
                <p:cNvPr id="232" name="TextBox 231"/>
                <p:cNvSpPr txBox="1"/>
                <p:nvPr/>
              </p:nvSpPr>
              <p:spPr>
                <a:xfrm>
                  <a:off x="914400" y="4197668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x(4)</a:t>
                  </a:r>
                  <a:endParaRPr lang="en-US" sz="1600" dirty="0"/>
                </a:p>
              </p:txBody>
            </p:sp>
            <p:sp>
              <p:nvSpPr>
                <p:cNvPr id="233" name="TextBox 232"/>
                <p:cNvSpPr txBox="1"/>
                <p:nvPr/>
              </p:nvSpPr>
              <p:spPr>
                <a:xfrm>
                  <a:off x="914400" y="4504135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x(5)</a:t>
                  </a:r>
                  <a:endParaRPr lang="en-US" sz="1600" dirty="0"/>
                </a:p>
              </p:txBody>
            </p:sp>
            <p:sp>
              <p:nvSpPr>
                <p:cNvPr id="236" name="TextBox 235"/>
                <p:cNvSpPr txBox="1"/>
                <p:nvPr/>
              </p:nvSpPr>
              <p:spPr>
                <a:xfrm>
                  <a:off x="914400" y="4810602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x(6)</a:t>
                  </a:r>
                  <a:endParaRPr lang="en-US" sz="1600" dirty="0"/>
                </a:p>
              </p:txBody>
            </p:sp>
            <p:sp>
              <p:nvSpPr>
                <p:cNvPr id="237" name="TextBox 236"/>
                <p:cNvSpPr txBox="1"/>
                <p:nvPr/>
              </p:nvSpPr>
              <p:spPr>
                <a:xfrm>
                  <a:off x="914400" y="5117068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x(7)</a:t>
                  </a:r>
                  <a:endParaRPr lang="en-US" sz="1600" dirty="0"/>
                </a:p>
              </p:txBody>
            </p:sp>
            <p:sp>
              <p:nvSpPr>
                <p:cNvPr id="246" name="TextBox 245"/>
                <p:cNvSpPr txBox="1"/>
                <p:nvPr/>
              </p:nvSpPr>
              <p:spPr>
                <a:xfrm>
                  <a:off x="914400" y="2971800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x(0)</a:t>
                  </a:r>
                  <a:endParaRPr lang="en-US" sz="1600" dirty="0"/>
                </a:p>
              </p:txBody>
            </p:sp>
            <p:sp>
              <p:nvSpPr>
                <p:cNvPr id="247" name="TextBox 246"/>
                <p:cNvSpPr txBox="1"/>
                <p:nvPr/>
              </p:nvSpPr>
              <p:spPr>
                <a:xfrm>
                  <a:off x="914400" y="3278267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x(1)</a:t>
                  </a:r>
                  <a:endParaRPr lang="en-US" sz="1600" dirty="0"/>
                </a:p>
              </p:txBody>
            </p:sp>
            <p:sp>
              <p:nvSpPr>
                <p:cNvPr id="248" name="TextBox 247"/>
                <p:cNvSpPr txBox="1"/>
                <p:nvPr/>
              </p:nvSpPr>
              <p:spPr>
                <a:xfrm>
                  <a:off x="914400" y="3584734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x(2)</a:t>
                  </a:r>
                  <a:endParaRPr lang="en-US" sz="1600" dirty="0"/>
                </a:p>
              </p:txBody>
            </p:sp>
            <p:sp>
              <p:nvSpPr>
                <p:cNvPr id="249" name="TextBox 248"/>
                <p:cNvSpPr txBox="1"/>
                <p:nvPr/>
              </p:nvSpPr>
              <p:spPr>
                <a:xfrm>
                  <a:off x="914400" y="3891201"/>
                  <a:ext cx="50206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x(3)</a:t>
                  </a:r>
                  <a:endParaRPr lang="en-US" sz="1600" dirty="0"/>
                </a:p>
              </p:txBody>
            </p:sp>
          </p:grpSp>
          <p:grpSp>
            <p:nvGrpSpPr>
              <p:cNvPr id="35" name="Group 261"/>
              <p:cNvGrpSpPr/>
              <p:nvPr/>
            </p:nvGrpSpPr>
            <p:grpSpPr>
              <a:xfrm>
                <a:off x="2590800" y="2895600"/>
                <a:ext cx="401072" cy="1257954"/>
                <a:chOff x="4114800" y="4045268"/>
                <a:chExt cx="401072" cy="1257954"/>
              </a:xfrm>
            </p:grpSpPr>
            <p:sp>
              <p:nvSpPr>
                <p:cNvPr id="263" name="TextBox 262"/>
                <p:cNvSpPr txBox="1"/>
                <p:nvPr/>
              </p:nvSpPr>
              <p:spPr>
                <a:xfrm>
                  <a:off x="4114800" y="4045268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64" name="TextBox 263"/>
                <p:cNvSpPr txBox="1"/>
                <p:nvPr/>
              </p:nvSpPr>
              <p:spPr>
                <a:xfrm>
                  <a:off x="4114800" y="4351735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65" name="TextBox 264"/>
                <p:cNvSpPr txBox="1"/>
                <p:nvPr/>
              </p:nvSpPr>
              <p:spPr>
                <a:xfrm>
                  <a:off x="4114800" y="4658202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66" name="TextBox 265"/>
                <p:cNvSpPr txBox="1"/>
                <p:nvPr/>
              </p:nvSpPr>
              <p:spPr>
                <a:xfrm>
                  <a:off x="4114800" y="4964668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</p:grpSp>
          <p:grpSp>
            <p:nvGrpSpPr>
              <p:cNvPr id="37" name="Group 229"/>
              <p:cNvGrpSpPr/>
              <p:nvPr/>
            </p:nvGrpSpPr>
            <p:grpSpPr>
              <a:xfrm>
                <a:off x="2743200" y="1676400"/>
                <a:ext cx="914400" cy="915988"/>
                <a:chOff x="6019800" y="3124200"/>
                <a:chExt cx="1066800" cy="915988"/>
              </a:xfrm>
            </p:grpSpPr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6019800" y="31242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Arrow Connector 169"/>
                <p:cNvCxnSpPr/>
                <p:nvPr/>
              </p:nvCxnSpPr>
              <p:spPr>
                <a:xfrm>
                  <a:off x="6188242" y="31242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6019800" y="34290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Arrow Connector 171"/>
                <p:cNvCxnSpPr/>
                <p:nvPr/>
              </p:nvCxnSpPr>
              <p:spPr>
                <a:xfrm>
                  <a:off x="6188242" y="34290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6019800" y="37338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Arrow Connector 173"/>
                <p:cNvCxnSpPr/>
                <p:nvPr/>
              </p:nvCxnSpPr>
              <p:spPr>
                <a:xfrm>
                  <a:off x="6188242" y="37338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6019800" y="40386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Arrow Connector 175"/>
                <p:cNvCxnSpPr/>
                <p:nvPr/>
              </p:nvCxnSpPr>
              <p:spPr>
                <a:xfrm>
                  <a:off x="6188242" y="40386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230"/>
              <p:cNvGrpSpPr/>
              <p:nvPr/>
            </p:nvGrpSpPr>
            <p:grpSpPr>
              <a:xfrm>
                <a:off x="2743200" y="2895600"/>
                <a:ext cx="914400" cy="915988"/>
                <a:chOff x="6019800" y="4343400"/>
                <a:chExt cx="1066800" cy="915988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019800" y="43434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Arrow Connector 178"/>
                <p:cNvCxnSpPr/>
                <p:nvPr/>
              </p:nvCxnSpPr>
              <p:spPr>
                <a:xfrm>
                  <a:off x="6188242" y="43434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019800" y="46482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Arrow Connector 180"/>
                <p:cNvCxnSpPr/>
                <p:nvPr/>
              </p:nvCxnSpPr>
              <p:spPr>
                <a:xfrm>
                  <a:off x="6188242" y="46482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019800" y="49530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Arrow Connector 182"/>
                <p:cNvCxnSpPr/>
                <p:nvPr/>
              </p:nvCxnSpPr>
              <p:spPr>
                <a:xfrm>
                  <a:off x="6188242" y="49530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6019800" y="5257800"/>
                  <a:ext cx="10668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Arrow Connector 201"/>
                <p:cNvCxnSpPr/>
                <p:nvPr/>
              </p:nvCxnSpPr>
              <p:spPr>
                <a:xfrm>
                  <a:off x="6188242" y="5257800"/>
                  <a:ext cx="561474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275"/>
              <p:cNvGrpSpPr/>
              <p:nvPr/>
            </p:nvGrpSpPr>
            <p:grpSpPr>
              <a:xfrm>
                <a:off x="3204488" y="2861846"/>
                <a:ext cx="529312" cy="1252954"/>
                <a:chOff x="4953000" y="4038600"/>
                <a:chExt cx="529312" cy="1252954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>
                  <a:off x="4953000" y="40386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0</a:t>
                  </a:r>
                  <a:endParaRPr lang="en-US" sz="1600" dirty="0"/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4953000" y="43434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4953000" y="49530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3</a:t>
                  </a:r>
                  <a:endParaRPr lang="en-US" sz="1600" dirty="0"/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4953000" y="46482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2</a:t>
                  </a:r>
                  <a:endParaRPr lang="en-US" sz="1600" dirty="0"/>
                </a:p>
              </p:txBody>
            </p:sp>
          </p:grpSp>
          <p:grpSp>
            <p:nvGrpSpPr>
              <p:cNvPr id="40" name="Group 259"/>
              <p:cNvGrpSpPr/>
              <p:nvPr/>
            </p:nvGrpSpPr>
            <p:grpSpPr>
              <a:xfrm>
                <a:off x="3657600" y="1981200"/>
                <a:ext cx="1371600" cy="609600"/>
                <a:chOff x="3810000" y="1981200"/>
                <a:chExt cx="1371600" cy="609600"/>
              </a:xfrm>
            </p:grpSpPr>
            <p:grpSp>
              <p:nvGrpSpPr>
                <p:cNvPr id="41" name="Group 250"/>
                <p:cNvGrpSpPr/>
                <p:nvPr/>
              </p:nvGrpSpPr>
              <p:grpSpPr>
                <a:xfrm>
                  <a:off x="3810000" y="1981200"/>
                  <a:ext cx="1371600" cy="1588"/>
                  <a:chOff x="3810000" y="1981200"/>
                  <a:chExt cx="1371600" cy="1588"/>
                </a:xfrm>
              </p:grpSpPr>
              <p:cxnSp>
                <p:nvCxnSpPr>
                  <p:cNvPr id="206" name="Straight Connector 205"/>
                  <p:cNvCxnSpPr/>
                  <p:nvPr/>
                </p:nvCxnSpPr>
                <p:spPr>
                  <a:xfrm>
                    <a:off x="3810000" y="1981200"/>
                    <a:ext cx="1371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Arrow Connector 206"/>
                  <p:cNvCxnSpPr/>
                  <p:nvPr/>
                </p:nvCxnSpPr>
                <p:spPr>
                  <a:xfrm>
                    <a:off x="4154905" y="1981200"/>
                    <a:ext cx="721895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Group 233"/>
                <p:cNvGrpSpPr/>
                <p:nvPr/>
              </p:nvGrpSpPr>
              <p:grpSpPr>
                <a:xfrm>
                  <a:off x="3810000" y="1981200"/>
                  <a:ext cx="1371600" cy="609600"/>
                  <a:chOff x="3810000" y="1676400"/>
                  <a:chExt cx="1371600" cy="609600"/>
                </a:xfrm>
              </p:grpSpPr>
              <p:cxnSp>
                <p:nvCxnSpPr>
                  <p:cNvPr id="235" name="Straight Connector 234"/>
                  <p:cNvCxnSpPr/>
                  <p:nvPr/>
                </p:nvCxnSpPr>
                <p:spPr>
                  <a:xfrm flipV="1">
                    <a:off x="3810000" y="1676400"/>
                    <a:ext cx="1371600" cy="6096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Straight Arrow Connector 237"/>
                  <p:cNvCxnSpPr/>
                  <p:nvPr/>
                </p:nvCxnSpPr>
                <p:spPr>
                  <a:xfrm flipV="1">
                    <a:off x="4154905" y="1828800"/>
                    <a:ext cx="721895" cy="3048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3" name="Group 260"/>
              <p:cNvGrpSpPr/>
              <p:nvPr/>
            </p:nvGrpSpPr>
            <p:grpSpPr>
              <a:xfrm>
                <a:off x="3657600" y="2895600"/>
                <a:ext cx="1371600" cy="609600"/>
                <a:chOff x="3810000" y="1676400"/>
                <a:chExt cx="1371600" cy="609600"/>
              </a:xfrm>
            </p:grpSpPr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3810000" y="1676400"/>
                  <a:ext cx="1371600" cy="1588"/>
                </a:xfrm>
                <a:prstGeom prst="line">
                  <a:avLst/>
                </a:prstGeom>
                <a:ln>
                  <a:headEnd type="oval" w="med" len="med"/>
                  <a:tailEnd type="oval" w="med" len="med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Arrow Connector 266"/>
                <p:cNvCxnSpPr/>
                <p:nvPr/>
              </p:nvCxnSpPr>
              <p:spPr>
                <a:xfrm>
                  <a:off x="4154905" y="1676400"/>
                  <a:ext cx="721895" cy="1588"/>
                </a:xfrm>
                <a:prstGeom prst="straightConnector1">
                  <a:avLst/>
                </a:prstGeom>
                <a:ln>
                  <a:tailEnd type="triangle" w="lg" len="lg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238"/>
                <p:cNvGrpSpPr/>
                <p:nvPr/>
              </p:nvGrpSpPr>
              <p:grpSpPr>
                <a:xfrm>
                  <a:off x="3810000" y="1676400"/>
                  <a:ext cx="1371600" cy="609600"/>
                  <a:chOff x="3810000" y="1676400"/>
                  <a:chExt cx="1371600" cy="609600"/>
                </a:xfrm>
              </p:grpSpPr>
              <p:cxnSp>
                <p:nvCxnSpPr>
                  <p:cNvPr id="269" name="Straight Connector 268"/>
                  <p:cNvCxnSpPr/>
                  <p:nvPr/>
                </p:nvCxnSpPr>
                <p:spPr>
                  <a:xfrm flipV="1">
                    <a:off x="3810000" y="1676400"/>
                    <a:ext cx="1371600" cy="6096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0" name="Straight Arrow Connector 269"/>
                  <p:cNvCxnSpPr/>
                  <p:nvPr/>
                </p:nvCxnSpPr>
                <p:spPr>
                  <a:xfrm flipV="1">
                    <a:off x="4154905" y="1828800"/>
                    <a:ext cx="721895" cy="3048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5" name="Group 270"/>
              <p:cNvGrpSpPr/>
              <p:nvPr/>
            </p:nvGrpSpPr>
            <p:grpSpPr>
              <a:xfrm>
                <a:off x="3657600" y="3200400"/>
                <a:ext cx="1371600" cy="609600"/>
                <a:chOff x="3810000" y="1981200"/>
                <a:chExt cx="1371600" cy="609600"/>
              </a:xfrm>
            </p:grpSpPr>
            <p:grpSp>
              <p:nvGrpSpPr>
                <p:cNvPr id="46" name="Group 250"/>
                <p:cNvGrpSpPr/>
                <p:nvPr/>
              </p:nvGrpSpPr>
              <p:grpSpPr>
                <a:xfrm>
                  <a:off x="3810000" y="1981200"/>
                  <a:ext cx="1371600" cy="1588"/>
                  <a:chOff x="3810000" y="1981200"/>
                  <a:chExt cx="1371600" cy="1588"/>
                </a:xfrm>
              </p:grpSpPr>
              <p:cxnSp>
                <p:nvCxnSpPr>
                  <p:cNvPr id="292" name="Straight Connector 291"/>
                  <p:cNvCxnSpPr/>
                  <p:nvPr/>
                </p:nvCxnSpPr>
                <p:spPr>
                  <a:xfrm>
                    <a:off x="3810000" y="1981200"/>
                    <a:ext cx="1371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3" name="Straight Arrow Connector 292"/>
                  <p:cNvCxnSpPr/>
                  <p:nvPr/>
                </p:nvCxnSpPr>
                <p:spPr>
                  <a:xfrm>
                    <a:off x="4154905" y="1981200"/>
                    <a:ext cx="721895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Group 233"/>
                <p:cNvGrpSpPr/>
                <p:nvPr/>
              </p:nvGrpSpPr>
              <p:grpSpPr>
                <a:xfrm>
                  <a:off x="3810000" y="1981200"/>
                  <a:ext cx="1371600" cy="609600"/>
                  <a:chOff x="3810000" y="1676400"/>
                  <a:chExt cx="1371600" cy="609600"/>
                </a:xfrm>
              </p:grpSpPr>
              <p:cxnSp>
                <p:nvCxnSpPr>
                  <p:cNvPr id="286" name="Straight Connector 285"/>
                  <p:cNvCxnSpPr/>
                  <p:nvPr/>
                </p:nvCxnSpPr>
                <p:spPr>
                  <a:xfrm flipV="1">
                    <a:off x="3810000" y="1676400"/>
                    <a:ext cx="1371600" cy="609600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Straight Arrow Connector 286"/>
                  <p:cNvCxnSpPr/>
                  <p:nvPr/>
                </p:nvCxnSpPr>
                <p:spPr>
                  <a:xfrm flipV="1">
                    <a:off x="4154905" y="1828800"/>
                    <a:ext cx="721895" cy="304800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8" name="Group 296"/>
              <p:cNvGrpSpPr/>
              <p:nvPr/>
            </p:nvGrpSpPr>
            <p:grpSpPr>
              <a:xfrm>
                <a:off x="3657600" y="2895600"/>
                <a:ext cx="1371600" cy="915988"/>
                <a:chOff x="3810000" y="1676400"/>
                <a:chExt cx="1371600" cy="915988"/>
              </a:xfrm>
            </p:grpSpPr>
            <p:grpSp>
              <p:nvGrpSpPr>
                <p:cNvPr id="49" name="Group 294"/>
                <p:cNvGrpSpPr/>
                <p:nvPr/>
              </p:nvGrpSpPr>
              <p:grpSpPr>
                <a:xfrm>
                  <a:off x="3810000" y="1676400"/>
                  <a:ext cx="1371600" cy="611188"/>
                  <a:chOff x="3810000" y="1676400"/>
                  <a:chExt cx="1371600" cy="611188"/>
                </a:xfrm>
              </p:grpSpPr>
              <p:cxnSp>
                <p:nvCxnSpPr>
                  <p:cNvPr id="305" name="Straight Connector 304"/>
                  <p:cNvCxnSpPr/>
                  <p:nvPr/>
                </p:nvCxnSpPr>
                <p:spPr>
                  <a:xfrm>
                    <a:off x="3810000" y="2286000"/>
                    <a:ext cx="1371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6" name="Straight Arrow Connector 305"/>
                  <p:cNvCxnSpPr/>
                  <p:nvPr/>
                </p:nvCxnSpPr>
                <p:spPr>
                  <a:xfrm>
                    <a:off x="4154905" y="2286000"/>
                    <a:ext cx="721895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Group 239"/>
                  <p:cNvGrpSpPr/>
                  <p:nvPr/>
                </p:nvGrpSpPr>
                <p:grpSpPr>
                  <a:xfrm flipV="1">
                    <a:off x="3810000" y="1676400"/>
                    <a:ext cx="1371600" cy="609600"/>
                    <a:chOff x="3810000" y="1676400"/>
                    <a:chExt cx="1371600" cy="609600"/>
                  </a:xfrm>
                </p:grpSpPr>
                <p:cxnSp>
                  <p:nvCxnSpPr>
                    <p:cNvPr id="308" name="Straight Connector 307"/>
                    <p:cNvCxnSpPr/>
                    <p:nvPr/>
                  </p:nvCxnSpPr>
                  <p:spPr>
                    <a:xfrm flipV="1">
                      <a:off x="3810000" y="1676400"/>
                      <a:ext cx="1371600" cy="6096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9" name="Straight Arrow Connector 308"/>
                    <p:cNvCxnSpPr/>
                    <p:nvPr/>
                  </p:nvCxnSpPr>
                  <p:spPr>
                    <a:xfrm flipV="1">
                      <a:off x="4154905" y="1828800"/>
                      <a:ext cx="721895" cy="3048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1" name="Group 293"/>
                <p:cNvGrpSpPr/>
                <p:nvPr/>
              </p:nvGrpSpPr>
              <p:grpSpPr>
                <a:xfrm>
                  <a:off x="3810000" y="1981200"/>
                  <a:ext cx="1371600" cy="611188"/>
                  <a:chOff x="3810000" y="1981200"/>
                  <a:chExt cx="1371600" cy="611188"/>
                </a:xfrm>
              </p:grpSpPr>
              <p:cxnSp>
                <p:nvCxnSpPr>
                  <p:cNvPr id="300" name="Straight Connector 299"/>
                  <p:cNvCxnSpPr/>
                  <p:nvPr/>
                </p:nvCxnSpPr>
                <p:spPr>
                  <a:xfrm>
                    <a:off x="3810000" y="2590800"/>
                    <a:ext cx="1371600" cy="1588"/>
                  </a:xfrm>
                  <a:prstGeom prst="line">
                    <a:avLst/>
                  </a:prstGeom>
                  <a:ln>
                    <a:headEnd type="oval" w="med" len="med"/>
                    <a:tailEnd type="oval" w="med" len="med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1" name="Straight Arrow Connector 300"/>
                  <p:cNvCxnSpPr/>
                  <p:nvPr/>
                </p:nvCxnSpPr>
                <p:spPr>
                  <a:xfrm>
                    <a:off x="4154905" y="2590800"/>
                    <a:ext cx="721895" cy="1588"/>
                  </a:xfrm>
                  <a:prstGeom prst="straightConnector1">
                    <a:avLst/>
                  </a:prstGeom>
                  <a:ln>
                    <a:tailEnd type="triangle" w="lg" len="lg"/>
                  </a:ln>
                </p:spPr>
                <p:style>
                  <a:lnRef idx="2">
                    <a:schemeClr val="accent3"/>
                  </a:lnRef>
                  <a:fillRef idx="0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242"/>
                  <p:cNvGrpSpPr/>
                  <p:nvPr/>
                </p:nvGrpSpPr>
                <p:grpSpPr>
                  <a:xfrm flipV="1">
                    <a:off x="3810000" y="1981200"/>
                    <a:ext cx="1371600" cy="609600"/>
                    <a:chOff x="3810000" y="1676400"/>
                    <a:chExt cx="1371600" cy="609600"/>
                  </a:xfrm>
                </p:grpSpPr>
                <p:cxnSp>
                  <p:nvCxnSpPr>
                    <p:cNvPr id="303" name="Straight Connector 302"/>
                    <p:cNvCxnSpPr/>
                    <p:nvPr/>
                  </p:nvCxnSpPr>
                  <p:spPr>
                    <a:xfrm flipV="1">
                      <a:off x="3810000" y="1676400"/>
                      <a:ext cx="1371600" cy="6096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4" name="Straight Arrow Connector 303"/>
                    <p:cNvCxnSpPr/>
                    <p:nvPr/>
                  </p:nvCxnSpPr>
                  <p:spPr>
                    <a:xfrm flipV="1">
                      <a:off x="4154905" y="1828800"/>
                      <a:ext cx="721895" cy="3048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70" name="Group 329"/>
              <p:cNvGrpSpPr/>
              <p:nvPr/>
            </p:nvGrpSpPr>
            <p:grpSpPr>
              <a:xfrm>
                <a:off x="5414288" y="3471446"/>
                <a:ext cx="529312" cy="643354"/>
                <a:chOff x="5029200" y="4495800"/>
                <a:chExt cx="529312" cy="643354"/>
              </a:xfrm>
            </p:grpSpPr>
            <p:sp>
              <p:nvSpPr>
                <p:cNvPr id="327" name="Rectangle 326"/>
                <p:cNvSpPr/>
                <p:nvPr/>
              </p:nvSpPr>
              <p:spPr>
                <a:xfrm>
                  <a:off x="5029200" y="48006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2</a:t>
                  </a:r>
                  <a:endParaRPr lang="en-US" sz="1600" dirty="0"/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5029200" y="44958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0</a:t>
                  </a:r>
                  <a:endParaRPr lang="en-US" sz="1600" dirty="0"/>
                </a:p>
              </p:txBody>
            </p:sp>
          </p:grpSp>
          <p:grpSp>
            <p:nvGrpSpPr>
              <p:cNvPr id="71" name="Group 335"/>
              <p:cNvGrpSpPr/>
              <p:nvPr/>
            </p:nvGrpSpPr>
            <p:grpSpPr>
              <a:xfrm>
                <a:off x="4800600" y="2286000"/>
                <a:ext cx="401072" cy="645021"/>
                <a:chOff x="3810000" y="4114800"/>
                <a:chExt cx="401072" cy="645021"/>
              </a:xfrm>
            </p:grpSpPr>
            <p:sp>
              <p:nvSpPr>
                <p:cNvPr id="332" name="TextBox 331"/>
                <p:cNvSpPr txBox="1"/>
                <p:nvPr/>
              </p:nvSpPr>
              <p:spPr>
                <a:xfrm>
                  <a:off x="3810000" y="4114800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333" name="TextBox 332"/>
                <p:cNvSpPr txBox="1"/>
                <p:nvPr/>
              </p:nvSpPr>
              <p:spPr>
                <a:xfrm>
                  <a:off x="3810000" y="4421267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</p:grpSp>
          <p:grpSp>
            <p:nvGrpSpPr>
              <p:cNvPr id="72" name="Group 336"/>
              <p:cNvGrpSpPr/>
              <p:nvPr/>
            </p:nvGrpSpPr>
            <p:grpSpPr>
              <a:xfrm>
                <a:off x="4800600" y="3469780"/>
                <a:ext cx="401072" cy="645020"/>
                <a:chOff x="3810000" y="4727734"/>
                <a:chExt cx="401072" cy="645020"/>
              </a:xfrm>
            </p:grpSpPr>
            <p:sp>
              <p:nvSpPr>
                <p:cNvPr id="334" name="TextBox 333"/>
                <p:cNvSpPr txBox="1"/>
                <p:nvPr/>
              </p:nvSpPr>
              <p:spPr>
                <a:xfrm>
                  <a:off x="3810000" y="4727734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335" name="TextBox 334"/>
                <p:cNvSpPr txBox="1"/>
                <p:nvPr/>
              </p:nvSpPr>
              <p:spPr>
                <a:xfrm>
                  <a:off x="3810000" y="5034200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</p:grpSp>
          <p:grpSp>
            <p:nvGrpSpPr>
              <p:cNvPr id="310" name="Group 309"/>
              <p:cNvGrpSpPr/>
              <p:nvPr/>
            </p:nvGrpSpPr>
            <p:grpSpPr>
              <a:xfrm>
                <a:off x="5943600" y="1676400"/>
                <a:ext cx="1371600" cy="915988"/>
                <a:chOff x="5943600" y="1676400"/>
                <a:chExt cx="1371600" cy="915988"/>
              </a:xfrm>
            </p:grpSpPr>
            <p:grpSp>
              <p:nvGrpSpPr>
                <p:cNvPr id="277" name="Group 276"/>
                <p:cNvGrpSpPr/>
                <p:nvPr/>
              </p:nvGrpSpPr>
              <p:grpSpPr>
                <a:xfrm>
                  <a:off x="5943600" y="1676400"/>
                  <a:ext cx="1371600" cy="306388"/>
                  <a:chOff x="5943600" y="1676400"/>
                  <a:chExt cx="1371600" cy="306388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5943600" y="1676400"/>
                    <a:ext cx="1371600" cy="304800"/>
                    <a:chOff x="5943600" y="1676400"/>
                    <a:chExt cx="1371600" cy="304800"/>
                  </a:xfrm>
                </p:grpSpPr>
                <p:cxnSp>
                  <p:nvCxnSpPr>
                    <p:cNvPr id="216" name="Straight Connector 215"/>
                    <p:cNvCxnSpPr/>
                    <p:nvPr/>
                  </p:nvCxnSpPr>
                  <p:spPr>
                    <a:xfrm>
                      <a:off x="5943600" y="1676400"/>
                      <a:ext cx="1371600" cy="1588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7" name="Straight Arrow Connector 216"/>
                    <p:cNvCxnSpPr/>
                    <p:nvPr/>
                  </p:nvCxnSpPr>
                  <p:spPr>
                    <a:xfrm>
                      <a:off x="6160168" y="1676400"/>
                      <a:ext cx="721895" cy="1588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3" name="Straight Connector 252"/>
                    <p:cNvCxnSpPr/>
                    <p:nvPr/>
                  </p:nvCxnSpPr>
                  <p:spPr>
                    <a:xfrm flipV="1">
                      <a:off x="5943600" y="1676400"/>
                      <a:ext cx="1371600" cy="3048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4" name="Straight Arrow Connector 253"/>
                    <p:cNvCxnSpPr/>
                    <p:nvPr/>
                  </p:nvCxnSpPr>
                  <p:spPr>
                    <a:xfrm flipV="1">
                      <a:off x="6248400" y="1828800"/>
                      <a:ext cx="457200" cy="762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1" name="Group 270"/>
                  <p:cNvGrpSpPr/>
                  <p:nvPr/>
                </p:nvGrpSpPr>
                <p:grpSpPr>
                  <a:xfrm>
                    <a:off x="5943600" y="1676400"/>
                    <a:ext cx="1371600" cy="306388"/>
                    <a:chOff x="5943600" y="1676400"/>
                    <a:chExt cx="1371600" cy="306388"/>
                  </a:xfrm>
                </p:grpSpPr>
                <p:cxnSp>
                  <p:nvCxnSpPr>
                    <p:cNvPr id="218" name="Straight Connector 217"/>
                    <p:cNvCxnSpPr/>
                    <p:nvPr/>
                  </p:nvCxnSpPr>
                  <p:spPr>
                    <a:xfrm>
                      <a:off x="5943600" y="1981200"/>
                      <a:ext cx="1371600" cy="1588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9" name="Straight Arrow Connector 218"/>
                    <p:cNvCxnSpPr/>
                    <p:nvPr/>
                  </p:nvCxnSpPr>
                  <p:spPr>
                    <a:xfrm>
                      <a:off x="6400800" y="1981200"/>
                      <a:ext cx="481263" cy="1588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0" name="Straight Connector 249"/>
                    <p:cNvCxnSpPr/>
                    <p:nvPr/>
                  </p:nvCxnSpPr>
                  <p:spPr>
                    <a:xfrm>
                      <a:off x="5943600" y="1676400"/>
                      <a:ext cx="1371600" cy="3048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1" name="Straight Arrow Connector 250"/>
                    <p:cNvCxnSpPr/>
                    <p:nvPr/>
                  </p:nvCxnSpPr>
                  <p:spPr>
                    <a:xfrm>
                      <a:off x="6248400" y="1752600"/>
                      <a:ext cx="762000" cy="1524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88" name="Group 287"/>
                <p:cNvGrpSpPr/>
                <p:nvPr/>
              </p:nvGrpSpPr>
              <p:grpSpPr>
                <a:xfrm>
                  <a:off x="5943600" y="2286000"/>
                  <a:ext cx="1371600" cy="306388"/>
                  <a:chOff x="5943600" y="1676400"/>
                  <a:chExt cx="1371600" cy="306388"/>
                </a:xfrm>
              </p:grpSpPr>
              <p:grpSp>
                <p:nvGrpSpPr>
                  <p:cNvPr id="289" name="Group 275"/>
                  <p:cNvGrpSpPr/>
                  <p:nvPr/>
                </p:nvGrpSpPr>
                <p:grpSpPr>
                  <a:xfrm>
                    <a:off x="5943600" y="1676400"/>
                    <a:ext cx="1371600" cy="304800"/>
                    <a:chOff x="5943600" y="1676400"/>
                    <a:chExt cx="1371600" cy="304800"/>
                  </a:xfrm>
                </p:grpSpPr>
                <p:cxnSp>
                  <p:nvCxnSpPr>
                    <p:cNvPr id="298" name="Straight Connector 297"/>
                    <p:cNvCxnSpPr/>
                    <p:nvPr/>
                  </p:nvCxnSpPr>
                  <p:spPr>
                    <a:xfrm>
                      <a:off x="5943600" y="1676400"/>
                      <a:ext cx="1371600" cy="1588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Straight Arrow Connector 298"/>
                    <p:cNvCxnSpPr/>
                    <p:nvPr/>
                  </p:nvCxnSpPr>
                  <p:spPr>
                    <a:xfrm>
                      <a:off x="6160168" y="1676400"/>
                      <a:ext cx="721895" cy="1588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2" name="Straight Connector 301"/>
                    <p:cNvCxnSpPr/>
                    <p:nvPr/>
                  </p:nvCxnSpPr>
                  <p:spPr>
                    <a:xfrm flipV="1">
                      <a:off x="5943600" y="1676400"/>
                      <a:ext cx="1371600" cy="3048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7" name="Straight Arrow Connector 306"/>
                    <p:cNvCxnSpPr/>
                    <p:nvPr/>
                  </p:nvCxnSpPr>
                  <p:spPr>
                    <a:xfrm flipV="1">
                      <a:off x="6248400" y="1828800"/>
                      <a:ext cx="457200" cy="762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0" name="Group 270"/>
                  <p:cNvGrpSpPr/>
                  <p:nvPr/>
                </p:nvGrpSpPr>
                <p:grpSpPr>
                  <a:xfrm>
                    <a:off x="5943600" y="1676400"/>
                    <a:ext cx="1371600" cy="306388"/>
                    <a:chOff x="5943600" y="1676400"/>
                    <a:chExt cx="1371600" cy="306388"/>
                  </a:xfrm>
                </p:grpSpPr>
                <p:cxnSp>
                  <p:nvCxnSpPr>
                    <p:cNvPr id="294" name="Straight Connector 293"/>
                    <p:cNvCxnSpPr/>
                    <p:nvPr/>
                  </p:nvCxnSpPr>
                  <p:spPr>
                    <a:xfrm>
                      <a:off x="5943600" y="1981200"/>
                      <a:ext cx="1371600" cy="1588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5" name="Straight Arrow Connector 294"/>
                    <p:cNvCxnSpPr/>
                    <p:nvPr/>
                  </p:nvCxnSpPr>
                  <p:spPr>
                    <a:xfrm>
                      <a:off x="6400800" y="1981200"/>
                      <a:ext cx="481263" cy="1588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6" name="Straight Connector 295"/>
                    <p:cNvCxnSpPr/>
                    <p:nvPr/>
                  </p:nvCxnSpPr>
                  <p:spPr>
                    <a:xfrm>
                      <a:off x="5943600" y="1676400"/>
                      <a:ext cx="1371600" cy="3048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7" name="Straight Arrow Connector 296"/>
                    <p:cNvCxnSpPr/>
                    <p:nvPr/>
                  </p:nvCxnSpPr>
                  <p:spPr>
                    <a:xfrm>
                      <a:off x="6248400" y="1752600"/>
                      <a:ext cx="762000" cy="1524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311" name="Group 310"/>
              <p:cNvGrpSpPr/>
              <p:nvPr/>
            </p:nvGrpSpPr>
            <p:grpSpPr>
              <a:xfrm>
                <a:off x="5943600" y="2894012"/>
                <a:ext cx="1371600" cy="915988"/>
                <a:chOff x="5943600" y="1676400"/>
                <a:chExt cx="1371600" cy="915988"/>
              </a:xfrm>
            </p:grpSpPr>
            <p:grpSp>
              <p:nvGrpSpPr>
                <p:cNvPr id="312" name="Group 276"/>
                <p:cNvGrpSpPr/>
                <p:nvPr/>
              </p:nvGrpSpPr>
              <p:grpSpPr>
                <a:xfrm>
                  <a:off x="5943600" y="1676400"/>
                  <a:ext cx="1371600" cy="306388"/>
                  <a:chOff x="5943600" y="1676400"/>
                  <a:chExt cx="1371600" cy="306388"/>
                </a:xfrm>
              </p:grpSpPr>
              <p:grpSp>
                <p:nvGrpSpPr>
                  <p:cNvPr id="340" name="Group 275"/>
                  <p:cNvGrpSpPr/>
                  <p:nvPr/>
                </p:nvGrpSpPr>
                <p:grpSpPr>
                  <a:xfrm>
                    <a:off x="5943600" y="1676400"/>
                    <a:ext cx="1371600" cy="304800"/>
                    <a:chOff x="5943600" y="1676400"/>
                    <a:chExt cx="1371600" cy="304800"/>
                  </a:xfrm>
                </p:grpSpPr>
                <p:cxnSp>
                  <p:nvCxnSpPr>
                    <p:cNvPr id="346" name="Straight Connector 345"/>
                    <p:cNvCxnSpPr/>
                    <p:nvPr/>
                  </p:nvCxnSpPr>
                  <p:spPr>
                    <a:xfrm>
                      <a:off x="5943600" y="1676400"/>
                      <a:ext cx="1371600" cy="1588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7" name="Straight Arrow Connector 346"/>
                    <p:cNvCxnSpPr/>
                    <p:nvPr/>
                  </p:nvCxnSpPr>
                  <p:spPr>
                    <a:xfrm>
                      <a:off x="6160168" y="1676400"/>
                      <a:ext cx="721895" cy="1588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8" name="Straight Connector 347"/>
                    <p:cNvCxnSpPr/>
                    <p:nvPr/>
                  </p:nvCxnSpPr>
                  <p:spPr>
                    <a:xfrm flipV="1">
                      <a:off x="5943600" y="1676400"/>
                      <a:ext cx="1371600" cy="3048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9" name="Straight Arrow Connector 348"/>
                    <p:cNvCxnSpPr/>
                    <p:nvPr/>
                  </p:nvCxnSpPr>
                  <p:spPr>
                    <a:xfrm flipV="1">
                      <a:off x="6248400" y="1828800"/>
                      <a:ext cx="457200" cy="762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1" name="Group 270"/>
                  <p:cNvGrpSpPr/>
                  <p:nvPr/>
                </p:nvGrpSpPr>
                <p:grpSpPr>
                  <a:xfrm>
                    <a:off x="5943600" y="1676400"/>
                    <a:ext cx="1371600" cy="306388"/>
                    <a:chOff x="5943600" y="1676400"/>
                    <a:chExt cx="1371600" cy="306388"/>
                  </a:xfrm>
                </p:grpSpPr>
                <p:cxnSp>
                  <p:nvCxnSpPr>
                    <p:cNvPr id="342" name="Straight Connector 341"/>
                    <p:cNvCxnSpPr/>
                    <p:nvPr/>
                  </p:nvCxnSpPr>
                  <p:spPr>
                    <a:xfrm>
                      <a:off x="5943600" y="1981200"/>
                      <a:ext cx="1371600" cy="1588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3" name="Straight Arrow Connector 342"/>
                    <p:cNvCxnSpPr/>
                    <p:nvPr/>
                  </p:nvCxnSpPr>
                  <p:spPr>
                    <a:xfrm>
                      <a:off x="6400800" y="1981200"/>
                      <a:ext cx="481263" cy="1588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4" name="Straight Connector 343"/>
                    <p:cNvCxnSpPr/>
                    <p:nvPr/>
                  </p:nvCxnSpPr>
                  <p:spPr>
                    <a:xfrm>
                      <a:off x="5943600" y="1676400"/>
                      <a:ext cx="1371600" cy="3048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5" name="Straight Arrow Connector 344"/>
                    <p:cNvCxnSpPr/>
                    <p:nvPr/>
                  </p:nvCxnSpPr>
                  <p:spPr>
                    <a:xfrm>
                      <a:off x="6248400" y="1752600"/>
                      <a:ext cx="762000" cy="1524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13" name="Group 287"/>
                <p:cNvGrpSpPr/>
                <p:nvPr/>
              </p:nvGrpSpPr>
              <p:grpSpPr>
                <a:xfrm>
                  <a:off x="5943600" y="2286000"/>
                  <a:ext cx="1371600" cy="306388"/>
                  <a:chOff x="5943600" y="1676400"/>
                  <a:chExt cx="1371600" cy="306388"/>
                </a:xfrm>
              </p:grpSpPr>
              <p:grpSp>
                <p:nvGrpSpPr>
                  <p:cNvPr id="314" name="Group 275"/>
                  <p:cNvGrpSpPr/>
                  <p:nvPr/>
                </p:nvGrpSpPr>
                <p:grpSpPr>
                  <a:xfrm>
                    <a:off x="5943600" y="1676400"/>
                    <a:ext cx="1371600" cy="304800"/>
                    <a:chOff x="5943600" y="1676400"/>
                    <a:chExt cx="1371600" cy="304800"/>
                  </a:xfrm>
                </p:grpSpPr>
                <p:cxnSp>
                  <p:nvCxnSpPr>
                    <p:cNvPr id="336" name="Straight Connector 335"/>
                    <p:cNvCxnSpPr/>
                    <p:nvPr/>
                  </p:nvCxnSpPr>
                  <p:spPr>
                    <a:xfrm>
                      <a:off x="5943600" y="1676400"/>
                      <a:ext cx="1371600" cy="1588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7" name="Straight Arrow Connector 336"/>
                    <p:cNvCxnSpPr/>
                    <p:nvPr/>
                  </p:nvCxnSpPr>
                  <p:spPr>
                    <a:xfrm>
                      <a:off x="6160168" y="1676400"/>
                      <a:ext cx="721895" cy="1588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8" name="Straight Connector 337"/>
                    <p:cNvCxnSpPr/>
                    <p:nvPr/>
                  </p:nvCxnSpPr>
                  <p:spPr>
                    <a:xfrm flipV="1">
                      <a:off x="5943600" y="1676400"/>
                      <a:ext cx="1371600" cy="3048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9" name="Straight Arrow Connector 338"/>
                    <p:cNvCxnSpPr/>
                    <p:nvPr/>
                  </p:nvCxnSpPr>
                  <p:spPr>
                    <a:xfrm flipV="1">
                      <a:off x="6248400" y="1828800"/>
                      <a:ext cx="457200" cy="762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15" name="Group 270"/>
                  <p:cNvGrpSpPr/>
                  <p:nvPr/>
                </p:nvGrpSpPr>
                <p:grpSpPr>
                  <a:xfrm>
                    <a:off x="5943600" y="1676400"/>
                    <a:ext cx="1371600" cy="306388"/>
                    <a:chOff x="5943600" y="1676400"/>
                    <a:chExt cx="1371600" cy="306388"/>
                  </a:xfrm>
                </p:grpSpPr>
                <p:cxnSp>
                  <p:nvCxnSpPr>
                    <p:cNvPr id="324" name="Straight Connector 323"/>
                    <p:cNvCxnSpPr/>
                    <p:nvPr/>
                  </p:nvCxnSpPr>
                  <p:spPr>
                    <a:xfrm>
                      <a:off x="5943600" y="1981200"/>
                      <a:ext cx="1371600" cy="1588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9" name="Straight Arrow Connector 328"/>
                    <p:cNvCxnSpPr/>
                    <p:nvPr/>
                  </p:nvCxnSpPr>
                  <p:spPr>
                    <a:xfrm>
                      <a:off x="6400800" y="1981200"/>
                      <a:ext cx="481263" cy="1588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0" name="Straight Connector 329"/>
                    <p:cNvCxnSpPr/>
                    <p:nvPr/>
                  </p:nvCxnSpPr>
                  <p:spPr>
                    <a:xfrm>
                      <a:off x="5943600" y="1676400"/>
                      <a:ext cx="1371600" cy="304800"/>
                    </a:xfrm>
                    <a:prstGeom prst="line">
                      <a:avLst/>
                    </a:prstGeom>
                    <a:ln>
                      <a:headEnd type="oval" w="med" len="med"/>
                      <a:tailEnd type="oval" w="med" len="med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1" name="Straight Arrow Connector 330"/>
                    <p:cNvCxnSpPr/>
                    <p:nvPr/>
                  </p:nvCxnSpPr>
                  <p:spPr>
                    <a:xfrm>
                      <a:off x="6248400" y="1752600"/>
                      <a:ext cx="762000" cy="152400"/>
                    </a:xfrm>
                    <a:prstGeom prst="straightConnector1">
                      <a:avLst/>
                    </a:prstGeom>
                    <a:ln>
                      <a:tailEnd type="triangle" w="lg" len="lg"/>
                    </a:ln>
                  </p:spPr>
                  <p:style>
                    <a:lnRef idx="2">
                      <a:schemeClr val="accent3"/>
                    </a:lnRef>
                    <a:fillRef idx="0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354" name="Group 353"/>
              <p:cNvGrpSpPr/>
              <p:nvPr/>
            </p:nvGrpSpPr>
            <p:grpSpPr>
              <a:xfrm>
                <a:off x="7928888" y="1947446"/>
                <a:ext cx="529312" cy="2201108"/>
                <a:chOff x="7928888" y="1947446"/>
                <a:chExt cx="529312" cy="2201108"/>
              </a:xfrm>
            </p:grpSpPr>
            <p:sp>
              <p:nvSpPr>
                <p:cNvPr id="325" name="Rectangle 324"/>
                <p:cNvSpPr/>
                <p:nvPr/>
              </p:nvSpPr>
              <p:spPr>
                <a:xfrm>
                  <a:off x="7928888" y="1947446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0</a:t>
                  </a:r>
                  <a:endParaRPr lang="en-US" sz="1600" dirty="0"/>
                </a:p>
              </p:txBody>
            </p:sp>
            <p:sp>
              <p:nvSpPr>
                <p:cNvPr id="326" name="Rectangle 325"/>
                <p:cNvSpPr/>
                <p:nvPr/>
              </p:nvSpPr>
              <p:spPr>
                <a:xfrm>
                  <a:off x="7928888" y="25908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0</a:t>
                  </a:r>
                  <a:endParaRPr lang="en-US" sz="1600" dirty="0"/>
                </a:p>
              </p:txBody>
            </p:sp>
            <p:sp>
              <p:nvSpPr>
                <p:cNvPr id="352" name="Rectangle 351"/>
                <p:cNvSpPr/>
                <p:nvPr/>
              </p:nvSpPr>
              <p:spPr>
                <a:xfrm>
                  <a:off x="7928888" y="3166646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0</a:t>
                  </a:r>
                  <a:endParaRPr lang="en-US" sz="1600" dirty="0"/>
                </a:p>
              </p:txBody>
            </p:sp>
            <p:sp>
              <p:nvSpPr>
                <p:cNvPr id="353" name="Rectangle 352"/>
                <p:cNvSpPr/>
                <p:nvPr/>
              </p:nvSpPr>
              <p:spPr>
                <a:xfrm>
                  <a:off x="7928888" y="3810000"/>
                  <a:ext cx="52931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dirty="0" smtClean="0"/>
                    <a:t>W</a:t>
                  </a:r>
                  <a:r>
                    <a:rPr lang="en-US" sz="1600" b="1" baseline="-25000" dirty="0" smtClean="0"/>
                    <a:t>N</a:t>
                  </a:r>
                  <a:r>
                    <a:rPr lang="en-US" sz="1600" b="1" baseline="30000" dirty="0" smtClean="0"/>
                    <a:t>0</a:t>
                  </a:r>
                  <a:endParaRPr lang="en-US" sz="1600" dirty="0"/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7162800" y="3166646"/>
                <a:ext cx="401072" cy="948154"/>
                <a:chOff x="7162800" y="3166646"/>
                <a:chExt cx="401072" cy="948154"/>
              </a:xfrm>
            </p:grpSpPr>
            <p:sp>
              <p:nvSpPr>
                <p:cNvPr id="356" name="TextBox 355"/>
                <p:cNvSpPr txBox="1"/>
                <p:nvPr/>
              </p:nvSpPr>
              <p:spPr>
                <a:xfrm>
                  <a:off x="7162800" y="3166646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357" name="TextBox 356"/>
                <p:cNvSpPr txBox="1"/>
                <p:nvPr/>
              </p:nvSpPr>
              <p:spPr>
                <a:xfrm>
                  <a:off x="7162800" y="3776246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</p:grpSp>
          <p:grpSp>
            <p:nvGrpSpPr>
              <p:cNvPr id="359" name="Group 358"/>
              <p:cNvGrpSpPr/>
              <p:nvPr/>
            </p:nvGrpSpPr>
            <p:grpSpPr>
              <a:xfrm>
                <a:off x="7162800" y="1947446"/>
                <a:ext cx="401072" cy="948154"/>
                <a:chOff x="7162800" y="3166646"/>
                <a:chExt cx="401072" cy="948154"/>
              </a:xfrm>
            </p:grpSpPr>
            <p:sp>
              <p:nvSpPr>
                <p:cNvPr id="360" name="TextBox 359"/>
                <p:cNvSpPr txBox="1"/>
                <p:nvPr/>
              </p:nvSpPr>
              <p:spPr>
                <a:xfrm>
                  <a:off x="7162800" y="3166646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361" name="TextBox 360"/>
                <p:cNvSpPr txBox="1"/>
                <p:nvPr/>
              </p:nvSpPr>
              <p:spPr>
                <a:xfrm>
                  <a:off x="7162800" y="3776246"/>
                  <a:ext cx="40107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Symbol" pitchFamily="18" charset="2"/>
                    </a:rPr>
                    <a:t>-</a:t>
                  </a:r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</p:grpSp>
        </p:grpSp>
      </p:grpSp>
      <p:sp>
        <p:nvSpPr>
          <p:cNvPr id="255" name="TextBox 254"/>
          <p:cNvSpPr txBox="1"/>
          <p:nvPr/>
        </p:nvSpPr>
        <p:spPr>
          <a:xfrm>
            <a:off x="1371600" y="152400"/>
            <a:ext cx="6477000" cy="646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Method of Decimation-in-Frequency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2" name="Group 321"/>
          <p:cNvGrpSpPr/>
          <p:nvPr/>
        </p:nvGrpSpPr>
        <p:grpSpPr>
          <a:xfrm>
            <a:off x="228600" y="71735"/>
            <a:ext cx="6400800" cy="1433215"/>
            <a:chOff x="228600" y="71735"/>
            <a:chExt cx="6400800" cy="1433215"/>
          </a:xfrm>
        </p:grpSpPr>
        <p:sp>
          <p:nvSpPr>
            <p:cNvPr id="307" name="TextBox 306"/>
            <p:cNvSpPr txBox="1"/>
            <p:nvPr/>
          </p:nvSpPr>
          <p:spPr>
            <a:xfrm>
              <a:off x="228600" y="71735"/>
              <a:ext cx="20896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ambria" pitchFamily="18" charset="0"/>
                </a:rPr>
                <a:t>Example 4.12</a:t>
              </a:r>
              <a:endParaRPr lang="en-US" sz="2400" dirty="0">
                <a:latin typeface="Cambria" pitchFamily="18" charset="0"/>
              </a:endParaRPr>
            </a:p>
          </p:txBody>
        </p:sp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533400"/>
              <a:ext cx="3162300" cy="209550"/>
            </a:xfrm>
            <a:prstGeom prst="rect">
              <a:avLst/>
            </a:prstGeom>
            <a:noFill/>
          </p:spPr>
        </p:pic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7000" y="781050"/>
              <a:ext cx="2905125" cy="209550"/>
            </a:xfrm>
            <a:prstGeom prst="rect">
              <a:avLst/>
            </a:prstGeom>
            <a:noFill/>
          </p:spPr>
        </p:pic>
        <p:pic>
          <p:nvPicPr>
            <p:cNvPr id="7179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1066800"/>
              <a:ext cx="5676900" cy="209550"/>
            </a:xfrm>
            <a:prstGeom prst="rect">
              <a:avLst/>
            </a:prstGeom>
            <a:noFill/>
          </p:spPr>
        </p:pic>
        <p:pic>
          <p:nvPicPr>
            <p:cNvPr id="7183" name="Picture 1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52500" y="1295400"/>
              <a:ext cx="3981450" cy="209550"/>
            </a:xfrm>
            <a:prstGeom prst="rect">
              <a:avLst/>
            </a:prstGeom>
            <a:noFill/>
          </p:spPr>
        </p:pic>
      </p:grpSp>
      <p:sp>
        <p:nvSpPr>
          <p:cNvPr id="321" name="TextBox 320"/>
          <p:cNvSpPr txBox="1"/>
          <p:nvPr/>
        </p:nvSpPr>
        <p:spPr>
          <a:xfrm>
            <a:off x="228600" y="1443335"/>
            <a:ext cx="136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Solution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81000" y="1752600"/>
            <a:ext cx="4038600" cy="752475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29" name="Group 328"/>
          <p:cNvGrpSpPr/>
          <p:nvPr/>
        </p:nvGrpSpPr>
        <p:grpSpPr>
          <a:xfrm>
            <a:off x="5029200" y="1752600"/>
            <a:ext cx="3448050" cy="752475"/>
            <a:chOff x="5029200" y="1752600"/>
            <a:chExt cx="3448050" cy="752475"/>
          </a:xfrm>
        </p:grpSpPr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99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029200" y="1752600"/>
              <a:ext cx="3448050" cy="371475"/>
            </a:xfrm>
            <a:prstGeom prst="rect">
              <a:avLst/>
            </a:prstGeom>
            <a:noFill/>
          </p:spPr>
        </p:pic>
        <p:pic>
          <p:nvPicPr>
            <p:cNvPr id="7189" name="Picture 21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99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029200" y="2133600"/>
              <a:ext cx="3438525" cy="371475"/>
            </a:xfrm>
            <a:prstGeom prst="rect">
              <a:avLst/>
            </a:prstGeom>
            <a:noFill/>
          </p:spPr>
        </p:pic>
      </p:grp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400800"/>
            <a:ext cx="4762500" cy="371475"/>
          </a:xfrm>
          <a:prstGeom prst="rect">
            <a:avLst/>
          </a:prstGeom>
          <a:noFill/>
        </p:spPr>
      </p:pic>
      <p:grpSp>
        <p:nvGrpSpPr>
          <p:cNvPr id="297" name="Group 296"/>
          <p:cNvGrpSpPr/>
          <p:nvPr/>
        </p:nvGrpSpPr>
        <p:grpSpPr>
          <a:xfrm>
            <a:off x="76200" y="2667000"/>
            <a:ext cx="8991600" cy="3657600"/>
            <a:chOff x="76200" y="2667000"/>
            <a:chExt cx="8991600" cy="3657600"/>
          </a:xfrm>
        </p:grpSpPr>
        <p:sp>
          <p:nvSpPr>
            <p:cNvPr id="305" name="Pentagon 304"/>
            <p:cNvSpPr/>
            <p:nvPr/>
          </p:nvSpPr>
          <p:spPr>
            <a:xfrm>
              <a:off x="914400" y="2667000"/>
              <a:ext cx="3886200" cy="3657600"/>
            </a:xfrm>
            <a:prstGeom prst="homePlate">
              <a:avLst>
                <a:gd name="adj" fmla="val 6250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First Iteration</a:t>
              </a:r>
              <a:endParaRPr lang="en-US" dirty="0"/>
            </a:p>
          </p:txBody>
        </p:sp>
        <p:sp>
          <p:nvSpPr>
            <p:cNvPr id="306" name="Pentagon 305"/>
            <p:cNvSpPr/>
            <p:nvPr/>
          </p:nvSpPr>
          <p:spPr>
            <a:xfrm>
              <a:off x="4191000" y="2667000"/>
              <a:ext cx="3810000" cy="3657600"/>
            </a:xfrm>
            <a:prstGeom prst="homePlate">
              <a:avLst>
                <a:gd name="adj" fmla="val 651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Second Iteration</a:t>
              </a:r>
              <a:endParaRPr lang="en-US" dirty="0"/>
            </a:p>
          </p:txBody>
        </p:sp>
        <p:grpSp>
          <p:nvGrpSpPr>
            <p:cNvPr id="413" name="Group 412"/>
            <p:cNvGrpSpPr/>
            <p:nvPr/>
          </p:nvGrpSpPr>
          <p:grpSpPr>
            <a:xfrm>
              <a:off x="914400" y="3429000"/>
              <a:ext cx="718466" cy="1938754"/>
              <a:chOff x="838200" y="1295400"/>
              <a:chExt cx="718466" cy="1938754"/>
            </a:xfrm>
          </p:grpSpPr>
          <p:sp>
            <p:nvSpPr>
              <p:cNvPr id="246" name="TextBox 245"/>
              <p:cNvSpPr txBox="1"/>
              <p:nvPr/>
            </p:nvSpPr>
            <p:spPr>
              <a:xfrm>
                <a:off x="838200" y="12954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x(0)=1</a:t>
                </a:r>
                <a:endParaRPr lang="en-US" sz="1600" b="1" dirty="0"/>
              </a:p>
            </p:txBody>
          </p:sp>
          <p:sp>
            <p:nvSpPr>
              <p:cNvPr id="247" name="TextBox 246"/>
              <p:cNvSpPr txBox="1"/>
              <p:nvPr/>
            </p:nvSpPr>
            <p:spPr>
              <a:xfrm>
                <a:off x="838200" y="18288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x(1)=2</a:t>
                </a:r>
                <a:endParaRPr lang="en-US" sz="1600" b="1" dirty="0"/>
              </a:p>
            </p:txBody>
          </p:sp>
          <p:sp>
            <p:nvSpPr>
              <p:cNvPr id="248" name="TextBox 247"/>
              <p:cNvSpPr txBox="1"/>
              <p:nvPr/>
            </p:nvSpPr>
            <p:spPr>
              <a:xfrm>
                <a:off x="838200" y="23622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x(2)=3</a:t>
                </a:r>
                <a:endParaRPr lang="en-US" sz="1600" b="1" dirty="0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838200" y="2895600"/>
                <a:ext cx="7184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x(3)=4</a:t>
                </a:r>
                <a:endParaRPr lang="en-US" sz="1600" b="1" dirty="0"/>
              </a:p>
            </p:txBody>
          </p:sp>
        </p:grpSp>
        <p:grpSp>
          <p:nvGrpSpPr>
            <p:cNvPr id="398" name="Group 397"/>
            <p:cNvGrpSpPr/>
            <p:nvPr/>
          </p:nvGrpSpPr>
          <p:grpSpPr>
            <a:xfrm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399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Straight Arrow Connector 403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0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01" name="Straight Connector 400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Arrow Connector 401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14" name="TextBox 413"/>
            <p:cNvSpPr txBox="1"/>
            <p:nvPr/>
          </p:nvSpPr>
          <p:spPr>
            <a:xfrm>
              <a:off x="3048000" y="3200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</a:t>
              </a:r>
              <a:endParaRPr lang="en-US" sz="1600" b="1" dirty="0"/>
            </a:p>
          </p:txBody>
        </p:sp>
        <p:grpSp>
          <p:nvGrpSpPr>
            <p:cNvPr id="415" name="Group 414"/>
            <p:cNvGrpSpPr/>
            <p:nvPr/>
          </p:nvGrpSpPr>
          <p:grpSpPr>
            <a:xfrm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416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20" name="Straight Connector 419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Arrow Connector 420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7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18" name="Straight Connector 417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Arrow Connector 418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29" name="TextBox 428"/>
            <p:cNvSpPr txBox="1"/>
            <p:nvPr/>
          </p:nvSpPr>
          <p:spPr>
            <a:xfrm>
              <a:off x="3048000" y="3747949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6</a:t>
              </a:r>
              <a:endParaRPr lang="en-US" sz="1600" b="1" dirty="0"/>
            </a:p>
          </p:txBody>
        </p:sp>
        <p:grpSp>
          <p:nvGrpSpPr>
            <p:cNvPr id="437" name="Group 372"/>
            <p:cNvGrpSpPr/>
            <p:nvPr/>
          </p:nvGrpSpPr>
          <p:grpSpPr>
            <a:xfrm flipV="1"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438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42" name="Straight Connector 441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3" name="Straight Arrow Connector 442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9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40" name="Straight Connector 439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Straight Arrow Connector 440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1" name="TextBox 450"/>
            <p:cNvSpPr txBox="1"/>
            <p:nvPr/>
          </p:nvSpPr>
          <p:spPr>
            <a:xfrm>
              <a:off x="3048000" y="4295498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</a:t>
              </a:r>
              <a:endParaRPr lang="en-US" sz="1600" b="1" dirty="0"/>
            </a:p>
          </p:txBody>
        </p:sp>
        <p:grpSp>
          <p:nvGrpSpPr>
            <p:cNvPr id="452" name="Group 372"/>
            <p:cNvGrpSpPr/>
            <p:nvPr/>
          </p:nvGrpSpPr>
          <p:grpSpPr>
            <a:xfrm flipV="1"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453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57" name="Straight Connector 45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Straight Arrow Connector 45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4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55" name="Straight Connector 454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Straight Arrow Connector 455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9" name="TextBox 458"/>
            <p:cNvSpPr txBox="1"/>
            <p:nvPr/>
          </p:nvSpPr>
          <p:spPr>
            <a:xfrm>
              <a:off x="3048000" y="4843046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</a:t>
              </a:r>
              <a:endParaRPr lang="en-US" sz="1600" b="1" dirty="0"/>
            </a:p>
          </p:txBody>
        </p:sp>
        <p:grpSp>
          <p:nvGrpSpPr>
            <p:cNvPr id="422" name="Group 421"/>
            <p:cNvGrpSpPr/>
            <p:nvPr/>
          </p:nvGrpSpPr>
          <p:grpSpPr>
            <a:xfrm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423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27" name="Straight Connector 42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Straight Arrow Connector 42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4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25" name="Straight Connector 424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26" name="Straight Arrow Connector 425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0" name="Group 429"/>
            <p:cNvGrpSpPr/>
            <p:nvPr/>
          </p:nvGrpSpPr>
          <p:grpSpPr>
            <a:xfrm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431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35" name="Straight Connector 434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Arrow Connector 435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2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33" name="Straight Connector 432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Straight Arrow Connector 433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60" name="Group 372"/>
            <p:cNvGrpSpPr/>
            <p:nvPr/>
          </p:nvGrpSpPr>
          <p:grpSpPr>
            <a:xfrm flipV="1">
              <a:off x="1752600" y="3581400"/>
              <a:ext cx="1380744" cy="1066800"/>
              <a:chOff x="1667256" y="1447800"/>
              <a:chExt cx="1380744" cy="1066800"/>
            </a:xfrm>
          </p:grpSpPr>
          <p:grpSp>
            <p:nvGrpSpPr>
              <p:cNvPr id="461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65" name="Straight Connector 464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6" name="Straight Arrow Connector 465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2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63" name="Straight Connector 462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4" name="Straight Arrow Connector 463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4" name="Group 372"/>
            <p:cNvGrpSpPr/>
            <p:nvPr/>
          </p:nvGrpSpPr>
          <p:grpSpPr>
            <a:xfrm flipV="1">
              <a:off x="1752600" y="4114800"/>
              <a:ext cx="1380744" cy="1066800"/>
              <a:chOff x="1667256" y="1447800"/>
              <a:chExt cx="1380744" cy="1066800"/>
            </a:xfrm>
          </p:grpSpPr>
          <p:grpSp>
            <p:nvGrpSpPr>
              <p:cNvPr id="445" name="Group 343"/>
              <p:cNvGrpSpPr/>
              <p:nvPr/>
            </p:nvGrpSpPr>
            <p:grpSpPr>
              <a:xfrm>
                <a:off x="1667256" y="14478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449" name="Straight Connector 44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Straight Arrow Connector 44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6" name="Group 368"/>
              <p:cNvGrpSpPr/>
              <p:nvPr/>
            </p:nvGrpSpPr>
            <p:grpSpPr>
              <a:xfrm>
                <a:off x="1676400" y="1447800"/>
                <a:ext cx="1371600" cy="1066800"/>
                <a:chOff x="1676400" y="1447800"/>
                <a:chExt cx="1371600" cy="1066800"/>
              </a:xfrm>
            </p:grpSpPr>
            <p:cxnSp>
              <p:nvCxnSpPr>
                <p:cNvPr id="447" name="Straight Connector 446"/>
                <p:cNvCxnSpPr/>
                <p:nvPr/>
              </p:nvCxnSpPr>
              <p:spPr>
                <a:xfrm flipV="1">
                  <a:off x="1676400" y="1447800"/>
                  <a:ext cx="137160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Straight Arrow Connector 447"/>
                <p:cNvCxnSpPr/>
                <p:nvPr/>
              </p:nvCxnSpPr>
              <p:spPr>
                <a:xfrm rot="19320000">
                  <a:off x="2021133" y="1974654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00" name="TextBox 499"/>
            <p:cNvSpPr txBox="1"/>
            <p:nvPr/>
          </p:nvSpPr>
          <p:spPr>
            <a:xfrm>
              <a:off x="3352800" y="4724400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sp>
          <p:nvSpPr>
            <p:cNvPr id="501" name="TextBox 500"/>
            <p:cNvSpPr txBox="1"/>
            <p:nvPr/>
          </p:nvSpPr>
          <p:spPr>
            <a:xfrm>
              <a:off x="3352800" y="5224046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1 </a:t>
              </a:r>
              <a:r>
                <a:rPr lang="en-US" sz="1600" b="1" dirty="0" smtClean="0"/>
                <a:t>= -j</a:t>
              </a:r>
              <a:endParaRPr lang="en-US" sz="1600" dirty="0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31242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149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159" name="Straight Connector 158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Arrow Connector 157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1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Arrow Connector 153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9" name="TextBox 168"/>
            <p:cNvSpPr txBox="1"/>
            <p:nvPr/>
          </p:nvSpPr>
          <p:spPr>
            <a:xfrm>
              <a:off x="4343400" y="4309646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</a:t>
              </a:r>
              <a:endParaRPr lang="en-US" sz="16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343400" y="4843046"/>
              <a:ext cx="3417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2j</a:t>
              </a:r>
              <a:endParaRPr lang="en-US" sz="1600" dirty="0"/>
            </a:p>
          </p:txBody>
        </p:sp>
        <p:grpSp>
          <p:nvGrpSpPr>
            <p:cNvPr id="147" name="Group 146"/>
            <p:cNvGrpSpPr/>
            <p:nvPr/>
          </p:nvGrpSpPr>
          <p:grpSpPr>
            <a:xfrm>
              <a:off x="31242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143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498" name="Straight Connector 497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9" name="Straight Arrow Connector 498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496" name="Straight Connector 495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7" name="Straight Arrow Connector 496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494" name="Straight Connector 493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Arrow Connector 494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492" name="Straight Connector 491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Straight Arrow Connector 492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6" name="Group 135"/>
            <p:cNvGrpSpPr/>
            <p:nvPr/>
          </p:nvGrpSpPr>
          <p:grpSpPr>
            <a:xfrm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37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141" name="Straight Connector 140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Arrow Connector 141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8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5" name="TextBox 184"/>
            <p:cNvSpPr txBox="1"/>
            <p:nvPr/>
          </p:nvSpPr>
          <p:spPr>
            <a:xfrm>
              <a:off x="5668422" y="324284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10</a:t>
              </a:r>
              <a:endParaRPr lang="en-US" sz="1600" dirty="0"/>
            </a:p>
          </p:txBody>
        </p:sp>
        <p:grpSp>
          <p:nvGrpSpPr>
            <p:cNvPr id="193" name="Group 192"/>
            <p:cNvGrpSpPr/>
            <p:nvPr/>
          </p:nvGrpSpPr>
          <p:grpSpPr>
            <a:xfrm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194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Arrow Connector 198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5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Arrow Connector 196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0" name="Group 199"/>
            <p:cNvGrpSpPr/>
            <p:nvPr/>
          </p:nvGrpSpPr>
          <p:grpSpPr>
            <a:xfrm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201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05" name="Straight Connector 204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Arrow Connector 205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2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Arrow Connector 203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8" name="Group 546"/>
            <p:cNvGrpSpPr/>
            <p:nvPr/>
          </p:nvGrpSpPr>
          <p:grpSpPr>
            <a:xfrm flipV="1"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209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Arrow Connector 213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0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Arrow Connector 211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5" name="TextBox 214"/>
            <p:cNvSpPr txBox="1"/>
            <p:nvPr/>
          </p:nvSpPr>
          <p:spPr>
            <a:xfrm>
              <a:off x="5715000" y="3776246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</a:t>
              </a:r>
              <a:endParaRPr lang="en-US" sz="1600" dirty="0"/>
            </a:p>
          </p:txBody>
        </p:sp>
        <p:grpSp>
          <p:nvGrpSpPr>
            <p:cNvPr id="216" name="Group 546"/>
            <p:cNvGrpSpPr/>
            <p:nvPr/>
          </p:nvGrpSpPr>
          <p:grpSpPr>
            <a:xfrm flipV="1">
              <a:off x="4495800" y="3581400"/>
              <a:ext cx="1371600" cy="533400"/>
              <a:chOff x="4419600" y="2743200"/>
              <a:chExt cx="1371600" cy="533400"/>
            </a:xfrm>
          </p:grpSpPr>
          <p:grpSp>
            <p:nvGrpSpPr>
              <p:cNvPr id="217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21" name="Straight Connector 220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Arrow Connector 221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8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Arrow Connector 219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3" name="TextBox 222"/>
            <p:cNvSpPr txBox="1"/>
            <p:nvPr/>
          </p:nvSpPr>
          <p:spPr>
            <a:xfrm>
              <a:off x="5486400" y="4267200"/>
              <a:ext cx="6110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-2+2j</a:t>
              </a:r>
              <a:endParaRPr lang="en-US" sz="1600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225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Arrow Connector 229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6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Arrow Connector 227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1" name="Group 546"/>
            <p:cNvGrpSpPr/>
            <p:nvPr/>
          </p:nvGrpSpPr>
          <p:grpSpPr>
            <a:xfrm flipV="1"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232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36" name="Straight Connector 235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Arrow Connector 236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3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Arrow Connector 234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8" name="Group 546"/>
            <p:cNvGrpSpPr/>
            <p:nvPr/>
          </p:nvGrpSpPr>
          <p:grpSpPr>
            <a:xfrm flipV="1">
              <a:off x="4495800" y="4648200"/>
              <a:ext cx="1371600" cy="533400"/>
              <a:chOff x="4419600" y="2743200"/>
              <a:chExt cx="1371600" cy="533400"/>
            </a:xfrm>
          </p:grpSpPr>
          <p:grpSp>
            <p:nvGrpSpPr>
              <p:cNvPr id="239" name="Group 544"/>
              <p:cNvGrpSpPr/>
              <p:nvPr/>
            </p:nvGrpSpPr>
            <p:grpSpPr>
              <a:xfrm>
                <a:off x="4419600" y="2743200"/>
                <a:ext cx="1371600" cy="533400"/>
                <a:chOff x="4419600" y="2743200"/>
                <a:chExt cx="1371600" cy="533400"/>
              </a:xfrm>
            </p:grpSpPr>
            <p:cxnSp>
              <p:nvCxnSpPr>
                <p:cNvPr id="243" name="Straight Connector 242"/>
                <p:cNvCxnSpPr/>
                <p:nvPr/>
              </p:nvCxnSpPr>
              <p:spPr>
                <a:xfrm flipV="1">
                  <a:off x="4419600" y="2743200"/>
                  <a:ext cx="1371600" cy="53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Arrow Connector 243"/>
                <p:cNvCxnSpPr/>
                <p:nvPr/>
              </p:nvCxnSpPr>
              <p:spPr>
                <a:xfrm rot="21480000" flipV="1">
                  <a:off x="4803985" y="2909038"/>
                  <a:ext cx="609599" cy="20458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0" name="Group 343"/>
              <p:cNvGrpSpPr/>
              <p:nvPr/>
            </p:nvGrpSpPr>
            <p:grpSpPr>
              <a:xfrm>
                <a:off x="4419600" y="2743200"/>
                <a:ext cx="1371600" cy="1588"/>
                <a:chOff x="1667256" y="1447800"/>
                <a:chExt cx="1371600" cy="1588"/>
              </a:xfrm>
            </p:grpSpPr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1667256" y="1447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Arrow Connector 241"/>
                <p:cNvCxnSpPr/>
                <p:nvPr/>
              </p:nvCxnSpPr>
              <p:spPr>
                <a:xfrm>
                  <a:off x="2133600" y="1447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5" name="TextBox 244"/>
            <p:cNvSpPr txBox="1"/>
            <p:nvPr/>
          </p:nvSpPr>
          <p:spPr>
            <a:xfrm>
              <a:off x="5486400" y="4800600"/>
              <a:ext cx="5709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-2-2j</a:t>
              </a:r>
              <a:endParaRPr lang="en-US" sz="1600" dirty="0"/>
            </a:p>
          </p:txBody>
        </p:sp>
        <p:grpSp>
          <p:nvGrpSpPr>
            <p:cNvPr id="250" name="Group 249"/>
            <p:cNvGrpSpPr/>
            <p:nvPr/>
          </p:nvGrpSpPr>
          <p:grpSpPr>
            <a:xfrm>
              <a:off x="58674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251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Arrow Connector 261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Arrow Connector 259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Arrow Connector 257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4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Arrow Connector 255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TextBox 262"/>
            <p:cNvSpPr txBox="1"/>
            <p:nvPr/>
          </p:nvSpPr>
          <p:spPr>
            <a:xfrm>
              <a:off x="6096000" y="4157246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sp>
          <p:nvSpPr>
            <p:cNvPr id="264" name="TextBox 263"/>
            <p:cNvSpPr txBox="1"/>
            <p:nvPr/>
          </p:nvSpPr>
          <p:spPr>
            <a:xfrm>
              <a:off x="6096000" y="5224046"/>
              <a:ext cx="792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W</a:t>
              </a:r>
              <a:r>
                <a:rPr lang="en-US" sz="1600" b="1" baseline="-25000" dirty="0" smtClean="0"/>
                <a:t>4</a:t>
              </a:r>
              <a:r>
                <a:rPr lang="en-US" sz="1600" b="1" baseline="30000" dirty="0" smtClean="0"/>
                <a:t>0 </a:t>
              </a:r>
              <a:r>
                <a:rPr lang="en-US" sz="1600" b="1" dirty="0" smtClean="0"/>
                <a:t>= 1</a:t>
              </a:r>
              <a:endParaRPr lang="en-US" sz="1600" dirty="0"/>
            </a:p>
          </p:txBody>
        </p:sp>
        <p:grpSp>
          <p:nvGrpSpPr>
            <p:cNvPr id="265" name="Group 264"/>
            <p:cNvGrpSpPr/>
            <p:nvPr/>
          </p:nvGrpSpPr>
          <p:grpSpPr>
            <a:xfrm>
              <a:off x="5867400" y="3581400"/>
              <a:ext cx="1371600" cy="1601788"/>
              <a:chOff x="3048000" y="2743200"/>
              <a:chExt cx="1371600" cy="1601788"/>
            </a:xfrm>
          </p:grpSpPr>
          <p:grpSp>
            <p:nvGrpSpPr>
              <p:cNvPr id="266" name="Group 142"/>
              <p:cNvGrpSpPr/>
              <p:nvPr/>
            </p:nvGrpSpPr>
            <p:grpSpPr>
              <a:xfrm>
                <a:off x="3048000" y="2743200"/>
                <a:ext cx="1371600" cy="1588"/>
                <a:chOff x="5486400" y="3352800"/>
                <a:chExt cx="1371600" cy="1588"/>
              </a:xfrm>
            </p:grpSpPr>
            <p:cxnSp>
              <p:nvCxnSpPr>
                <p:cNvPr id="276" name="Straight Connector 275"/>
                <p:cNvCxnSpPr/>
                <p:nvPr/>
              </p:nvCxnSpPr>
              <p:spPr>
                <a:xfrm>
                  <a:off x="5486400" y="33528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Arrow Connector 276"/>
                <p:cNvCxnSpPr/>
                <p:nvPr/>
              </p:nvCxnSpPr>
              <p:spPr>
                <a:xfrm>
                  <a:off x="5486400" y="33528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7" name="Group 143"/>
              <p:cNvGrpSpPr/>
              <p:nvPr/>
            </p:nvGrpSpPr>
            <p:grpSpPr>
              <a:xfrm>
                <a:off x="3048000" y="3276600"/>
                <a:ext cx="1371600" cy="1588"/>
                <a:chOff x="5486400" y="3886200"/>
                <a:chExt cx="1371600" cy="1588"/>
              </a:xfrm>
            </p:grpSpPr>
            <p:cxnSp>
              <p:nvCxnSpPr>
                <p:cNvPr id="274" name="Straight Connector 273"/>
                <p:cNvCxnSpPr/>
                <p:nvPr/>
              </p:nvCxnSpPr>
              <p:spPr>
                <a:xfrm>
                  <a:off x="5486400" y="38862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Arrow Connector 274"/>
                <p:cNvCxnSpPr/>
                <p:nvPr/>
              </p:nvCxnSpPr>
              <p:spPr>
                <a:xfrm>
                  <a:off x="5486400" y="38862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8" name="Group 144"/>
              <p:cNvGrpSpPr/>
              <p:nvPr/>
            </p:nvGrpSpPr>
            <p:grpSpPr>
              <a:xfrm>
                <a:off x="3048000" y="3810000"/>
                <a:ext cx="1371600" cy="1588"/>
                <a:chOff x="5486400" y="4419600"/>
                <a:chExt cx="1371600" cy="1588"/>
              </a:xfrm>
            </p:grpSpPr>
            <p:cxnSp>
              <p:nvCxnSpPr>
                <p:cNvPr id="272" name="Straight Connector 271"/>
                <p:cNvCxnSpPr/>
                <p:nvPr/>
              </p:nvCxnSpPr>
              <p:spPr>
                <a:xfrm>
                  <a:off x="5486400" y="44196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Arrow Connector 272"/>
                <p:cNvCxnSpPr/>
                <p:nvPr/>
              </p:nvCxnSpPr>
              <p:spPr>
                <a:xfrm>
                  <a:off x="5486400" y="44196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9" name="Group 145"/>
              <p:cNvGrpSpPr/>
              <p:nvPr/>
            </p:nvGrpSpPr>
            <p:grpSpPr>
              <a:xfrm>
                <a:off x="3048000" y="4343400"/>
                <a:ext cx="1371600" cy="1588"/>
                <a:chOff x="5486400" y="4953000"/>
                <a:chExt cx="1371600" cy="1588"/>
              </a:xfrm>
            </p:grpSpPr>
            <p:cxnSp>
              <p:nvCxnSpPr>
                <p:cNvPr id="270" name="Straight Connector 269"/>
                <p:cNvCxnSpPr/>
                <p:nvPr/>
              </p:nvCxnSpPr>
              <p:spPr>
                <a:xfrm>
                  <a:off x="5486400" y="4953000"/>
                  <a:ext cx="13716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headEnd type="oval" w="med" len="med"/>
                  <a:tailEnd type="oval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Arrow Connector 270"/>
                <p:cNvCxnSpPr/>
                <p:nvPr/>
              </p:nvCxnSpPr>
              <p:spPr>
                <a:xfrm>
                  <a:off x="5486400" y="4953000"/>
                  <a:ext cx="721895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 w="lg" len="lg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2" name="Group 281"/>
            <p:cNvGrpSpPr/>
            <p:nvPr/>
          </p:nvGrpSpPr>
          <p:grpSpPr>
            <a:xfrm>
              <a:off x="7010400" y="3242846"/>
              <a:ext cx="611065" cy="1938754"/>
              <a:chOff x="6934200" y="2404646"/>
              <a:chExt cx="611065" cy="1938754"/>
            </a:xfrm>
          </p:grpSpPr>
          <p:sp>
            <p:nvSpPr>
              <p:cNvPr id="278" name="TextBox 277"/>
              <p:cNvSpPr txBox="1"/>
              <p:nvPr/>
            </p:nvSpPr>
            <p:spPr>
              <a:xfrm>
                <a:off x="6934200" y="240464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10</a:t>
                </a:r>
                <a:endParaRPr lang="en-US" sz="1600" dirty="0"/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6934200" y="2938046"/>
                <a:ext cx="3513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-2</a:t>
                </a:r>
                <a:endParaRPr lang="en-US" sz="1600" dirty="0"/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6934200" y="3471446"/>
                <a:ext cx="6110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-2+2j</a:t>
                </a:r>
                <a:endParaRPr lang="en-US" sz="1600" dirty="0"/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6934200" y="4004846"/>
                <a:ext cx="5709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-2-2j</a:t>
                </a:r>
                <a:endParaRPr lang="en-US" sz="1600" dirty="0"/>
              </a:p>
            </p:txBody>
          </p:sp>
        </p:grpSp>
        <p:grpSp>
          <p:nvGrpSpPr>
            <p:cNvPr id="289" name="Group 288"/>
            <p:cNvGrpSpPr/>
            <p:nvPr/>
          </p:nvGrpSpPr>
          <p:grpSpPr>
            <a:xfrm>
              <a:off x="76200" y="3048000"/>
              <a:ext cx="990600" cy="2319754"/>
              <a:chOff x="0" y="2209800"/>
              <a:chExt cx="990600" cy="2319754"/>
            </a:xfrm>
          </p:grpSpPr>
          <p:grpSp>
            <p:nvGrpSpPr>
              <p:cNvPr id="283" name="Group 282"/>
              <p:cNvGrpSpPr/>
              <p:nvPr/>
            </p:nvGrpSpPr>
            <p:grpSpPr>
              <a:xfrm>
                <a:off x="228600" y="2590800"/>
                <a:ext cx="393056" cy="1938754"/>
                <a:chOff x="6934200" y="2404646"/>
                <a:chExt cx="393056" cy="1938754"/>
              </a:xfrm>
            </p:grpSpPr>
            <p:sp>
              <p:nvSpPr>
                <p:cNvPr id="284" name="TextBox 283"/>
                <p:cNvSpPr txBox="1"/>
                <p:nvPr/>
              </p:nvSpPr>
              <p:spPr>
                <a:xfrm>
                  <a:off x="6934200" y="24046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6934200" y="29380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6" name="TextBox 285"/>
                <p:cNvSpPr txBox="1"/>
                <p:nvPr/>
              </p:nvSpPr>
              <p:spPr>
                <a:xfrm>
                  <a:off x="6934200" y="34714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87" name="TextBox 286"/>
                <p:cNvSpPr txBox="1"/>
                <p:nvPr/>
              </p:nvSpPr>
              <p:spPr>
                <a:xfrm>
                  <a:off x="6934200" y="4004846"/>
                  <a:ext cx="39305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288" name="TextBox 287"/>
              <p:cNvSpPr txBox="1"/>
              <p:nvPr/>
            </p:nvSpPr>
            <p:spPr>
              <a:xfrm>
                <a:off x="0" y="2209800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Bit Index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90" name="Group 289"/>
            <p:cNvGrpSpPr/>
            <p:nvPr/>
          </p:nvGrpSpPr>
          <p:grpSpPr>
            <a:xfrm>
              <a:off x="7848600" y="2861846"/>
              <a:ext cx="1219200" cy="2319754"/>
              <a:chOff x="-141514" y="2209800"/>
              <a:chExt cx="1132114" cy="2319754"/>
            </a:xfrm>
          </p:grpSpPr>
          <p:grpSp>
            <p:nvGrpSpPr>
              <p:cNvPr id="291" name="Group 282"/>
              <p:cNvGrpSpPr/>
              <p:nvPr/>
            </p:nvGrpSpPr>
            <p:grpSpPr>
              <a:xfrm>
                <a:off x="228600" y="2590800"/>
                <a:ext cx="364981" cy="1938754"/>
                <a:chOff x="6934200" y="2404646"/>
                <a:chExt cx="364981" cy="1938754"/>
              </a:xfrm>
            </p:grpSpPr>
            <p:sp>
              <p:nvSpPr>
                <p:cNvPr id="293" name="TextBox 292"/>
                <p:cNvSpPr txBox="1"/>
                <p:nvPr/>
              </p:nvSpPr>
              <p:spPr>
                <a:xfrm>
                  <a:off x="6934200" y="24046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4" name="TextBox 293"/>
                <p:cNvSpPr txBox="1"/>
                <p:nvPr/>
              </p:nvSpPr>
              <p:spPr>
                <a:xfrm>
                  <a:off x="6934200" y="29380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10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5" name="TextBox 294"/>
                <p:cNvSpPr txBox="1"/>
                <p:nvPr/>
              </p:nvSpPr>
              <p:spPr>
                <a:xfrm>
                  <a:off x="6934200" y="34714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01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96" name="TextBox 295"/>
                <p:cNvSpPr txBox="1"/>
                <p:nvPr/>
              </p:nvSpPr>
              <p:spPr>
                <a:xfrm>
                  <a:off x="6934200" y="4004846"/>
                  <a:ext cx="36498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dirty="0" smtClean="0">
                      <a:solidFill>
                        <a:srgbClr val="0000FF"/>
                      </a:solidFill>
                    </a:rPr>
                    <a:t>11</a:t>
                  </a:r>
                  <a:endParaRPr lang="en-US" sz="1600" dirty="0">
                    <a:solidFill>
                      <a:srgbClr val="0000FF"/>
                    </a:solidFill>
                  </a:endParaRPr>
                </a:p>
              </p:txBody>
            </p:sp>
          </p:grpSp>
          <p:sp>
            <p:nvSpPr>
              <p:cNvPr id="292" name="TextBox 291"/>
              <p:cNvSpPr txBox="1"/>
              <p:nvPr/>
            </p:nvSpPr>
            <p:spPr>
              <a:xfrm>
                <a:off x="-141514" y="2209800"/>
                <a:ext cx="11321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Bit Reversal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98" name="Group 282"/>
            <p:cNvGrpSpPr/>
            <p:nvPr/>
          </p:nvGrpSpPr>
          <p:grpSpPr>
            <a:xfrm>
              <a:off x="7239000" y="3242846"/>
              <a:ext cx="912453" cy="1938754"/>
              <a:chOff x="6934205" y="2404646"/>
              <a:chExt cx="847280" cy="1938754"/>
            </a:xfrm>
          </p:grpSpPr>
          <p:sp>
            <p:nvSpPr>
              <p:cNvPr id="300" name="TextBox 299"/>
              <p:cNvSpPr txBox="1"/>
              <p:nvPr/>
            </p:nvSpPr>
            <p:spPr>
              <a:xfrm>
                <a:off x="6934205" y="2404646"/>
                <a:ext cx="631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= X(0)</a:t>
                </a:r>
                <a:endParaRPr lang="en-US" sz="1600" dirty="0"/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934216" y="2938046"/>
                <a:ext cx="6314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= X(2)</a:t>
                </a:r>
                <a:endParaRPr lang="en-US" sz="1600" dirty="0"/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6934227" y="3471446"/>
                <a:ext cx="84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     = X(1)</a:t>
                </a:r>
                <a:endParaRPr lang="en-US" sz="1600" dirty="0"/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6934217" y="4004846"/>
                <a:ext cx="84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     = X(3)</a:t>
                </a:r>
                <a:endParaRPr lang="en-US" sz="1600" dirty="0"/>
              </a:p>
            </p:txBody>
          </p:sp>
        </p:grpSp>
        <p:sp>
          <p:nvSpPr>
            <p:cNvPr id="304" name="Curved Up Arrow 303"/>
            <p:cNvSpPr/>
            <p:nvPr/>
          </p:nvSpPr>
          <p:spPr>
            <a:xfrm>
              <a:off x="381000" y="5486400"/>
              <a:ext cx="8458200" cy="685800"/>
            </a:xfrm>
            <a:prstGeom prst="curvedUpArrow">
              <a:avLst>
                <a:gd name="adj1" fmla="val 33276"/>
                <a:gd name="adj2" fmla="val 112719"/>
                <a:gd name="adj3" fmla="val 3611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42" name="Group 341"/>
            <p:cNvGrpSpPr/>
            <p:nvPr/>
          </p:nvGrpSpPr>
          <p:grpSpPr>
            <a:xfrm>
              <a:off x="3352800" y="3962400"/>
              <a:ext cx="3505200" cy="1600200"/>
              <a:chOff x="3352800" y="3962400"/>
              <a:chExt cx="3505200" cy="1600200"/>
            </a:xfrm>
          </p:grpSpPr>
          <p:sp>
            <p:nvSpPr>
              <p:cNvPr id="336" name="Rectangle 335"/>
              <p:cNvSpPr/>
              <p:nvPr/>
            </p:nvSpPr>
            <p:spPr>
              <a:xfrm>
                <a:off x="3352800" y="4495800"/>
                <a:ext cx="7620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6172200" y="3962400"/>
                <a:ext cx="6858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6172200" y="5029200"/>
                <a:ext cx="6858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3352800" y="5029200"/>
                <a:ext cx="762000" cy="533400"/>
              </a:xfrm>
              <a:prstGeom prst="rect">
                <a:avLst/>
              </a:prstGeom>
              <a:solidFill>
                <a:srgbClr val="000066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" grpId="0"/>
      <p:bldP spid="3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entagon 304"/>
          <p:cNvSpPr/>
          <p:nvPr/>
        </p:nvSpPr>
        <p:spPr>
          <a:xfrm>
            <a:off x="1066800" y="2667000"/>
            <a:ext cx="3886200" cy="3657600"/>
          </a:xfrm>
          <a:prstGeom prst="homePlate">
            <a:avLst>
              <a:gd name="adj" fmla="val 62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First Iteration</a:t>
            </a:r>
            <a:endParaRPr lang="en-US" dirty="0"/>
          </a:p>
        </p:txBody>
      </p:sp>
      <p:sp>
        <p:nvSpPr>
          <p:cNvPr id="306" name="Pentagon 305"/>
          <p:cNvSpPr/>
          <p:nvPr/>
        </p:nvSpPr>
        <p:spPr>
          <a:xfrm>
            <a:off x="4343400" y="2667000"/>
            <a:ext cx="3810000" cy="3657600"/>
          </a:xfrm>
          <a:prstGeom prst="homePlate">
            <a:avLst>
              <a:gd name="adj" fmla="val 65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Second Iteration</a:t>
            </a:r>
            <a:endParaRPr lang="en-US" dirty="0"/>
          </a:p>
        </p:txBody>
      </p:sp>
      <p:grpSp>
        <p:nvGrpSpPr>
          <p:cNvPr id="2" name="Group 412"/>
          <p:cNvGrpSpPr/>
          <p:nvPr/>
        </p:nvGrpSpPr>
        <p:grpSpPr>
          <a:xfrm>
            <a:off x="768894" y="3429000"/>
            <a:ext cx="1059906" cy="1938754"/>
            <a:chOff x="838200" y="1295400"/>
            <a:chExt cx="1059906" cy="1938754"/>
          </a:xfrm>
        </p:grpSpPr>
        <p:sp>
          <p:nvSpPr>
            <p:cNvPr id="246" name="TextBox 245"/>
            <p:cNvSpPr txBox="1"/>
            <p:nvPr/>
          </p:nvSpPr>
          <p:spPr>
            <a:xfrm>
              <a:off x="838200" y="1295400"/>
              <a:ext cx="8418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X(0)=10</a:t>
              </a:r>
              <a:endParaRPr lang="en-US" sz="1600" b="1" dirty="0"/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838200" y="1828800"/>
              <a:ext cx="10599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X(1)=-2+j2</a:t>
              </a:r>
              <a:endParaRPr lang="en-US" sz="1600" b="1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838200" y="2362200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X(2)=-2</a:t>
              </a:r>
              <a:endParaRPr lang="en-US" sz="1600" b="1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838200" y="2895600"/>
              <a:ext cx="10198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X(3)=-2-j2</a:t>
              </a:r>
              <a:endParaRPr lang="en-US" sz="1600" b="1" dirty="0"/>
            </a:p>
          </p:txBody>
        </p:sp>
      </p:grpSp>
      <p:grpSp>
        <p:nvGrpSpPr>
          <p:cNvPr id="3" name="Group 397"/>
          <p:cNvGrpSpPr/>
          <p:nvPr/>
        </p:nvGrpSpPr>
        <p:grpSpPr>
          <a:xfrm>
            <a:off x="1905000" y="3581400"/>
            <a:ext cx="1380744" cy="1066800"/>
            <a:chOff x="1667256" y="1447800"/>
            <a:chExt cx="1380744" cy="1066800"/>
          </a:xfrm>
        </p:grpSpPr>
        <p:grpSp>
          <p:nvGrpSpPr>
            <p:cNvPr id="4" name="Group 343"/>
            <p:cNvGrpSpPr/>
            <p:nvPr/>
          </p:nvGrpSpPr>
          <p:grpSpPr>
            <a:xfrm>
              <a:off x="1667256" y="1447800"/>
              <a:ext cx="1371600" cy="1588"/>
              <a:chOff x="1667256" y="1447800"/>
              <a:chExt cx="1371600" cy="1588"/>
            </a:xfrm>
          </p:grpSpPr>
          <p:cxnSp>
            <p:nvCxnSpPr>
              <p:cNvPr id="403" name="Straight Connector 402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Straight Arrow Connector 403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368"/>
            <p:cNvGrpSpPr/>
            <p:nvPr/>
          </p:nvGrpSpPr>
          <p:grpSpPr>
            <a:xfrm>
              <a:off x="1676400" y="1447800"/>
              <a:ext cx="1371600" cy="1066800"/>
              <a:chOff x="1676400" y="1447800"/>
              <a:chExt cx="1371600" cy="1066800"/>
            </a:xfrm>
          </p:grpSpPr>
          <p:cxnSp>
            <p:nvCxnSpPr>
              <p:cNvPr id="401" name="Straight Connector 400"/>
              <p:cNvCxnSpPr/>
              <p:nvPr/>
            </p:nvCxnSpPr>
            <p:spPr>
              <a:xfrm flipV="1">
                <a:off x="1676400" y="1447800"/>
                <a:ext cx="1371600" cy="106680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2" name="Straight Arrow Connector 401"/>
              <p:cNvCxnSpPr/>
              <p:nvPr/>
            </p:nvCxnSpPr>
            <p:spPr>
              <a:xfrm rot="19320000">
                <a:off x="2021133" y="1974654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14" name="TextBox 413"/>
          <p:cNvSpPr txBox="1"/>
          <p:nvPr/>
        </p:nvSpPr>
        <p:spPr>
          <a:xfrm>
            <a:off x="3200400" y="32004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8</a:t>
            </a:r>
            <a:endParaRPr lang="en-US" sz="1600" b="1" dirty="0"/>
          </a:p>
        </p:txBody>
      </p:sp>
      <p:grpSp>
        <p:nvGrpSpPr>
          <p:cNvPr id="6" name="Group 414"/>
          <p:cNvGrpSpPr/>
          <p:nvPr/>
        </p:nvGrpSpPr>
        <p:grpSpPr>
          <a:xfrm>
            <a:off x="1905000" y="4114800"/>
            <a:ext cx="1380744" cy="1066800"/>
            <a:chOff x="1667256" y="1447800"/>
            <a:chExt cx="1380744" cy="1066800"/>
          </a:xfrm>
        </p:grpSpPr>
        <p:grpSp>
          <p:nvGrpSpPr>
            <p:cNvPr id="7" name="Group 343"/>
            <p:cNvGrpSpPr/>
            <p:nvPr/>
          </p:nvGrpSpPr>
          <p:grpSpPr>
            <a:xfrm>
              <a:off x="1667256" y="1447800"/>
              <a:ext cx="1371600" cy="1588"/>
              <a:chOff x="1667256" y="1447800"/>
              <a:chExt cx="1371600" cy="1588"/>
            </a:xfrm>
          </p:grpSpPr>
          <p:cxnSp>
            <p:nvCxnSpPr>
              <p:cNvPr id="420" name="Straight Connector 419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Arrow Connector 420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68"/>
            <p:cNvGrpSpPr/>
            <p:nvPr/>
          </p:nvGrpSpPr>
          <p:grpSpPr>
            <a:xfrm>
              <a:off x="1676400" y="1447800"/>
              <a:ext cx="1371600" cy="1066800"/>
              <a:chOff x="1676400" y="1447800"/>
              <a:chExt cx="1371600" cy="1066800"/>
            </a:xfrm>
          </p:grpSpPr>
          <p:cxnSp>
            <p:nvCxnSpPr>
              <p:cNvPr id="418" name="Straight Connector 417"/>
              <p:cNvCxnSpPr/>
              <p:nvPr/>
            </p:nvCxnSpPr>
            <p:spPr>
              <a:xfrm flipV="1">
                <a:off x="1676400" y="1447800"/>
                <a:ext cx="1371600" cy="106680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9" name="Straight Arrow Connector 418"/>
              <p:cNvCxnSpPr/>
              <p:nvPr/>
            </p:nvCxnSpPr>
            <p:spPr>
              <a:xfrm rot="19320000">
                <a:off x="2021133" y="1974654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29" name="TextBox 428"/>
          <p:cNvSpPr txBox="1"/>
          <p:nvPr/>
        </p:nvSpPr>
        <p:spPr>
          <a:xfrm>
            <a:off x="3200400" y="3747949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-4</a:t>
            </a:r>
            <a:endParaRPr lang="en-US" sz="1600" b="1" dirty="0"/>
          </a:p>
        </p:txBody>
      </p:sp>
      <p:grpSp>
        <p:nvGrpSpPr>
          <p:cNvPr id="9" name="Group 372"/>
          <p:cNvGrpSpPr/>
          <p:nvPr/>
        </p:nvGrpSpPr>
        <p:grpSpPr>
          <a:xfrm flipV="1">
            <a:off x="1905000" y="3581400"/>
            <a:ext cx="1380744" cy="1066800"/>
            <a:chOff x="1667256" y="1447800"/>
            <a:chExt cx="1380744" cy="1066800"/>
          </a:xfrm>
        </p:grpSpPr>
        <p:grpSp>
          <p:nvGrpSpPr>
            <p:cNvPr id="10" name="Group 343"/>
            <p:cNvGrpSpPr/>
            <p:nvPr/>
          </p:nvGrpSpPr>
          <p:grpSpPr>
            <a:xfrm>
              <a:off x="1667256" y="1447800"/>
              <a:ext cx="1371600" cy="1588"/>
              <a:chOff x="1667256" y="1447800"/>
              <a:chExt cx="1371600" cy="1588"/>
            </a:xfrm>
          </p:grpSpPr>
          <p:cxnSp>
            <p:nvCxnSpPr>
              <p:cNvPr id="442" name="Straight Connector 441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3" name="Straight Arrow Connector 442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68"/>
            <p:cNvGrpSpPr/>
            <p:nvPr/>
          </p:nvGrpSpPr>
          <p:grpSpPr>
            <a:xfrm>
              <a:off x="1676400" y="1447800"/>
              <a:ext cx="1371600" cy="1066800"/>
              <a:chOff x="1676400" y="1447800"/>
              <a:chExt cx="1371600" cy="1066800"/>
            </a:xfrm>
          </p:grpSpPr>
          <p:cxnSp>
            <p:nvCxnSpPr>
              <p:cNvPr id="440" name="Straight Connector 439"/>
              <p:cNvCxnSpPr/>
              <p:nvPr/>
            </p:nvCxnSpPr>
            <p:spPr>
              <a:xfrm flipV="1">
                <a:off x="1676400" y="1447800"/>
                <a:ext cx="1371600" cy="106680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1" name="Straight Arrow Connector 440"/>
              <p:cNvCxnSpPr/>
              <p:nvPr/>
            </p:nvCxnSpPr>
            <p:spPr>
              <a:xfrm rot="19320000">
                <a:off x="2021133" y="1974654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51" name="TextBox 450"/>
          <p:cNvSpPr txBox="1"/>
          <p:nvPr/>
        </p:nvSpPr>
        <p:spPr>
          <a:xfrm>
            <a:off x="3200400" y="429549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12</a:t>
            </a:r>
            <a:endParaRPr lang="en-US" sz="1600" b="1" dirty="0"/>
          </a:p>
        </p:txBody>
      </p:sp>
      <p:grpSp>
        <p:nvGrpSpPr>
          <p:cNvPr id="12" name="Group 372"/>
          <p:cNvGrpSpPr/>
          <p:nvPr/>
        </p:nvGrpSpPr>
        <p:grpSpPr>
          <a:xfrm flipV="1">
            <a:off x="1905000" y="4114800"/>
            <a:ext cx="1380744" cy="1066800"/>
            <a:chOff x="1667256" y="1447800"/>
            <a:chExt cx="1380744" cy="1066800"/>
          </a:xfrm>
        </p:grpSpPr>
        <p:grpSp>
          <p:nvGrpSpPr>
            <p:cNvPr id="13" name="Group 343"/>
            <p:cNvGrpSpPr/>
            <p:nvPr/>
          </p:nvGrpSpPr>
          <p:grpSpPr>
            <a:xfrm>
              <a:off x="1667256" y="1447800"/>
              <a:ext cx="1371600" cy="1588"/>
              <a:chOff x="1667256" y="1447800"/>
              <a:chExt cx="1371600" cy="1588"/>
            </a:xfrm>
          </p:grpSpPr>
          <p:cxnSp>
            <p:nvCxnSpPr>
              <p:cNvPr id="457" name="Straight Connector 456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8" name="Straight Arrow Connector 457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368"/>
            <p:cNvGrpSpPr/>
            <p:nvPr/>
          </p:nvGrpSpPr>
          <p:grpSpPr>
            <a:xfrm>
              <a:off x="1676400" y="1447800"/>
              <a:ext cx="1371600" cy="1066800"/>
              <a:chOff x="1676400" y="1447800"/>
              <a:chExt cx="1371600" cy="1066800"/>
            </a:xfrm>
          </p:grpSpPr>
          <p:cxnSp>
            <p:nvCxnSpPr>
              <p:cNvPr id="455" name="Straight Connector 454"/>
              <p:cNvCxnSpPr/>
              <p:nvPr/>
            </p:nvCxnSpPr>
            <p:spPr>
              <a:xfrm flipV="1">
                <a:off x="1676400" y="1447800"/>
                <a:ext cx="1371600" cy="106680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6" name="Straight Arrow Connector 455"/>
              <p:cNvCxnSpPr/>
              <p:nvPr/>
            </p:nvCxnSpPr>
            <p:spPr>
              <a:xfrm rot="19320000">
                <a:off x="2021133" y="1974654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59" name="TextBox 458"/>
          <p:cNvSpPr txBox="1"/>
          <p:nvPr/>
        </p:nvSpPr>
        <p:spPr>
          <a:xfrm>
            <a:off x="3200400" y="4843046"/>
            <a:ext cx="341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j4</a:t>
            </a:r>
            <a:endParaRPr lang="en-US" sz="1600" b="1" dirty="0"/>
          </a:p>
        </p:txBody>
      </p:sp>
      <p:grpSp>
        <p:nvGrpSpPr>
          <p:cNvPr id="15" name="Group 421"/>
          <p:cNvGrpSpPr/>
          <p:nvPr/>
        </p:nvGrpSpPr>
        <p:grpSpPr>
          <a:xfrm>
            <a:off x="1905000" y="3581400"/>
            <a:ext cx="1380744" cy="1066800"/>
            <a:chOff x="1667256" y="1447800"/>
            <a:chExt cx="1380744" cy="1066800"/>
          </a:xfrm>
        </p:grpSpPr>
        <p:grpSp>
          <p:nvGrpSpPr>
            <p:cNvPr id="16" name="Group 343"/>
            <p:cNvGrpSpPr/>
            <p:nvPr/>
          </p:nvGrpSpPr>
          <p:grpSpPr>
            <a:xfrm>
              <a:off x="1667256" y="1447800"/>
              <a:ext cx="1371600" cy="1588"/>
              <a:chOff x="1667256" y="1447800"/>
              <a:chExt cx="1371600" cy="1588"/>
            </a:xfrm>
          </p:grpSpPr>
          <p:cxnSp>
            <p:nvCxnSpPr>
              <p:cNvPr id="427" name="Straight Connector 426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8" name="Straight Arrow Connector 427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68"/>
            <p:cNvGrpSpPr/>
            <p:nvPr/>
          </p:nvGrpSpPr>
          <p:grpSpPr>
            <a:xfrm>
              <a:off x="1676400" y="1447800"/>
              <a:ext cx="1371600" cy="1066800"/>
              <a:chOff x="1676400" y="1447800"/>
              <a:chExt cx="1371600" cy="1066800"/>
            </a:xfrm>
          </p:grpSpPr>
          <p:cxnSp>
            <p:nvCxnSpPr>
              <p:cNvPr id="425" name="Straight Connector 424"/>
              <p:cNvCxnSpPr/>
              <p:nvPr/>
            </p:nvCxnSpPr>
            <p:spPr>
              <a:xfrm flipV="1">
                <a:off x="1676400" y="1447800"/>
                <a:ext cx="1371600" cy="10668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6" name="Straight Arrow Connector 425"/>
              <p:cNvCxnSpPr/>
              <p:nvPr/>
            </p:nvCxnSpPr>
            <p:spPr>
              <a:xfrm rot="19320000">
                <a:off x="2021133" y="1974654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429"/>
          <p:cNvGrpSpPr/>
          <p:nvPr/>
        </p:nvGrpSpPr>
        <p:grpSpPr>
          <a:xfrm>
            <a:off x="1905000" y="4114800"/>
            <a:ext cx="1380744" cy="1066800"/>
            <a:chOff x="1667256" y="1447800"/>
            <a:chExt cx="1380744" cy="1066800"/>
          </a:xfrm>
        </p:grpSpPr>
        <p:grpSp>
          <p:nvGrpSpPr>
            <p:cNvPr id="19" name="Group 343"/>
            <p:cNvGrpSpPr/>
            <p:nvPr/>
          </p:nvGrpSpPr>
          <p:grpSpPr>
            <a:xfrm>
              <a:off x="1667256" y="1447800"/>
              <a:ext cx="1371600" cy="1588"/>
              <a:chOff x="1667256" y="1447800"/>
              <a:chExt cx="1371600" cy="1588"/>
            </a:xfrm>
          </p:grpSpPr>
          <p:cxnSp>
            <p:nvCxnSpPr>
              <p:cNvPr id="435" name="Straight Connector 434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6" name="Straight Arrow Connector 435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368"/>
            <p:cNvGrpSpPr/>
            <p:nvPr/>
          </p:nvGrpSpPr>
          <p:grpSpPr>
            <a:xfrm>
              <a:off x="1676400" y="1447800"/>
              <a:ext cx="1371600" cy="1066800"/>
              <a:chOff x="1676400" y="1447800"/>
              <a:chExt cx="1371600" cy="1066800"/>
            </a:xfrm>
          </p:grpSpPr>
          <p:cxnSp>
            <p:nvCxnSpPr>
              <p:cNvPr id="433" name="Straight Connector 432"/>
              <p:cNvCxnSpPr/>
              <p:nvPr/>
            </p:nvCxnSpPr>
            <p:spPr>
              <a:xfrm flipV="1">
                <a:off x="1676400" y="1447800"/>
                <a:ext cx="1371600" cy="10668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4" name="Straight Arrow Connector 433"/>
              <p:cNvCxnSpPr/>
              <p:nvPr/>
            </p:nvCxnSpPr>
            <p:spPr>
              <a:xfrm rot="19320000">
                <a:off x="2021133" y="1974654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372"/>
          <p:cNvGrpSpPr/>
          <p:nvPr/>
        </p:nvGrpSpPr>
        <p:grpSpPr>
          <a:xfrm flipV="1">
            <a:off x="1905000" y="3581400"/>
            <a:ext cx="1380744" cy="1066800"/>
            <a:chOff x="1667256" y="1447800"/>
            <a:chExt cx="1380744" cy="1066800"/>
          </a:xfrm>
        </p:grpSpPr>
        <p:grpSp>
          <p:nvGrpSpPr>
            <p:cNvPr id="22" name="Group 343"/>
            <p:cNvGrpSpPr/>
            <p:nvPr/>
          </p:nvGrpSpPr>
          <p:grpSpPr>
            <a:xfrm>
              <a:off x="1667256" y="1447800"/>
              <a:ext cx="1371600" cy="1588"/>
              <a:chOff x="1667256" y="1447800"/>
              <a:chExt cx="1371600" cy="1588"/>
            </a:xfrm>
          </p:grpSpPr>
          <p:cxnSp>
            <p:nvCxnSpPr>
              <p:cNvPr id="465" name="Straight Connector 464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6" name="Straight Arrow Connector 465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368"/>
            <p:cNvGrpSpPr/>
            <p:nvPr/>
          </p:nvGrpSpPr>
          <p:grpSpPr>
            <a:xfrm>
              <a:off x="1676400" y="1447800"/>
              <a:ext cx="1371600" cy="1066800"/>
              <a:chOff x="1676400" y="1447800"/>
              <a:chExt cx="1371600" cy="1066800"/>
            </a:xfrm>
          </p:grpSpPr>
          <p:cxnSp>
            <p:nvCxnSpPr>
              <p:cNvPr id="463" name="Straight Connector 462"/>
              <p:cNvCxnSpPr/>
              <p:nvPr/>
            </p:nvCxnSpPr>
            <p:spPr>
              <a:xfrm flipV="1">
                <a:off x="1676400" y="1447800"/>
                <a:ext cx="1371600" cy="10668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4" name="Straight Arrow Connector 463"/>
              <p:cNvCxnSpPr/>
              <p:nvPr/>
            </p:nvCxnSpPr>
            <p:spPr>
              <a:xfrm rot="19320000">
                <a:off x="2021133" y="1974654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372"/>
          <p:cNvGrpSpPr/>
          <p:nvPr/>
        </p:nvGrpSpPr>
        <p:grpSpPr>
          <a:xfrm flipV="1">
            <a:off x="1905000" y="4114800"/>
            <a:ext cx="1380744" cy="1066800"/>
            <a:chOff x="1667256" y="1447800"/>
            <a:chExt cx="1380744" cy="1066800"/>
          </a:xfrm>
        </p:grpSpPr>
        <p:grpSp>
          <p:nvGrpSpPr>
            <p:cNvPr id="25" name="Group 343"/>
            <p:cNvGrpSpPr/>
            <p:nvPr/>
          </p:nvGrpSpPr>
          <p:grpSpPr>
            <a:xfrm>
              <a:off x="1667256" y="1447800"/>
              <a:ext cx="1371600" cy="1588"/>
              <a:chOff x="1667256" y="1447800"/>
              <a:chExt cx="1371600" cy="1588"/>
            </a:xfrm>
          </p:grpSpPr>
          <p:cxnSp>
            <p:nvCxnSpPr>
              <p:cNvPr id="449" name="Straight Connector 448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0" name="Straight Arrow Connector 449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368"/>
            <p:cNvGrpSpPr/>
            <p:nvPr/>
          </p:nvGrpSpPr>
          <p:grpSpPr>
            <a:xfrm>
              <a:off x="1676400" y="1447800"/>
              <a:ext cx="1371600" cy="1066800"/>
              <a:chOff x="1676400" y="1447800"/>
              <a:chExt cx="1371600" cy="1066800"/>
            </a:xfrm>
          </p:grpSpPr>
          <p:cxnSp>
            <p:nvCxnSpPr>
              <p:cNvPr id="447" name="Straight Connector 446"/>
              <p:cNvCxnSpPr/>
              <p:nvPr/>
            </p:nvCxnSpPr>
            <p:spPr>
              <a:xfrm flipV="1">
                <a:off x="1676400" y="1447800"/>
                <a:ext cx="1371600" cy="10668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8" name="Straight Arrow Connector 447"/>
              <p:cNvCxnSpPr/>
              <p:nvPr/>
            </p:nvCxnSpPr>
            <p:spPr>
              <a:xfrm rot="19320000">
                <a:off x="2021133" y="1974654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147"/>
          <p:cNvGrpSpPr/>
          <p:nvPr/>
        </p:nvGrpSpPr>
        <p:grpSpPr>
          <a:xfrm>
            <a:off x="3276600" y="3581400"/>
            <a:ext cx="1371600" cy="1601788"/>
            <a:chOff x="3048000" y="2743200"/>
            <a:chExt cx="1371600" cy="1601788"/>
          </a:xfrm>
        </p:grpSpPr>
        <p:grpSp>
          <p:nvGrpSpPr>
            <p:cNvPr id="28" name="Group 142"/>
            <p:cNvGrpSpPr/>
            <p:nvPr/>
          </p:nvGrpSpPr>
          <p:grpSpPr>
            <a:xfrm>
              <a:off x="3048000" y="2743200"/>
              <a:ext cx="1371600" cy="1588"/>
              <a:chOff x="5486400" y="3352800"/>
              <a:chExt cx="1371600" cy="1588"/>
            </a:xfrm>
          </p:grpSpPr>
          <p:cxnSp>
            <p:nvCxnSpPr>
              <p:cNvPr id="159" name="Straight Connector 158"/>
              <p:cNvCxnSpPr/>
              <p:nvPr/>
            </p:nvCxnSpPr>
            <p:spPr>
              <a:xfrm>
                <a:off x="5486400" y="3352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Arrow Connector 159"/>
              <p:cNvCxnSpPr/>
              <p:nvPr/>
            </p:nvCxnSpPr>
            <p:spPr>
              <a:xfrm>
                <a:off x="5486400" y="3352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143"/>
            <p:cNvGrpSpPr/>
            <p:nvPr/>
          </p:nvGrpSpPr>
          <p:grpSpPr>
            <a:xfrm>
              <a:off x="3048000" y="3276600"/>
              <a:ext cx="1371600" cy="1588"/>
              <a:chOff x="5486400" y="3886200"/>
              <a:chExt cx="1371600" cy="1588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>
                <a:off x="5486400" y="38862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/>
              <p:nvPr/>
            </p:nvCxnSpPr>
            <p:spPr>
              <a:xfrm>
                <a:off x="5486400" y="38862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144"/>
            <p:cNvGrpSpPr/>
            <p:nvPr/>
          </p:nvGrpSpPr>
          <p:grpSpPr>
            <a:xfrm>
              <a:off x="3048000" y="3810000"/>
              <a:ext cx="1371600" cy="1588"/>
              <a:chOff x="5486400" y="4419600"/>
              <a:chExt cx="1371600" cy="1588"/>
            </a:xfrm>
          </p:grpSpPr>
          <p:cxnSp>
            <p:nvCxnSpPr>
              <p:cNvPr id="155" name="Straight Connector 154"/>
              <p:cNvCxnSpPr/>
              <p:nvPr/>
            </p:nvCxnSpPr>
            <p:spPr>
              <a:xfrm>
                <a:off x="5486400" y="44196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/>
              <p:cNvCxnSpPr/>
              <p:nvPr/>
            </p:nvCxnSpPr>
            <p:spPr>
              <a:xfrm>
                <a:off x="5486400" y="44196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145"/>
            <p:cNvGrpSpPr/>
            <p:nvPr/>
          </p:nvGrpSpPr>
          <p:grpSpPr>
            <a:xfrm>
              <a:off x="3048000" y="4343400"/>
              <a:ext cx="1371600" cy="1588"/>
              <a:chOff x="5486400" y="4953000"/>
              <a:chExt cx="1371600" cy="1588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>
                <a:off x="5486400" y="49530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4" name="Straight Arrow Connector 153"/>
              <p:cNvCxnSpPr/>
              <p:nvPr/>
            </p:nvCxnSpPr>
            <p:spPr>
              <a:xfrm>
                <a:off x="5486400" y="49530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69" name="TextBox 168"/>
          <p:cNvSpPr txBox="1"/>
          <p:nvPr/>
        </p:nvSpPr>
        <p:spPr>
          <a:xfrm>
            <a:off x="4495800" y="43096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12</a:t>
            </a:r>
            <a:endParaRPr lang="en-US" sz="1600" dirty="0"/>
          </a:p>
        </p:txBody>
      </p:sp>
      <p:sp>
        <p:nvSpPr>
          <p:cNvPr id="171" name="TextBox 170"/>
          <p:cNvSpPr txBox="1"/>
          <p:nvPr/>
        </p:nvSpPr>
        <p:spPr>
          <a:xfrm>
            <a:off x="4495800" y="4843046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-4</a:t>
            </a:r>
            <a:endParaRPr lang="en-US" sz="1600" dirty="0"/>
          </a:p>
        </p:txBody>
      </p:sp>
      <p:grpSp>
        <p:nvGrpSpPr>
          <p:cNvPr id="128" name="Group 146"/>
          <p:cNvGrpSpPr/>
          <p:nvPr/>
        </p:nvGrpSpPr>
        <p:grpSpPr>
          <a:xfrm>
            <a:off x="3276600" y="3581400"/>
            <a:ext cx="1371600" cy="1601788"/>
            <a:chOff x="3048000" y="2743200"/>
            <a:chExt cx="1371600" cy="1601788"/>
          </a:xfrm>
        </p:grpSpPr>
        <p:grpSp>
          <p:nvGrpSpPr>
            <p:cNvPr id="129" name="Group 142"/>
            <p:cNvGrpSpPr/>
            <p:nvPr/>
          </p:nvGrpSpPr>
          <p:grpSpPr>
            <a:xfrm>
              <a:off x="3048000" y="2743200"/>
              <a:ext cx="1371600" cy="1588"/>
              <a:chOff x="5486400" y="3352800"/>
              <a:chExt cx="1371600" cy="1588"/>
            </a:xfrm>
          </p:grpSpPr>
          <p:cxnSp>
            <p:nvCxnSpPr>
              <p:cNvPr id="498" name="Straight Connector 497"/>
              <p:cNvCxnSpPr/>
              <p:nvPr/>
            </p:nvCxnSpPr>
            <p:spPr>
              <a:xfrm>
                <a:off x="5486400" y="3352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9" name="Straight Arrow Connector 498"/>
              <p:cNvCxnSpPr/>
              <p:nvPr/>
            </p:nvCxnSpPr>
            <p:spPr>
              <a:xfrm>
                <a:off x="5486400" y="3352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oup 143"/>
            <p:cNvGrpSpPr/>
            <p:nvPr/>
          </p:nvGrpSpPr>
          <p:grpSpPr>
            <a:xfrm>
              <a:off x="3048000" y="3276600"/>
              <a:ext cx="1371600" cy="1588"/>
              <a:chOff x="5486400" y="3886200"/>
              <a:chExt cx="1371600" cy="1588"/>
            </a:xfrm>
          </p:grpSpPr>
          <p:cxnSp>
            <p:nvCxnSpPr>
              <p:cNvPr id="496" name="Straight Connector 495"/>
              <p:cNvCxnSpPr/>
              <p:nvPr/>
            </p:nvCxnSpPr>
            <p:spPr>
              <a:xfrm>
                <a:off x="5486400" y="38862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7" name="Straight Arrow Connector 496"/>
              <p:cNvCxnSpPr/>
              <p:nvPr/>
            </p:nvCxnSpPr>
            <p:spPr>
              <a:xfrm>
                <a:off x="5486400" y="38862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1" name="Group 144"/>
            <p:cNvGrpSpPr/>
            <p:nvPr/>
          </p:nvGrpSpPr>
          <p:grpSpPr>
            <a:xfrm>
              <a:off x="3048000" y="3810000"/>
              <a:ext cx="1371600" cy="1588"/>
              <a:chOff x="5486400" y="4419600"/>
              <a:chExt cx="1371600" cy="1588"/>
            </a:xfrm>
          </p:grpSpPr>
          <p:cxnSp>
            <p:nvCxnSpPr>
              <p:cNvPr id="494" name="Straight Connector 493"/>
              <p:cNvCxnSpPr/>
              <p:nvPr/>
            </p:nvCxnSpPr>
            <p:spPr>
              <a:xfrm>
                <a:off x="5486400" y="44196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5" name="Straight Arrow Connector 494"/>
              <p:cNvCxnSpPr/>
              <p:nvPr/>
            </p:nvCxnSpPr>
            <p:spPr>
              <a:xfrm>
                <a:off x="5486400" y="44196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145"/>
            <p:cNvGrpSpPr/>
            <p:nvPr/>
          </p:nvGrpSpPr>
          <p:grpSpPr>
            <a:xfrm>
              <a:off x="3048000" y="4343400"/>
              <a:ext cx="1371600" cy="1588"/>
              <a:chOff x="5486400" y="4953000"/>
              <a:chExt cx="1371600" cy="1588"/>
            </a:xfrm>
          </p:grpSpPr>
          <p:cxnSp>
            <p:nvCxnSpPr>
              <p:cNvPr id="492" name="Straight Connector 491"/>
              <p:cNvCxnSpPr/>
              <p:nvPr/>
            </p:nvCxnSpPr>
            <p:spPr>
              <a:xfrm>
                <a:off x="5486400" y="49530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3" name="Straight Arrow Connector 492"/>
              <p:cNvCxnSpPr/>
              <p:nvPr/>
            </p:nvCxnSpPr>
            <p:spPr>
              <a:xfrm>
                <a:off x="5486400" y="49530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oup 135"/>
          <p:cNvGrpSpPr/>
          <p:nvPr/>
        </p:nvGrpSpPr>
        <p:grpSpPr>
          <a:xfrm>
            <a:off x="4648200" y="3581400"/>
            <a:ext cx="1371600" cy="533400"/>
            <a:chOff x="4419600" y="2743200"/>
            <a:chExt cx="1371600" cy="533400"/>
          </a:xfrm>
        </p:grpSpPr>
        <p:grpSp>
          <p:nvGrpSpPr>
            <p:cNvPr id="134" name="Group 544"/>
            <p:cNvGrpSpPr/>
            <p:nvPr/>
          </p:nvGrpSpPr>
          <p:grpSpPr>
            <a:xfrm>
              <a:off x="4419600" y="2743200"/>
              <a:ext cx="1371600" cy="533400"/>
              <a:chOff x="4419600" y="2743200"/>
              <a:chExt cx="1371600" cy="533400"/>
            </a:xfrm>
          </p:grpSpPr>
          <p:cxnSp>
            <p:nvCxnSpPr>
              <p:cNvPr id="141" name="Straight Connector 140"/>
              <p:cNvCxnSpPr/>
              <p:nvPr/>
            </p:nvCxnSpPr>
            <p:spPr>
              <a:xfrm flipV="1">
                <a:off x="4419600" y="2743200"/>
                <a:ext cx="1371600" cy="53340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Arrow Connector 141"/>
              <p:cNvCxnSpPr/>
              <p:nvPr/>
            </p:nvCxnSpPr>
            <p:spPr>
              <a:xfrm rot="21480000" flipV="1">
                <a:off x="4803985" y="2909038"/>
                <a:ext cx="609599" cy="20458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5" name="Group 343"/>
            <p:cNvGrpSpPr/>
            <p:nvPr/>
          </p:nvGrpSpPr>
          <p:grpSpPr>
            <a:xfrm>
              <a:off x="4419600" y="2743200"/>
              <a:ext cx="1371600" cy="1588"/>
              <a:chOff x="1667256" y="1447800"/>
              <a:chExt cx="1371600" cy="1588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0" name="Straight Arrow Connector 139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85" name="TextBox 184"/>
          <p:cNvSpPr txBox="1"/>
          <p:nvPr/>
        </p:nvSpPr>
        <p:spPr>
          <a:xfrm>
            <a:off x="5820822" y="32428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10</a:t>
            </a:r>
            <a:endParaRPr lang="en-US" sz="1600" dirty="0"/>
          </a:p>
        </p:txBody>
      </p:sp>
      <p:grpSp>
        <p:nvGrpSpPr>
          <p:cNvPr id="136" name="Group 192"/>
          <p:cNvGrpSpPr/>
          <p:nvPr/>
        </p:nvGrpSpPr>
        <p:grpSpPr>
          <a:xfrm>
            <a:off x="4648200" y="3581400"/>
            <a:ext cx="1371600" cy="533400"/>
            <a:chOff x="4419600" y="2743200"/>
            <a:chExt cx="1371600" cy="533400"/>
          </a:xfrm>
        </p:grpSpPr>
        <p:grpSp>
          <p:nvGrpSpPr>
            <p:cNvPr id="137" name="Group 544"/>
            <p:cNvGrpSpPr/>
            <p:nvPr/>
          </p:nvGrpSpPr>
          <p:grpSpPr>
            <a:xfrm>
              <a:off x="4419600" y="2743200"/>
              <a:ext cx="1371600" cy="533400"/>
              <a:chOff x="4419600" y="2743200"/>
              <a:chExt cx="1371600" cy="533400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 flipV="1">
                <a:off x="4419600" y="2743200"/>
                <a:ext cx="1371600" cy="5334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Arrow Connector 198"/>
              <p:cNvCxnSpPr/>
              <p:nvPr/>
            </p:nvCxnSpPr>
            <p:spPr>
              <a:xfrm rot="21480000" flipV="1">
                <a:off x="4803985" y="2909038"/>
                <a:ext cx="609599" cy="2045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343"/>
            <p:cNvGrpSpPr/>
            <p:nvPr/>
          </p:nvGrpSpPr>
          <p:grpSpPr>
            <a:xfrm>
              <a:off x="4419600" y="2743200"/>
              <a:ext cx="1371600" cy="1588"/>
              <a:chOff x="1667256" y="1447800"/>
              <a:chExt cx="1371600" cy="1588"/>
            </a:xfrm>
          </p:grpSpPr>
          <p:cxnSp>
            <p:nvCxnSpPr>
              <p:cNvPr id="196" name="Straight Connector 195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3" name="Group 199"/>
          <p:cNvGrpSpPr/>
          <p:nvPr/>
        </p:nvGrpSpPr>
        <p:grpSpPr>
          <a:xfrm>
            <a:off x="4648200" y="4648200"/>
            <a:ext cx="1371600" cy="533400"/>
            <a:chOff x="4419600" y="2743200"/>
            <a:chExt cx="1371600" cy="533400"/>
          </a:xfrm>
        </p:grpSpPr>
        <p:grpSp>
          <p:nvGrpSpPr>
            <p:cNvPr id="144" name="Group 544"/>
            <p:cNvGrpSpPr/>
            <p:nvPr/>
          </p:nvGrpSpPr>
          <p:grpSpPr>
            <a:xfrm>
              <a:off x="4419600" y="2743200"/>
              <a:ext cx="1371600" cy="533400"/>
              <a:chOff x="4419600" y="2743200"/>
              <a:chExt cx="1371600" cy="533400"/>
            </a:xfrm>
          </p:grpSpPr>
          <p:cxnSp>
            <p:nvCxnSpPr>
              <p:cNvPr id="205" name="Straight Connector 204"/>
              <p:cNvCxnSpPr/>
              <p:nvPr/>
            </p:nvCxnSpPr>
            <p:spPr>
              <a:xfrm flipV="1">
                <a:off x="4419600" y="2743200"/>
                <a:ext cx="1371600" cy="53340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205"/>
              <p:cNvCxnSpPr/>
              <p:nvPr/>
            </p:nvCxnSpPr>
            <p:spPr>
              <a:xfrm rot="21480000" flipV="1">
                <a:off x="4803985" y="2909038"/>
                <a:ext cx="609599" cy="20458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343"/>
            <p:cNvGrpSpPr/>
            <p:nvPr/>
          </p:nvGrpSpPr>
          <p:grpSpPr>
            <a:xfrm>
              <a:off x="4419600" y="2743200"/>
              <a:ext cx="1371600" cy="1588"/>
              <a:chOff x="1667256" y="1447800"/>
              <a:chExt cx="1371600" cy="1588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6" name="Group 546"/>
          <p:cNvGrpSpPr/>
          <p:nvPr/>
        </p:nvGrpSpPr>
        <p:grpSpPr>
          <a:xfrm flipV="1">
            <a:off x="4648200" y="3581400"/>
            <a:ext cx="1371600" cy="533400"/>
            <a:chOff x="4419600" y="2743200"/>
            <a:chExt cx="1371600" cy="533400"/>
          </a:xfrm>
        </p:grpSpPr>
        <p:grpSp>
          <p:nvGrpSpPr>
            <p:cNvPr id="147" name="Group 544"/>
            <p:cNvGrpSpPr/>
            <p:nvPr/>
          </p:nvGrpSpPr>
          <p:grpSpPr>
            <a:xfrm>
              <a:off x="4419600" y="2743200"/>
              <a:ext cx="1371600" cy="533400"/>
              <a:chOff x="4419600" y="2743200"/>
              <a:chExt cx="1371600" cy="533400"/>
            </a:xfrm>
          </p:grpSpPr>
          <p:cxnSp>
            <p:nvCxnSpPr>
              <p:cNvPr id="213" name="Straight Connector 212"/>
              <p:cNvCxnSpPr/>
              <p:nvPr/>
            </p:nvCxnSpPr>
            <p:spPr>
              <a:xfrm flipV="1">
                <a:off x="4419600" y="2743200"/>
                <a:ext cx="1371600" cy="53340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Straight Arrow Connector 213"/>
              <p:cNvCxnSpPr/>
              <p:nvPr/>
            </p:nvCxnSpPr>
            <p:spPr>
              <a:xfrm rot="21480000" flipV="1">
                <a:off x="4803985" y="2909038"/>
                <a:ext cx="609599" cy="20458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oup 343"/>
            <p:cNvGrpSpPr/>
            <p:nvPr/>
          </p:nvGrpSpPr>
          <p:grpSpPr>
            <a:xfrm>
              <a:off x="4419600" y="2743200"/>
              <a:ext cx="1371600" cy="1588"/>
              <a:chOff x="1667256" y="1447800"/>
              <a:chExt cx="1371600" cy="1588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15" name="TextBox 214"/>
          <p:cNvSpPr txBox="1"/>
          <p:nvPr/>
        </p:nvSpPr>
        <p:spPr>
          <a:xfrm>
            <a:off x="5867400" y="3776246"/>
            <a:ext cx="351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-2</a:t>
            </a:r>
            <a:endParaRPr lang="en-US" sz="1600" dirty="0"/>
          </a:p>
        </p:txBody>
      </p:sp>
      <p:grpSp>
        <p:nvGrpSpPr>
          <p:cNvPr id="149" name="Group 546"/>
          <p:cNvGrpSpPr/>
          <p:nvPr/>
        </p:nvGrpSpPr>
        <p:grpSpPr>
          <a:xfrm flipV="1">
            <a:off x="4648200" y="3581400"/>
            <a:ext cx="1371600" cy="533400"/>
            <a:chOff x="4419600" y="2743200"/>
            <a:chExt cx="1371600" cy="533400"/>
          </a:xfrm>
        </p:grpSpPr>
        <p:grpSp>
          <p:nvGrpSpPr>
            <p:cNvPr id="150" name="Group 544"/>
            <p:cNvGrpSpPr/>
            <p:nvPr/>
          </p:nvGrpSpPr>
          <p:grpSpPr>
            <a:xfrm>
              <a:off x="4419600" y="2743200"/>
              <a:ext cx="1371600" cy="533400"/>
              <a:chOff x="4419600" y="2743200"/>
              <a:chExt cx="1371600" cy="533400"/>
            </a:xfrm>
          </p:grpSpPr>
          <p:cxnSp>
            <p:nvCxnSpPr>
              <p:cNvPr id="221" name="Straight Connector 220"/>
              <p:cNvCxnSpPr/>
              <p:nvPr/>
            </p:nvCxnSpPr>
            <p:spPr>
              <a:xfrm flipV="1">
                <a:off x="4419600" y="2743200"/>
                <a:ext cx="1371600" cy="5334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Straight Arrow Connector 221"/>
              <p:cNvCxnSpPr/>
              <p:nvPr/>
            </p:nvCxnSpPr>
            <p:spPr>
              <a:xfrm rot="21480000" flipV="1">
                <a:off x="4803985" y="2909038"/>
                <a:ext cx="609599" cy="2045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Group 343"/>
            <p:cNvGrpSpPr/>
            <p:nvPr/>
          </p:nvGrpSpPr>
          <p:grpSpPr>
            <a:xfrm>
              <a:off x="4419600" y="2743200"/>
              <a:ext cx="1371600" cy="1588"/>
              <a:chOff x="1667256" y="1447800"/>
              <a:chExt cx="1371600" cy="1588"/>
            </a:xfrm>
          </p:grpSpPr>
          <p:cxnSp>
            <p:nvCxnSpPr>
              <p:cNvPr id="219" name="Straight Connector 218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0" name="Straight Arrow Connector 219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23" name="TextBox 222"/>
          <p:cNvSpPr txBox="1"/>
          <p:nvPr/>
        </p:nvSpPr>
        <p:spPr>
          <a:xfrm>
            <a:off x="5638800" y="4267200"/>
            <a:ext cx="611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-2+2j</a:t>
            </a:r>
            <a:endParaRPr lang="en-US" sz="1600" dirty="0"/>
          </a:p>
        </p:txBody>
      </p:sp>
      <p:grpSp>
        <p:nvGrpSpPr>
          <p:cNvPr id="152" name="Group 223"/>
          <p:cNvGrpSpPr/>
          <p:nvPr/>
        </p:nvGrpSpPr>
        <p:grpSpPr>
          <a:xfrm>
            <a:off x="4648200" y="4648200"/>
            <a:ext cx="1371600" cy="533400"/>
            <a:chOff x="4419600" y="2743200"/>
            <a:chExt cx="1371600" cy="533400"/>
          </a:xfrm>
        </p:grpSpPr>
        <p:grpSp>
          <p:nvGrpSpPr>
            <p:cNvPr id="161" name="Group 544"/>
            <p:cNvGrpSpPr/>
            <p:nvPr/>
          </p:nvGrpSpPr>
          <p:grpSpPr>
            <a:xfrm>
              <a:off x="4419600" y="2743200"/>
              <a:ext cx="1371600" cy="533400"/>
              <a:chOff x="4419600" y="2743200"/>
              <a:chExt cx="1371600" cy="533400"/>
            </a:xfrm>
          </p:grpSpPr>
          <p:cxnSp>
            <p:nvCxnSpPr>
              <p:cNvPr id="229" name="Straight Connector 228"/>
              <p:cNvCxnSpPr/>
              <p:nvPr/>
            </p:nvCxnSpPr>
            <p:spPr>
              <a:xfrm flipV="1">
                <a:off x="4419600" y="2743200"/>
                <a:ext cx="1371600" cy="5334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/>
              <p:nvPr/>
            </p:nvCxnSpPr>
            <p:spPr>
              <a:xfrm rot="21480000" flipV="1">
                <a:off x="4803985" y="2909038"/>
                <a:ext cx="609599" cy="2045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343"/>
            <p:cNvGrpSpPr/>
            <p:nvPr/>
          </p:nvGrpSpPr>
          <p:grpSpPr>
            <a:xfrm>
              <a:off x="4419600" y="2743200"/>
              <a:ext cx="1371600" cy="1588"/>
              <a:chOff x="1667256" y="1447800"/>
              <a:chExt cx="1371600" cy="1588"/>
            </a:xfrm>
          </p:grpSpPr>
          <p:cxnSp>
            <p:nvCxnSpPr>
              <p:cNvPr id="227" name="Straight Connector 226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8" name="Straight Arrow Connector 227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Group 546"/>
          <p:cNvGrpSpPr/>
          <p:nvPr/>
        </p:nvGrpSpPr>
        <p:grpSpPr>
          <a:xfrm flipV="1">
            <a:off x="4648200" y="4648200"/>
            <a:ext cx="1371600" cy="533400"/>
            <a:chOff x="4419600" y="2743200"/>
            <a:chExt cx="1371600" cy="533400"/>
          </a:xfrm>
        </p:grpSpPr>
        <p:grpSp>
          <p:nvGrpSpPr>
            <p:cNvPr id="164" name="Group 544"/>
            <p:cNvGrpSpPr/>
            <p:nvPr/>
          </p:nvGrpSpPr>
          <p:grpSpPr>
            <a:xfrm>
              <a:off x="4419600" y="2743200"/>
              <a:ext cx="1371600" cy="533400"/>
              <a:chOff x="4419600" y="2743200"/>
              <a:chExt cx="1371600" cy="533400"/>
            </a:xfrm>
          </p:grpSpPr>
          <p:cxnSp>
            <p:nvCxnSpPr>
              <p:cNvPr id="236" name="Straight Connector 235"/>
              <p:cNvCxnSpPr/>
              <p:nvPr/>
            </p:nvCxnSpPr>
            <p:spPr>
              <a:xfrm flipV="1">
                <a:off x="4419600" y="2743200"/>
                <a:ext cx="1371600" cy="53340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7" name="Straight Arrow Connector 236"/>
              <p:cNvCxnSpPr/>
              <p:nvPr/>
            </p:nvCxnSpPr>
            <p:spPr>
              <a:xfrm rot="21480000" flipV="1">
                <a:off x="4803985" y="2909038"/>
                <a:ext cx="609599" cy="204586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 343"/>
            <p:cNvGrpSpPr/>
            <p:nvPr/>
          </p:nvGrpSpPr>
          <p:grpSpPr>
            <a:xfrm>
              <a:off x="4419600" y="2743200"/>
              <a:ext cx="1371600" cy="1588"/>
              <a:chOff x="1667256" y="1447800"/>
              <a:chExt cx="1371600" cy="1588"/>
            </a:xfrm>
          </p:grpSpPr>
          <p:cxnSp>
            <p:nvCxnSpPr>
              <p:cNvPr id="234" name="Straight Connector 233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5" name="Straight Arrow Connector 234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546"/>
          <p:cNvGrpSpPr/>
          <p:nvPr/>
        </p:nvGrpSpPr>
        <p:grpSpPr>
          <a:xfrm flipV="1">
            <a:off x="4648200" y="4648200"/>
            <a:ext cx="1371600" cy="533400"/>
            <a:chOff x="4419600" y="2743200"/>
            <a:chExt cx="1371600" cy="533400"/>
          </a:xfrm>
        </p:grpSpPr>
        <p:grpSp>
          <p:nvGrpSpPr>
            <p:cNvPr id="167" name="Group 544"/>
            <p:cNvGrpSpPr/>
            <p:nvPr/>
          </p:nvGrpSpPr>
          <p:grpSpPr>
            <a:xfrm>
              <a:off x="4419600" y="2743200"/>
              <a:ext cx="1371600" cy="533400"/>
              <a:chOff x="4419600" y="2743200"/>
              <a:chExt cx="1371600" cy="533400"/>
            </a:xfrm>
          </p:grpSpPr>
          <p:cxnSp>
            <p:nvCxnSpPr>
              <p:cNvPr id="243" name="Straight Connector 242"/>
              <p:cNvCxnSpPr/>
              <p:nvPr/>
            </p:nvCxnSpPr>
            <p:spPr>
              <a:xfrm flipV="1">
                <a:off x="4419600" y="2743200"/>
                <a:ext cx="1371600" cy="53340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 rot="21480000" flipV="1">
                <a:off x="4803985" y="2909038"/>
                <a:ext cx="609599" cy="20458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oup 343"/>
            <p:cNvGrpSpPr/>
            <p:nvPr/>
          </p:nvGrpSpPr>
          <p:grpSpPr>
            <a:xfrm>
              <a:off x="4419600" y="2743200"/>
              <a:ext cx="1371600" cy="1588"/>
              <a:chOff x="1667256" y="1447800"/>
              <a:chExt cx="1371600" cy="1588"/>
            </a:xfrm>
          </p:grpSpPr>
          <p:cxnSp>
            <p:nvCxnSpPr>
              <p:cNvPr id="241" name="Straight Connector 240"/>
              <p:cNvCxnSpPr/>
              <p:nvPr/>
            </p:nvCxnSpPr>
            <p:spPr>
              <a:xfrm>
                <a:off x="1667256" y="1447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2" name="Straight Arrow Connector 241"/>
              <p:cNvCxnSpPr/>
              <p:nvPr/>
            </p:nvCxnSpPr>
            <p:spPr>
              <a:xfrm>
                <a:off x="2133600" y="1447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45" name="TextBox 244"/>
          <p:cNvSpPr txBox="1"/>
          <p:nvPr/>
        </p:nvSpPr>
        <p:spPr>
          <a:xfrm>
            <a:off x="5638800" y="4800600"/>
            <a:ext cx="570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-2-2j</a:t>
            </a:r>
            <a:endParaRPr lang="en-US" sz="1600" dirty="0"/>
          </a:p>
        </p:txBody>
      </p:sp>
      <p:grpSp>
        <p:nvGrpSpPr>
          <p:cNvPr id="170" name="Group 249"/>
          <p:cNvGrpSpPr/>
          <p:nvPr/>
        </p:nvGrpSpPr>
        <p:grpSpPr>
          <a:xfrm>
            <a:off x="6019800" y="3581400"/>
            <a:ext cx="1371600" cy="1601788"/>
            <a:chOff x="3048000" y="2743200"/>
            <a:chExt cx="1371600" cy="1601788"/>
          </a:xfrm>
        </p:grpSpPr>
        <p:grpSp>
          <p:nvGrpSpPr>
            <p:cNvPr id="172" name="Group 142"/>
            <p:cNvGrpSpPr/>
            <p:nvPr/>
          </p:nvGrpSpPr>
          <p:grpSpPr>
            <a:xfrm>
              <a:off x="3048000" y="2743200"/>
              <a:ext cx="1371600" cy="1588"/>
              <a:chOff x="5486400" y="3352800"/>
              <a:chExt cx="1371600" cy="1588"/>
            </a:xfrm>
          </p:grpSpPr>
          <p:cxnSp>
            <p:nvCxnSpPr>
              <p:cNvPr id="261" name="Straight Connector 260"/>
              <p:cNvCxnSpPr/>
              <p:nvPr/>
            </p:nvCxnSpPr>
            <p:spPr>
              <a:xfrm>
                <a:off x="5486400" y="33528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2" name="Straight Arrow Connector 261"/>
              <p:cNvCxnSpPr/>
              <p:nvPr/>
            </p:nvCxnSpPr>
            <p:spPr>
              <a:xfrm>
                <a:off x="5486400" y="33528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43"/>
            <p:cNvGrpSpPr/>
            <p:nvPr/>
          </p:nvGrpSpPr>
          <p:grpSpPr>
            <a:xfrm>
              <a:off x="3048000" y="3276600"/>
              <a:ext cx="1371600" cy="1588"/>
              <a:chOff x="5486400" y="3886200"/>
              <a:chExt cx="1371600" cy="1588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5486400" y="38862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>
                <a:off x="5486400" y="38862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44"/>
            <p:cNvGrpSpPr/>
            <p:nvPr/>
          </p:nvGrpSpPr>
          <p:grpSpPr>
            <a:xfrm>
              <a:off x="3048000" y="3810000"/>
              <a:ext cx="1371600" cy="1588"/>
              <a:chOff x="5486400" y="4419600"/>
              <a:chExt cx="1371600" cy="1588"/>
            </a:xfrm>
          </p:grpSpPr>
          <p:cxnSp>
            <p:nvCxnSpPr>
              <p:cNvPr id="257" name="Straight Connector 256"/>
              <p:cNvCxnSpPr/>
              <p:nvPr/>
            </p:nvCxnSpPr>
            <p:spPr>
              <a:xfrm>
                <a:off x="5486400" y="44196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8" name="Straight Arrow Connector 257"/>
              <p:cNvCxnSpPr/>
              <p:nvPr/>
            </p:nvCxnSpPr>
            <p:spPr>
              <a:xfrm>
                <a:off x="5486400" y="44196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45"/>
            <p:cNvGrpSpPr/>
            <p:nvPr/>
          </p:nvGrpSpPr>
          <p:grpSpPr>
            <a:xfrm>
              <a:off x="3048000" y="4343400"/>
              <a:ext cx="1371600" cy="1588"/>
              <a:chOff x="5486400" y="4953000"/>
              <a:chExt cx="1371600" cy="1588"/>
            </a:xfrm>
          </p:grpSpPr>
          <p:cxnSp>
            <p:nvCxnSpPr>
              <p:cNvPr id="255" name="Straight Connector 254"/>
              <p:cNvCxnSpPr/>
              <p:nvPr/>
            </p:nvCxnSpPr>
            <p:spPr>
              <a:xfrm>
                <a:off x="5486400" y="4953000"/>
                <a:ext cx="1371600" cy="158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6" name="Straight Arrow Connector 255"/>
              <p:cNvCxnSpPr/>
              <p:nvPr/>
            </p:nvCxnSpPr>
            <p:spPr>
              <a:xfrm>
                <a:off x="5486400" y="4953000"/>
                <a:ext cx="721895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6" name="Group 264"/>
          <p:cNvGrpSpPr/>
          <p:nvPr/>
        </p:nvGrpSpPr>
        <p:grpSpPr>
          <a:xfrm>
            <a:off x="6019800" y="3581400"/>
            <a:ext cx="1371600" cy="1601788"/>
            <a:chOff x="3048000" y="2743200"/>
            <a:chExt cx="1371600" cy="1601788"/>
          </a:xfrm>
        </p:grpSpPr>
        <p:grpSp>
          <p:nvGrpSpPr>
            <p:cNvPr id="177" name="Group 142"/>
            <p:cNvGrpSpPr/>
            <p:nvPr/>
          </p:nvGrpSpPr>
          <p:grpSpPr>
            <a:xfrm>
              <a:off x="3048000" y="2743200"/>
              <a:ext cx="1371600" cy="1588"/>
              <a:chOff x="5486400" y="3352800"/>
              <a:chExt cx="1371600" cy="1588"/>
            </a:xfrm>
          </p:grpSpPr>
          <p:cxnSp>
            <p:nvCxnSpPr>
              <p:cNvPr id="276" name="Straight Connector 275"/>
              <p:cNvCxnSpPr/>
              <p:nvPr/>
            </p:nvCxnSpPr>
            <p:spPr>
              <a:xfrm>
                <a:off x="5486400" y="33528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7" name="Straight Arrow Connector 276"/>
              <p:cNvCxnSpPr/>
              <p:nvPr/>
            </p:nvCxnSpPr>
            <p:spPr>
              <a:xfrm>
                <a:off x="5486400" y="33528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143"/>
            <p:cNvGrpSpPr/>
            <p:nvPr/>
          </p:nvGrpSpPr>
          <p:grpSpPr>
            <a:xfrm>
              <a:off x="3048000" y="3276600"/>
              <a:ext cx="1371600" cy="1588"/>
              <a:chOff x="5486400" y="3886200"/>
              <a:chExt cx="1371600" cy="1588"/>
            </a:xfrm>
          </p:grpSpPr>
          <p:cxnSp>
            <p:nvCxnSpPr>
              <p:cNvPr id="274" name="Straight Connector 273"/>
              <p:cNvCxnSpPr/>
              <p:nvPr/>
            </p:nvCxnSpPr>
            <p:spPr>
              <a:xfrm>
                <a:off x="5486400" y="38862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5" name="Straight Arrow Connector 274"/>
              <p:cNvCxnSpPr/>
              <p:nvPr/>
            </p:nvCxnSpPr>
            <p:spPr>
              <a:xfrm>
                <a:off x="5486400" y="38862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44"/>
            <p:cNvGrpSpPr/>
            <p:nvPr/>
          </p:nvGrpSpPr>
          <p:grpSpPr>
            <a:xfrm>
              <a:off x="3048000" y="3810000"/>
              <a:ext cx="1371600" cy="1588"/>
              <a:chOff x="5486400" y="4419600"/>
              <a:chExt cx="1371600" cy="1588"/>
            </a:xfrm>
          </p:grpSpPr>
          <p:cxnSp>
            <p:nvCxnSpPr>
              <p:cNvPr id="272" name="Straight Connector 271"/>
              <p:cNvCxnSpPr/>
              <p:nvPr/>
            </p:nvCxnSpPr>
            <p:spPr>
              <a:xfrm>
                <a:off x="5486400" y="44196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3" name="Straight Arrow Connector 272"/>
              <p:cNvCxnSpPr/>
              <p:nvPr/>
            </p:nvCxnSpPr>
            <p:spPr>
              <a:xfrm>
                <a:off x="5486400" y="44196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45"/>
            <p:cNvGrpSpPr/>
            <p:nvPr/>
          </p:nvGrpSpPr>
          <p:grpSpPr>
            <a:xfrm>
              <a:off x="3048000" y="4343400"/>
              <a:ext cx="1371600" cy="1588"/>
              <a:chOff x="5486400" y="4953000"/>
              <a:chExt cx="1371600" cy="1588"/>
            </a:xfrm>
          </p:grpSpPr>
          <p:cxnSp>
            <p:nvCxnSpPr>
              <p:cNvPr id="270" name="Straight Connector 269"/>
              <p:cNvCxnSpPr/>
              <p:nvPr/>
            </p:nvCxnSpPr>
            <p:spPr>
              <a:xfrm>
                <a:off x="5486400" y="4953000"/>
                <a:ext cx="1371600" cy="1588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1" name="Straight Arrow Connector 270"/>
              <p:cNvCxnSpPr/>
              <p:nvPr/>
            </p:nvCxnSpPr>
            <p:spPr>
              <a:xfrm>
                <a:off x="5486400" y="4953000"/>
                <a:ext cx="721895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1" name="Group 281"/>
          <p:cNvGrpSpPr/>
          <p:nvPr/>
        </p:nvGrpSpPr>
        <p:grpSpPr>
          <a:xfrm>
            <a:off x="7162800" y="3242846"/>
            <a:ext cx="393056" cy="1938754"/>
            <a:chOff x="6934200" y="2404646"/>
            <a:chExt cx="393056" cy="1938754"/>
          </a:xfrm>
        </p:grpSpPr>
        <p:sp>
          <p:nvSpPr>
            <p:cNvPr id="278" name="TextBox 277"/>
            <p:cNvSpPr txBox="1"/>
            <p:nvPr/>
          </p:nvSpPr>
          <p:spPr>
            <a:xfrm>
              <a:off x="6934200" y="2404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4</a:t>
              </a:r>
              <a:endParaRPr lang="en-US" sz="1600" dirty="0"/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6934200" y="293804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12</a:t>
              </a:r>
              <a:endParaRPr lang="en-US" sz="1600" b="1" dirty="0"/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6934200" y="34714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8</a:t>
              </a:r>
              <a:endParaRPr lang="en-US" sz="1600" b="1" dirty="0"/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6934200" y="400484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16</a:t>
              </a:r>
              <a:endParaRPr lang="en-US" sz="1600" dirty="0"/>
            </a:p>
          </p:txBody>
        </p:sp>
      </p:grpSp>
      <p:grpSp>
        <p:nvGrpSpPr>
          <p:cNvPr id="182" name="Group 288"/>
          <p:cNvGrpSpPr/>
          <p:nvPr/>
        </p:nvGrpSpPr>
        <p:grpSpPr>
          <a:xfrm>
            <a:off x="76200" y="3048000"/>
            <a:ext cx="990600" cy="2319754"/>
            <a:chOff x="0" y="2209800"/>
            <a:chExt cx="990600" cy="2319754"/>
          </a:xfrm>
        </p:grpSpPr>
        <p:grpSp>
          <p:nvGrpSpPr>
            <p:cNvPr id="183" name="Group 282"/>
            <p:cNvGrpSpPr/>
            <p:nvPr/>
          </p:nvGrpSpPr>
          <p:grpSpPr>
            <a:xfrm>
              <a:off x="228600" y="2590800"/>
              <a:ext cx="393056" cy="1938754"/>
              <a:chOff x="6934200" y="2404646"/>
              <a:chExt cx="393056" cy="1938754"/>
            </a:xfrm>
          </p:grpSpPr>
          <p:sp>
            <p:nvSpPr>
              <p:cNvPr id="284" name="TextBox 283"/>
              <p:cNvSpPr txBox="1"/>
              <p:nvPr/>
            </p:nvSpPr>
            <p:spPr>
              <a:xfrm>
                <a:off x="6934200" y="240464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00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6934200" y="293804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01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86" name="TextBox 285"/>
              <p:cNvSpPr txBox="1"/>
              <p:nvPr/>
            </p:nvSpPr>
            <p:spPr>
              <a:xfrm>
                <a:off x="6934200" y="347144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10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6934200" y="4004846"/>
                <a:ext cx="393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11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88" name="TextBox 287"/>
            <p:cNvSpPr txBox="1"/>
            <p:nvPr/>
          </p:nvSpPr>
          <p:spPr>
            <a:xfrm>
              <a:off x="0" y="220980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Bit Index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84" name="Group 289"/>
          <p:cNvGrpSpPr/>
          <p:nvPr/>
        </p:nvGrpSpPr>
        <p:grpSpPr>
          <a:xfrm>
            <a:off x="7772400" y="2861846"/>
            <a:ext cx="1219200" cy="2319754"/>
            <a:chOff x="-141514" y="2209800"/>
            <a:chExt cx="1132114" cy="2319754"/>
          </a:xfrm>
        </p:grpSpPr>
        <p:grpSp>
          <p:nvGrpSpPr>
            <p:cNvPr id="186" name="Group 282"/>
            <p:cNvGrpSpPr/>
            <p:nvPr/>
          </p:nvGrpSpPr>
          <p:grpSpPr>
            <a:xfrm>
              <a:off x="228600" y="2590800"/>
              <a:ext cx="364981" cy="1938754"/>
              <a:chOff x="6934200" y="2404646"/>
              <a:chExt cx="364981" cy="1938754"/>
            </a:xfrm>
          </p:grpSpPr>
          <p:sp>
            <p:nvSpPr>
              <p:cNvPr id="293" name="TextBox 292"/>
              <p:cNvSpPr txBox="1"/>
              <p:nvPr/>
            </p:nvSpPr>
            <p:spPr>
              <a:xfrm>
                <a:off x="6934200" y="2404646"/>
                <a:ext cx="3649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00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6934200" y="2938046"/>
                <a:ext cx="3649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10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6934200" y="3471446"/>
                <a:ext cx="3649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01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6934200" y="4004846"/>
                <a:ext cx="3649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00FF"/>
                    </a:solidFill>
                  </a:rPr>
                  <a:t>11</a:t>
                </a:r>
                <a:endParaRPr lang="en-US" sz="1600" dirty="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92" name="TextBox 291"/>
            <p:cNvSpPr txBox="1"/>
            <p:nvPr/>
          </p:nvSpPr>
          <p:spPr>
            <a:xfrm>
              <a:off x="-141514" y="2209800"/>
              <a:ext cx="11321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FF"/>
                  </a:solidFill>
                </a:rPr>
                <a:t>Bit Reversal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87" name="Group 282"/>
          <p:cNvGrpSpPr/>
          <p:nvPr/>
        </p:nvGrpSpPr>
        <p:grpSpPr>
          <a:xfrm>
            <a:off x="7391400" y="3242846"/>
            <a:ext cx="685800" cy="1938754"/>
            <a:chOff x="6934205" y="2404646"/>
            <a:chExt cx="656743" cy="1938754"/>
          </a:xfrm>
        </p:grpSpPr>
        <p:sp>
          <p:nvSpPr>
            <p:cNvPr id="300" name="TextBox 299"/>
            <p:cNvSpPr txBox="1"/>
            <p:nvPr/>
          </p:nvSpPr>
          <p:spPr>
            <a:xfrm>
              <a:off x="6934205" y="2404646"/>
              <a:ext cx="6135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= x(0)</a:t>
              </a:r>
              <a:endParaRPr lang="en-US" sz="1600" dirty="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6934216" y="2938046"/>
              <a:ext cx="6135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= x(2)</a:t>
              </a:r>
              <a:endParaRPr lang="en-US" sz="1600" dirty="0"/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6934231" y="3471446"/>
              <a:ext cx="6135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= x(1)</a:t>
              </a:r>
              <a:endParaRPr lang="en-US" sz="1600" dirty="0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6934219" y="4004846"/>
              <a:ext cx="6567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 = x(3)</a:t>
              </a:r>
              <a:endParaRPr lang="en-US" sz="1600" dirty="0"/>
            </a:p>
          </p:txBody>
        </p:sp>
      </p:grpSp>
      <p:sp>
        <p:nvSpPr>
          <p:cNvPr id="304" name="Curved Up Arrow 303"/>
          <p:cNvSpPr/>
          <p:nvPr/>
        </p:nvSpPr>
        <p:spPr>
          <a:xfrm>
            <a:off x="381000" y="5410200"/>
            <a:ext cx="8382000" cy="762000"/>
          </a:xfrm>
          <a:prstGeom prst="curvedUpArrow">
            <a:avLst>
              <a:gd name="adj1" fmla="val 33276"/>
              <a:gd name="adj2" fmla="val 112719"/>
              <a:gd name="adj3" fmla="val 36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1" name="TextBox 320"/>
          <p:cNvSpPr txBox="1"/>
          <p:nvPr/>
        </p:nvSpPr>
        <p:spPr>
          <a:xfrm>
            <a:off x="228600" y="1443335"/>
            <a:ext cx="136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Solution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9" name="Group 328"/>
          <p:cNvGrpSpPr/>
          <p:nvPr/>
        </p:nvGrpSpPr>
        <p:grpSpPr>
          <a:xfrm>
            <a:off x="5029200" y="1752600"/>
            <a:ext cx="3448050" cy="752475"/>
            <a:chOff x="5029200" y="1752600"/>
            <a:chExt cx="3448050" cy="752475"/>
          </a:xfrm>
        </p:grpSpPr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99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029200" y="1752600"/>
              <a:ext cx="3448050" cy="371475"/>
            </a:xfrm>
            <a:prstGeom prst="rect">
              <a:avLst/>
            </a:prstGeom>
            <a:noFill/>
          </p:spPr>
        </p:pic>
        <p:pic>
          <p:nvPicPr>
            <p:cNvPr id="7189" name="Picture 2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9900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5029200" y="2133600"/>
              <a:ext cx="3438525" cy="371475"/>
            </a:xfrm>
            <a:prstGeom prst="rect">
              <a:avLst/>
            </a:prstGeom>
            <a:noFill/>
          </p:spPr>
        </p:pic>
      </p:grp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400800"/>
            <a:ext cx="4762500" cy="371475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724400"/>
            <a:ext cx="781878" cy="304800"/>
          </a:xfrm>
          <a:prstGeom prst="rect">
            <a:avLst/>
          </a:prstGeom>
          <a:noFill/>
        </p:spPr>
      </p:pic>
      <p:pic>
        <p:nvPicPr>
          <p:cNvPr id="250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5257800"/>
            <a:ext cx="781878" cy="304800"/>
          </a:xfrm>
          <a:prstGeom prst="rect">
            <a:avLst/>
          </a:prstGeom>
          <a:noFill/>
        </p:spPr>
      </p:pic>
      <p:pic>
        <p:nvPicPr>
          <p:cNvPr id="25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191000"/>
            <a:ext cx="781878" cy="30480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5257800"/>
            <a:ext cx="742122" cy="3048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33400" y="1752600"/>
            <a:ext cx="4152900" cy="752475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65" name="Group 264"/>
          <p:cNvGrpSpPr/>
          <p:nvPr/>
        </p:nvGrpSpPr>
        <p:grpSpPr>
          <a:xfrm>
            <a:off x="228600" y="71735"/>
            <a:ext cx="6705600" cy="1404640"/>
            <a:chOff x="228600" y="71735"/>
            <a:chExt cx="6705600" cy="1404640"/>
          </a:xfrm>
        </p:grpSpPr>
        <p:sp>
          <p:nvSpPr>
            <p:cNvPr id="307" name="TextBox 306"/>
            <p:cNvSpPr txBox="1"/>
            <p:nvPr/>
          </p:nvSpPr>
          <p:spPr>
            <a:xfrm>
              <a:off x="228600" y="71735"/>
              <a:ext cx="20896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Cambria" pitchFamily="18" charset="0"/>
                </a:rPr>
                <a:t>Example 4.13</a:t>
              </a:r>
              <a:endParaRPr lang="en-US" sz="2400" dirty="0">
                <a:latin typeface="Cambria" pitchFamily="18" charset="0"/>
              </a:endParaRPr>
            </a:p>
          </p:txBody>
        </p:sp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3000" y="533400"/>
              <a:ext cx="3657600" cy="209550"/>
            </a:xfrm>
            <a:prstGeom prst="rect">
              <a:avLst/>
            </a:prstGeom>
            <a:noFill/>
          </p:spPr>
        </p:pic>
        <p:pic>
          <p:nvPicPr>
            <p:cNvPr id="25609" name="Picture 9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81200" y="838200"/>
              <a:ext cx="4076700" cy="209550"/>
            </a:xfrm>
            <a:prstGeom prst="rect">
              <a:avLst/>
            </a:prstGeom>
            <a:noFill/>
          </p:spPr>
        </p:pic>
        <p:pic>
          <p:nvPicPr>
            <p:cNvPr id="25615" name="Picture 15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0600" y="1066800"/>
              <a:ext cx="5943600" cy="4095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" grpId="0" animBg="1"/>
      <p:bldP spid="306" grpId="0" animBg="1"/>
      <p:bldP spid="414" grpId="0"/>
      <p:bldP spid="429" grpId="0"/>
      <p:bldP spid="451" grpId="0"/>
      <p:bldP spid="459" grpId="0"/>
      <p:bldP spid="169" grpId="0"/>
      <p:bldP spid="171" grpId="0"/>
      <p:bldP spid="185" grpId="0"/>
      <p:bldP spid="215" grpId="0"/>
      <p:bldP spid="223" grpId="0"/>
      <p:bldP spid="245" grpId="0"/>
      <p:bldP spid="304" grpId="0" animBg="1"/>
      <p:bldP spid="3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D:\DropboxPersonal\Dropbox\Teaching\CEN352 Digital Signal Processing\Li Tan DSP Book Material from Elsevier Site\Image Collection\04~chapter_04\f04-32-P37409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1514475"/>
            <a:ext cx="7620000" cy="381952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447800" y="5562600"/>
            <a:ext cx="6084936" cy="408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The first iteration of the 8-point FFT using Decimation-in-Time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52400"/>
            <a:ext cx="6477000" cy="646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Method of Decimation-in-Time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:\DropboxPersonal\Dropbox\Teaching\CEN352 Digital Signal Processing\Li Tan DSP Book Material from Elsevier Site\Image Collection\04~chapter_04\f04-33-P37409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1800225"/>
            <a:ext cx="7620000" cy="325755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447800" y="5562600"/>
            <a:ext cx="6379310" cy="40862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dirty="0" smtClean="0"/>
              <a:t>The second iteration of the 8-point FFT using Decimation-in-Time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52400"/>
            <a:ext cx="6477000" cy="6469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Method of Decimation-in-Time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4839</TotalTime>
  <Words>691</Words>
  <Application>Microsoft Office PowerPoint</Application>
  <PresentationFormat>On-screen Show (4:3)</PresentationFormat>
  <Paragraphs>382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CEN352 Digital Signal Processing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Mirza</dc:creator>
  <cp:lastModifiedBy>Mirza</cp:lastModifiedBy>
  <cp:revision>352</cp:revision>
  <dcterms:created xsi:type="dcterms:W3CDTF">2012-10-08T22:22:16Z</dcterms:created>
  <dcterms:modified xsi:type="dcterms:W3CDTF">2012-11-15T19:43:27Z</dcterms:modified>
</cp:coreProperties>
</file>