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06" r:id="rId3"/>
    <p:sldId id="316" r:id="rId4"/>
    <p:sldId id="317" r:id="rId5"/>
    <p:sldId id="322" r:id="rId6"/>
    <p:sldId id="320" r:id="rId7"/>
    <p:sldId id="323" r:id="rId8"/>
    <p:sldId id="321" r:id="rId9"/>
    <p:sldId id="324" r:id="rId10"/>
    <p:sldId id="319" r:id="rId11"/>
    <p:sldId id="326" r:id="rId12"/>
    <p:sldId id="327" r:id="rId13"/>
    <p:sldId id="315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4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72" autoAdjust="0"/>
    <p:restoredTop sz="94660"/>
  </p:normalViewPr>
  <p:slideViewPr>
    <p:cSldViewPr>
      <p:cViewPr varScale="1">
        <p:scale>
          <a:sx n="68" d="100"/>
          <a:sy n="68" d="100"/>
        </p:scale>
        <p:origin x="-7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DE2111-FAA6-4C90-9040-889BC2DB17A6}" type="doc">
      <dgm:prSet loTypeId="urn:microsoft.com/office/officeart/2005/8/layout/process2" loCatId="process" qsTypeId="urn:microsoft.com/office/officeart/2005/8/quickstyle/simple3" qsCatId="simple" csTypeId="urn:microsoft.com/office/officeart/2005/8/colors/colorful2" csCatId="colorful" phldr="1"/>
      <dgm:spPr/>
    </dgm:pt>
    <dgm:pt modelId="{3E9B0440-649B-428C-9580-415A1AC27C0A}">
      <dgm:prSet phldrT="[Text]"/>
      <dgm:spPr/>
      <dgm:t>
        <a:bodyPr/>
        <a:lstStyle/>
        <a:p>
          <a:r>
            <a:rPr lang="en-US" dirty="0" smtClean="0"/>
            <a:t>Given an analog signal </a:t>
          </a:r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x(t)</a:t>
          </a:r>
          <a:r>
            <a:rPr lang="en-US" dirty="0" smtClean="0"/>
            <a:t> and the number of bits </a:t>
          </a:r>
          <a:r>
            <a:rPr lang="en-US" b="1" i="1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en-US" dirty="0" smtClean="0"/>
            <a:t> in an ADC</a:t>
          </a:r>
          <a:endParaRPr lang="en-US" dirty="0"/>
        </a:p>
      </dgm:t>
    </dgm:pt>
    <dgm:pt modelId="{5D2BA249-9916-4896-A021-0A4469CCBFB5}" type="parTrans" cxnId="{6B60EB40-7F28-4F0A-BC57-45E71E103B90}">
      <dgm:prSet/>
      <dgm:spPr/>
      <dgm:t>
        <a:bodyPr/>
        <a:lstStyle/>
        <a:p>
          <a:endParaRPr lang="en-US"/>
        </a:p>
      </dgm:t>
    </dgm:pt>
    <dgm:pt modelId="{DDBB171E-BECF-44A9-8D50-CAEBEBC39E39}" type="sibTrans" cxnId="{6B60EB40-7F28-4F0A-BC57-45E71E103B90}">
      <dgm:prSet/>
      <dgm:spPr/>
      <dgm:t>
        <a:bodyPr/>
        <a:lstStyle/>
        <a:p>
          <a:endParaRPr lang="en-US"/>
        </a:p>
      </dgm:t>
    </dgm:pt>
    <dgm:pt modelId="{2EDC77E0-908E-4084-A978-414558B3D923}">
      <dgm:prSet phldrT="[Text]"/>
      <dgm:spPr/>
      <dgm:t>
        <a:bodyPr/>
        <a:lstStyle/>
        <a:p>
          <a:r>
            <a:rPr lang="en-US" dirty="0" smtClean="0"/>
            <a:t>Find out the number of quantization levels: </a:t>
          </a:r>
          <a:r>
            <a:rPr lang="en-US" b="1" i="1" dirty="0" smtClean="0"/>
            <a:t>L=2</a:t>
          </a:r>
          <a:r>
            <a:rPr lang="en-US" b="1" i="1" baseline="30000" dirty="0" smtClean="0"/>
            <a:t>m</a:t>
          </a:r>
          <a:endParaRPr lang="en-US" dirty="0" smtClean="0"/>
        </a:p>
      </dgm:t>
    </dgm:pt>
    <dgm:pt modelId="{7459DC08-45A3-4E98-B782-B151AEC18C8E}" type="parTrans" cxnId="{253B85AE-5218-47B4-9C10-E92284712614}">
      <dgm:prSet/>
      <dgm:spPr/>
      <dgm:t>
        <a:bodyPr/>
        <a:lstStyle/>
        <a:p>
          <a:endParaRPr lang="en-US"/>
        </a:p>
      </dgm:t>
    </dgm:pt>
    <dgm:pt modelId="{D0206A99-D10E-42A4-94B2-E9A44EF1AA3F}" type="sibTrans" cxnId="{253B85AE-5218-47B4-9C10-E92284712614}">
      <dgm:prSet/>
      <dgm:spPr/>
      <dgm:t>
        <a:bodyPr/>
        <a:lstStyle/>
        <a:p>
          <a:endParaRPr lang="en-US"/>
        </a:p>
      </dgm:t>
    </dgm:pt>
    <dgm:pt modelId="{EA7CDE95-969B-4985-AB58-0F68654261EB}">
      <dgm:prSet phldrT="[Text]"/>
      <dgm:spPr/>
      <dgm:t>
        <a:bodyPr/>
        <a:lstStyle/>
        <a:p>
          <a:r>
            <a:rPr lang="en-US" dirty="0" smtClean="0"/>
            <a:t>Find out the step size of the </a:t>
          </a:r>
          <a:r>
            <a:rPr lang="en-US" dirty="0" err="1" smtClean="0"/>
            <a:t>quantizer</a:t>
          </a:r>
          <a:r>
            <a:rPr lang="en-US" dirty="0" smtClean="0"/>
            <a:t>: </a:t>
          </a:r>
          <a:r>
            <a:rPr lang="el-GR" b="1" i="1" dirty="0" smtClean="0"/>
            <a:t>Δ</a:t>
          </a:r>
          <a:r>
            <a:rPr lang="en-US" b="1" i="1" dirty="0" smtClean="0"/>
            <a:t> = (</a:t>
          </a:r>
          <a:r>
            <a:rPr lang="en-US" b="1" i="1" dirty="0" err="1" smtClean="0"/>
            <a:t>x</a:t>
          </a:r>
          <a:r>
            <a:rPr lang="en-US" b="1" i="1" baseline="-25000" dirty="0" err="1" smtClean="0"/>
            <a:t>max</a:t>
          </a:r>
          <a:r>
            <a:rPr lang="en-US" b="1" i="1" dirty="0" smtClean="0"/>
            <a:t> ‒ </a:t>
          </a:r>
          <a:r>
            <a:rPr lang="en-US" b="1" i="1" dirty="0" err="1" smtClean="0"/>
            <a:t>x</a:t>
          </a:r>
          <a:r>
            <a:rPr lang="en-US" b="1" i="1" baseline="-25000" dirty="0" err="1" smtClean="0"/>
            <a:t>min</a:t>
          </a:r>
          <a:r>
            <a:rPr lang="en-US" b="1" i="1" dirty="0" smtClean="0"/>
            <a:t>)/L</a:t>
          </a:r>
          <a:endParaRPr lang="en-US" dirty="0"/>
        </a:p>
      </dgm:t>
    </dgm:pt>
    <dgm:pt modelId="{5874A250-1C2F-4C73-96AD-0DC189ED1229}" type="parTrans" cxnId="{16C7CF91-F344-42E5-9EFE-27FE07D38622}">
      <dgm:prSet/>
      <dgm:spPr/>
      <dgm:t>
        <a:bodyPr/>
        <a:lstStyle/>
        <a:p>
          <a:endParaRPr lang="en-US"/>
        </a:p>
      </dgm:t>
    </dgm:pt>
    <dgm:pt modelId="{90EBE381-7C8A-4889-BB73-E4CC45F17C7F}" type="sibTrans" cxnId="{16C7CF91-F344-42E5-9EFE-27FE07D38622}">
      <dgm:prSet/>
      <dgm:spPr/>
      <dgm:t>
        <a:bodyPr/>
        <a:lstStyle/>
        <a:p>
          <a:endParaRPr lang="en-US"/>
        </a:p>
      </dgm:t>
    </dgm:pt>
    <dgm:pt modelId="{EAF0A2DB-CC18-4585-915E-923EF315ABFC}">
      <dgm:prSet phldrT="[Text]"/>
      <dgm:spPr/>
      <dgm:t>
        <a:bodyPr/>
        <a:lstStyle/>
        <a:p>
          <a:r>
            <a:rPr lang="en-US" dirty="0" smtClean="0"/>
            <a:t>The index corresponding to the binary code is: </a:t>
          </a:r>
          <a:r>
            <a:rPr lang="en-US" b="1" i="1" dirty="0" err="1" smtClean="0"/>
            <a:t>i</a:t>
          </a:r>
          <a:r>
            <a:rPr lang="en-US" b="1" i="1" dirty="0" smtClean="0"/>
            <a:t> = round(x ‒ </a:t>
          </a:r>
          <a:r>
            <a:rPr lang="en-US" b="1" i="1" dirty="0" err="1" smtClean="0"/>
            <a:t>x</a:t>
          </a:r>
          <a:r>
            <a:rPr lang="en-US" b="1" i="1" baseline="-25000" dirty="0" err="1" smtClean="0"/>
            <a:t>min</a:t>
          </a:r>
          <a:r>
            <a:rPr lang="en-US" b="1" i="1" dirty="0" smtClean="0"/>
            <a:t>)/</a:t>
          </a:r>
          <a:r>
            <a:rPr lang="el-GR" b="1" i="1" dirty="0" smtClean="0"/>
            <a:t>Δ</a:t>
          </a:r>
          <a:endParaRPr lang="en-US" dirty="0"/>
        </a:p>
      </dgm:t>
    </dgm:pt>
    <dgm:pt modelId="{09BE1088-74F1-47F4-B3F5-F070510E74D8}" type="parTrans" cxnId="{02DA4E3A-C301-4B25-8537-E121DFC7BA3A}">
      <dgm:prSet/>
      <dgm:spPr/>
      <dgm:t>
        <a:bodyPr/>
        <a:lstStyle/>
        <a:p>
          <a:endParaRPr lang="en-US"/>
        </a:p>
      </dgm:t>
    </dgm:pt>
    <dgm:pt modelId="{22582BAA-33F4-4966-A19D-4EDDD5E726A5}" type="sibTrans" cxnId="{02DA4E3A-C301-4B25-8537-E121DFC7BA3A}">
      <dgm:prSet/>
      <dgm:spPr/>
      <dgm:t>
        <a:bodyPr/>
        <a:lstStyle/>
        <a:p>
          <a:endParaRPr lang="en-US"/>
        </a:p>
      </dgm:t>
    </dgm:pt>
    <dgm:pt modelId="{68789ACC-1852-4574-B5FC-8EAF79389375}">
      <dgm:prSet phldrT="[Text]"/>
      <dgm:spPr/>
      <dgm:t>
        <a:bodyPr/>
        <a:lstStyle/>
        <a:p>
          <a:r>
            <a:rPr lang="en-US" dirty="0" smtClean="0"/>
            <a:t>Values of the quantization levels:  </a:t>
          </a:r>
          <a:r>
            <a:rPr lang="en-US" b="1" i="1" dirty="0" err="1" smtClean="0"/>
            <a:t>x</a:t>
          </a:r>
          <a:r>
            <a:rPr lang="en-US" b="1" i="1" baseline="-25000" dirty="0" err="1" smtClean="0"/>
            <a:t>q</a:t>
          </a:r>
          <a:r>
            <a:rPr lang="en-US" b="1" i="1" dirty="0" smtClean="0"/>
            <a:t> = </a:t>
          </a:r>
          <a:r>
            <a:rPr lang="en-US" b="1" i="1" dirty="0" err="1" smtClean="0"/>
            <a:t>x</a:t>
          </a:r>
          <a:r>
            <a:rPr lang="en-US" b="1" i="1" baseline="-25000" dirty="0" err="1" smtClean="0"/>
            <a:t>min</a:t>
          </a:r>
          <a:r>
            <a:rPr lang="en-US" b="1" i="1" dirty="0" smtClean="0"/>
            <a:t> + </a:t>
          </a:r>
          <a:r>
            <a:rPr lang="en-US" b="1" i="1" dirty="0" err="1" smtClean="0"/>
            <a:t>i</a:t>
          </a:r>
          <a:r>
            <a:rPr lang="en-US" b="1" i="1" dirty="0" smtClean="0"/>
            <a:t> </a:t>
          </a:r>
          <a:r>
            <a:rPr lang="el-GR" b="1" i="1" dirty="0" smtClean="0"/>
            <a:t>Δ</a:t>
          </a:r>
          <a:r>
            <a:rPr lang="en-US" dirty="0" smtClean="0"/>
            <a:t>, where </a:t>
          </a:r>
          <a:r>
            <a:rPr lang="en-US" b="1" i="1" dirty="0" err="1" smtClean="0"/>
            <a:t>i</a:t>
          </a:r>
          <a:r>
            <a:rPr lang="en-US" b="1" i="1" dirty="0" smtClean="0"/>
            <a:t>=0,1,2,…,L</a:t>
          </a:r>
          <a:endParaRPr lang="en-US" dirty="0"/>
        </a:p>
      </dgm:t>
    </dgm:pt>
    <dgm:pt modelId="{3A3E6AD7-4A50-46F5-BDD0-0E8053AD0D27}" type="parTrans" cxnId="{850C4B09-D842-4F02-A49E-9EC3E3F60D47}">
      <dgm:prSet/>
      <dgm:spPr/>
      <dgm:t>
        <a:bodyPr/>
        <a:lstStyle/>
        <a:p>
          <a:endParaRPr lang="en-US"/>
        </a:p>
      </dgm:t>
    </dgm:pt>
    <dgm:pt modelId="{816C9EB9-E277-4796-B438-254A78491361}" type="sibTrans" cxnId="{850C4B09-D842-4F02-A49E-9EC3E3F60D47}">
      <dgm:prSet/>
      <dgm:spPr/>
      <dgm:t>
        <a:bodyPr/>
        <a:lstStyle/>
        <a:p>
          <a:endParaRPr lang="en-US"/>
        </a:p>
      </dgm:t>
    </dgm:pt>
    <dgm:pt modelId="{8195AE82-29E1-44AA-A735-8C4A16871976}" type="pres">
      <dgm:prSet presAssocID="{D2DE2111-FAA6-4C90-9040-889BC2DB17A6}" presName="linearFlow" presStyleCnt="0">
        <dgm:presLayoutVars>
          <dgm:resizeHandles val="exact"/>
        </dgm:presLayoutVars>
      </dgm:prSet>
      <dgm:spPr/>
    </dgm:pt>
    <dgm:pt modelId="{1B3A3281-B3E4-46EC-B2B2-00759015F5AA}" type="pres">
      <dgm:prSet presAssocID="{3E9B0440-649B-428C-9580-415A1AC27C0A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162016-C59F-4987-B425-22C176CAD82B}" type="pres">
      <dgm:prSet presAssocID="{DDBB171E-BECF-44A9-8D50-CAEBEBC39E39}" presName="sibTrans" presStyleLbl="sibTrans2D1" presStyleIdx="0" presStyleCnt="4"/>
      <dgm:spPr/>
      <dgm:t>
        <a:bodyPr/>
        <a:lstStyle/>
        <a:p>
          <a:endParaRPr lang="en-US"/>
        </a:p>
      </dgm:t>
    </dgm:pt>
    <dgm:pt modelId="{1F3732E3-A219-49E5-A03E-713B7C93DE65}" type="pres">
      <dgm:prSet presAssocID="{DDBB171E-BECF-44A9-8D50-CAEBEBC39E39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3190EDA7-8E2A-4196-AD4F-41A29785E129}" type="pres">
      <dgm:prSet presAssocID="{2EDC77E0-908E-4084-A978-414558B3D92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A2933B-8658-4D60-9DD3-1E8056AB2CE1}" type="pres">
      <dgm:prSet presAssocID="{D0206A99-D10E-42A4-94B2-E9A44EF1AA3F}" presName="sibTrans" presStyleLbl="sibTrans2D1" presStyleIdx="1" presStyleCnt="4"/>
      <dgm:spPr/>
      <dgm:t>
        <a:bodyPr/>
        <a:lstStyle/>
        <a:p>
          <a:endParaRPr lang="en-US"/>
        </a:p>
      </dgm:t>
    </dgm:pt>
    <dgm:pt modelId="{8A5C8EC2-6F8B-4CEA-BB63-DCA59F4DBF46}" type="pres">
      <dgm:prSet presAssocID="{D0206A99-D10E-42A4-94B2-E9A44EF1AA3F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2105F858-58A2-4E2F-AB85-39FA848AE93A}" type="pres">
      <dgm:prSet presAssocID="{EA7CDE95-969B-4985-AB58-0F68654261E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46943A-D95F-4999-B711-D676025C795A}" type="pres">
      <dgm:prSet presAssocID="{90EBE381-7C8A-4889-BB73-E4CC45F17C7F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C7FFDF9-DBF3-450F-BA94-D40DFC3D0296}" type="pres">
      <dgm:prSet presAssocID="{90EBE381-7C8A-4889-BB73-E4CC45F17C7F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1391E21D-BD67-408A-AEC4-F0336E335A1A}" type="pres">
      <dgm:prSet presAssocID="{EAF0A2DB-CC18-4585-915E-923EF315ABFC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7E504E-F87C-41A2-A636-F644B0942D75}" type="pres">
      <dgm:prSet presAssocID="{22582BAA-33F4-4966-A19D-4EDDD5E726A5}" presName="sibTrans" presStyleLbl="sibTrans2D1" presStyleIdx="3" presStyleCnt="4"/>
      <dgm:spPr/>
      <dgm:t>
        <a:bodyPr/>
        <a:lstStyle/>
        <a:p>
          <a:endParaRPr lang="en-US"/>
        </a:p>
      </dgm:t>
    </dgm:pt>
    <dgm:pt modelId="{AF261D31-1E58-4FF4-9B19-69DD638AD959}" type="pres">
      <dgm:prSet presAssocID="{22582BAA-33F4-4966-A19D-4EDDD5E726A5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A3CC4787-24ED-4725-9E40-FC9F78F65D0B}" type="pres">
      <dgm:prSet presAssocID="{68789ACC-1852-4574-B5FC-8EAF79389375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825708-F36A-4E74-A7F8-D043A187F3BD}" type="presOf" srcId="{D0206A99-D10E-42A4-94B2-E9A44EF1AA3F}" destId="{F8A2933B-8658-4D60-9DD3-1E8056AB2CE1}" srcOrd="0" destOrd="0" presId="urn:microsoft.com/office/officeart/2005/8/layout/process2"/>
    <dgm:cxn modelId="{259A23DE-8CCC-4766-B147-D7A74F9C1E86}" type="presOf" srcId="{DDBB171E-BECF-44A9-8D50-CAEBEBC39E39}" destId="{1F3732E3-A219-49E5-A03E-713B7C93DE65}" srcOrd="1" destOrd="0" presId="urn:microsoft.com/office/officeart/2005/8/layout/process2"/>
    <dgm:cxn modelId="{253B85AE-5218-47B4-9C10-E92284712614}" srcId="{D2DE2111-FAA6-4C90-9040-889BC2DB17A6}" destId="{2EDC77E0-908E-4084-A978-414558B3D923}" srcOrd="1" destOrd="0" parTransId="{7459DC08-45A3-4E98-B782-B151AEC18C8E}" sibTransId="{D0206A99-D10E-42A4-94B2-E9A44EF1AA3F}"/>
    <dgm:cxn modelId="{73D30E81-7982-460A-9089-78C1156DFCA4}" type="presOf" srcId="{90EBE381-7C8A-4889-BB73-E4CC45F17C7F}" destId="{5346943A-D95F-4999-B711-D676025C795A}" srcOrd="0" destOrd="0" presId="urn:microsoft.com/office/officeart/2005/8/layout/process2"/>
    <dgm:cxn modelId="{24FA1B97-E057-4038-B73F-ED0748425ABA}" type="presOf" srcId="{2EDC77E0-908E-4084-A978-414558B3D923}" destId="{3190EDA7-8E2A-4196-AD4F-41A29785E129}" srcOrd="0" destOrd="0" presId="urn:microsoft.com/office/officeart/2005/8/layout/process2"/>
    <dgm:cxn modelId="{A1E5F559-F174-430A-BB1D-DACA2F4C96D1}" type="presOf" srcId="{68789ACC-1852-4574-B5FC-8EAF79389375}" destId="{A3CC4787-24ED-4725-9E40-FC9F78F65D0B}" srcOrd="0" destOrd="0" presId="urn:microsoft.com/office/officeart/2005/8/layout/process2"/>
    <dgm:cxn modelId="{C3180C4A-6E29-47AA-B710-26764E78358B}" type="presOf" srcId="{D2DE2111-FAA6-4C90-9040-889BC2DB17A6}" destId="{8195AE82-29E1-44AA-A735-8C4A16871976}" srcOrd="0" destOrd="0" presId="urn:microsoft.com/office/officeart/2005/8/layout/process2"/>
    <dgm:cxn modelId="{A88A6E8D-0EA9-4BF2-A38F-313BD859DB46}" type="presOf" srcId="{D0206A99-D10E-42A4-94B2-E9A44EF1AA3F}" destId="{8A5C8EC2-6F8B-4CEA-BB63-DCA59F4DBF46}" srcOrd="1" destOrd="0" presId="urn:microsoft.com/office/officeart/2005/8/layout/process2"/>
    <dgm:cxn modelId="{850C4B09-D842-4F02-A49E-9EC3E3F60D47}" srcId="{D2DE2111-FAA6-4C90-9040-889BC2DB17A6}" destId="{68789ACC-1852-4574-B5FC-8EAF79389375}" srcOrd="4" destOrd="0" parTransId="{3A3E6AD7-4A50-46F5-BDD0-0E8053AD0D27}" sibTransId="{816C9EB9-E277-4796-B438-254A78491361}"/>
    <dgm:cxn modelId="{2E5F713C-2B7E-4FAB-8165-654401FE23DD}" type="presOf" srcId="{3E9B0440-649B-428C-9580-415A1AC27C0A}" destId="{1B3A3281-B3E4-46EC-B2B2-00759015F5AA}" srcOrd="0" destOrd="0" presId="urn:microsoft.com/office/officeart/2005/8/layout/process2"/>
    <dgm:cxn modelId="{1BD8E446-E009-41DB-A0FF-C1974CDFC215}" type="presOf" srcId="{22582BAA-33F4-4966-A19D-4EDDD5E726A5}" destId="{127E504E-F87C-41A2-A636-F644B0942D75}" srcOrd="0" destOrd="0" presId="urn:microsoft.com/office/officeart/2005/8/layout/process2"/>
    <dgm:cxn modelId="{E2A8DD75-24C7-49F3-AB2B-0796808EF66A}" type="presOf" srcId="{22582BAA-33F4-4966-A19D-4EDDD5E726A5}" destId="{AF261D31-1E58-4FF4-9B19-69DD638AD959}" srcOrd="1" destOrd="0" presId="urn:microsoft.com/office/officeart/2005/8/layout/process2"/>
    <dgm:cxn modelId="{6B60EB40-7F28-4F0A-BC57-45E71E103B90}" srcId="{D2DE2111-FAA6-4C90-9040-889BC2DB17A6}" destId="{3E9B0440-649B-428C-9580-415A1AC27C0A}" srcOrd="0" destOrd="0" parTransId="{5D2BA249-9916-4896-A021-0A4469CCBFB5}" sibTransId="{DDBB171E-BECF-44A9-8D50-CAEBEBC39E39}"/>
    <dgm:cxn modelId="{835B5F93-14AF-4F17-BE09-6CF53275EC2E}" type="presOf" srcId="{EA7CDE95-969B-4985-AB58-0F68654261EB}" destId="{2105F858-58A2-4E2F-AB85-39FA848AE93A}" srcOrd="0" destOrd="0" presId="urn:microsoft.com/office/officeart/2005/8/layout/process2"/>
    <dgm:cxn modelId="{F555B217-5BEF-4564-91BA-1206B10458FF}" type="presOf" srcId="{90EBE381-7C8A-4889-BB73-E4CC45F17C7F}" destId="{CC7FFDF9-DBF3-450F-BA94-D40DFC3D0296}" srcOrd="1" destOrd="0" presId="urn:microsoft.com/office/officeart/2005/8/layout/process2"/>
    <dgm:cxn modelId="{02DA4E3A-C301-4B25-8537-E121DFC7BA3A}" srcId="{D2DE2111-FAA6-4C90-9040-889BC2DB17A6}" destId="{EAF0A2DB-CC18-4585-915E-923EF315ABFC}" srcOrd="3" destOrd="0" parTransId="{09BE1088-74F1-47F4-B3F5-F070510E74D8}" sibTransId="{22582BAA-33F4-4966-A19D-4EDDD5E726A5}"/>
    <dgm:cxn modelId="{500594DF-7E53-4610-963B-CD7BBA1255E5}" type="presOf" srcId="{DDBB171E-BECF-44A9-8D50-CAEBEBC39E39}" destId="{F5162016-C59F-4987-B425-22C176CAD82B}" srcOrd="0" destOrd="0" presId="urn:microsoft.com/office/officeart/2005/8/layout/process2"/>
    <dgm:cxn modelId="{16C7CF91-F344-42E5-9EFE-27FE07D38622}" srcId="{D2DE2111-FAA6-4C90-9040-889BC2DB17A6}" destId="{EA7CDE95-969B-4985-AB58-0F68654261EB}" srcOrd="2" destOrd="0" parTransId="{5874A250-1C2F-4C73-96AD-0DC189ED1229}" sibTransId="{90EBE381-7C8A-4889-BB73-E4CC45F17C7F}"/>
    <dgm:cxn modelId="{F2E08E92-321C-4882-94C1-4D1D276AA6A5}" type="presOf" srcId="{EAF0A2DB-CC18-4585-915E-923EF315ABFC}" destId="{1391E21D-BD67-408A-AEC4-F0336E335A1A}" srcOrd="0" destOrd="0" presId="urn:microsoft.com/office/officeart/2005/8/layout/process2"/>
    <dgm:cxn modelId="{3BF8FDE2-B346-4FBE-80F0-6868565413B7}" type="presParOf" srcId="{8195AE82-29E1-44AA-A735-8C4A16871976}" destId="{1B3A3281-B3E4-46EC-B2B2-00759015F5AA}" srcOrd="0" destOrd="0" presId="urn:microsoft.com/office/officeart/2005/8/layout/process2"/>
    <dgm:cxn modelId="{9BE39730-6052-45C9-AC54-845EA205BDAA}" type="presParOf" srcId="{8195AE82-29E1-44AA-A735-8C4A16871976}" destId="{F5162016-C59F-4987-B425-22C176CAD82B}" srcOrd="1" destOrd="0" presId="urn:microsoft.com/office/officeart/2005/8/layout/process2"/>
    <dgm:cxn modelId="{D07F1768-3D02-4897-924E-22B66E42BA19}" type="presParOf" srcId="{F5162016-C59F-4987-B425-22C176CAD82B}" destId="{1F3732E3-A219-49E5-A03E-713B7C93DE65}" srcOrd="0" destOrd="0" presId="urn:microsoft.com/office/officeart/2005/8/layout/process2"/>
    <dgm:cxn modelId="{2D305ACC-FB59-4C32-8C31-E0501AAAFA34}" type="presParOf" srcId="{8195AE82-29E1-44AA-A735-8C4A16871976}" destId="{3190EDA7-8E2A-4196-AD4F-41A29785E129}" srcOrd="2" destOrd="0" presId="urn:microsoft.com/office/officeart/2005/8/layout/process2"/>
    <dgm:cxn modelId="{F123B9ED-D11E-4226-8676-AD117B4856F6}" type="presParOf" srcId="{8195AE82-29E1-44AA-A735-8C4A16871976}" destId="{F8A2933B-8658-4D60-9DD3-1E8056AB2CE1}" srcOrd="3" destOrd="0" presId="urn:microsoft.com/office/officeart/2005/8/layout/process2"/>
    <dgm:cxn modelId="{A08111CC-FD06-4BD1-A3F3-1E7961909BBA}" type="presParOf" srcId="{F8A2933B-8658-4D60-9DD3-1E8056AB2CE1}" destId="{8A5C8EC2-6F8B-4CEA-BB63-DCA59F4DBF46}" srcOrd="0" destOrd="0" presId="urn:microsoft.com/office/officeart/2005/8/layout/process2"/>
    <dgm:cxn modelId="{FE6A3E43-8FC4-4912-9B13-8035E53C323A}" type="presParOf" srcId="{8195AE82-29E1-44AA-A735-8C4A16871976}" destId="{2105F858-58A2-4E2F-AB85-39FA848AE93A}" srcOrd="4" destOrd="0" presId="urn:microsoft.com/office/officeart/2005/8/layout/process2"/>
    <dgm:cxn modelId="{B40949CF-6AE9-4705-BC20-4551C446CEDC}" type="presParOf" srcId="{8195AE82-29E1-44AA-A735-8C4A16871976}" destId="{5346943A-D95F-4999-B711-D676025C795A}" srcOrd="5" destOrd="0" presId="urn:microsoft.com/office/officeart/2005/8/layout/process2"/>
    <dgm:cxn modelId="{E91F92D1-BB7F-49DD-B639-82543CDCAEEF}" type="presParOf" srcId="{5346943A-D95F-4999-B711-D676025C795A}" destId="{CC7FFDF9-DBF3-450F-BA94-D40DFC3D0296}" srcOrd="0" destOrd="0" presId="urn:microsoft.com/office/officeart/2005/8/layout/process2"/>
    <dgm:cxn modelId="{88E4A88E-6611-479C-93FC-A3C1228E55B4}" type="presParOf" srcId="{8195AE82-29E1-44AA-A735-8C4A16871976}" destId="{1391E21D-BD67-408A-AEC4-F0336E335A1A}" srcOrd="6" destOrd="0" presId="urn:microsoft.com/office/officeart/2005/8/layout/process2"/>
    <dgm:cxn modelId="{675AE310-5AB7-479D-BE80-99FC521CFF89}" type="presParOf" srcId="{8195AE82-29E1-44AA-A735-8C4A16871976}" destId="{127E504E-F87C-41A2-A636-F644B0942D75}" srcOrd="7" destOrd="0" presId="urn:microsoft.com/office/officeart/2005/8/layout/process2"/>
    <dgm:cxn modelId="{60DA85CB-F0C4-42F6-9B34-BC04F7841B31}" type="presParOf" srcId="{127E504E-F87C-41A2-A636-F644B0942D75}" destId="{AF261D31-1E58-4FF4-9B19-69DD638AD959}" srcOrd="0" destOrd="0" presId="urn:microsoft.com/office/officeart/2005/8/layout/process2"/>
    <dgm:cxn modelId="{423ADF86-1197-4F5A-B2DE-DAE02957BEE9}" type="presParOf" srcId="{8195AE82-29E1-44AA-A735-8C4A16871976}" destId="{A3CC4787-24ED-4725-9E40-FC9F78F65D0B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B3A3281-B3E4-46EC-B2B2-00759015F5AA}">
      <dsp:nvSpPr>
        <dsp:cNvPr id="0" name=""/>
        <dsp:cNvSpPr/>
      </dsp:nvSpPr>
      <dsp:spPr>
        <a:xfrm>
          <a:off x="320095" y="734"/>
          <a:ext cx="3398408" cy="859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Given an analog signal </a:t>
          </a:r>
          <a:r>
            <a:rPr lang="en-US" sz="1700" b="1" i="1" kern="1200" dirty="0" smtClean="0">
              <a:latin typeface="Times New Roman" pitchFamily="18" charset="0"/>
              <a:cs typeface="Times New Roman" pitchFamily="18" charset="0"/>
            </a:rPr>
            <a:t>x(t)</a:t>
          </a:r>
          <a:r>
            <a:rPr lang="en-US" sz="1700" kern="1200" dirty="0" smtClean="0"/>
            <a:t> and the number of bits </a:t>
          </a:r>
          <a:r>
            <a:rPr lang="en-US" sz="1700" b="1" i="1" kern="1200" dirty="0" smtClean="0">
              <a:latin typeface="Times New Roman" pitchFamily="18" charset="0"/>
              <a:cs typeface="Times New Roman" pitchFamily="18" charset="0"/>
            </a:rPr>
            <a:t>m</a:t>
          </a:r>
          <a:r>
            <a:rPr lang="en-US" sz="1700" kern="1200" dirty="0" smtClean="0"/>
            <a:t> in an ADC</a:t>
          </a:r>
          <a:endParaRPr lang="en-US" sz="1700" kern="1200" dirty="0"/>
        </a:p>
      </dsp:txBody>
      <dsp:txXfrm>
        <a:off x="320095" y="734"/>
        <a:ext cx="3398408" cy="859761"/>
      </dsp:txXfrm>
    </dsp:sp>
    <dsp:sp modelId="{F5162016-C59F-4987-B425-22C176CAD82B}">
      <dsp:nvSpPr>
        <dsp:cNvPr id="0" name=""/>
        <dsp:cNvSpPr/>
      </dsp:nvSpPr>
      <dsp:spPr>
        <a:xfrm rot="5400000">
          <a:off x="1858094" y="881990"/>
          <a:ext cx="322410" cy="386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35000"/>
                <a:satMod val="253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tint val="42000"/>
                <a:satMod val="255000"/>
              </a:schemeClr>
            </a:gs>
            <a:gs pos="97000">
              <a:schemeClr val="accent2">
                <a:hueOff val="0"/>
                <a:satOff val="0"/>
                <a:lumOff val="0"/>
                <a:alphaOff val="0"/>
                <a:tint val="53000"/>
                <a:satMod val="26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1858094" y="881990"/>
        <a:ext cx="322410" cy="386892"/>
      </dsp:txXfrm>
    </dsp:sp>
    <dsp:sp modelId="{3190EDA7-8E2A-4196-AD4F-41A29785E129}">
      <dsp:nvSpPr>
        <dsp:cNvPr id="0" name=""/>
        <dsp:cNvSpPr/>
      </dsp:nvSpPr>
      <dsp:spPr>
        <a:xfrm>
          <a:off x="320095" y="1290377"/>
          <a:ext cx="3398408" cy="859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4752210"/>
                <a:satOff val="-9171"/>
                <a:lumOff val="-1177"/>
                <a:alphaOff val="0"/>
                <a:tint val="35000"/>
                <a:satMod val="253000"/>
              </a:schemeClr>
            </a:gs>
            <a:gs pos="50000">
              <a:schemeClr val="accent2">
                <a:hueOff val="4752210"/>
                <a:satOff val="-9171"/>
                <a:lumOff val="-1177"/>
                <a:alphaOff val="0"/>
                <a:tint val="42000"/>
                <a:satMod val="255000"/>
              </a:schemeClr>
            </a:gs>
            <a:gs pos="97000">
              <a:schemeClr val="accent2">
                <a:hueOff val="4752210"/>
                <a:satOff val="-9171"/>
                <a:lumOff val="-1177"/>
                <a:alphaOff val="0"/>
                <a:tint val="53000"/>
                <a:satMod val="260000"/>
              </a:schemeClr>
            </a:gs>
            <a:gs pos="100000">
              <a:schemeClr val="accent2">
                <a:hueOff val="4752210"/>
                <a:satOff val="-9171"/>
                <a:lumOff val="-1177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Find out the number of quantization levels: </a:t>
          </a:r>
          <a:r>
            <a:rPr lang="en-US" sz="1700" b="1" i="1" kern="1200" dirty="0" smtClean="0"/>
            <a:t>L=2</a:t>
          </a:r>
          <a:r>
            <a:rPr lang="en-US" sz="1700" b="1" i="1" kern="1200" baseline="30000" dirty="0" smtClean="0"/>
            <a:t>m</a:t>
          </a:r>
          <a:endParaRPr lang="en-US" sz="1700" kern="1200" dirty="0" smtClean="0"/>
        </a:p>
      </dsp:txBody>
      <dsp:txXfrm>
        <a:off x="320095" y="1290377"/>
        <a:ext cx="3398408" cy="859761"/>
      </dsp:txXfrm>
    </dsp:sp>
    <dsp:sp modelId="{F8A2933B-8658-4D60-9DD3-1E8056AB2CE1}">
      <dsp:nvSpPr>
        <dsp:cNvPr id="0" name=""/>
        <dsp:cNvSpPr/>
      </dsp:nvSpPr>
      <dsp:spPr>
        <a:xfrm rot="5400000">
          <a:off x="1858094" y="2171632"/>
          <a:ext cx="322410" cy="386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6336281"/>
                <a:satOff val="-12229"/>
                <a:lumOff val="-1570"/>
                <a:alphaOff val="0"/>
                <a:tint val="35000"/>
                <a:satMod val="253000"/>
              </a:schemeClr>
            </a:gs>
            <a:gs pos="50000">
              <a:schemeClr val="accent2">
                <a:hueOff val="6336281"/>
                <a:satOff val="-12229"/>
                <a:lumOff val="-1570"/>
                <a:alphaOff val="0"/>
                <a:tint val="42000"/>
                <a:satMod val="255000"/>
              </a:schemeClr>
            </a:gs>
            <a:gs pos="97000">
              <a:schemeClr val="accent2">
                <a:hueOff val="6336281"/>
                <a:satOff val="-12229"/>
                <a:lumOff val="-1570"/>
                <a:alphaOff val="0"/>
                <a:tint val="53000"/>
                <a:satMod val="260000"/>
              </a:schemeClr>
            </a:gs>
            <a:gs pos="100000">
              <a:schemeClr val="accent2">
                <a:hueOff val="6336281"/>
                <a:satOff val="-12229"/>
                <a:lumOff val="-157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1858094" y="2171632"/>
        <a:ext cx="322410" cy="386892"/>
      </dsp:txXfrm>
    </dsp:sp>
    <dsp:sp modelId="{2105F858-58A2-4E2F-AB85-39FA848AE93A}">
      <dsp:nvSpPr>
        <dsp:cNvPr id="0" name=""/>
        <dsp:cNvSpPr/>
      </dsp:nvSpPr>
      <dsp:spPr>
        <a:xfrm>
          <a:off x="320095" y="2580019"/>
          <a:ext cx="3398408" cy="859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9504421"/>
                <a:satOff val="-18343"/>
                <a:lumOff val="-2355"/>
                <a:alphaOff val="0"/>
                <a:tint val="35000"/>
                <a:satMod val="253000"/>
              </a:schemeClr>
            </a:gs>
            <a:gs pos="50000">
              <a:schemeClr val="accent2">
                <a:hueOff val="9504421"/>
                <a:satOff val="-18343"/>
                <a:lumOff val="-2355"/>
                <a:alphaOff val="0"/>
                <a:tint val="42000"/>
                <a:satMod val="255000"/>
              </a:schemeClr>
            </a:gs>
            <a:gs pos="97000">
              <a:schemeClr val="accent2">
                <a:hueOff val="9504421"/>
                <a:satOff val="-18343"/>
                <a:lumOff val="-2355"/>
                <a:alphaOff val="0"/>
                <a:tint val="53000"/>
                <a:satMod val="260000"/>
              </a:schemeClr>
            </a:gs>
            <a:gs pos="100000">
              <a:schemeClr val="accent2">
                <a:hueOff val="9504421"/>
                <a:satOff val="-18343"/>
                <a:lumOff val="-2355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Find out the step size of the </a:t>
          </a:r>
          <a:r>
            <a:rPr lang="en-US" sz="1700" kern="1200" dirty="0" err="1" smtClean="0"/>
            <a:t>quantizer</a:t>
          </a:r>
          <a:r>
            <a:rPr lang="en-US" sz="1700" kern="1200" dirty="0" smtClean="0"/>
            <a:t>: </a:t>
          </a:r>
          <a:r>
            <a:rPr lang="el-GR" sz="1700" b="1" i="1" kern="1200" dirty="0" smtClean="0"/>
            <a:t>Δ</a:t>
          </a:r>
          <a:r>
            <a:rPr lang="en-US" sz="1700" b="1" i="1" kern="1200" dirty="0" smtClean="0"/>
            <a:t> = (</a:t>
          </a:r>
          <a:r>
            <a:rPr lang="en-US" sz="1700" b="1" i="1" kern="1200" dirty="0" err="1" smtClean="0"/>
            <a:t>x</a:t>
          </a:r>
          <a:r>
            <a:rPr lang="en-US" sz="1700" b="1" i="1" kern="1200" baseline="-25000" dirty="0" err="1" smtClean="0"/>
            <a:t>max</a:t>
          </a:r>
          <a:r>
            <a:rPr lang="en-US" sz="1700" b="1" i="1" kern="1200" dirty="0" smtClean="0"/>
            <a:t> ‒ </a:t>
          </a:r>
          <a:r>
            <a:rPr lang="en-US" sz="1700" b="1" i="1" kern="1200" dirty="0" err="1" smtClean="0"/>
            <a:t>x</a:t>
          </a:r>
          <a:r>
            <a:rPr lang="en-US" sz="1700" b="1" i="1" kern="1200" baseline="-25000" dirty="0" err="1" smtClean="0"/>
            <a:t>min</a:t>
          </a:r>
          <a:r>
            <a:rPr lang="en-US" sz="1700" b="1" i="1" kern="1200" dirty="0" smtClean="0"/>
            <a:t>)/L</a:t>
          </a:r>
          <a:endParaRPr lang="en-US" sz="1700" kern="1200" dirty="0"/>
        </a:p>
      </dsp:txBody>
      <dsp:txXfrm>
        <a:off x="320095" y="2580019"/>
        <a:ext cx="3398408" cy="859761"/>
      </dsp:txXfrm>
    </dsp:sp>
    <dsp:sp modelId="{5346943A-D95F-4999-B711-D676025C795A}">
      <dsp:nvSpPr>
        <dsp:cNvPr id="0" name=""/>
        <dsp:cNvSpPr/>
      </dsp:nvSpPr>
      <dsp:spPr>
        <a:xfrm rot="5400000">
          <a:off x="1858094" y="3461274"/>
          <a:ext cx="322410" cy="386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2672561"/>
                <a:satOff val="-24457"/>
                <a:lumOff val="-3140"/>
                <a:alphaOff val="0"/>
                <a:tint val="35000"/>
                <a:satMod val="253000"/>
              </a:schemeClr>
            </a:gs>
            <a:gs pos="50000">
              <a:schemeClr val="accent2">
                <a:hueOff val="12672561"/>
                <a:satOff val="-24457"/>
                <a:lumOff val="-3140"/>
                <a:alphaOff val="0"/>
                <a:tint val="42000"/>
                <a:satMod val="255000"/>
              </a:schemeClr>
            </a:gs>
            <a:gs pos="97000">
              <a:schemeClr val="accent2">
                <a:hueOff val="12672561"/>
                <a:satOff val="-24457"/>
                <a:lumOff val="-3140"/>
                <a:alphaOff val="0"/>
                <a:tint val="53000"/>
                <a:satMod val="260000"/>
              </a:schemeClr>
            </a:gs>
            <a:gs pos="100000">
              <a:schemeClr val="accent2">
                <a:hueOff val="12672561"/>
                <a:satOff val="-24457"/>
                <a:lumOff val="-314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1858094" y="3461274"/>
        <a:ext cx="322410" cy="386892"/>
      </dsp:txXfrm>
    </dsp:sp>
    <dsp:sp modelId="{1391E21D-BD67-408A-AEC4-F0336E335A1A}">
      <dsp:nvSpPr>
        <dsp:cNvPr id="0" name=""/>
        <dsp:cNvSpPr/>
      </dsp:nvSpPr>
      <dsp:spPr>
        <a:xfrm>
          <a:off x="320095" y="3869661"/>
          <a:ext cx="3398408" cy="859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4256631"/>
                <a:satOff val="-27514"/>
                <a:lumOff val="-3532"/>
                <a:alphaOff val="0"/>
                <a:tint val="35000"/>
                <a:satMod val="253000"/>
              </a:schemeClr>
            </a:gs>
            <a:gs pos="50000">
              <a:schemeClr val="accent2">
                <a:hueOff val="14256631"/>
                <a:satOff val="-27514"/>
                <a:lumOff val="-3532"/>
                <a:alphaOff val="0"/>
                <a:tint val="42000"/>
                <a:satMod val="255000"/>
              </a:schemeClr>
            </a:gs>
            <a:gs pos="97000">
              <a:schemeClr val="accent2">
                <a:hueOff val="14256631"/>
                <a:satOff val="-27514"/>
                <a:lumOff val="-3532"/>
                <a:alphaOff val="0"/>
                <a:tint val="53000"/>
                <a:satMod val="260000"/>
              </a:schemeClr>
            </a:gs>
            <a:gs pos="100000">
              <a:schemeClr val="accent2">
                <a:hueOff val="14256631"/>
                <a:satOff val="-27514"/>
                <a:lumOff val="-3532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The index corresponding to the binary code is: </a:t>
          </a:r>
          <a:r>
            <a:rPr lang="en-US" sz="1700" b="1" i="1" kern="1200" dirty="0" err="1" smtClean="0"/>
            <a:t>i</a:t>
          </a:r>
          <a:r>
            <a:rPr lang="en-US" sz="1700" b="1" i="1" kern="1200" dirty="0" smtClean="0"/>
            <a:t> = round(x ‒ </a:t>
          </a:r>
          <a:r>
            <a:rPr lang="en-US" sz="1700" b="1" i="1" kern="1200" dirty="0" err="1" smtClean="0"/>
            <a:t>x</a:t>
          </a:r>
          <a:r>
            <a:rPr lang="en-US" sz="1700" b="1" i="1" kern="1200" baseline="-25000" dirty="0" err="1" smtClean="0"/>
            <a:t>min</a:t>
          </a:r>
          <a:r>
            <a:rPr lang="en-US" sz="1700" b="1" i="1" kern="1200" dirty="0" smtClean="0"/>
            <a:t>)/</a:t>
          </a:r>
          <a:r>
            <a:rPr lang="el-GR" sz="1700" b="1" i="1" kern="1200" dirty="0" smtClean="0"/>
            <a:t>Δ</a:t>
          </a:r>
          <a:endParaRPr lang="en-US" sz="1700" kern="1200" dirty="0"/>
        </a:p>
      </dsp:txBody>
      <dsp:txXfrm>
        <a:off x="320095" y="3869661"/>
        <a:ext cx="3398408" cy="859761"/>
      </dsp:txXfrm>
    </dsp:sp>
    <dsp:sp modelId="{127E504E-F87C-41A2-A636-F644B0942D75}">
      <dsp:nvSpPr>
        <dsp:cNvPr id="0" name=""/>
        <dsp:cNvSpPr/>
      </dsp:nvSpPr>
      <dsp:spPr>
        <a:xfrm rot="5400000">
          <a:off x="1858094" y="4750916"/>
          <a:ext cx="322410" cy="38689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 rot="5400000">
        <a:off x="1858094" y="4750916"/>
        <a:ext cx="322410" cy="386892"/>
      </dsp:txXfrm>
    </dsp:sp>
    <dsp:sp modelId="{A3CC4787-24ED-4725-9E40-FC9F78F65D0B}">
      <dsp:nvSpPr>
        <dsp:cNvPr id="0" name=""/>
        <dsp:cNvSpPr/>
      </dsp:nvSpPr>
      <dsp:spPr>
        <a:xfrm>
          <a:off x="320095" y="5159303"/>
          <a:ext cx="3398408" cy="859761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19008842"/>
                <a:satOff val="-36686"/>
                <a:lumOff val="-4710"/>
                <a:alphaOff val="0"/>
                <a:tint val="35000"/>
                <a:satMod val="253000"/>
              </a:schemeClr>
            </a:gs>
            <a:gs pos="50000">
              <a:schemeClr val="accent2">
                <a:hueOff val="19008842"/>
                <a:satOff val="-36686"/>
                <a:lumOff val="-4710"/>
                <a:alphaOff val="0"/>
                <a:tint val="42000"/>
                <a:satMod val="255000"/>
              </a:schemeClr>
            </a:gs>
            <a:gs pos="97000">
              <a:schemeClr val="accent2">
                <a:hueOff val="19008842"/>
                <a:satOff val="-36686"/>
                <a:lumOff val="-4710"/>
                <a:alphaOff val="0"/>
                <a:tint val="53000"/>
                <a:satMod val="260000"/>
              </a:schemeClr>
            </a:gs>
            <a:gs pos="100000">
              <a:schemeClr val="accent2">
                <a:hueOff val="19008842"/>
                <a:satOff val="-36686"/>
                <a:lumOff val="-4710"/>
                <a:alphaOff val="0"/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ln>
          <a:noFill/>
        </a:ln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Values of the quantization levels:  </a:t>
          </a:r>
          <a:r>
            <a:rPr lang="en-US" sz="1700" b="1" i="1" kern="1200" dirty="0" err="1" smtClean="0"/>
            <a:t>x</a:t>
          </a:r>
          <a:r>
            <a:rPr lang="en-US" sz="1700" b="1" i="1" kern="1200" baseline="-25000" dirty="0" err="1" smtClean="0"/>
            <a:t>q</a:t>
          </a:r>
          <a:r>
            <a:rPr lang="en-US" sz="1700" b="1" i="1" kern="1200" dirty="0" smtClean="0"/>
            <a:t> = </a:t>
          </a:r>
          <a:r>
            <a:rPr lang="en-US" sz="1700" b="1" i="1" kern="1200" dirty="0" err="1" smtClean="0"/>
            <a:t>x</a:t>
          </a:r>
          <a:r>
            <a:rPr lang="en-US" sz="1700" b="1" i="1" kern="1200" baseline="-25000" dirty="0" err="1" smtClean="0"/>
            <a:t>min</a:t>
          </a:r>
          <a:r>
            <a:rPr lang="en-US" sz="1700" b="1" i="1" kern="1200" dirty="0" smtClean="0"/>
            <a:t> + </a:t>
          </a:r>
          <a:r>
            <a:rPr lang="en-US" sz="1700" b="1" i="1" kern="1200" dirty="0" err="1" smtClean="0"/>
            <a:t>i</a:t>
          </a:r>
          <a:r>
            <a:rPr lang="en-US" sz="1700" b="1" i="1" kern="1200" dirty="0" smtClean="0"/>
            <a:t> </a:t>
          </a:r>
          <a:r>
            <a:rPr lang="el-GR" sz="1700" b="1" i="1" kern="1200" dirty="0" smtClean="0"/>
            <a:t>Δ</a:t>
          </a:r>
          <a:r>
            <a:rPr lang="en-US" sz="1700" kern="1200" dirty="0" smtClean="0"/>
            <a:t>, where </a:t>
          </a:r>
          <a:r>
            <a:rPr lang="en-US" sz="1700" b="1" i="1" kern="1200" dirty="0" err="1" smtClean="0"/>
            <a:t>i</a:t>
          </a:r>
          <a:r>
            <a:rPr lang="en-US" sz="1700" b="1" i="1" kern="1200" dirty="0" smtClean="0"/>
            <a:t>=0,1,2,…,L</a:t>
          </a:r>
          <a:endParaRPr lang="en-US" sz="1700" kern="1200" dirty="0"/>
        </a:p>
      </dsp:txBody>
      <dsp:txXfrm>
        <a:off x="320095" y="5159303"/>
        <a:ext cx="3398408" cy="85976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B83E40-9FCB-42FB-878D-AC936194211E}" type="datetimeFigureOut">
              <a:rPr lang="en-US" smtClean="0"/>
              <a:pPr/>
              <a:t>9/24/2012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8117C2-21E1-45F7-9239-C2F4F296CD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62F7898-108B-46AA-8FA4-4392F87687FA}" type="datetimeFigureOut">
              <a:rPr lang="en-US"/>
              <a:pPr>
                <a:defRPr/>
              </a:pPr>
              <a:t>9/24/2012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EA6649A-EF80-4B9B-B2C2-E510EB457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6553343-30B4-48DB-836A-FC45F2142E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83F587-CDE8-4C78-BC57-3E6519C51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270D930-23DA-4535-A67C-97E536F6C85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38400" y="630555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pPr>
              <a:defRPr/>
            </a:pPr>
            <a:r>
              <a:rPr lang="en-US" dirty="0" smtClean="0"/>
              <a:t> Sep 12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267200" y="6305550"/>
            <a:ext cx="43434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pPr>
              <a:defRPr/>
            </a:pPr>
            <a:r>
              <a:rPr lang="en-US" dirty="0" smtClean="0"/>
              <a:t>CEN340 Signals and Systems By Dr. Anwar M. </a:t>
            </a:r>
            <a:r>
              <a:rPr lang="en-US" dirty="0" err="1" smtClean="0"/>
              <a:t>Mirza</a:t>
            </a:r>
            <a:r>
              <a:rPr lang="en-US" dirty="0" smtClean="0"/>
              <a:t>, Dept. of Computer Engineering, King Saud University, Riyadh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575B7D5-87A6-43B7-900E-48F6930023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1ED736E-8928-4A29-91E0-BBA5F3EC8E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D7DCEC0-B49B-40AD-859C-5A2D10BC90B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0DB438-6FF4-4D37-917B-2AD0242CC3E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47DCE1C-1364-4089-B8D5-496834BF906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7A67739-F471-427C-AB45-3D60BDDC119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C3DCB97-8548-4BC1-9A48-7EAF7A55E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95EDBEB7-5A65-4222-8411-BE9D4EFA6B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Date Placeholder 3"/>
          <p:cNvSpPr>
            <a:spLocks noGrp="1"/>
          </p:cNvSpPr>
          <p:nvPr>
            <p:ph type="dt" sz="half" idx="2"/>
          </p:nvPr>
        </p:nvSpPr>
        <p:spPr>
          <a:xfrm>
            <a:off x="2438400" y="6305550"/>
            <a:ext cx="18288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pPr>
              <a:defRPr/>
            </a:pPr>
            <a:r>
              <a:rPr lang="en-US" dirty="0" smtClean="0"/>
              <a:t> Sep 12</a:t>
            </a:r>
            <a:r>
              <a:rPr lang="en-US" baseline="30000" dirty="0" smtClean="0"/>
              <a:t>th</a:t>
            </a:r>
            <a:r>
              <a:rPr lang="en-US" dirty="0" smtClean="0"/>
              <a:t>, 2011</a:t>
            </a:r>
            <a:endParaRPr lang="en-US" dirty="0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67200" y="6305550"/>
            <a:ext cx="4343400" cy="476250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  <a:extLst/>
          </a:lstStyle>
          <a:p>
            <a:pPr>
              <a:defRPr/>
            </a:pPr>
            <a:r>
              <a:rPr lang="en-US" dirty="0" smtClean="0"/>
              <a:t>CEN340 Signals and Systems By Dr. Anwar M. </a:t>
            </a:r>
            <a:r>
              <a:rPr lang="en-US" dirty="0" err="1" smtClean="0"/>
              <a:t>Mirza</a:t>
            </a:r>
            <a:r>
              <a:rPr lang="en-US" dirty="0" smtClean="0"/>
              <a:t>, Dept. of Computer Engineering, King Saud University, Riyadh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4" r:id="rId1"/>
    <p:sldLayoutId id="2147483765" r:id="rId2"/>
    <p:sldLayoutId id="2147483766" r:id="rId3"/>
    <p:sldLayoutId id="2147483767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mirza@ksu.edu.sa" TargetMode="External"/><Relationship Id="rId2" Type="http://schemas.openxmlformats.org/officeDocument/2006/relationships/hyperlink" Target="mailto:Anwar.m.mirza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3.jpeg"/><Relationship Id="rId7" Type="http://schemas.openxmlformats.org/officeDocument/2006/relationships/diagramColors" Target="../diagrams/colors1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990600"/>
            <a:ext cx="8458200" cy="1222375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CEN352</a:t>
            </a:r>
            <a: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/>
            </a:r>
            <a:br>
              <a:rPr lang="en-US" sz="66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</a:br>
            <a:r>
              <a:rPr lang="en-US" sz="54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Digital Signal Processing</a:t>
            </a:r>
            <a:endParaRPr lang="en-US" sz="6600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3" name="TextBox 4"/>
          <p:cNvSpPr txBox="1">
            <a:spLocks noChangeArrowheads="1"/>
          </p:cNvSpPr>
          <p:nvPr/>
        </p:nvSpPr>
        <p:spPr bwMode="auto">
          <a:xfrm>
            <a:off x="1219200" y="4486275"/>
            <a:ext cx="678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Lecture No. 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</a:rPr>
              <a:t>6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10244" name="TextBox 5"/>
          <p:cNvSpPr txBox="1">
            <a:spLocks noChangeArrowheads="1"/>
          </p:cNvSpPr>
          <p:nvPr/>
        </p:nvSpPr>
        <p:spPr bwMode="auto">
          <a:xfrm>
            <a:off x="609600" y="5410200"/>
            <a:ext cx="7696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Department of Computer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Engineering, </a:t>
            </a: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College of Computer and Information Sciences,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King Saud University, Riyadh, Kingdom of Saudi Arabia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  <a:p>
            <a:pPr algn="ctr"/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September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24</a:t>
            </a:r>
            <a:r>
              <a:rPr lang="en-US" sz="1600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th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, </a:t>
            </a:r>
            <a:r>
              <a:rPr lang="en-US" sz="1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2012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28600" y="2362200"/>
            <a:ext cx="8458200" cy="12223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2400" b="1" cap="all" dirty="0">
                <a:effectLst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endParaRPr lang="en-US" b="1" cap="all" dirty="0" smtClean="0">
              <a:effectLst>
                <a:reflection blurRad="12700" stA="48000" endA="300" endPos="55000" dir="5400000" sy="-90000" algn="bl" rotWithShape="0"/>
              </a:effectLst>
              <a:latin typeface="Arial Rounded MT Bold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Dr</a:t>
            </a:r>
            <a:r>
              <a:rPr lang="en-US" sz="2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. </a:t>
            </a:r>
            <a:r>
              <a:rPr lang="en-US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 </a:t>
            </a:r>
            <a:r>
              <a:rPr lang="en-US" sz="2400" b="1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anwar</a:t>
            </a:r>
            <a:r>
              <a:rPr lang="en-US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  M</a:t>
            </a:r>
            <a:r>
              <a:rPr lang="en-US" sz="2400" b="1" cap="al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. </a:t>
            </a:r>
            <a:r>
              <a:rPr lang="en-US" sz="2400" b="1" cap="al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 </a:t>
            </a:r>
            <a:r>
              <a:rPr lang="en-US" sz="2400" b="1" cap="all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rial Rounded MT Bold" pitchFamily="34" charset="0"/>
                <a:ea typeface="+mj-ea"/>
                <a:cs typeface="Tahoma" pitchFamily="34" charset="0"/>
              </a:rPr>
              <a:t>Mirza</a:t>
            </a:r>
            <a:endParaRPr lang="en-US" sz="2400" b="1" cap="all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Arial Rounded MT Bold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400" b="1" cap="all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5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Office No. 2185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Phone: 4697362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  <a:hlinkClick r:id="rId2"/>
              </a:rPr>
              <a:t>anwar.m.mirza@gmail.com</a:t>
            </a: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</a:rPr>
              <a:t> or </a:t>
            </a:r>
            <a:r>
              <a:rPr lang="en-US" sz="1400" b="1" dirty="0" smtClean="0">
                <a:effectLst>
                  <a:reflection blurRad="12700" stA="48000" endA="300" endPos="55000" dir="5400000" sy="-90000" algn="bl" rotWithShape="0"/>
                </a:effectLst>
                <a:latin typeface="Tahoma" pitchFamily="34" charset="0"/>
                <a:ea typeface="+mj-ea"/>
                <a:cs typeface="Tahoma" pitchFamily="34" charset="0"/>
                <a:hlinkClick r:id="rId3"/>
              </a:rPr>
              <a:t>ammirza@ksu.edu.sa</a:t>
            </a:r>
            <a:endParaRPr lang="en-US" sz="20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2000" b="1" dirty="0" smtClean="0">
              <a:effectLst>
                <a:reflection blurRad="12700" stA="48000" endA="300" endPos="55000" dir="5400000" sy="-90000" algn="bl" rotWithShape="0"/>
              </a:effectLst>
              <a:latin typeface="Tahoma" pitchFamily="34" charset="0"/>
              <a:ea typeface="+mj-ea"/>
              <a:cs typeface="Tahoma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6600" y="3424535"/>
            <a:ext cx="27703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400" b="1" dirty="0" smtClean="0"/>
              <a:t>الدكتور / انور مجيد ميرزا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762000" cy="56388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How it done?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4" name="Picture 23" descr="quantization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-228600"/>
            <a:ext cx="4705350" cy="3778250"/>
          </a:xfrm>
          <a:prstGeom prst="rect">
            <a:avLst/>
          </a:prstGeom>
        </p:spPr>
      </p:pic>
      <p:pic>
        <p:nvPicPr>
          <p:cNvPr id="25" name="Picture 24" descr="quantization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91000" y="3200400"/>
            <a:ext cx="4483100" cy="3778250"/>
          </a:xfrm>
          <a:prstGeom prst="rect">
            <a:avLst/>
          </a:prstGeom>
        </p:spPr>
      </p:pic>
      <p:graphicFrame>
        <p:nvGraphicFramePr>
          <p:cNvPr id="20" name="Diagram 19"/>
          <p:cNvGraphicFramePr/>
          <p:nvPr/>
        </p:nvGraphicFramePr>
        <p:xfrm>
          <a:off x="914400" y="228600"/>
          <a:ext cx="4038600" cy="6019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609600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Assuming that a 3-bit ADC </a:t>
            </a:r>
            <a:r>
              <a:rPr lang="en-US" dirty="0" smtClean="0">
                <a:latin typeface="Arial Rounded MT Bold" pitchFamily="34" charset="0"/>
              </a:rPr>
              <a:t>channe</a:t>
            </a:r>
            <a:r>
              <a:rPr lang="en-US" dirty="0" smtClean="0">
                <a:latin typeface="Arial Rounded MT Bold" pitchFamily="34" charset="0"/>
              </a:rPr>
              <a:t>l </a:t>
            </a:r>
            <a:r>
              <a:rPr lang="en-US" dirty="0" smtClean="0">
                <a:latin typeface="Arial Rounded MT Bold" pitchFamily="34" charset="0"/>
              </a:rPr>
              <a:t> </a:t>
            </a:r>
            <a:r>
              <a:rPr lang="en-US" dirty="0" smtClean="0">
                <a:latin typeface="Arial Rounded MT Bold" pitchFamily="34" charset="0"/>
              </a:rPr>
              <a:t>accepts analog input ranging from 0 to 5 volts, determine the following:</a:t>
            </a:r>
          </a:p>
          <a:p>
            <a:pPr marL="596646" indent="-514350">
              <a:buFont typeface="+mj-lt"/>
              <a:buAutoNum type="alphaLcPeriod"/>
            </a:pPr>
            <a:r>
              <a:rPr lang="en-US" dirty="0" smtClean="0">
                <a:latin typeface="Arial Rounded MT Bold" pitchFamily="34" charset="0"/>
              </a:rPr>
              <a:t>Number of quantization levels</a:t>
            </a:r>
          </a:p>
          <a:p>
            <a:pPr marL="596646" indent="-514350">
              <a:buFont typeface="+mj-lt"/>
              <a:buAutoNum type="alphaLcPeriod"/>
            </a:pPr>
            <a:r>
              <a:rPr lang="en-US" dirty="0" smtClean="0">
                <a:latin typeface="Arial Rounded MT Bold" pitchFamily="34" charset="0"/>
              </a:rPr>
              <a:t>Step size of the </a:t>
            </a:r>
            <a:r>
              <a:rPr lang="en-US" dirty="0" err="1" smtClean="0">
                <a:latin typeface="Arial Rounded MT Bold" pitchFamily="34" charset="0"/>
              </a:rPr>
              <a:t>quantizer</a:t>
            </a:r>
            <a:r>
              <a:rPr lang="en-US" dirty="0" smtClean="0">
                <a:latin typeface="Arial Rounded MT Bold" pitchFamily="34" charset="0"/>
              </a:rPr>
              <a:t> or resolution</a:t>
            </a:r>
          </a:p>
          <a:p>
            <a:pPr marL="596646" indent="-514350">
              <a:buFont typeface="+mj-lt"/>
              <a:buAutoNum type="alphaLcPeriod"/>
            </a:pPr>
            <a:r>
              <a:rPr lang="en-US" dirty="0" smtClean="0">
                <a:latin typeface="Arial Rounded MT Bold" pitchFamily="34" charset="0"/>
              </a:rPr>
              <a:t>Quantization level when the analog voltage is 3.2 volts</a:t>
            </a:r>
          </a:p>
          <a:p>
            <a:pPr marL="596646" indent="-514350">
              <a:buFont typeface="+mj-lt"/>
              <a:buAutoNum type="alphaLcPeriod"/>
            </a:pPr>
            <a:r>
              <a:rPr lang="en-US" dirty="0" smtClean="0">
                <a:latin typeface="Arial Rounded MT Bold" pitchFamily="34" charset="0"/>
              </a:rPr>
              <a:t>Binary code produced by the ADC</a:t>
            </a:r>
          </a:p>
          <a:p>
            <a:pPr>
              <a:buNone/>
            </a:pPr>
            <a:r>
              <a:rPr lang="en-US" sz="5100" dirty="0" smtClean="0">
                <a:solidFill>
                  <a:srgbClr val="FF0000"/>
                </a:solidFill>
                <a:latin typeface="Arial Rounded MT Bold" pitchFamily="34" charset="0"/>
              </a:rPr>
              <a:t>Solution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In this case</a:t>
            </a:r>
          </a:p>
          <a:p>
            <a:pPr lvl="0">
              <a:buNone/>
            </a:pPr>
            <a:r>
              <a:rPr lang="en-US" dirty="0" smtClean="0">
                <a:latin typeface="Arial Rounded MT Bold" pitchFamily="34" charset="0"/>
              </a:rPr>
              <a:t>      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min</a:t>
            </a:r>
            <a:r>
              <a:rPr lang="en-US" dirty="0" smtClean="0">
                <a:latin typeface="Arial Rounded MT Bold" pitchFamily="34" charset="0"/>
              </a:rPr>
              <a:t> = 0 volts,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max</a:t>
            </a:r>
            <a:r>
              <a:rPr lang="en-US" dirty="0" smtClean="0">
                <a:latin typeface="Arial Rounded MT Bold" pitchFamily="34" charset="0"/>
              </a:rPr>
              <a:t> = 5 volts and </a:t>
            </a:r>
            <a:r>
              <a:rPr lang="en-US" b="1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>
                <a:latin typeface="Arial Rounded MT Bold" pitchFamily="34" charset="0"/>
              </a:rPr>
              <a:t> = 3 bits.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Part(a): </a:t>
            </a:r>
            <a:r>
              <a:rPr lang="en-US" dirty="0" smtClean="0">
                <a:latin typeface="Arial Rounded MT Bold" pitchFamily="34" charset="0"/>
              </a:rPr>
              <a:t>The number of quantization levels are given by </a:t>
            </a:r>
          </a:p>
          <a:p>
            <a:pPr lvl="0">
              <a:buNone/>
            </a:pPr>
            <a:r>
              <a:rPr lang="en-US" dirty="0" smtClean="0">
                <a:latin typeface="Arial Rounded MT Bold" pitchFamily="34" charset="0"/>
              </a:rPr>
              <a:t>       </a:t>
            </a:r>
            <a:r>
              <a:rPr lang="en-US" b="1" i="1" dirty="0" smtClean="0"/>
              <a:t>L=2</a:t>
            </a:r>
            <a:r>
              <a:rPr lang="en-US" b="1" i="1" baseline="30000" dirty="0" smtClean="0"/>
              <a:t>m</a:t>
            </a:r>
            <a:r>
              <a:rPr lang="en-US" dirty="0" smtClean="0">
                <a:latin typeface="Arial Rounded MT Bold" pitchFamily="34" charset="0"/>
              </a:rPr>
              <a:t> = </a:t>
            </a:r>
            <a:r>
              <a:rPr lang="en-US" b="1" i="1" dirty="0" smtClean="0"/>
              <a:t>2</a:t>
            </a:r>
            <a:r>
              <a:rPr lang="en-US" b="1" i="1" baseline="30000" dirty="0" smtClean="0"/>
              <a:t>3</a:t>
            </a:r>
            <a:r>
              <a:rPr lang="en-US" dirty="0" smtClean="0">
                <a:latin typeface="Arial Rounded MT Bold" pitchFamily="34" charset="0"/>
              </a:rPr>
              <a:t> = 8.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Part (b): </a:t>
            </a:r>
            <a:r>
              <a:rPr lang="en-US" dirty="0" smtClean="0">
                <a:latin typeface="Arial Rounded MT Bold" pitchFamily="34" charset="0"/>
              </a:rPr>
              <a:t>Step size is given by </a:t>
            </a:r>
          </a:p>
          <a:p>
            <a:pPr lvl="0">
              <a:buNone/>
            </a:pPr>
            <a:r>
              <a:rPr lang="en-US" dirty="0" smtClean="0">
                <a:latin typeface="Arial Rounded MT Bold" pitchFamily="34" charset="0"/>
              </a:rPr>
              <a:t>       </a:t>
            </a:r>
            <a:r>
              <a:rPr lang="el-GR" b="1" i="1" dirty="0" smtClean="0"/>
              <a:t>Δ</a:t>
            </a:r>
            <a:r>
              <a:rPr lang="en-US" dirty="0" smtClean="0">
                <a:latin typeface="Arial Rounded MT Bold" pitchFamily="34" charset="0"/>
              </a:rPr>
              <a:t> = (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max</a:t>
            </a:r>
            <a:r>
              <a:rPr lang="en-US" dirty="0" smtClean="0">
                <a:latin typeface="Arial Rounded MT Bold" pitchFamily="34" charset="0"/>
              </a:rPr>
              <a:t> –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min</a:t>
            </a:r>
            <a:r>
              <a:rPr lang="en-US" dirty="0" smtClean="0">
                <a:latin typeface="Arial Rounded MT Bold" pitchFamily="34" charset="0"/>
              </a:rPr>
              <a:t> )/L   = (5 – 0)/8 = 0.625 volts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Part(c): </a:t>
            </a:r>
            <a:r>
              <a:rPr lang="en-US" dirty="0" smtClean="0">
                <a:latin typeface="Arial Rounded MT Bold" pitchFamily="34" charset="0"/>
              </a:rPr>
              <a:t>The index to the quantization level is given by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     </a:t>
            </a:r>
            <a:r>
              <a:rPr lang="en-US" dirty="0" err="1" smtClean="0">
                <a:latin typeface="Arial Rounded MT Bold" pitchFamily="34" charset="0"/>
              </a:rPr>
              <a:t>i</a:t>
            </a:r>
            <a:r>
              <a:rPr lang="en-US" dirty="0" smtClean="0">
                <a:latin typeface="Arial Rounded MT Bold" pitchFamily="34" charset="0"/>
              </a:rPr>
              <a:t> = round((x –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min</a:t>
            </a:r>
            <a:r>
              <a:rPr lang="en-US" dirty="0" smtClean="0">
                <a:latin typeface="Arial Rounded MT Bold" pitchFamily="34" charset="0"/>
              </a:rPr>
              <a:t>)/</a:t>
            </a:r>
            <a:r>
              <a:rPr lang="el-GR" b="1" i="1" dirty="0" smtClean="0"/>
              <a:t> Δ</a:t>
            </a:r>
            <a:r>
              <a:rPr lang="en-US" dirty="0" smtClean="0">
                <a:latin typeface="Arial Rounded MT Bold" pitchFamily="34" charset="0"/>
              </a:rPr>
              <a:t>) </a:t>
            </a:r>
            <a:r>
              <a:rPr lang="en-US" dirty="0" smtClean="0">
                <a:latin typeface="Arial Rounded MT Bold" pitchFamily="34" charset="0"/>
              </a:rPr>
              <a:t>= round((3.2 – 0)/0.625) 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       = round(5.12) = 5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Therefore, the quantization level for analog voltage 3.2 volts is</a:t>
            </a:r>
          </a:p>
          <a:p>
            <a:pPr>
              <a:buNone/>
            </a:pPr>
            <a:r>
              <a:rPr lang="en-US" dirty="0" smtClean="0">
                <a:latin typeface="Arial Rounded MT Bold" pitchFamily="34" charset="0"/>
              </a:rPr>
              <a:t>     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q</a:t>
            </a:r>
            <a:r>
              <a:rPr lang="en-US" dirty="0" smtClean="0">
                <a:latin typeface="Arial Rounded MT Bold" pitchFamily="34" charset="0"/>
              </a:rPr>
              <a:t> = </a:t>
            </a:r>
            <a:r>
              <a:rPr lang="en-US" b="1" i="1" dirty="0" err="1" smtClean="0"/>
              <a:t>x</a:t>
            </a:r>
            <a:r>
              <a:rPr lang="en-US" b="1" i="1" baseline="-25000" dirty="0" err="1" smtClean="0"/>
              <a:t>min</a:t>
            </a:r>
            <a:r>
              <a:rPr lang="en-US" dirty="0" smtClean="0">
                <a:latin typeface="Arial Rounded MT Bold" pitchFamily="34" charset="0"/>
              </a:rPr>
              <a:t> + </a:t>
            </a:r>
            <a:r>
              <a:rPr lang="en-US" dirty="0" err="1" smtClean="0">
                <a:latin typeface="Arial Rounded MT Bold" pitchFamily="34" charset="0"/>
              </a:rPr>
              <a:t>i</a:t>
            </a:r>
            <a:r>
              <a:rPr lang="en-US" dirty="0" smtClean="0">
                <a:latin typeface="Arial Rounded MT Bold" pitchFamily="34" charset="0"/>
              </a:rPr>
              <a:t>*</a:t>
            </a:r>
            <a:r>
              <a:rPr lang="el-GR" b="1" i="1" dirty="0" smtClean="0"/>
              <a:t> Δ</a:t>
            </a:r>
            <a:r>
              <a:rPr lang="en-US" dirty="0" smtClean="0">
                <a:latin typeface="Arial Rounded MT Bold" pitchFamily="34" charset="0"/>
              </a:rPr>
              <a:t> = 0 + 5 * 0.625 = 3.125</a:t>
            </a: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Part (d): </a:t>
            </a:r>
            <a:r>
              <a:rPr lang="en-US" dirty="0" smtClean="0">
                <a:latin typeface="Arial Rounded MT Bold" pitchFamily="34" charset="0"/>
              </a:rPr>
              <a:t>The 3-bit binary code corresponding to level 5 is 101.</a:t>
            </a:r>
          </a:p>
          <a:p>
            <a:endParaRPr lang="en-US" dirty="0">
              <a:latin typeface="Arial Rounded MT Bold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04800"/>
            <a:ext cx="762000" cy="6248400"/>
          </a:xfrm>
          <a:prstGeom prst="rect">
            <a:avLst/>
          </a:prstGeom>
        </p:spPr>
        <p:txBody>
          <a:bodyPr vert="vert27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Quantization: Example 2.9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Signal to Quantization Noise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The error introduced by the quantization process is given by</a:t>
            </a:r>
          </a:p>
          <a:p>
            <a:pPr>
              <a:buNone/>
            </a:pPr>
            <a:r>
              <a:rPr lang="en-US" sz="2400" dirty="0" smtClean="0">
                <a:latin typeface="Arial Rounded MT Bold" pitchFamily="34" charset="0"/>
              </a:rPr>
              <a:t>       </a:t>
            </a:r>
          </a:p>
          <a:p>
            <a:r>
              <a:rPr lang="en-US" sz="2400" dirty="0" smtClean="0">
                <a:latin typeface="Arial Rounded MT Bold" pitchFamily="34" charset="0"/>
              </a:rPr>
              <a:t>The signal to quantization noise ratio (SQNR or simply SNR) is given by</a:t>
            </a:r>
          </a:p>
          <a:p>
            <a:endParaRPr lang="en-US" sz="2400" dirty="0" smtClean="0">
              <a:latin typeface="Arial Rounded MT Bold" pitchFamily="34" charset="0"/>
            </a:endParaRPr>
          </a:p>
          <a:p>
            <a:endParaRPr lang="en-US" sz="2400" dirty="0" smtClean="0">
              <a:latin typeface="Arial Rounded MT Bold" pitchFamily="34" charset="0"/>
            </a:endParaRPr>
          </a:p>
          <a:p>
            <a:pPr>
              <a:buNone/>
            </a:pPr>
            <a:endParaRPr lang="en-US" sz="2400" dirty="0" smtClean="0">
              <a:latin typeface="Arial Rounded MT Bold" pitchFamily="34" charset="0"/>
            </a:endParaRPr>
          </a:p>
          <a:p>
            <a:r>
              <a:rPr lang="en-US" sz="2400" dirty="0" smtClean="0">
                <a:latin typeface="Arial Rounded MT Bold" pitchFamily="34" charset="0"/>
              </a:rPr>
              <a:t>The signal to quantization noise ratio (SQNR or simply SNR) in decibels (dB) is given by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8600" y="304800"/>
            <a:ext cx="762000" cy="6248400"/>
          </a:xfrm>
          <a:prstGeom prst="rect">
            <a:avLst/>
          </a:prstGeom>
        </p:spPr>
        <p:txBody>
          <a:bodyPr vert="vert27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Quantization</a:t>
            </a:r>
            <a:endParaRPr kumimoji="0" lang="en-US" sz="43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48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19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71800" y="3733800"/>
            <a:ext cx="3937000" cy="819150"/>
          </a:xfrm>
          <a:prstGeom prst="rect">
            <a:avLst/>
          </a:prstGeom>
          <a:noFill/>
        </p:spPr>
      </p:pic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82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2286000"/>
            <a:ext cx="2388220" cy="381000"/>
          </a:xfrm>
          <a:prstGeom prst="rect">
            <a:avLst/>
          </a:prstGeom>
          <a:noFill/>
        </p:spPr>
      </p:pic>
      <p:sp>
        <p:nvSpPr>
          <p:cNvPr id="3482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34824" name="Picture 8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81400" y="5715000"/>
            <a:ext cx="2997200" cy="3111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7DCE1C-1364-4089-B8D5-496834BF906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498080" cy="990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Rounded MT Bold" pitchFamily="34" charset="0"/>
              </a:rPr>
              <a:t>Quantization</a:t>
            </a:r>
            <a:endParaRPr lang="en-US" sz="4000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95400"/>
            <a:ext cx="749808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A digital signal is a sequence of numbers (samples) in which each number is represented by a finite number of digits (finite precision i.e. finite number of digits).</a:t>
            </a:r>
          </a:p>
          <a:p>
            <a:r>
              <a:rPr lang="en-US" sz="2400" dirty="0" smtClean="0">
                <a:latin typeface="Arial Rounded MT Bold" pitchFamily="34" charset="0"/>
              </a:rPr>
              <a:t>The process of converting a discrete-time continuous-amplitude signal into a digital signal by expressing each sample value as a finite (instead of an infinite) number of digits is called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quantization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</a:p>
          <a:p>
            <a:r>
              <a:rPr lang="en-US" sz="2400" dirty="0" smtClean="0">
                <a:latin typeface="Arial Rounded MT Bold" pitchFamily="34" charset="0"/>
              </a:rPr>
              <a:t>The error introduced in representing the continuous-valued signal by a finite set of discrete value levels is called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quantization error </a:t>
            </a:r>
            <a:r>
              <a:rPr lang="en-US" sz="2400" dirty="0" smtClean="0">
                <a:latin typeface="Arial Rounded MT Bold" pitchFamily="34" charset="0"/>
              </a:rPr>
              <a:t>or </a:t>
            </a:r>
            <a:r>
              <a:rPr lang="en-US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quantization noise</a:t>
            </a:r>
            <a:r>
              <a:rPr lang="en-US" sz="2400" dirty="0" smtClean="0">
                <a:latin typeface="Arial Rounded MT Bold" pitchFamily="34" charset="0"/>
              </a:rPr>
              <a:t>.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" name="Picture 17" descr="fi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19200" y="12192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3810000" y="533400"/>
            <a:ext cx="4953000" cy="457200"/>
            <a:chOff x="3733800" y="685800"/>
            <a:chExt cx="4953000" cy="457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685800"/>
              <a:ext cx="2206869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733800" y="6858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Discrete-time signal</a:t>
              </a:r>
              <a:endParaRPr lang="en-US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19200" y="1960880"/>
          <a:ext cx="7620000" cy="4287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52500"/>
                <a:gridCol w="1866900"/>
                <a:gridCol w="1447800"/>
                <a:gridCol w="1524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Discrete-time signal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(Truncation)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(Rounding)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(Rounding)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0.531441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0.4782969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0.43046721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0.387420489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793992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Table: </a:t>
            </a:r>
            <a:r>
              <a:rPr lang="en-US" dirty="0" smtClean="0"/>
              <a:t>Numerical Illustration of Quantization with One Significant Digit using Truncation or Rounding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1600200" y="1981200"/>
            <a:ext cx="7239000" cy="478972"/>
            <a:chOff x="1600200" y="1447799"/>
            <a:chExt cx="7239000" cy="478972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200" y="1447800"/>
              <a:ext cx="457200" cy="326571"/>
            </a:xfrm>
            <a:prstGeom prst="rect">
              <a:avLst/>
            </a:prstGeom>
            <a:noFill/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3489" y="1447799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1447800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4964" y="1447801"/>
              <a:ext cx="1914236" cy="312722"/>
            </a:xfrm>
            <a:prstGeom prst="rect">
              <a:avLst/>
            </a:prstGeom>
            <a:noFill/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1600200"/>
              <a:ext cx="152400" cy="32657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3810000" y="533400"/>
            <a:ext cx="4953000" cy="457200"/>
            <a:chOff x="3733800" y="685800"/>
            <a:chExt cx="4953000" cy="457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685800"/>
              <a:ext cx="2206869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733800" y="6858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Discrete-time signal</a:t>
              </a:r>
              <a:endParaRPr lang="en-US" dirty="0"/>
            </a:p>
          </p:txBody>
        </p:sp>
      </p:grpSp>
      <p:pic>
        <p:nvPicPr>
          <p:cNvPr id="16" name="Picture 15" descr="fig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19200" y="1219200"/>
            <a:ext cx="7315200" cy="5486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fig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219200"/>
            <a:ext cx="73152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3810000" y="533400"/>
            <a:ext cx="4953000" cy="457200"/>
            <a:chOff x="3733800" y="685800"/>
            <a:chExt cx="4953000" cy="457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685800"/>
              <a:ext cx="2206869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733800" y="6858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Discrete-time signal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3810000" y="533400"/>
            <a:ext cx="4953000" cy="457200"/>
            <a:chOff x="3733800" y="685800"/>
            <a:chExt cx="4953000" cy="457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685800"/>
              <a:ext cx="2206869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733800" y="6858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Discrete-time signal</a:t>
              </a:r>
              <a:endParaRPr lang="en-US" dirty="0"/>
            </a:p>
          </p:txBody>
        </p: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19200" y="1960880"/>
          <a:ext cx="7620000" cy="428752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952500"/>
                <a:gridCol w="1866900"/>
                <a:gridCol w="1447800"/>
                <a:gridCol w="1524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Discrete-time signal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(Truncation)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(Rounding)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(Rounding)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0.531441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0.4782969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0.43046721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0.387420489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793992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Table: </a:t>
            </a:r>
            <a:r>
              <a:rPr lang="en-US" dirty="0" smtClean="0"/>
              <a:t>Numerical Illustration of Quantization with One Significant Digit using Truncation or Rounding</a:t>
            </a:r>
            <a:endParaRPr lang="en-US" dirty="0"/>
          </a:p>
        </p:txBody>
      </p:sp>
      <p:grpSp>
        <p:nvGrpSpPr>
          <p:cNvPr id="5" name="Group 20"/>
          <p:cNvGrpSpPr/>
          <p:nvPr/>
        </p:nvGrpSpPr>
        <p:grpSpPr>
          <a:xfrm>
            <a:off x="1600200" y="1981200"/>
            <a:ext cx="7239000" cy="478972"/>
            <a:chOff x="1600200" y="1447799"/>
            <a:chExt cx="7239000" cy="478972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200" y="1447800"/>
              <a:ext cx="457200" cy="326571"/>
            </a:xfrm>
            <a:prstGeom prst="rect">
              <a:avLst/>
            </a:prstGeom>
            <a:noFill/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3489" y="1447799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1447800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4964" y="1447801"/>
              <a:ext cx="1914236" cy="312722"/>
            </a:xfrm>
            <a:prstGeom prst="rect">
              <a:avLst/>
            </a:prstGeom>
            <a:noFill/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1600200"/>
              <a:ext cx="152400" cy="32657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fig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200" y="1219200"/>
            <a:ext cx="7315200" cy="5486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0"/>
          <p:cNvGrpSpPr/>
          <p:nvPr/>
        </p:nvGrpSpPr>
        <p:grpSpPr>
          <a:xfrm>
            <a:off x="4419600" y="76200"/>
            <a:ext cx="4145280" cy="381000"/>
            <a:chOff x="3581400" y="990600"/>
            <a:chExt cx="4145280" cy="381000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257800" y="1066800"/>
              <a:ext cx="2468880" cy="304800"/>
            </a:xfrm>
            <a:prstGeom prst="rect">
              <a:avLst/>
            </a:prstGeom>
            <a:noFill/>
          </p:spPr>
        </p:pic>
        <p:sp>
          <p:nvSpPr>
            <p:cNvPr id="10" name="TextBox 9"/>
            <p:cNvSpPr txBox="1"/>
            <p:nvPr/>
          </p:nvSpPr>
          <p:spPr>
            <a:xfrm>
              <a:off x="3581400" y="990600"/>
              <a:ext cx="411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Analog signal</a:t>
              </a:r>
              <a:endParaRPr lang="en-US" dirty="0"/>
            </a:p>
          </p:txBody>
        </p:sp>
      </p:grp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4"/>
          <p:cNvGrpSpPr/>
          <p:nvPr/>
        </p:nvGrpSpPr>
        <p:grpSpPr>
          <a:xfrm>
            <a:off x="3810000" y="533400"/>
            <a:ext cx="4953000" cy="457200"/>
            <a:chOff x="3733800" y="685800"/>
            <a:chExt cx="4953000" cy="457200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248400" y="685800"/>
              <a:ext cx="2206869" cy="457200"/>
            </a:xfrm>
            <a:prstGeom prst="rect">
              <a:avLst/>
            </a:prstGeom>
            <a:noFill/>
          </p:spPr>
        </p:pic>
        <p:sp>
          <p:nvSpPr>
            <p:cNvPr id="14" name="TextBox 13"/>
            <p:cNvSpPr txBox="1"/>
            <p:nvPr/>
          </p:nvSpPr>
          <p:spPr>
            <a:xfrm>
              <a:off x="3733800" y="685800"/>
              <a:ext cx="4953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Discrete-time signal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990600"/>
            <a:ext cx="762000" cy="4572000"/>
          </a:xfrm>
        </p:spPr>
        <p:txBody>
          <a:bodyPr vert="vert270">
            <a:normAutofit fontScale="90000"/>
          </a:bodyPr>
          <a:lstStyle/>
          <a:p>
            <a:pPr algn="ctr"/>
            <a:r>
              <a:rPr lang="en-US" dirty="0" smtClean="0"/>
              <a:t>Quantization: Example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6A2272-57C9-4805-927F-A69559C9652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3810000" y="76200"/>
            <a:ext cx="4953000" cy="914400"/>
            <a:chOff x="3810000" y="76200"/>
            <a:chExt cx="4953000" cy="914400"/>
          </a:xfrm>
        </p:grpSpPr>
        <p:grpSp>
          <p:nvGrpSpPr>
            <p:cNvPr id="3" name="Group 10"/>
            <p:cNvGrpSpPr/>
            <p:nvPr/>
          </p:nvGrpSpPr>
          <p:grpSpPr>
            <a:xfrm>
              <a:off x="4419600" y="76200"/>
              <a:ext cx="4145280" cy="381000"/>
              <a:chOff x="3581400" y="990600"/>
              <a:chExt cx="4145280" cy="381000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5257800" y="1066800"/>
                <a:ext cx="2468880" cy="304800"/>
              </a:xfrm>
              <a:prstGeom prst="rect">
                <a:avLst/>
              </a:prstGeom>
              <a:noFill/>
            </p:spPr>
          </p:pic>
          <p:sp>
            <p:nvSpPr>
              <p:cNvPr id="10" name="TextBox 9"/>
              <p:cNvSpPr txBox="1"/>
              <p:nvPr/>
            </p:nvSpPr>
            <p:spPr>
              <a:xfrm>
                <a:off x="3581400" y="990600"/>
                <a:ext cx="411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Analog signal</a:t>
                </a:r>
                <a:endParaRPr lang="en-US" dirty="0"/>
              </a:p>
            </p:txBody>
          </p:sp>
        </p:grpSp>
        <p:grpSp>
          <p:nvGrpSpPr>
            <p:cNvPr id="4" name="Group 14"/>
            <p:cNvGrpSpPr/>
            <p:nvPr/>
          </p:nvGrpSpPr>
          <p:grpSpPr>
            <a:xfrm>
              <a:off x="3810000" y="533400"/>
              <a:ext cx="4953000" cy="457200"/>
              <a:chOff x="3733800" y="685800"/>
              <a:chExt cx="4953000" cy="457200"/>
            </a:xfrm>
          </p:grpSpPr>
          <p:pic>
            <p:nvPicPr>
              <p:cNvPr id="1029" name="Picture 5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248400" y="685800"/>
                <a:ext cx="2206869" cy="457200"/>
              </a:xfrm>
              <a:prstGeom prst="rect">
                <a:avLst/>
              </a:prstGeom>
              <a:noFill/>
            </p:spPr>
          </p:pic>
          <p:sp>
            <p:nvSpPr>
              <p:cNvPr id="14" name="TextBox 13"/>
              <p:cNvSpPr txBox="1"/>
              <p:nvPr/>
            </p:nvSpPr>
            <p:spPr>
              <a:xfrm>
                <a:off x="3733800" y="685800"/>
                <a:ext cx="4953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Discrete-time signal</a:t>
                </a:r>
                <a:endParaRPr lang="en-US" dirty="0"/>
              </a:p>
            </p:txBody>
          </p:sp>
        </p:grpSp>
      </p:grp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1219200" y="1960880"/>
          <a:ext cx="7620000" cy="428752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952500"/>
                <a:gridCol w="1866900"/>
                <a:gridCol w="1447800"/>
                <a:gridCol w="1524000"/>
                <a:gridCol w="18288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Discrete-time signal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(Truncation)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1400" dirty="0" smtClean="0"/>
                        <a:t>(Rounding)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sz="1400" dirty="0" smtClean="0"/>
                        <a:t>(Rounding)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0.729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-0.029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0.6561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0.0439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0.59049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0.00951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0.531441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-0.031441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0.4782969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0.0217031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0.43046721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-0.03046721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0.387420489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0.012579511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Content Placeholder 2"/>
          <p:cNvSpPr>
            <a:spLocks noGrp="1"/>
          </p:cNvSpPr>
          <p:nvPr>
            <p:ph idx="1"/>
          </p:nvPr>
        </p:nvSpPr>
        <p:spPr>
          <a:xfrm>
            <a:off x="1524000" y="1295400"/>
            <a:ext cx="6793992" cy="7620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Table: </a:t>
            </a:r>
            <a:r>
              <a:rPr lang="en-US" dirty="0" smtClean="0"/>
              <a:t>Numerical Illustration of Quantization with One Significant Digit using Truncation or Rounding</a:t>
            </a:r>
            <a:endParaRPr lang="en-US" dirty="0"/>
          </a:p>
        </p:txBody>
      </p:sp>
      <p:grpSp>
        <p:nvGrpSpPr>
          <p:cNvPr id="5" name="Group 20"/>
          <p:cNvGrpSpPr/>
          <p:nvPr/>
        </p:nvGrpSpPr>
        <p:grpSpPr>
          <a:xfrm>
            <a:off x="1600200" y="1981200"/>
            <a:ext cx="7239000" cy="478972"/>
            <a:chOff x="1600200" y="1447799"/>
            <a:chExt cx="7239000" cy="478972"/>
          </a:xfrm>
        </p:grpSpPr>
        <p:pic>
          <p:nvPicPr>
            <p:cNvPr id="22" name="Picture 5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743200" y="1447800"/>
              <a:ext cx="457200" cy="326571"/>
            </a:xfrm>
            <a:prstGeom prst="rect">
              <a:avLst/>
            </a:prstGeom>
            <a:noFill/>
          </p:spPr>
        </p:pic>
        <p:pic>
          <p:nvPicPr>
            <p:cNvPr id="23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4493489" y="1447799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4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943600" y="1447800"/>
              <a:ext cx="611911" cy="381001"/>
            </a:xfrm>
            <a:prstGeom prst="rect">
              <a:avLst/>
            </a:prstGeom>
            <a:noFill/>
          </p:spPr>
        </p:pic>
        <p:pic>
          <p:nvPicPr>
            <p:cNvPr id="25" name="Picture 9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924964" y="1447801"/>
              <a:ext cx="1914236" cy="312722"/>
            </a:xfrm>
            <a:prstGeom prst="rect">
              <a:avLst/>
            </a:prstGeom>
            <a:noFill/>
          </p:spPr>
        </p:pic>
        <p:pic>
          <p:nvPicPr>
            <p:cNvPr id="26" name="Picture 11"/>
            <p:cNvPicPr>
              <a:picLocks noChangeAspect="1" noChangeArrowheads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1600200" y="1600200"/>
              <a:ext cx="152400" cy="326571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13315</TotalTime>
  <Words>723</Words>
  <Application>Microsoft Office PowerPoint</Application>
  <PresentationFormat>On-screen Show (4:3)</PresentationFormat>
  <Paragraphs>225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CEN352 Digital Signal Processing</vt:lpstr>
      <vt:lpstr>Quantization</vt:lpstr>
      <vt:lpstr>Quantization: Example</vt:lpstr>
      <vt:lpstr>Quantization: Example</vt:lpstr>
      <vt:lpstr>Quantization: Example</vt:lpstr>
      <vt:lpstr>Quantization: Example</vt:lpstr>
      <vt:lpstr>Quantization: Example</vt:lpstr>
      <vt:lpstr>Quantization: Example</vt:lpstr>
      <vt:lpstr>Quantization: Example</vt:lpstr>
      <vt:lpstr>Quantization: How it done?</vt:lpstr>
      <vt:lpstr>Slide 11</vt:lpstr>
      <vt:lpstr>Signal to Quantization Noise</vt:lpstr>
      <vt:lpstr>Slide 13</vt:lpstr>
    </vt:vector>
  </TitlesOfParts>
  <Company>universe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computer graphics</dc:title>
  <dc:creator>suresh</dc:creator>
  <cp:lastModifiedBy>Anwar</cp:lastModifiedBy>
  <cp:revision>369</cp:revision>
  <dcterms:created xsi:type="dcterms:W3CDTF">2007-06-20T11:58:11Z</dcterms:created>
  <dcterms:modified xsi:type="dcterms:W3CDTF">2012-09-24T11:05:21Z</dcterms:modified>
</cp:coreProperties>
</file>