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58" r:id="rId4"/>
    <p:sldId id="294" r:id="rId5"/>
    <p:sldId id="278" r:id="rId6"/>
    <p:sldId id="287" r:id="rId7"/>
    <p:sldId id="280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2" autoAdjust="0"/>
    <p:restoredTop sz="94660"/>
  </p:normalViewPr>
  <p:slideViewPr>
    <p:cSldViewPr>
      <p:cViewPr varScale="1">
        <p:scale>
          <a:sx n="66" d="100"/>
          <a:sy n="66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83E40-9FCB-42FB-878D-AC936194211E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117C2-21E1-45F7-9239-C2F4F296C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2F7898-108B-46AA-8FA4-4392F87687FA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A6649A-EF80-4B9B-B2C2-E510EB45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553343-30B4-48DB-836A-FC45F2142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83F587-CDE8-4C78-BC57-3E6519C51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70D930-23DA-4535-A67C-97E536F6C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05550"/>
            <a:ext cx="1828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r>
              <a:rPr lang="en-US" dirty="0" smtClean="0"/>
              <a:t> Sep 12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r>
              <a:rPr lang="en-US" dirty="0" smtClean="0"/>
              <a:t>CEN340 Signals and Systems By Dr. Anwar M. </a:t>
            </a:r>
            <a:r>
              <a:rPr lang="en-US" dirty="0" err="1" smtClean="0"/>
              <a:t>Mirza</a:t>
            </a:r>
            <a:r>
              <a:rPr lang="en-US" dirty="0" smtClean="0"/>
              <a:t>, Dept. of Computer Engineering, King Saud University, Riyadh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6A2272-57C9-4805-927F-A69559C96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75B7D5-87A6-43B7-900E-48F693002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ED736E-8928-4A29-91E0-BBA5F3EC8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7DCEC0-B49B-40AD-859C-5A2D10BC90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0DB438-6FF4-4D37-917B-2AD0242CC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7DCE1C-1364-4089-B8D5-496834BF90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A67739-F471-427C-AB45-3D60BDDC1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3DCB97-8548-4BC1-9A48-7EAF7A55E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5EDBEB7-5A65-4222-8411-BE9D4EFA6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05550"/>
            <a:ext cx="18288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r>
              <a:rPr lang="en-US" dirty="0" smtClean="0"/>
              <a:t> Sep 12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305550"/>
            <a:ext cx="43434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>
              <a:defRPr/>
            </a:pPr>
            <a:r>
              <a:rPr lang="en-US" dirty="0" smtClean="0"/>
              <a:t>CEN340 Signals and Systems By Dr. Anwar M. </a:t>
            </a:r>
            <a:r>
              <a:rPr lang="en-US" dirty="0" err="1" smtClean="0"/>
              <a:t>Mirza</a:t>
            </a:r>
            <a:r>
              <a:rPr lang="en-US" dirty="0" smtClean="0"/>
              <a:t>, Dept. of Computer Engineering, King Saud University, Riyadh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mirza@ksu.edu.sa" TargetMode="External"/><Relationship Id="rId2" Type="http://schemas.openxmlformats.org/officeDocument/2006/relationships/hyperlink" Target="mailto:Anwar.m.mirz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CEN352</a:t>
            </a:r>
            <a:r>
              <a:rPr lang="en-US" sz="6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6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6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Digital Signal Processing</a:t>
            </a:r>
            <a:endParaRPr lang="en-US" sz="6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219200" y="4486275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Lecture No. 1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09600" y="54102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Department of Computer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Engineering,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College of Computer and Information Sciences,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King Saud University, Riyadh, Kingdom of Saudi Arabia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September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, 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362200"/>
            <a:ext cx="8458200" cy="1222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cap="all" dirty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By</a:t>
            </a:r>
          </a:p>
          <a:p>
            <a:pPr algn="ctr" fontAlgn="auto">
              <a:spcAft>
                <a:spcPts val="0"/>
              </a:spcAft>
              <a:defRPr/>
            </a:pPr>
            <a:endParaRPr lang="en-US" b="1" cap="all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Dr</a:t>
            </a:r>
            <a:r>
              <a:rPr lang="en-US" sz="2400" b="1" cap="all" dirty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. </a:t>
            </a:r>
            <a:r>
              <a:rPr lang="en-US" sz="2400" b="1" cap="all" dirty="0" err="1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anwar</a:t>
            </a:r>
            <a:r>
              <a:rPr lang="en-US" sz="2400" b="1" cap="all" dirty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 M. </a:t>
            </a:r>
            <a:r>
              <a:rPr lang="en-US" sz="2400" b="1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Mirza</a:t>
            </a:r>
            <a:endParaRPr lang="en-US" sz="2400" b="1" cap="all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cap="all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500" b="1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Office No. 2185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Phone: 4697362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400" b="1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  <a:hlinkClick r:id="rId2"/>
              </a:rPr>
              <a:t>anwar.m.mirza@gmail.com</a:t>
            </a:r>
            <a:r>
              <a:rPr lang="en-US" sz="1400" b="1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 or </a:t>
            </a:r>
            <a:r>
              <a:rPr lang="en-US" sz="1400" b="1" dirty="0" smtClean="0">
                <a:effectLst>
                  <a:reflection blurRad="12700" stA="48000" endA="300" endPos="55000" dir="5400000" sy="-90000" algn="bl" rotWithShape="0"/>
                </a:effectLst>
                <a:latin typeface="Tahoma" pitchFamily="34" charset="0"/>
                <a:ea typeface="+mj-ea"/>
                <a:cs typeface="Tahoma" pitchFamily="34" charset="0"/>
                <a:hlinkClick r:id="rId3"/>
              </a:rPr>
              <a:t>ammirza@ksu.edu.sa</a:t>
            </a:r>
            <a:endPara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424535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الدكتور / انور مجيد ميرزا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71723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257550" cy="24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71888"/>
            <a:ext cx="33887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33400" y="35814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Analog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3429000"/>
            <a:ext cx="2133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Discrete-time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48768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Digital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477000" y="5181600"/>
            <a:ext cx="228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 – contd.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1371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 digital signal processing scheme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46963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DSP (Digital Signal Processing)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143000" y="4190206"/>
            <a:ext cx="609600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avoid aliasing for sampling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666206" y="3962400"/>
            <a:ext cx="457994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622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Analog to Digital Converter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409406" y="3962400"/>
            <a:ext cx="457994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Digital to Analog Converter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239000" y="4190206"/>
            <a:ext cx="609600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avoid aliasing for sampling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581797" y="4724003"/>
            <a:ext cx="1676400" cy="7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556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Computer / microprocessor / micro controller/ etc.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Noise removal from speech.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62425"/>
            <a:ext cx="8077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1905000"/>
            <a:ext cx="7620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152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Noisy Speech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97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Clean Speech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d04l01s01t01.wav">
            <a:hlinkClick r:id="" action="ppaction://media"/>
          </p:cNvPr>
          <p:cNvPicPr>
            <a:picLocks noRot="1" noChangeAspect="1"/>
          </p:cNvPicPr>
          <p:nvPr>
            <a:wavAudioFile r:embed="rId1" name="d04l01s01t01.wav"/>
          </p:nvPr>
        </p:nvPicPr>
        <p:blipFill>
          <a:blip r:embed="rId6" cstate="print"/>
          <a:stretch>
            <a:fillRect/>
          </a:stretch>
        </p:blipFill>
        <p:spPr>
          <a:xfrm>
            <a:off x="381000" y="4267200"/>
            <a:ext cx="304800" cy="304800"/>
          </a:xfrm>
          <a:prstGeom prst="rect">
            <a:avLst/>
          </a:prstGeom>
        </p:spPr>
      </p:pic>
      <p:pic>
        <p:nvPicPr>
          <p:cNvPr id="12" name="d04l01s01t01n1r000.wav">
            <a:hlinkClick r:id="" action="ppaction://media"/>
          </p:cNvPr>
          <p:cNvPicPr>
            <a:picLocks noRot="1" noChangeAspect="1"/>
          </p:cNvPicPr>
          <p:nvPr>
            <a:wavAudioFile r:embed="rId2" name="d04l01s01t01n1r000.wav"/>
          </p:nvPr>
        </p:nvPicPr>
        <p:blipFill>
          <a:blip r:embed="rId7" cstate="print"/>
          <a:stretch>
            <a:fillRect/>
          </a:stretch>
        </p:blipFill>
        <p:spPr>
          <a:xfrm>
            <a:off x="381000" y="198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575" y="1771650"/>
            <a:ext cx="5457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Signal spectral analysis.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688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 domain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8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tone: 1000 Hz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88846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tone: 1000 Hz and 3000 Hz</a:t>
            </a:r>
            <a:endParaRPr lang="en-US" dirty="0"/>
          </a:p>
        </p:txBody>
      </p:sp>
      <p:pic>
        <p:nvPicPr>
          <p:cNvPr id="11" name="singletone1000.wav">
            <a:hlinkClick r:id="" action="ppaction://media"/>
          </p:cNvPr>
          <p:cNvPicPr>
            <a:picLocks noRot="1" noChangeAspect="1"/>
          </p:cNvPicPr>
          <p:nvPr>
            <a:wavAudioFile r:embed="rId1" name="singletone1000.wav"/>
          </p:nvPr>
        </p:nvPicPr>
        <p:blipFill>
          <a:blip r:embed="rId5" cstate="print"/>
          <a:stretch>
            <a:fillRect/>
          </a:stretch>
        </p:blipFill>
        <p:spPr>
          <a:xfrm>
            <a:off x="1828800" y="2819400"/>
            <a:ext cx="304800" cy="304800"/>
          </a:xfrm>
          <a:prstGeom prst="rect">
            <a:avLst/>
          </a:prstGeom>
        </p:spPr>
      </p:pic>
      <p:pic>
        <p:nvPicPr>
          <p:cNvPr id="12" name="doubletone.wav">
            <a:hlinkClick r:id="" action="ppaction://media"/>
          </p:cNvPr>
          <p:cNvPicPr>
            <a:picLocks noRot="1" noChangeAspect="1"/>
          </p:cNvPicPr>
          <p:nvPr>
            <a:wavAudioFile r:embed="rId2" name="doubletone.wav"/>
          </p:nvPr>
        </p:nvPicPr>
        <p:blipFill>
          <a:blip r:embed="rId5" cstate="print"/>
          <a:stretch>
            <a:fillRect/>
          </a:stretch>
        </p:blipFill>
        <p:spPr>
          <a:xfrm>
            <a:off x="19050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Noise removal from image.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7546" b="29893"/>
          <a:stretch>
            <a:fillRect/>
          </a:stretch>
        </p:blipFill>
        <p:spPr bwMode="auto">
          <a:xfrm>
            <a:off x="1066800" y="17526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5954" b="28043"/>
          <a:stretch>
            <a:fillRect/>
          </a:stretch>
        </p:blipFill>
        <p:spPr bwMode="auto">
          <a:xfrm>
            <a:off x="5599112" y="1768475"/>
            <a:ext cx="24780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962400" y="2362200"/>
            <a:ext cx="9906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Bose\Bose Art\ch10\Fig10_46.jpg"/>
          <p:cNvPicPr>
            <a:picLocks noChangeAspect="1" noChangeArrowheads="1"/>
          </p:cNvPicPr>
          <p:nvPr/>
        </p:nvPicPr>
        <p:blipFill>
          <a:blip r:embed="rId3" cstate="print"/>
          <a:srcRect b="52500"/>
          <a:stretch>
            <a:fillRect/>
          </a:stretch>
        </p:blipFill>
        <p:spPr>
          <a:xfrm>
            <a:off x="990600" y="4322948"/>
            <a:ext cx="2819400" cy="1855190"/>
          </a:xfrm>
          <a:prstGeom prst="rect">
            <a:avLst/>
          </a:prstGeom>
          <a:noFill/>
          <a:ln/>
        </p:spPr>
      </p:pic>
      <p:pic>
        <p:nvPicPr>
          <p:cNvPr id="10" name="Picture 5" descr="C:\Bose\Bose Art\ch10\Fig10_46.jpg"/>
          <p:cNvPicPr>
            <a:picLocks noChangeAspect="1" noChangeArrowheads="1"/>
          </p:cNvPicPr>
          <p:nvPr/>
        </p:nvPicPr>
        <p:blipFill>
          <a:blip r:embed="rId4" cstate="print"/>
          <a:srcRect t="51250"/>
          <a:stretch>
            <a:fillRect/>
          </a:stretch>
        </p:blipFill>
        <p:spPr>
          <a:xfrm>
            <a:off x="5410200" y="4343400"/>
            <a:ext cx="2743200" cy="1852551"/>
          </a:xfrm>
          <a:prstGeom prst="rect">
            <a:avLst/>
          </a:prstGeom>
          <a:noFill/>
          <a:ln/>
        </p:spPr>
      </p:pic>
      <p:sp>
        <p:nvSpPr>
          <p:cNvPr id="11" name="Right Arrow 10"/>
          <p:cNvSpPr/>
          <p:nvPr/>
        </p:nvSpPr>
        <p:spPr>
          <a:xfrm>
            <a:off x="4114800" y="4648200"/>
            <a:ext cx="990600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5" descr="C:\Bose\Bose Art\ch10\Fig10_8.jpg"/>
          <p:cNvPicPr>
            <a:picLocks noChangeAspect="1" noChangeArrowheads="1"/>
          </p:cNvPicPr>
          <p:nvPr/>
        </p:nvPicPr>
        <p:blipFill>
          <a:blip r:embed="rId2" cstate="print"/>
          <a:srcRect t="13567" r="53982"/>
          <a:stretch>
            <a:fillRect/>
          </a:stretch>
        </p:blipFill>
        <p:spPr>
          <a:xfrm>
            <a:off x="304800" y="2133600"/>
            <a:ext cx="3962400" cy="2619375"/>
          </a:xfrm>
          <a:prstGeom prst="rect">
            <a:avLst/>
          </a:prstGeom>
          <a:noFill/>
          <a:ln/>
        </p:spPr>
      </p:pic>
      <p:pic>
        <p:nvPicPr>
          <p:cNvPr id="5" name="Picture 5" descr="C:\Bose\Bose Art\ch10\Fig10_9.jpg"/>
          <p:cNvPicPr>
            <a:picLocks noChangeAspect="1" noChangeArrowheads="1"/>
          </p:cNvPicPr>
          <p:nvPr/>
        </p:nvPicPr>
        <p:blipFill>
          <a:blip r:embed="rId3" cstate="print"/>
          <a:srcRect t="15174" r="53982"/>
          <a:stretch>
            <a:fillRect/>
          </a:stretch>
        </p:blipFill>
        <p:spPr>
          <a:xfrm>
            <a:off x="5105400" y="2209800"/>
            <a:ext cx="3962400" cy="2555875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Some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  Image enhancement.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3048000"/>
            <a:ext cx="4572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Summary Applications of DSP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speech and audio: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219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Speech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Speaker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synthesis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enhancement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Speech coding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3429000" y="12954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3276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Digital Image Processing: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Image enhancement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Medical imaging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forensics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coding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3429000" y="29718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4953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Multimedia: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5146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Internet audio, video, phones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Image / video compression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Text-to-voice &amp; voice-to-text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Movie indexing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3429000" y="4495800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3208" y="152400"/>
            <a:ext cx="3136392" cy="868362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DCE1C-1364-4089-B8D5-496834BF90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276600"/>
            <a:ext cx="81785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DSP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19400" y="304800"/>
            <a:ext cx="5410200" cy="6324600"/>
            <a:chOff x="2286000" y="304800"/>
            <a:chExt cx="5410200" cy="6324600"/>
          </a:xfrm>
        </p:grpSpPr>
        <p:sp>
          <p:nvSpPr>
            <p:cNvPr id="7" name="TextBox 6"/>
            <p:cNvSpPr txBox="1"/>
            <p:nvPr/>
          </p:nvSpPr>
          <p:spPr>
            <a:xfrm>
              <a:off x="2286000" y="1611868"/>
              <a:ext cx="1249125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Telephone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2284968"/>
              <a:ext cx="838691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Space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2958068"/>
              <a:ext cx="979755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Medical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3631168"/>
              <a:ext cx="915635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Military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304268"/>
              <a:ext cx="110799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Scientific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4977368"/>
              <a:ext cx="1351652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Industrialial</a:t>
              </a:r>
              <a:endParaRPr lang="en-US" dirty="0"/>
            </a:p>
          </p:txBody>
        </p:sp>
        <p:sp>
          <p:nvSpPr>
            <p:cNvPr id="15" name="Round Single Corner Rectangle 14"/>
            <p:cNvSpPr/>
            <p:nvPr/>
          </p:nvSpPr>
          <p:spPr>
            <a:xfrm>
              <a:off x="4724400" y="3048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Voice and data compression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Echo cancellation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Signal multiplexing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Filtering</a:t>
              </a:r>
            </a:p>
            <a:p>
              <a:pPr algn="ctr"/>
              <a:endParaRPr lang="en-US" dirty="0"/>
            </a:p>
          </p:txBody>
        </p:sp>
        <p:sp>
          <p:nvSpPr>
            <p:cNvPr id="21" name="Round Single Corner Rectangle 20"/>
            <p:cNvSpPr/>
            <p:nvPr/>
          </p:nvSpPr>
          <p:spPr>
            <a:xfrm>
              <a:off x="4724400" y="13716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Space photograph enhancement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compression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Intelligent sensory analysis by remote space probes</a:t>
              </a:r>
            </a:p>
            <a:p>
              <a:pPr algn="ctr"/>
              <a:endParaRPr lang="en-US" dirty="0"/>
            </a:p>
          </p:txBody>
        </p:sp>
        <p:sp>
          <p:nvSpPr>
            <p:cNvPr id="22" name="Round Single Corner Rectangle 21"/>
            <p:cNvSpPr/>
            <p:nvPr/>
          </p:nvSpPr>
          <p:spPr>
            <a:xfrm>
              <a:off x="4724400" y="24384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Diagnostic imaging (CT, MRI, ultrasound and others)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Electrocardiogram analysis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Medical image storage / retrieval 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4724400" y="35052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Radar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Sonar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Ordnance guidance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Secure communication</a:t>
              </a:r>
            </a:p>
            <a:p>
              <a:pPr algn="ctr"/>
              <a:endParaRPr lang="en-US" dirty="0"/>
            </a:p>
          </p:txBody>
        </p:sp>
        <p:sp>
          <p:nvSpPr>
            <p:cNvPr id="24" name="Round Single Corner Rectangle 23"/>
            <p:cNvSpPr/>
            <p:nvPr/>
          </p:nvSpPr>
          <p:spPr>
            <a:xfrm>
              <a:off x="4724400" y="45720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Earthquake recording / analysis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acquisition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Spectral analysis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Simulation and modeling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ound Single Corner Rectangle 24"/>
            <p:cNvSpPr/>
            <p:nvPr/>
          </p:nvSpPr>
          <p:spPr>
            <a:xfrm>
              <a:off x="4724400" y="5638800"/>
              <a:ext cx="2971800" cy="990600"/>
            </a:xfrm>
            <a:prstGeom prst="round1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/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Oil and mineral prospecting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 monitoring &amp; control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Nondestructive testing</a:t>
              </a:r>
            </a:p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CAD and design tools</a:t>
              </a:r>
            </a:p>
            <a:p>
              <a:pPr algn="ctr"/>
              <a:endParaRPr lang="en-US" dirty="0"/>
            </a:p>
          </p:txBody>
        </p:sp>
        <p:cxnSp>
          <p:nvCxnSpPr>
            <p:cNvPr id="27" name="Straight Arrow Connector 26"/>
            <p:cNvCxnSpPr>
              <a:stCxn id="7" idx="3"/>
              <a:endCxn id="15" idx="1"/>
            </p:cNvCxnSpPr>
            <p:nvPr/>
          </p:nvCxnSpPr>
          <p:spPr>
            <a:xfrm flipV="1">
              <a:off x="3535125" y="800100"/>
              <a:ext cx="1189275" cy="9964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21" idx="1"/>
            </p:cNvCxnSpPr>
            <p:nvPr/>
          </p:nvCxnSpPr>
          <p:spPr>
            <a:xfrm flipV="1">
              <a:off x="3124691" y="1866900"/>
              <a:ext cx="1599709" cy="6027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9" idx="3"/>
              <a:endCxn id="22" idx="1"/>
            </p:cNvCxnSpPr>
            <p:nvPr/>
          </p:nvCxnSpPr>
          <p:spPr>
            <a:xfrm flipV="1">
              <a:off x="3265755" y="2933700"/>
              <a:ext cx="1458645" cy="2090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3"/>
              <a:endCxn id="23" idx="1"/>
            </p:cNvCxnSpPr>
            <p:nvPr/>
          </p:nvCxnSpPr>
          <p:spPr>
            <a:xfrm>
              <a:off x="3201635" y="3815834"/>
              <a:ext cx="1522765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3"/>
              <a:endCxn id="24" idx="1"/>
            </p:cNvCxnSpPr>
            <p:nvPr/>
          </p:nvCxnSpPr>
          <p:spPr>
            <a:xfrm>
              <a:off x="3393996" y="4488934"/>
              <a:ext cx="1330404" cy="5783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2" idx="3"/>
              <a:endCxn id="25" idx="1"/>
            </p:cNvCxnSpPr>
            <p:nvPr/>
          </p:nvCxnSpPr>
          <p:spPr>
            <a:xfrm>
              <a:off x="3637652" y="5162034"/>
              <a:ext cx="1086748" cy="972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>
            <a:stCxn id="6" idx="3"/>
            <a:endCxn id="8" idx="1"/>
          </p:cNvCxnSpPr>
          <p:nvPr/>
        </p:nvCxnSpPr>
        <p:spPr>
          <a:xfrm flipV="1">
            <a:off x="1884653" y="2469634"/>
            <a:ext cx="934747" cy="1037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3"/>
            <a:endCxn id="7" idx="1"/>
          </p:cNvCxnSpPr>
          <p:nvPr/>
        </p:nvCxnSpPr>
        <p:spPr>
          <a:xfrm flipV="1">
            <a:off x="1884653" y="1796534"/>
            <a:ext cx="934747" cy="1710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3"/>
            <a:endCxn id="9" idx="1"/>
          </p:cNvCxnSpPr>
          <p:nvPr/>
        </p:nvCxnSpPr>
        <p:spPr>
          <a:xfrm flipV="1">
            <a:off x="1884653" y="3142734"/>
            <a:ext cx="934747" cy="364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" idx="3"/>
            <a:endCxn id="10" idx="1"/>
          </p:cNvCxnSpPr>
          <p:nvPr/>
        </p:nvCxnSpPr>
        <p:spPr>
          <a:xfrm>
            <a:off x="1884653" y="3507433"/>
            <a:ext cx="934747" cy="308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" idx="3"/>
            <a:endCxn id="11" idx="1"/>
          </p:cNvCxnSpPr>
          <p:nvPr/>
        </p:nvCxnSpPr>
        <p:spPr>
          <a:xfrm>
            <a:off x="1884653" y="3507433"/>
            <a:ext cx="934747" cy="981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12" idx="1"/>
          </p:cNvCxnSpPr>
          <p:nvPr/>
        </p:nvCxnSpPr>
        <p:spPr>
          <a:xfrm>
            <a:off x="1884653" y="3507433"/>
            <a:ext cx="934747" cy="1654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Particulars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Credit Hours:  3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Course Structure: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Three Lectures a week (Each of duration about 50 minutes).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tutorial session of 50 min duration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Class Venue: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Lecture Hall  B093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Class Timings: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Section 1: Saturday</a:t>
            </a:r>
            <a:r>
              <a:rPr lang="en-US" sz="1800" dirty="0" smtClean="0"/>
              <a:t>, Monday, Wednesday 1:00pm to 1:50pm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Section 2: Saturday</a:t>
            </a:r>
            <a:r>
              <a:rPr lang="en-US" sz="1800" dirty="0" smtClean="0"/>
              <a:t>, Monday, Wednesday 2:00pm to 2:50pm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Tutorials: Sunday5:00pm </a:t>
            </a:r>
            <a:r>
              <a:rPr lang="en-US" sz="1800" dirty="0" smtClean="0"/>
              <a:t>to </a:t>
            </a:r>
            <a:r>
              <a:rPr lang="en-US" sz="1800" dirty="0" smtClean="0"/>
              <a:t>5:50pm</a:t>
            </a:r>
            <a:r>
              <a:rPr lang="en-US" sz="1800" smtClean="0"/>
              <a:t>, Wednesday 6:00pm to 6:50pm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2272-57C9-4805-927F-A69559C965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Pre-requisites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course requires as pre-requisites: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CEN 340 Signals and Systems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Topics</a:t>
            </a:r>
          </a:p>
          <a:p>
            <a:pPr lvl="1"/>
            <a:r>
              <a:rPr lang="en-US" dirty="0" smtClean="0"/>
              <a:t>Concept of analog signals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F89BC1D-F79E-41B4-B666-77759A9EA86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Topics Covered and </a:t>
            </a:r>
            <a:br>
              <a:rPr lang="en-US" dirty="0" smtClean="0"/>
            </a:br>
            <a:r>
              <a:rPr lang="en-US" dirty="0" smtClean="0"/>
              <a:t>Schedule in Weeks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95400" y="1524003"/>
          <a:ext cx="7499350" cy="350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100"/>
                <a:gridCol w="1619250"/>
              </a:tblGrid>
              <a:tr h="7424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 (Approx.)</a:t>
                      </a:r>
                      <a:endParaRPr lang="en-US" dirty="0"/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Sampling theory,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periodicity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Fourier Transform (DFT, FFT)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z-transform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Digital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Filters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Applications: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Audio and image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59638"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Review and evaluation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2272-57C9-4805-927F-A69559C965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Recommended Texts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174992" cy="4800600"/>
          </a:xfrm>
        </p:spPr>
        <p:txBody>
          <a:bodyPr>
            <a:normAutofit/>
          </a:bodyPr>
          <a:lstStyle/>
          <a:p>
            <a:pPr marL="539496" indent="-45720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Primary: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L. Tan, Digital Signal Processing: Fundamentals and Applications, Elsevier, 2008.</a:t>
            </a:r>
          </a:p>
          <a:p>
            <a:pPr marL="813816" lvl="1" indent="-457200">
              <a:buFont typeface="+mj-lt"/>
              <a:buAutoNum type="arabicPeriod"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539496" indent="-45720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Supplementary: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Openheim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A.,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Willsky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A. and S.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Nawab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Signals and Systems, 2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nd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Ed., 1997, Prentice Hall.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John G.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Proakis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and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Dimitris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G.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Manolakis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Digital Signal Processing: Principles, algorithms and applications, 4</a:t>
            </a:r>
            <a:r>
              <a:rPr lang="en-US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Ed., 2007, Prentice Hall.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Lecture notes given on the course website.</a:t>
            </a:r>
          </a:p>
          <a:p>
            <a:pPr marL="539496" indent="-457200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A5655B-4625-4A25-9DA8-5EE1E807F09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Grading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905000"/>
          <a:ext cx="5562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/>
                <a:gridCol w="2085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Activity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</a:rPr>
                        <a:t>Marks</a:t>
                      </a:r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Quizzes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Assignments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Mid-term</a:t>
                      </a:r>
                      <a:r>
                        <a:rPr lang="en-US" sz="2400" baseline="0" dirty="0" smtClean="0">
                          <a:latin typeface="+mn-lt"/>
                        </a:rPr>
                        <a:t> Test 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Mid-Term Test 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Final Exam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n-lt"/>
                        </a:rPr>
                        <a:t>Total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2272-57C9-4805-927F-A69559C965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Quizzes and Assignments Policies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Quizzes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Frequent quizzes of duration 5-10 minutes will be taken.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are required to attend the classes regularly and come prepared in each class.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Assignments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assignments will be accepted after due date.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Programming assignments should be well documented.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“no groups” for assignments. Each student is expected to do and submit the assignment individually.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are “not” allowed to “copy” each other’s work.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Cheating or plagiarism in any form will not be tolerated. A grade of zero will be registered for any infraction.</a:t>
            </a:r>
          </a:p>
          <a:p>
            <a:pPr lvl="1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exams are closed book.</a:t>
            </a:r>
            <a:endParaRPr lang="en-US" sz="2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0A5655B-4625-4A25-9DA8-5EE1E807F09A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http://king-saud.academia.edu/AnwarMirza/Teaching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2272-57C9-4805-927F-A69559C965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24000" y="2895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38200" y="2209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 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766" y="17342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amplitude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62600" y="2895601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876800" y="2209801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28956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590366" y="173423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amplitude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38600" y="5373469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352800" y="4687669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5373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 time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066366" y="42121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Discrete amplitude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981200" y="15240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Analog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2200" y="1524000"/>
            <a:ext cx="2133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Discrete-time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43400" y="4191000"/>
            <a:ext cx="1752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Digital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12558</TotalTime>
  <Words>679</Words>
  <Application>Microsoft Office PowerPoint</Application>
  <PresentationFormat>On-screen Show (4:3)</PresentationFormat>
  <Paragraphs>187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CEN352 Digital Signal Processing</vt:lpstr>
      <vt:lpstr>Class Particulars</vt:lpstr>
      <vt:lpstr>Pre-requisites</vt:lpstr>
      <vt:lpstr>Major Topics Covered and  Schedule in Weeks</vt:lpstr>
      <vt:lpstr>Recommended Texts</vt:lpstr>
      <vt:lpstr>Evaluation and Grading</vt:lpstr>
      <vt:lpstr>Quizzes and Assignments Policies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Applications</vt:lpstr>
    </vt:vector>
  </TitlesOfParts>
  <Company>universe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suresh</dc:creator>
  <cp:lastModifiedBy>Mirza</cp:lastModifiedBy>
  <cp:revision>314</cp:revision>
  <dcterms:created xsi:type="dcterms:W3CDTF">2007-06-20T11:58:11Z</dcterms:created>
  <dcterms:modified xsi:type="dcterms:W3CDTF">2012-09-27T15:30:14Z</dcterms:modified>
</cp:coreProperties>
</file>