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6" r:id="rId5"/>
    <p:sldId id="259" r:id="rId6"/>
    <p:sldId id="258" r:id="rId7"/>
    <p:sldId id="260" r:id="rId8"/>
    <p:sldId id="261" r:id="rId9"/>
    <p:sldId id="262" r:id="rId10"/>
    <p:sldId id="263" r:id="rId11"/>
    <p:sldId id="267" r:id="rId12"/>
    <p:sldId id="264"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95" d="100"/>
          <a:sy n="95" d="100"/>
        </p:scale>
        <p:origin x="6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5F19CB2-69B1-4BB8-A5EF-D0DA972AD271}" type="datetimeFigureOut">
              <a:rPr lang="en-US" smtClean="0"/>
              <a:t>10/6/20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530B6-FBFF-404B-9C12-9174C6A1EFC1}" type="slidenum">
              <a:rPr lang="en-US" smtClean="0"/>
              <a:t>‹#›</a:t>
            </a:fld>
            <a:endParaRPr lang="en-US"/>
          </a:p>
        </p:txBody>
      </p:sp>
    </p:spTree>
    <p:extLst>
      <p:ext uri="{BB962C8B-B14F-4D97-AF65-F5344CB8AC3E}">
        <p14:creationId xmlns:p14="http://schemas.microsoft.com/office/powerpoint/2010/main" val="485145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19CB2-69B1-4BB8-A5EF-D0DA972AD271}" type="datetimeFigureOut">
              <a:rPr lang="en-US" smtClean="0"/>
              <a:t>10/6/20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530B6-FBFF-404B-9C12-9174C6A1EFC1}" type="slidenum">
              <a:rPr lang="en-US" smtClean="0"/>
              <a:t>‹#›</a:t>
            </a:fld>
            <a:endParaRPr lang="en-US"/>
          </a:p>
        </p:txBody>
      </p:sp>
    </p:spTree>
    <p:extLst>
      <p:ext uri="{BB962C8B-B14F-4D97-AF65-F5344CB8AC3E}">
        <p14:creationId xmlns:p14="http://schemas.microsoft.com/office/powerpoint/2010/main" val="234069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19CB2-69B1-4BB8-A5EF-D0DA972AD271}" type="datetimeFigureOut">
              <a:rPr lang="en-US" smtClean="0"/>
              <a:t>10/6/20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530B6-FBFF-404B-9C12-9174C6A1EFC1}" type="slidenum">
              <a:rPr lang="en-US" smtClean="0"/>
              <a:t>‹#›</a:t>
            </a:fld>
            <a:endParaRPr lang="en-US"/>
          </a:p>
        </p:txBody>
      </p:sp>
    </p:spTree>
    <p:extLst>
      <p:ext uri="{BB962C8B-B14F-4D97-AF65-F5344CB8AC3E}">
        <p14:creationId xmlns:p14="http://schemas.microsoft.com/office/powerpoint/2010/main" val="619540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19CB2-69B1-4BB8-A5EF-D0DA972AD271}" type="datetimeFigureOut">
              <a:rPr lang="en-US" smtClean="0"/>
              <a:t>10/6/20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530B6-FBFF-404B-9C12-9174C6A1EFC1}" type="slidenum">
              <a:rPr lang="en-US" smtClean="0"/>
              <a:t>‹#›</a:t>
            </a:fld>
            <a:endParaRPr lang="en-US"/>
          </a:p>
        </p:txBody>
      </p:sp>
    </p:spTree>
    <p:extLst>
      <p:ext uri="{BB962C8B-B14F-4D97-AF65-F5344CB8AC3E}">
        <p14:creationId xmlns:p14="http://schemas.microsoft.com/office/powerpoint/2010/main" val="4221944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F19CB2-69B1-4BB8-A5EF-D0DA972AD271}" type="datetimeFigureOut">
              <a:rPr lang="en-US" smtClean="0"/>
              <a:t>10/6/20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530B6-FBFF-404B-9C12-9174C6A1EFC1}" type="slidenum">
              <a:rPr lang="en-US" smtClean="0"/>
              <a:t>‹#›</a:t>
            </a:fld>
            <a:endParaRPr lang="en-US"/>
          </a:p>
        </p:txBody>
      </p:sp>
    </p:spTree>
    <p:extLst>
      <p:ext uri="{BB962C8B-B14F-4D97-AF65-F5344CB8AC3E}">
        <p14:creationId xmlns:p14="http://schemas.microsoft.com/office/powerpoint/2010/main" val="142130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F19CB2-69B1-4BB8-A5EF-D0DA972AD271}" type="datetimeFigureOut">
              <a:rPr lang="en-US" smtClean="0"/>
              <a:t>10/6/20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530B6-FBFF-404B-9C12-9174C6A1EFC1}" type="slidenum">
              <a:rPr lang="en-US" smtClean="0"/>
              <a:t>‹#›</a:t>
            </a:fld>
            <a:endParaRPr lang="en-US"/>
          </a:p>
        </p:txBody>
      </p:sp>
    </p:spTree>
    <p:extLst>
      <p:ext uri="{BB962C8B-B14F-4D97-AF65-F5344CB8AC3E}">
        <p14:creationId xmlns:p14="http://schemas.microsoft.com/office/powerpoint/2010/main" val="320658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F19CB2-69B1-4BB8-A5EF-D0DA972AD271}" type="datetimeFigureOut">
              <a:rPr lang="en-US" smtClean="0"/>
              <a:t>10/6/20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0530B6-FBFF-404B-9C12-9174C6A1EFC1}" type="slidenum">
              <a:rPr lang="en-US" smtClean="0"/>
              <a:t>‹#›</a:t>
            </a:fld>
            <a:endParaRPr lang="en-US"/>
          </a:p>
        </p:txBody>
      </p:sp>
    </p:spTree>
    <p:extLst>
      <p:ext uri="{BB962C8B-B14F-4D97-AF65-F5344CB8AC3E}">
        <p14:creationId xmlns:p14="http://schemas.microsoft.com/office/powerpoint/2010/main" val="101020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F19CB2-69B1-4BB8-A5EF-D0DA972AD271}" type="datetimeFigureOut">
              <a:rPr lang="en-US" smtClean="0"/>
              <a:t>10/6/20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0530B6-FBFF-404B-9C12-9174C6A1EFC1}" type="slidenum">
              <a:rPr lang="en-US" smtClean="0"/>
              <a:t>‹#›</a:t>
            </a:fld>
            <a:endParaRPr lang="en-US"/>
          </a:p>
        </p:txBody>
      </p:sp>
    </p:spTree>
    <p:extLst>
      <p:ext uri="{BB962C8B-B14F-4D97-AF65-F5344CB8AC3E}">
        <p14:creationId xmlns:p14="http://schemas.microsoft.com/office/powerpoint/2010/main" val="262857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19CB2-69B1-4BB8-A5EF-D0DA972AD271}" type="datetimeFigureOut">
              <a:rPr lang="en-US" smtClean="0"/>
              <a:t>10/6/20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0530B6-FBFF-404B-9C12-9174C6A1EFC1}" type="slidenum">
              <a:rPr lang="en-US" smtClean="0"/>
              <a:t>‹#›</a:t>
            </a:fld>
            <a:endParaRPr lang="en-US"/>
          </a:p>
        </p:txBody>
      </p:sp>
    </p:spTree>
    <p:extLst>
      <p:ext uri="{BB962C8B-B14F-4D97-AF65-F5344CB8AC3E}">
        <p14:creationId xmlns:p14="http://schemas.microsoft.com/office/powerpoint/2010/main" val="2970143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F19CB2-69B1-4BB8-A5EF-D0DA972AD271}" type="datetimeFigureOut">
              <a:rPr lang="en-US" smtClean="0"/>
              <a:t>10/6/20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530B6-FBFF-404B-9C12-9174C6A1EFC1}" type="slidenum">
              <a:rPr lang="en-US" smtClean="0"/>
              <a:t>‹#›</a:t>
            </a:fld>
            <a:endParaRPr lang="en-US"/>
          </a:p>
        </p:txBody>
      </p:sp>
    </p:spTree>
    <p:extLst>
      <p:ext uri="{BB962C8B-B14F-4D97-AF65-F5344CB8AC3E}">
        <p14:creationId xmlns:p14="http://schemas.microsoft.com/office/powerpoint/2010/main" val="4021851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F19CB2-69B1-4BB8-A5EF-D0DA972AD271}" type="datetimeFigureOut">
              <a:rPr lang="en-US" smtClean="0"/>
              <a:t>10/6/20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530B6-FBFF-404B-9C12-9174C6A1EFC1}" type="slidenum">
              <a:rPr lang="en-US" smtClean="0"/>
              <a:t>‹#›</a:t>
            </a:fld>
            <a:endParaRPr lang="en-US"/>
          </a:p>
        </p:txBody>
      </p:sp>
    </p:spTree>
    <p:extLst>
      <p:ext uri="{BB962C8B-B14F-4D97-AF65-F5344CB8AC3E}">
        <p14:creationId xmlns:p14="http://schemas.microsoft.com/office/powerpoint/2010/main" val="627961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19CB2-69B1-4BB8-A5EF-D0DA972AD271}" type="datetimeFigureOut">
              <a:rPr lang="en-US" smtClean="0"/>
              <a:t>10/6/20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530B6-FBFF-404B-9C12-9174C6A1EFC1}" type="slidenum">
              <a:rPr lang="en-US" smtClean="0"/>
              <a:t>‹#›</a:t>
            </a:fld>
            <a:endParaRPr lang="en-US"/>
          </a:p>
        </p:txBody>
      </p:sp>
    </p:spTree>
    <p:extLst>
      <p:ext uri="{BB962C8B-B14F-4D97-AF65-F5344CB8AC3E}">
        <p14:creationId xmlns:p14="http://schemas.microsoft.com/office/powerpoint/2010/main" val="3806906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genome.gov/human-genome-projec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43C79D-2D6D-5E46-A607-042D9A5CFC23}"/>
              </a:ext>
            </a:extLst>
          </p:cNvPr>
          <p:cNvSpPr txBox="1"/>
          <p:nvPr/>
        </p:nvSpPr>
        <p:spPr>
          <a:xfrm>
            <a:off x="3752826" y="1748117"/>
            <a:ext cx="4686348" cy="707886"/>
          </a:xfrm>
          <a:prstGeom prst="rect">
            <a:avLst/>
          </a:prstGeom>
          <a:noFill/>
        </p:spPr>
        <p:txBody>
          <a:bodyPr wrap="none" rtlCol="0">
            <a:spAutoFit/>
          </a:bodyPr>
          <a:lstStyle/>
          <a:p>
            <a:r>
              <a:rPr lang="en-SA" sz="4000" dirty="0"/>
              <a:t>Genetics Engineering </a:t>
            </a:r>
          </a:p>
        </p:txBody>
      </p:sp>
      <p:sp>
        <p:nvSpPr>
          <p:cNvPr id="5" name="TextBox 4">
            <a:extLst>
              <a:ext uri="{FF2B5EF4-FFF2-40B4-BE49-F238E27FC236}">
                <a16:creationId xmlns:a16="http://schemas.microsoft.com/office/drawing/2014/main" id="{71554CAA-B21E-114F-9E4C-29370098EEFC}"/>
              </a:ext>
            </a:extLst>
          </p:cNvPr>
          <p:cNvSpPr txBox="1"/>
          <p:nvPr/>
        </p:nvSpPr>
        <p:spPr>
          <a:xfrm>
            <a:off x="4926105" y="2456003"/>
            <a:ext cx="1957908" cy="646331"/>
          </a:xfrm>
          <a:prstGeom prst="rect">
            <a:avLst/>
          </a:prstGeom>
          <a:noFill/>
        </p:spPr>
        <p:txBody>
          <a:bodyPr wrap="none" rtlCol="0">
            <a:spAutoFit/>
          </a:bodyPr>
          <a:lstStyle/>
          <a:p>
            <a:r>
              <a:rPr lang="en-SA" sz="3600" dirty="0"/>
              <a:t>Lecture-</a:t>
            </a:r>
            <a:r>
              <a:rPr lang="en-US" sz="3600" dirty="0"/>
              <a:t>4</a:t>
            </a:r>
            <a:endParaRPr lang="en-SA" sz="3600" dirty="0"/>
          </a:p>
        </p:txBody>
      </p:sp>
      <p:sp>
        <p:nvSpPr>
          <p:cNvPr id="6" name="Rectangle 5">
            <a:extLst>
              <a:ext uri="{FF2B5EF4-FFF2-40B4-BE49-F238E27FC236}">
                <a16:creationId xmlns:a16="http://schemas.microsoft.com/office/drawing/2014/main" id="{165F9884-F008-144D-8560-BD9804E1AADC}"/>
              </a:ext>
            </a:extLst>
          </p:cNvPr>
          <p:cNvSpPr/>
          <p:nvPr/>
        </p:nvSpPr>
        <p:spPr>
          <a:xfrm>
            <a:off x="4685269" y="3163889"/>
            <a:ext cx="2439579" cy="369332"/>
          </a:xfrm>
          <a:prstGeom prst="rect">
            <a:avLst/>
          </a:prstGeom>
        </p:spPr>
        <p:txBody>
          <a:bodyPr wrap="none">
            <a:spAutoFit/>
          </a:bodyPr>
          <a:lstStyle/>
          <a:p>
            <a:r>
              <a:rPr lang="en-US" dirty="0">
                <a:solidFill>
                  <a:srgbClr val="FF0000"/>
                </a:solidFill>
              </a:rPr>
              <a:t>Human Genome Project</a:t>
            </a:r>
            <a:endParaRPr lang="en-SA" dirty="0">
              <a:solidFill>
                <a:srgbClr val="FF0000"/>
              </a:solidFill>
            </a:endParaRPr>
          </a:p>
        </p:txBody>
      </p:sp>
    </p:spTree>
    <p:extLst>
      <p:ext uri="{BB962C8B-B14F-4D97-AF65-F5344CB8AC3E}">
        <p14:creationId xmlns:p14="http://schemas.microsoft.com/office/powerpoint/2010/main" val="2149906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5207" y="1511861"/>
            <a:ext cx="8880764" cy="5016758"/>
          </a:xfrm>
          <a:prstGeom prst="rect">
            <a:avLst/>
          </a:prstGeom>
        </p:spPr>
        <p:txBody>
          <a:bodyPr wrap="square">
            <a:spAutoFit/>
          </a:bodyPr>
          <a:lstStyle/>
          <a:p>
            <a:pPr algn="just"/>
            <a:r>
              <a:rPr lang="en-US" sz="1600" b="1" i="0" dirty="0">
                <a:solidFill>
                  <a:srgbClr val="000000"/>
                </a:solidFill>
                <a:effectLst/>
                <a:latin typeface="Open Sans"/>
              </a:rPr>
              <a:t>March 24</a:t>
            </a:r>
            <a:r>
              <a:rPr lang="en-US" sz="1600" b="0" i="0" dirty="0">
                <a:solidFill>
                  <a:srgbClr val="000000"/>
                </a:solidFill>
                <a:effectLst/>
                <a:latin typeface="Open Sans"/>
              </a:rPr>
              <a:t>:</a:t>
            </a:r>
            <a:r>
              <a:rPr lang="en-US" sz="1600" b="0" i="0" dirty="0">
                <a:solidFill>
                  <a:srgbClr val="FF0000"/>
                </a:solidFill>
                <a:effectLst/>
                <a:latin typeface="Open Sans"/>
              </a:rPr>
              <a:t> </a:t>
            </a:r>
            <a:r>
              <a:rPr lang="en-US" sz="1600" i="0" u="none" strike="noStrike" dirty="0">
                <a:solidFill>
                  <a:srgbClr val="FF0000"/>
                </a:solidFill>
                <a:effectLst/>
                <a:latin typeface="Open Sans"/>
              </a:rPr>
              <a:t>International Sequencing Consortium Launches Online Resource</a:t>
            </a:r>
            <a:endParaRPr lang="en-US" sz="1600" i="0" dirty="0">
              <a:solidFill>
                <a:srgbClr val="FF0000"/>
              </a:solidFill>
              <a:effectLst/>
              <a:latin typeface="Open Sans"/>
            </a:endParaRPr>
          </a:p>
          <a:p>
            <a:pPr algn="just"/>
            <a:r>
              <a:rPr lang="en-US" sz="1600" b="0" i="0" dirty="0">
                <a:solidFill>
                  <a:srgbClr val="000000"/>
                </a:solidFill>
                <a:effectLst/>
                <a:latin typeface="Open Sans"/>
              </a:rPr>
              <a:t>The National Human Genome Research Institute announces that the International Sequencing Consortium (ISC) has launched a free, online resource where scientists and the public can get the latest information on the status of sequencing projects for animal, plant and other eukaryotic genomes.</a:t>
            </a:r>
          </a:p>
          <a:p>
            <a:pPr algn="just"/>
            <a:r>
              <a:rPr lang="en-US" sz="1600" b="1" i="0" dirty="0">
                <a:solidFill>
                  <a:srgbClr val="000000"/>
                </a:solidFill>
                <a:effectLst/>
                <a:latin typeface="Open Sans"/>
              </a:rPr>
              <a:t>March31</a:t>
            </a:r>
            <a:r>
              <a:rPr lang="en-US" sz="1600" b="0" i="0" dirty="0">
                <a:solidFill>
                  <a:srgbClr val="000000"/>
                </a:solidFill>
                <a:effectLst/>
                <a:latin typeface="Open Sans"/>
              </a:rPr>
              <a:t>: </a:t>
            </a:r>
            <a:r>
              <a:rPr lang="en-US" sz="1600" i="0" u="none" strike="noStrike" dirty="0">
                <a:solidFill>
                  <a:srgbClr val="FF0000"/>
                </a:solidFill>
                <a:effectLst/>
                <a:latin typeface="Open Sans"/>
              </a:rPr>
              <a:t>Scientists Compare Rat Genome With Human, Mouse</a:t>
            </a:r>
            <a:br>
              <a:rPr lang="en-US" sz="1600" b="0" i="0" dirty="0">
                <a:solidFill>
                  <a:srgbClr val="000000"/>
                </a:solidFill>
                <a:effectLst/>
                <a:latin typeface="Open Sans"/>
              </a:rPr>
            </a:br>
            <a:r>
              <a:rPr lang="en-US" sz="1600" b="0" i="0" dirty="0">
                <a:solidFill>
                  <a:srgbClr val="000000"/>
                </a:solidFill>
                <a:effectLst/>
                <a:latin typeface="Open Sans"/>
              </a:rPr>
              <a:t>An international research team, supported by the National Institutes of Health (NIH), today announced it has completed a high-quality, </a:t>
            </a:r>
            <a:r>
              <a:rPr lang="en-US" sz="1600" b="0" i="0" dirty="0">
                <a:solidFill>
                  <a:srgbClr val="FF0000"/>
                </a:solidFill>
                <a:effectLst/>
                <a:latin typeface="Open Sans"/>
              </a:rPr>
              <a:t>draft sequence of the genome of the laboratory rat</a:t>
            </a:r>
            <a:r>
              <a:rPr lang="en-US" sz="1600" b="0" i="0" dirty="0">
                <a:solidFill>
                  <a:srgbClr val="000000"/>
                </a:solidFill>
                <a:effectLst/>
                <a:latin typeface="Open Sans"/>
              </a:rPr>
              <a:t>, and has used that data to explore how the rat's genetic blueprint stacks up against those of mice and humans.</a:t>
            </a:r>
          </a:p>
          <a:p>
            <a:pPr algn="just"/>
            <a:endParaRPr lang="en-US" sz="1600" b="1" i="0" dirty="0">
              <a:solidFill>
                <a:srgbClr val="000000"/>
              </a:solidFill>
              <a:effectLst/>
              <a:latin typeface="Open Sans"/>
            </a:endParaRPr>
          </a:p>
          <a:p>
            <a:pPr algn="just"/>
            <a:r>
              <a:rPr lang="en-US" sz="1600" b="1" i="0" dirty="0">
                <a:solidFill>
                  <a:srgbClr val="000000"/>
                </a:solidFill>
                <a:effectLst/>
                <a:latin typeface="Open Sans"/>
              </a:rPr>
              <a:t>October 20:</a:t>
            </a:r>
            <a:r>
              <a:rPr lang="en-US" sz="1600" b="0" i="0" dirty="0">
                <a:solidFill>
                  <a:srgbClr val="000000"/>
                </a:solidFill>
                <a:effectLst/>
                <a:latin typeface="Open Sans"/>
              </a:rPr>
              <a:t> </a:t>
            </a:r>
            <a:r>
              <a:rPr lang="en-US" sz="1600" i="0" u="none" strike="noStrike" dirty="0">
                <a:solidFill>
                  <a:srgbClr val="FF0000"/>
                </a:solidFill>
                <a:effectLst/>
                <a:latin typeface="Open Sans"/>
              </a:rPr>
              <a:t>International Human Genome Sequencing Consortium Describes Finished Human Genome Sequence</a:t>
            </a:r>
            <a:br>
              <a:rPr lang="en-US" sz="1600" b="0" i="0" dirty="0">
                <a:solidFill>
                  <a:srgbClr val="FF0000"/>
                </a:solidFill>
                <a:effectLst/>
                <a:latin typeface="Open Sans"/>
              </a:rPr>
            </a:br>
            <a:r>
              <a:rPr lang="en-US" sz="1600" b="0" i="0" dirty="0">
                <a:solidFill>
                  <a:srgbClr val="000000"/>
                </a:solidFill>
                <a:effectLst/>
                <a:latin typeface="Open Sans"/>
              </a:rPr>
              <a:t>The International Human Genome Sequencing Consortium, led in the United States by the National Human Genome Research Institute (NHGRI) and the Department of Energy (DOE), today published its scientific description of the finished human genome sequence, reducing the estimated number of human protein-coding genes from </a:t>
            </a:r>
            <a:r>
              <a:rPr lang="en-US" sz="1600" b="0" i="0" dirty="0">
                <a:solidFill>
                  <a:srgbClr val="FF0000"/>
                </a:solidFill>
                <a:effectLst/>
                <a:latin typeface="Open Sans"/>
              </a:rPr>
              <a:t>35,000 to only 20,000-25,000</a:t>
            </a:r>
            <a:r>
              <a:rPr lang="en-US" sz="1600" b="0" i="0" dirty="0">
                <a:solidFill>
                  <a:srgbClr val="000000"/>
                </a:solidFill>
                <a:effectLst/>
                <a:latin typeface="Open Sans"/>
              </a:rPr>
              <a:t>, a surprisingly low number for our species.</a:t>
            </a:r>
          </a:p>
          <a:p>
            <a:pPr algn="just"/>
            <a:br>
              <a:rPr lang="en-US" sz="1600" b="0" i="0" dirty="0">
                <a:solidFill>
                  <a:srgbClr val="0A0A0A"/>
                </a:solidFill>
                <a:effectLst/>
                <a:latin typeface="Open Sans"/>
              </a:rPr>
            </a:br>
            <a:endParaRPr lang="en-US" sz="1600" dirty="0"/>
          </a:p>
        </p:txBody>
      </p:sp>
      <p:sp>
        <p:nvSpPr>
          <p:cNvPr id="5" name="Rectangle 4"/>
          <p:cNvSpPr/>
          <p:nvPr/>
        </p:nvSpPr>
        <p:spPr>
          <a:xfrm>
            <a:off x="5272846" y="800392"/>
            <a:ext cx="652743" cy="369332"/>
          </a:xfrm>
          <a:prstGeom prst="rect">
            <a:avLst/>
          </a:prstGeom>
        </p:spPr>
        <p:txBody>
          <a:bodyPr wrap="none">
            <a:spAutoFit/>
          </a:bodyPr>
          <a:lstStyle/>
          <a:p>
            <a:r>
              <a:rPr lang="en-US" b="1" dirty="0"/>
              <a:t>2004</a:t>
            </a:r>
          </a:p>
        </p:txBody>
      </p:sp>
    </p:spTree>
    <p:extLst>
      <p:ext uri="{BB962C8B-B14F-4D97-AF65-F5344CB8AC3E}">
        <p14:creationId xmlns:p14="http://schemas.microsoft.com/office/powerpoint/2010/main" val="1380937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455" y="1878676"/>
            <a:ext cx="10066712" cy="4297680"/>
          </a:xfrm>
          <a:prstGeom prst="rect">
            <a:avLst/>
          </a:prstGeom>
        </p:spPr>
      </p:pic>
      <p:sp>
        <p:nvSpPr>
          <p:cNvPr id="5" name="Rectangle 4"/>
          <p:cNvSpPr/>
          <p:nvPr/>
        </p:nvSpPr>
        <p:spPr>
          <a:xfrm>
            <a:off x="5089352" y="1008211"/>
            <a:ext cx="1862754" cy="769441"/>
          </a:xfrm>
          <a:prstGeom prst="rect">
            <a:avLst/>
          </a:prstGeom>
        </p:spPr>
        <p:txBody>
          <a:bodyPr wrap="none">
            <a:spAutoFit/>
          </a:bodyPr>
          <a:lstStyle/>
          <a:p>
            <a:r>
              <a:rPr lang="en-US" sz="4400" b="1" dirty="0"/>
              <a:t>Results</a:t>
            </a:r>
          </a:p>
        </p:txBody>
      </p:sp>
    </p:spTree>
    <p:extLst>
      <p:ext uri="{BB962C8B-B14F-4D97-AF65-F5344CB8AC3E}">
        <p14:creationId xmlns:p14="http://schemas.microsoft.com/office/powerpoint/2010/main" val="2096481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1461" y="1549642"/>
            <a:ext cx="8731135" cy="4524315"/>
          </a:xfrm>
          <a:prstGeom prst="rect">
            <a:avLst/>
          </a:prstGeom>
        </p:spPr>
        <p:txBody>
          <a:bodyPr wrap="square">
            <a:spAutoFit/>
          </a:bodyPr>
          <a:lstStyle/>
          <a:p>
            <a:pPr algn="just"/>
            <a:r>
              <a:rPr lang="en-US" sz="1600" dirty="0">
                <a:solidFill>
                  <a:srgbClr val="FF0000"/>
                </a:solidFill>
              </a:rPr>
              <a:t>This international effort to sequence the 3 billion DNA letters</a:t>
            </a:r>
            <a:r>
              <a:rPr lang="en-US" sz="1600" dirty="0">
                <a:solidFill>
                  <a:srgbClr val="000000"/>
                </a:solidFill>
              </a:rPr>
              <a:t> in the human genome is considered by many to be one of the most ambitious scientific undertakings of all time, even compared to splitting the atom or going to the moon.</a:t>
            </a:r>
          </a:p>
          <a:p>
            <a:pPr algn="just"/>
            <a:endParaRPr lang="en-US" sz="1600" dirty="0">
              <a:solidFill>
                <a:srgbClr val="000000"/>
              </a:solidFill>
            </a:endParaRPr>
          </a:p>
          <a:p>
            <a:pPr algn="just"/>
            <a:r>
              <a:rPr lang="en-US" sz="1600" dirty="0">
                <a:solidFill>
                  <a:srgbClr val="FF0000"/>
                </a:solidFill>
              </a:rPr>
              <a:t>The finished sequence produced by the Human Genome Project covers about 99 percent of the human genome's gene-containing regions, and it has been sequenced to an accuracy of 99.99 percent.</a:t>
            </a:r>
            <a:r>
              <a:rPr lang="en-US" sz="1600" dirty="0">
                <a:solidFill>
                  <a:srgbClr val="000000"/>
                </a:solidFill>
              </a:rPr>
              <a:t> </a:t>
            </a:r>
          </a:p>
          <a:p>
            <a:pPr algn="just"/>
            <a:endParaRPr lang="en-US" sz="1600" dirty="0">
              <a:solidFill>
                <a:srgbClr val="000000"/>
              </a:solidFill>
            </a:endParaRPr>
          </a:p>
          <a:p>
            <a:pPr algn="just"/>
            <a:r>
              <a:rPr lang="en-US" sz="1600" dirty="0">
                <a:solidFill>
                  <a:srgbClr val="000000"/>
                </a:solidFill>
              </a:rPr>
              <a:t>The project took on a wide range of other goals, from sequencing the genomes of model organisms to developing new technologies to study whole genomes.</a:t>
            </a:r>
          </a:p>
          <a:p>
            <a:pPr algn="just"/>
            <a:endParaRPr lang="en-US" sz="1600" dirty="0">
              <a:solidFill>
                <a:srgbClr val="000000"/>
              </a:solidFill>
            </a:endParaRPr>
          </a:p>
          <a:p>
            <a:pPr algn="just"/>
            <a:r>
              <a:rPr lang="en-US" sz="1600" dirty="0"/>
              <a:t>the international network of researchers has produced an amazing array of advances that most scientists had not expected until much later. including: </a:t>
            </a:r>
          </a:p>
          <a:p>
            <a:pPr algn="just"/>
            <a:r>
              <a:rPr lang="en-US" sz="1600" dirty="0"/>
              <a:t>1-An advanced draft of the mouse genome sequence, published in December 2002; </a:t>
            </a:r>
          </a:p>
          <a:p>
            <a:pPr algn="just"/>
            <a:r>
              <a:rPr lang="en-US" sz="1600" dirty="0"/>
              <a:t>2-An initial draft of the rat genome sequence, produced in November 2002; </a:t>
            </a:r>
          </a:p>
          <a:p>
            <a:pPr algn="just"/>
            <a:r>
              <a:rPr lang="en-US" sz="1600" dirty="0"/>
              <a:t>3-The identification of more than 3 million human genetic variations, called single nucleotide polymorphisms (SNPs); </a:t>
            </a:r>
          </a:p>
          <a:p>
            <a:pPr algn="just"/>
            <a:r>
              <a:rPr lang="en-US" sz="1600" dirty="0"/>
              <a:t>4-The generation of full-length complementary DNAs (cDNAs) for more than 70 percent of known human and mouse genes.</a:t>
            </a:r>
            <a:endParaRPr lang="en-US" sz="1600" b="0" i="0" dirty="0">
              <a:effectLst/>
            </a:endParaRPr>
          </a:p>
        </p:txBody>
      </p:sp>
    </p:spTree>
    <p:extLst>
      <p:ext uri="{BB962C8B-B14F-4D97-AF65-F5344CB8AC3E}">
        <p14:creationId xmlns:p14="http://schemas.microsoft.com/office/powerpoint/2010/main" val="945011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73046" y="3103017"/>
            <a:ext cx="4930517" cy="369332"/>
          </a:xfrm>
          <a:prstGeom prst="rect">
            <a:avLst/>
          </a:prstGeom>
        </p:spPr>
        <p:txBody>
          <a:bodyPr wrap="none">
            <a:spAutoFit/>
          </a:bodyPr>
          <a:lstStyle/>
          <a:p>
            <a:r>
              <a:rPr lang="en-US" dirty="0">
                <a:hlinkClick r:id="rId2"/>
              </a:rPr>
              <a:t>https://www.genome.gov/human-genome-project</a:t>
            </a:r>
            <a:endParaRPr lang="en-US" dirty="0"/>
          </a:p>
        </p:txBody>
      </p:sp>
      <p:sp>
        <p:nvSpPr>
          <p:cNvPr id="5" name="TextBox 4"/>
          <p:cNvSpPr txBox="1"/>
          <p:nvPr/>
        </p:nvSpPr>
        <p:spPr>
          <a:xfrm>
            <a:off x="3208713" y="1995054"/>
            <a:ext cx="2480679" cy="769441"/>
          </a:xfrm>
          <a:prstGeom prst="rect">
            <a:avLst/>
          </a:prstGeom>
          <a:noFill/>
        </p:spPr>
        <p:txBody>
          <a:bodyPr wrap="none" rtlCol="0">
            <a:spAutoFit/>
          </a:bodyPr>
          <a:lstStyle/>
          <a:p>
            <a:r>
              <a:rPr lang="en-US" sz="4400" dirty="0"/>
              <a:t>Reference</a:t>
            </a:r>
          </a:p>
        </p:txBody>
      </p:sp>
    </p:spTree>
    <p:extLst>
      <p:ext uri="{BB962C8B-B14F-4D97-AF65-F5344CB8AC3E}">
        <p14:creationId xmlns:p14="http://schemas.microsoft.com/office/powerpoint/2010/main" val="105976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890" y="1604357"/>
            <a:ext cx="10989425" cy="4580312"/>
          </a:xfrm>
          <a:prstGeom prst="rect">
            <a:avLst/>
          </a:prstGeom>
        </p:spPr>
      </p:pic>
      <p:sp>
        <p:nvSpPr>
          <p:cNvPr id="2" name="Rectangle 1"/>
          <p:cNvSpPr/>
          <p:nvPr/>
        </p:nvSpPr>
        <p:spPr>
          <a:xfrm>
            <a:off x="3267455" y="834916"/>
            <a:ext cx="5786712" cy="769441"/>
          </a:xfrm>
          <a:prstGeom prst="rect">
            <a:avLst/>
          </a:prstGeom>
        </p:spPr>
        <p:txBody>
          <a:bodyPr wrap="none">
            <a:spAutoFit/>
          </a:bodyPr>
          <a:lstStyle/>
          <a:p>
            <a:r>
              <a:rPr lang="en-US" sz="4400" b="1" dirty="0"/>
              <a:t>Human Genome Project</a:t>
            </a:r>
          </a:p>
        </p:txBody>
      </p:sp>
    </p:spTree>
    <p:extLst>
      <p:ext uri="{BB962C8B-B14F-4D97-AF65-F5344CB8AC3E}">
        <p14:creationId xmlns:p14="http://schemas.microsoft.com/office/powerpoint/2010/main" val="250312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6482" y="1069352"/>
            <a:ext cx="6096000" cy="1200329"/>
          </a:xfrm>
          <a:prstGeom prst="rect">
            <a:avLst/>
          </a:prstGeom>
        </p:spPr>
        <p:txBody>
          <a:bodyPr>
            <a:spAutoFit/>
          </a:bodyPr>
          <a:lstStyle/>
          <a:p>
            <a:pPr algn="just"/>
            <a:r>
              <a:rPr lang="en-US" b="0" i="0" dirty="0">
                <a:solidFill>
                  <a:srgbClr val="000000"/>
                </a:solidFill>
                <a:effectLst/>
              </a:rPr>
              <a:t>The Human Genome Project (HGP) was </a:t>
            </a:r>
            <a:r>
              <a:rPr lang="en-US" b="0" i="0" dirty="0">
                <a:solidFill>
                  <a:srgbClr val="FF0000"/>
                </a:solidFill>
                <a:effectLst/>
              </a:rPr>
              <a:t>the international, collaborative research program whose goal was the complete mapping and understanding of all the genes of human beings</a:t>
            </a:r>
            <a:r>
              <a:rPr lang="en-US" b="0" i="0" dirty="0">
                <a:solidFill>
                  <a:srgbClr val="000000"/>
                </a:solidFill>
                <a:effectLst/>
              </a:rPr>
              <a:t>. All our genes together are known as </a:t>
            </a:r>
            <a:r>
              <a:rPr lang="en-US" b="0" i="0" dirty="0">
                <a:solidFill>
                  <a:srgbClr val="FF0000"/>
                </a:solidFill>
                <a:effectLst/>
              </a:rPr>
              <a:t>our "genome</a:t>
            </a:r>
            <a:r>
              <a:rPr lang="en-US" b="0" i="0" dirty="0">
                <a:solidFill>
                  <a:srgbClr val="000000"/>
                </a:solidFill>
                <a:effectLst/>
              </a:rPr>
              <a:t>."</a:t>
            </a:r>
            <a:endParaRPr lang="en-US" dirty="0"/>
          </a:p>
        </p:txBody>
      </p:sp>
      <p:sp>
        <p:nvSpPr>
          <p:cNvPr id="5" name="Rectangle 4"/>
          <p:cNvSpPr/>
          <p:nvPr/>
        </p:nvSpPr>
        <p:spPr>
          <a:xfrm>
            <a:off x="2316482" y="3269549"/>
            <a:ext cx="6096000" cy="2308324"/>
          </a:xfrm>
          <a:prstGeom prst="rect">
            <a:avLst/>
          </a:prstGeom>
        </p:spPr>
        <p:txBody>
          <a:bodyPr>
            <a:spAutoFit/>
          </a:bodyPr>
          <a:lstStyle/>
          <a:p>
            <a:pPr algn="just"/>
            <a:r>
              <a:rPr lang="en-US" b="0" i="0" dirty="0">
                <a:solidFill>
                  <a:srgbClr val="000000"/>
                </a:solidFill>
                <a:effectLst/>
              </a:rPr>
              <a:t>HGP researchers undid the human genome in three major ways:</a:t>
            </a:r>
          </a:p>
          <a:p>
            <a:pPr algn="just"/>
            <a:r>
              <a:rPr lang="en-US" dirty="0">
                <a:solidFill>
                  <a:srgbClr val="000000"/>
                </a:solidFill>
              </a:rPr>
              <a:t>1- </a:t>
            </a:r>
            <a:r>
              <a:rPr lang="en-US" dirty="0">
                <a:solidFill>
                  <a:srgbClr val="FF0000"/>
                </a:solidFill>
              </a:rPr>
              <a:t>D</a:t>
            </a:r>
            <a:r>
              <a:rPr lang="en-US" b="0" i="0" dirty="0">
                <a:solidFill>
                  <a:srgbClr val="FF0000"/>
                </a:solidFill>
                <a:effectLst/>
              </a:rPr>
              <a:t>etermining the order, or "sequence," of all the bases in our genome's DNA</a:t>
            </a:r>
            <a:r>
              <a:rPr lang="en-US" dirty="0">
                <a:solidFill>
                  <a:srgbClr val="000000"/>
                </a:solidFill>
              </a:rPr>
              <a:t>.</a:t>
            </a:r>
          </a:p>
          <a:p>
            <a:pPr algn="just"/>
            <a:r>
              <a:rPr lang="en-US" b="0" i="0" dirty="0">
                <a:solidFill>
                  <a:srgbClr val="000000"/>
                </a:solidFill>
                <a:effectLst/>
              </a:rPr>
              <a:t>2- </a:t>
            </a:r>
            <a:r>
              <a:rPr lang="en-US" dirty="0">
                <a:solidFill>
                  <a:srgbClr val="FF0000"/>
                </a:solidFill>
              </a:rPr>
              <a:t>M</a:t>
            </a:r>
            <a:r>
              <a:rPr lang="en-US" b="0" i="0" dirty="0">
                <a:solidFill>
                  <a:srgbClr val="FF0000"/>
                </a:solidFill>
                <a:effectLst/>
              </a:rPr>
              <a:t>aking maps that show the locations of genes for major sections of all our chromosomes</a:t>
            </a:r>
            <a:r>
              <a:rPr lang="en-US" dirty="0">
                <a:solidFill>
                  <a:srgbClr val="000000"/>
                </a:solidFill>
              </a:rPr>
              <a:t>.</a:t>
            </a:r>
          </a:p>
          <a:p>
            <a:pPr algn="just"/>
            <a:r>
              <a:rPr lang="en-US" b="0" i="0" dirty="0">
                <a:solidFill>
                  <a:srgbClr val="000000"/>
                </a:solidFill>
                <a:effectLst/>
              </a:rPr>
              <a:t>3-</a:t>
            </a:r>
            <a:r>
              <a:rPr lang="en-US" b="0" i="0" dirty="0">
                <a:solidFill>
                  <a:srgbClr val="FF0000"/>
                </a:solidFill>
                <a:effectLst/>
              </a:rPr>
              <a:t>Producing linkage maps, through which inherited traits (such as those for genetic disease) can be tracked over generations</a:t>
            </a:r>
            <a:r>
              <a:rPr lang="en-US" b="0" i="0" dirty="0">
                <a:solidFill>
                  <a:srgbClr val="FF0000"/>
                </a:solidFill>
                <a:effectLst/>
                <a:latin typeface="Open Sans"/>
              </a:rPr>
              <a:t>.</a:t>
            </a:r>
          </a:p>
        </p:txBody>
      </p:sp>
    </p:spTree>
    <p:extLst>
      <p:ext uri="{BB962C8B-B14F-4D97-AF65-F5344CB8AC3E}">
        <p14:creationId xmlns:p14="http://schemas.microsoft.com/office/powerpoint/2010/main" val="449732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204" y="1604355"/>
            <a:ext cx="11022676" cy="4580313"/>
          </a:xfrm>
          <a:prstGeom prst="rect">
            <a:avLst/>
          </a:prstGeom>
        </p:spPr>
      </p:pic>
      <p:sp>
        <p:nvSpPr>
          <p:cNvPr id="2" name="Rectangle 1"/>
          <p:cNvSpPr/>
          <p:nvPr/>
        </p:nvSpPr>
        <p:spPr>
          <a:xfrm>
            <a:off x="5087943" y="834914"/>
            <a:ext cx="2334293" cy="769441"/>
          </a:xfrm>
          <a:prstGeom prst="rect">
            <a:avLst/>
          </a:prstGeom>
        </p:spPr>
        <p:txBody>
          <a:bodyPr wrap="none">
            <a:spAutoFit/>
          </a:bodyPr>
          <a:lstStyle/>
          <a:p>
            <a:r>
              <a:rPr lang="en-US" sz="4400" b="1" dirty="0"/>
              <a:t>Time line</a:t>
            </a:r>
          </a:p>
        </p:txBody>
      </p:sp>
    </p:spTree>
    <p:extLst>
      <p:ext uri="{BB962C8B-B14F-4D97-AF65-F5344CB8AC3E}">
        <p14:creationId xmlns:p14="http://schemas.microsoft.com/office/powerpoint/2010/main" val="2047276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7555" y="1150696"/>
            <a:ext cx="5156663" cy="1815882"/>
          </a:xfrm>
          <a:prstGeom prst="rect">
            <a:avLst/>
          </a:prstGeom>
        </p:spPr>
        <p:txBody>
          <a:bodyPr wrap="square">
            <a:spAutoFit/>
          </a:bodyPr>
          <a:lstStyle/>
          <a:p>
            <a:r>
              <a:rPr lang="en-US" sz="1600" b="1" i="0" dirty="0">
                <a:solidFill>
                  <a:srgbClr val="000000"/>
                </a:solidFill>
                <a:effectLst/>
              </a:rPr>
              <a:t>February 29-March 1</a:t>
            </a:r>
            <a:r>
              <a:rPr lang="en-US" sz="1600" b="0" i="0" dirty="0">
                <a:solidFill>
                  <a:srgbClr val="000000"/>
                </a:solidFill>
                <a:effectLst/>
              </a:rPr>
              <a:t>: National Institutes of Health </a:t>
            </a:r>
            <a:r>
              <a:rPr lang="en-US" sz="1600" b="0" i="0" dirty="0">
                <a:solidFill>
                  <a:srgbClr val="FF0000"/>
                </a:solidFill>
                <a:effectLst/>
              </a:rPr>
              <a:t>Director James </a:t>
            </a:r>
            <a:r>
              <a:rPr lang="en-US" sz="1600" b="0" i="0" dirty="0" err="1">
                <a:solidFill>
                  <a:srgbClr val="FF0000"/>
                </a:solidFill>
                <a:effectLst/>
              </a:rPr>
              <a:t>Wyngaarden</a:t>
            </a:r>
            <a:r>
              <a:rPr lang="en-US" sz="1600" b="0" i="0" dirty="0">
                <a:solidFill>
                  <a:srgbClr val="000000"/>
                </a:solidFill>
                <a:effectLst/>
              </a:rPr>
              <a:t> assembles scientists, administrators and science policy experts in Reston to lay out a plan for the Human Genome Project.</a:t>
            </a:r>
          </a:p>
          <a:p>
            <a:pPr algn="just"/>
            <a:r>
              <a:rPr lang="en-US" sz="1600" b="1" i="0" dirty="0">
                <a:solidFill>
                  <a:srgbClr val="000000"/>
                </a:solidFill>
                <a:effectLst/>
              </a:rPr>
              <a:t>October 1</a:t>
            </a:r>
            <a:r>
              <a:rPr lang="en-US" sz="1600" b="0" i="0" dirty="0">
                <a:solidFill>
                  <a:srgbClr val="000000"/>
                </a:solidFill>
                <a:effectLst/>
              </a:rPr>
              <a:t>: The Office for </a:t>
            </a:r>
            <a:r>
              <a:rPr lang="en-US" sz="1600" b="0" i="0" dirty="0">
                <a:solidFill>
                  <a:srgbClr val="FF0000"/>
                </a:solidFill>
                <a:effectLst/>
              </a:rPr>
              <a:t>Human Genome Research </a:t>
            </a:r>
            <a:r>
              <a:rPr lang="en-US" sz="1600" b="0" i="0" dirty="0">
                <a:solidFill>
                  <a:srgbClr val="000000"/>
                </a:solidFill>
                <a:effectLst/>
              </a:rPr>
              <a:t>is created within the Office of the Director, National Institutes of Health. </a:t>
            </a:r>
          </a:p>
        </p:txBody>
      </p:sp>
      <p:sp>
        <p:nvSpPr>
          <p:cNvPr id="5" name="Rectangle 4"/>
          <p:cNvSpPr/>
          <p:nvPr/>
        </p:nvSpPr>
        <p:spPr>
          <a:xfrm>
            <a:off x="456604" y="3821202"/>
            <a:ext cx="3857106" cy="1815882"/>
          </a:xfrm>
          <a:prstGeom prst="rect">
            <a:avLst/>
          </a:prstGeom>
        </p:spPr>
        <p:txBody>
          <a:bodyPr wrap="square">
            <a:spAutoFit/>
          </a:bodyPr>
          <a:lstStyle/>
          <a:p>
            <a:pPr algn="just"/>
            <a:r>
              <a:rPr lang="en-US" sz="1600" b="0" i="0" dirty="0">
                <a:solidFill>
                  <a:srgbClr val="FF0000"/>
                </a:solidFill>
                <a:effectLst/>
              </a:rPr>
              <a:t>The National Center for Human Genome Research is established to carry out the National Institutes of Health's component of the United States Human Genome Project. The center's first director is James D. Watson</a:t>
            </a:r>
            <a:r>
              <a:rPr lang="en-US" sz="1600" b="0" i="0" dirty="0">
                <a:solidFill>
                  <a:srgbClr val="000000"/>
                </a:solidFill>
                <a:effectLst/>
              </a:rPr>
              <a:t>, co-discoverer with Francis Crick of the double-helical structure of DNA.</a:t>
            </a:r>
            <a:endParaRPr lang="en-US" sz="1600" dirty="0"/>
          </a:p>
        </p:txBody>
      </p:sp>
      <p:sp>
        <p:nvSpPr>
          <p:cNvPr id="6" name="TextBox 5"/>
          <p:cNvSpPr txBox="1"/>
          <p:nvPr/>
        </p:nvSpPr>
        <p:spPr>
          <a:xfrm>
            <a:off x="1978429" y="781396"/>
            <a:ext cx="652743" cy="369332"/>
          </a:xfrm>
          <a:prstGeom prst="rect">
            <a:avLst/>
          </a:prstGeom>
          <a:noFill/>
        </p:spPr>
        <p:txBody>
          <a:bodyPr wrap="none" rtlCol="0">
            <a:spAutoFit/>
          </a:bodyPr>
          <a:lstStyle/>
          <a:p>
            <a:r>
              <a:rPr lang="en-US" b="1" dirty="0"/>
              <a:t>1988</a:t>
            </a:r>
          </a:p>
        </p:txBody>
      </p:sp>
      <p:sp>
        <p:nvSpPr>
          <p:cNvPr id="7" name="Rectangle 6"/>
          <p:cNvSpPr/>
          <p:nvPr/>
        </p:nvSpPr>
        <p:spPr>
          <a:xfrm>
            <a:off x="1978429" y="3283527"/>
            <a:ext cx="652743" cy="369332"/>
          </a:xfrm>
          <a:prstGeom prst="rect">
            <a:avLst/>
          </a:prstGeom>
        </p:spPr>
        <p:txBody>
          <a:bodyPr wrap="none">
            <a:spAutoFit/>
          </a:bodyPr>
          <a:lstStyle/>
          <a:p>
            <a:r>
              <a:rPr lang="en-US" b="1" dirty="0"/>
              <a:t>1989</a:t>
            </a:r>
          </a:p>
        </p:txBody>
      </p:sp>
      <p:sp>
        <p:nvSpPr>
          <p:cNvPr id="8" name="Rectangle 7"/>
          <p:cNvSpPr/>
          <p:nvPr/>
        </p:nvSpPr>
        <p:spPr>
          <a:xfrm>
            <a:off x="6930043" y="1250447"/>
            <a:ext cx="4973782" cy="830997"/>
          </a:xfrm>
          <a:prstGeom prst="rect">
            <a:avLst/>
          </a:prstGeom>
        </p:spPr>
        <p:txBody>
          <a:bodyPr wrap="square">
            <a:spAutoFit/>
          </a:bodyPr>
          <a:lstStyle/>
          <a:p>
            <a:r>
              <a:rPr lang="en-US" sz="1600" b="1" i="0" dirty="0">
                <a:solidFill>
                  <a:srgbClr val="000000"/>
                </a:solidFill>
                <a:effectLst/>
              </a:rPr>
              <a:t>April</a:t>
            </a:r>
            <a:r>
              <a:rPr lang="en-US" sz="1600" i="0" dirty="0">
                <a:solidFill>
                  <a:srgbClr val="000000"/>
                </a:solidFill>
                <a:effectLst/>
              </a:rPr>
              <a:t>: </a:t>
            </a:r>
            <a:r>
              <a:rPr lang="en-US" sz="1600" i="0" dirty="0">
                <a:solidFill>
                  <a:srgbClr val="FF0000"/>
                </a:solidFill>
                <a:effectLst/>
              </a:rPr>
              <a:t>A 5 years plan with specific goals for the project is published.</a:t>
            </a:r>
          </a:p>
          <a:p>
            <a:pPr algn="just"/>
            <a:r>
              <a:rPr lang="en-US" sz="1600" b="1" i="0" dirty="0">
                <a:solidFill>
                  <a:srgbClr val="000000"/>
                </a:solidFill>
                <a:effectLst/>
              </a:rPr>
              <a:t>October 1</a:t>
            </a:r>
            <a:r>
              <a:rPr lang="en-US" sz="1600" b="0" i="0" dirty="0">
                <a:solidFill>
                  <a:srgbClr val="000000"/>
                </a:solidFill>
                <a:effectLst/>
              </a:rPr>
              <a:t>: The Human Genome Project </a:t>
            </a:r>
            <a:r>
              <a:rPr lang="en-US" sz="1600" b="0" i="0" dirty="0">
                <a:solidFill>
                  <a:srgbClr val="FF0000"/>
                </a:solidFill>
                <a:effectLst/>
              </a:rPr>
              <a:t>officially begins.</a:t>
            </a:r>
          </a:p>
        </p:txBody>
      </p:sp>
      <p:sp>
        <p:nvSpPr>
          <p:cNvPr id="9" name="Rectangle 8"/>
          <p:cNvSpPr/>
          <p:nvPr/>
        </p:nvSpPr>
        <p:spPr>
          <a:xfrm>
            <a:off x="8370916" y="781396"/>
            <a:ext cx="682209" cy="369332"/>
          </a:xfrm>
          <a:prstGeom prst="rect">
            <a:avLst/>
          </a:prstGeom>
        </p:spPr>
        <p:txBody>
          <a:bodyPr wrap="square">
            <a:spAutoFit/>
          </a:bodyPr>
          <a:lstStyle/>
          <a:p>
            <a:r>
              <a:rPr lang="en-US" b="1" dirty="0"/>
              <a:t>1990</a:t>
            </a:r>
          </a:p>
        </p:txBody>
      </p:sp>
      <p:sp>
        <p:nvSpPr>
          <p:cNvPr id="10" name="Rectangle 9"/>
          <p:cNvSpPr/>
          <p:nvPr/>
        </p:nvSpPr>
        <p:spPr>
          <a:xfrm>
            <a:off x="6992165" y="2534853"/>
            <a:ext cx="3469178" cy="1077218"/>
          </a:xfrm>
          <a:prstGeom prst="rect">
            <a:avLst/>
          </a:prstGeom>
        </p:spPr>
        <p:txBody>
          <a:bodyPr wrap="square">
            <a:spAutoFit/>
          </a:bodyPr>
          <a:lstStyle/>
          <a:p>
            <a:pPr algn="just"/>
            <a:r>
              <a:rPr lang="en-US" sz="1600" b="0" i="0" dirty="0">
                <a:solidFill>
                  <a:srgbClr val="FF0000"/>
                </a:solidFill>
                <a:effectLst/>
              </a:rPr>
              <a:t>James Watson resigns </a:t>
            </a:r>
            <a:r>
              <a:rPr lang="en-US" sz="1600" b="0" i="0" dirty="0">
                <a:solidFill>
                  <a:srgbClr val="000000"/>
                </a:solidFill>
                <a:effectLst/>
              </a:rPr>
              <a:t>as first director of the National Center for Human Genome Research. </a:t>
            </a:r>
            <a:r>
              <a:rPr lang="en-US" sz="1600" b="0" i="0" dirty="0">
                <a:solidFill>
                  <a:srgbClr val="FF0000"/>
                </a:solidFill>
                <a:effectLst/>
              </a:rPr>
              <a:t>Michael Gottesman is appointed acting NCHGR director</a:t>
            </a:r>
            <a:endParaRPr lang="en-US" sz="1600" dirty="0">
              <a:solidFill>
                <a:srgbClr val="FF0000"/>
              </a:solidFill>
            </a:endParaRPr>
          </a:p>
        </p:txBody>
      </p:sp>
      <p:sp>
        <p:nvSpPr>
          <p:cNvPr id="11" name="Rectangle 10"/>
          <p:cNvSpPr/>
          <p:nvPr/>
        </p:nvSpPr>
        <p:spPr>
          <a:xfrm>
            <a:off x="8250752" y="2165521"/>
            <a:ext cx="652743" cy="369332"/>
          </a:xfrm>
          <a:prstGeom prst="rect">
            <a:avLst/>
          </a:prstGeom>
        </p:spPr>
        <p:txBody>
          <a:bodyPr wrap="none">
            <a:spAutoFit/>
          </a:bodyPr>
          <a:lstStyle/>
          <a:p>
            <a:r>
              <a:rPr lang="en-US" b="1" dirty="0"/>
              <a:t>1992</a:t>
            </a:r>
          </a:p>
        </p:txBody>
      </p:sp>
      <p:sp>
        <p:nvSpPr>
          <p:cNvPr id="12" name="Rectangle 11"/>
          <p:cNvSpPr/>
          <p:nvPr/>
        </p:nvSpPr>
        <p:spPr>
          <a:xfrm>
            <a:off x="6992165" y="3994764"/>
            <a:ext cx="3739117" cy="830997"/>
          </a:xfrm>
          <a:prstGeom prst="rect">
            <a:avLst/>
          </a:prstGeom>
        </p:spPr>
        <p:txBody>
          <a:bodyPr wrap="square">
            <a:spAutoFit/>
          </a:bodyPr>
          <a:lstStyle/>
          <a:p>
            <a:pPr algn="just"/>
            <a:r>
              <a:rPr lang="en-US" sz="1600" b="0" i="0" dirty="0">
                <a:solidFill>
                  <a:srgbClr val="000000"/>
                </a:solidFill>
                <a:effectLst/>
              </a:rPr>
              <a:t> </a:t>
            </a:r>
            <a:r>
              <a:rPr lang="en-US" sz="1600" i="0" u="none" strike="noStrike" dirty="0">
                <a:solidFill>
                  <a:srgbClr val="FF0000"/>
                </a:solidFill>
                <a:effectLst/>
              </a:rPr>
              <a:t>Francis S. Collins</a:t>
            </a:r>
            <a:r>
              <a:rPr lang="en-US" sz="1600" b="0" i="0" dirty="0">
                <a:solidFill>
                  <a:srgbClr val="000000"/>
                </a:solidFill>
                <a:effectLst/>
              </a:rPr>
              <a:t> is appointed director of the National Center for Human Genome Research.</a:t>
            </a:r>
          </a:p>
        </p:txBody>
      </p:sp>
      <p:sp>
        <p:nvSpPr>
          <p:cNvPr id="13" name="Rectangle 12"/>
          <p:cNvSpPr/>
          <p:nvPr/>
        </p:nvSpPr>
        <p:spPr>
          <a:xfrm>
            <a:off x="8400382" y="3603815"/>
            <a:ext cx="652743" cy="369332"/>
          </a:xfrm>
          <a:prstGeom prst="rect">
            <a:avLst/>
          </a:prstGeom>
        </p:spPr>
        <p:txBody>
          <a:bodyPr wrap="none">
            <a:spAutoFit/>
          </a:bodyPr>
          <a:lstStyle/>
          <a:p>
            <a:r>
              <a:rPr lang="en-US" b="1" dirty="0"/>
              <a:t>1993</a:t>
            </a:r>
          </a:p>
        </p:txBody>
      </p:sp>
      <p:sp>
        <p:nvSpPr>
          <p:cNvPr id="14" name="Rectangle 13"/>
          <p:cNvSpPr/>
          <p:nvPr/>
        </p:nvSpPr>
        <p:spPr>
          <a:xfrm>
            <a:off x="3115886" y="5832853"/>
            <a:ext cx="6096000" cy="1077218"/>
          </a:xfrm>
          <a:prstGeom prst="rect">
            <a:avLst/>
          </a:prstGeom>
        </p:spPr>
        <p:txBody>
          <a:bodyPr>
            <a:spAutoFit/>
          </a:bodyPr>
          <a:lstStyle/>
          <a:p>
            <a:pPr algn="just"/>
            <a:r>
              <a:rPr lang="en-US" sz="1600" b="0" i="0" dirty="0">
                <a:solidFill>
                  <a:srgbClr val="000000"/>
                </a:solidFill>
                <a:effectLst/>
              </a:rPr>
              <a:t> </a:t>
            </a:r>
            <a:r>
              <a:rPr lang="en-US" sz="1600" i="0" strike="noStrike" dirty="0">
                <a:solidFill>
                  <a:srgbClr val="FF0000"/>
                </a:solidFill>
                <a:effectLst/>
              </a:rPr>
              <a:t>First Human Genome Project Mapping Goal Is Met</a:t>
            </a:r>
            <a:r>
              <a:rPr lang="en-US" sz="1600" dirty="0">
                <a:solidFill>
                  <a:srgbClr val="FF0000"/>
                </a:solidFill>
              </a:rPr>
              <a:t> </a:t>
            </a:r>
            <a:r>
              <a:rPr lang="en-US" sz="1600" b="0" i="0" dirty="0">
                <a:solidFill>
                  <a:srgbClr val="000000"/>
                </a:solidFill>
                <a:effectLst/>
              </a:rPr>
              <a:t>An international team of researchers has published a detailed linkage map of the human genome, meeting one of the project's scientific goals </a:t>
            </a:r>
            <a:r>
              <a:rPr lang="en-US" sz="1600" b="0" i="0" dirty="0">
                <a:solidFill>
                  <a:srgbClr val="FF0000"/>
                </a:solidFill>
                <a:effectLst/>
              </a:rPr>
              <a:t>a full year ahead of schedule</a:t>
            </a:r>
            <a:r>
              <a:rPr lang="en-US" sz="1600" b="0" i="0" dirty="0">
                <a:solidFill>
                  <a:srgbClr val="000000"/>
                </a:solidFill>
                <a:effectLst/>
              </a:rPr>
              <a:t>.</a:t>
            </a:r>
            <a:endParaRPr lang="en-US" sz="1600" dirty="0"/>
          </a:p>
        </p:txBody>
      </p:sp>
      <p:sp>
        <p:nvSpPr>
          <p:cNvPr id="15" name="Rectangle 14"/>
          <p:cNvSpPr/>
          <p:nvPr/>
        </p:nvSpPr>
        <p:spPr>
          <a:xfrm>
            <a:off x="5539700" y="5421640"/>
            <a:ext cx="652743" cy="369332"/>
          </a:xfrm>
          <a:prstGeom prst="rect">
            <a:avLst/>
          </a:prstGeom>
        </p:spPr>
        <p:txBody>
          <a:bodyPr wrap="none">
            <a:spAutoFit/>
          </a:bodyPr>
          <a:lstStyle/>
          <a:p>
            <a:r>
              <a:rPr lang="en-US" b="1" dirty="0"/>
              <a:t>1994</a:t>
            </a:r>
          </a:p>
        </p:txBody>
      </p:sp>
    </p:spTree>
    <p:extLst>
      <p:ext uri="{BB962C8B-B14F-4D97-AF65-F5344CB8AC3E}">
        <p14:creationId xmlns:p14="http://schemas.microsoft.com/office/powerpoint/2010/main" val="4045508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9951" y="2138721"/>
            <a:ext cx="4849091" cy="2062103"/>
          </a:xfrm>
          <a:prstGeom prst="rect">
            <a:avLst/>
          </a:prstGeom>
        </p:spPr>
        <p:txBody>
          <a:bodyPr wrap="square">
            <a:spAutoFit/>
          </a:bodyPr>
          <a:lstStyle/>
          <a:p>
            <a:pPr algn="just"/>
            <a:r>
              <a:rPr lang="en-US" sz="1600" b="1" i="0" u="none" strike="noStrike" dirty="0">
                <a:solidFill>
                  <a:srgbClr val="FF0000"/>
                </a:solidFill>
                <a:effectLst/>
              </a:rPr>
              <a:t>Pilot Study Explores Feasibility of Sequencing Human DNA</a:t>
            </a:r>
            <a:endParaRPr lang="en-US" sz="1600" b="0" i="0" dirty="0">
              <a:solidFill>
                <a:srgbClr val="FF0000"/>
              </a:solidFill>
              <a:effectLst/>
            </a:endParaRPr>
          </a:p>
          <a:p>
            <a:pPr algn="just"/>
            <a:r>
              <a:rPr lang="en-US" sz="1600" b="0" i="0" dirty="0">
                <a:solidFill>
                  <a:srgbClr val="000000"/>
                </a:solidFill>
                <a:effectLst/>
              </a:rPr>
              <a:t>The National Human Genome Research Institute (NHGRI), a key player in the international Human Genome Project (HGP) and part of the National Institutes of Health (NIH), announced today the launch of an unprecedented pilot study to </a:t>
            </a:r>
            <a:r>
              <a:rPr lang="en-US" sz="1600" b="0" i="0" dirty="0">
                <a:solidFill>
                  <a:srgbClr val="FF0000"/>
                </a:solidFill>
                <a:effectLst/>
              </a:rPr>
              <a:t>explore the feasibility of large-scale sequencing of human DNA.</a:t>
            </a:r>
          </a:p>
        </p:txBody>
      </p:sp>
      <p:sp>
        <p:nvSpPr>
          <p:cNvPr id="6" name="Rectangle 5"/>
          <p:cNvSpPr/>
          <p:nvPr/>
        </p:nvSpPr>
        <p:spPr>
          <a:xfrm>
            <a:off x="2608617" y="1481363"/>
            <a:ext cx="652743" cy="369332"/>
          </a:xfrm>
          <a:prstGeom prst="rect">
            <a:avLst/>
          </a:prstGeom>
        </p:spPr>
        <p:txBody>
          <a:bodyPr wrap="none">
            <a:spAutoFit/>
          </a:bodyPr>
          <a:lstStyle/>
          <a:p>
            <a:r>
              <a:rPr lang="en-US" b="1" dirty="0"/>
              <a:t>1996</a:t>
            </a:r>
          </a:p>
        </p:txBody>
      </p:sp>
      <p:sp>
        <p:nvSpPr>
          <p:cNvPr id="7" name="Rectangle 6"/>
          <p:cNvSpPr/>
          <p:nvPr/>
        </p:nvSpPr>
        <p:spPr>
          <a:xfrm>
            <a:off x="6788075" y="2138721"/>
            <a:ext cx="5242560" cy="1569660"/>
          </a:xfrm>
          <a:prstGeom prst="rect">
            <a:avLst/>
          </a:prstGeom>
        </p:spPr>
        <p:txBody>
          <a:bodyPr wrap="square">
            <a:spAutoFit/>
          </a:bodyPr>
          <a:lstStyle/>
          <a:p>
            <a:pPr algn="just"/>
            <a:r>
              <a:rPr lang="en-US" sz="1600" b="1" i="0" u="none" strike="noStrike" dirty="0">
                <a:solidFill>
                  <a:srgbClr val="FF0000"/>
                </a:solidFill>
                <a:effectLst/>
              </a:rPr>
              <a:t>Genome Project Leaders Announce Intent to Finish Sequencing the Human Genome Two Years Early</a:t>
            </a:r>
            <a:br>
              <a:rPr lang="en-US" sz="1600" b="0" i="0" dirty="0">
                <a:solidFill>
                  <a:srgbClr val="000000"/>
                </a:solidFill>
                <a:effectLst/>
              </a:rPr>
            </a:br>
            <a:r>
              <a:rPr lang="en-US" sz="1600" b="0" i="0" dirty="0">
                <a:solidFill>
                  <a:srgbClr val="000000"/>
                </a:solidFill>
                <a:effectLst/>
              </a:rPr>
              <a:t>At a meeting today of the federal Human Genome Project's main advisory body, project planners will present a new plan to finish the DNA sequence of the human genome by </a:t>
            </a:r>
            <a:r>
              <a:rPr lang="en-US" sz="1600" b="0" i="0" dirty="0">
                <a:solidFill>
                  <a:srgbClr val="FF0000"/>
                </a:solidFill>
                <a:effectLst/>
              </a:rPr>
              <a:t>the end of year 2003, two years ahead of its original schedule.</a:t>
            </a:r>
          </a:p>
        </p:txBody>
      </p:sp>
      <p:sp>
        <p:nvSpPr>
          <p:cNvPr id="8" name="Rectangle 7"/>
          <p:cNvSpPr/>
          <p:nvPr/>
        </p:nvSpPr>
        <p:spPr>
          <a:xfrm>
            <a:off x="8442903" y="1481363"/>
            <a:ext cx="652743" cy="369332"/>
          </a:xfrm>
          <a:prstGeom prst="rect">
            <a:avLst/>
          </a:prstGeom>
        </p:spPr>
        <p:txBody>
          <a:bodyPr wrap="none">
            <a:spAutoFit/>
          </a:bodyPr>
          <a:lstStyle/>
          <a:p>
            <a:r>
              <a:rPr lang="en-US" b="1" dirty="0"/>
              <a:t>1998</a:t>
            </a:r>
          </a:p>
        </p:txBody>
      </p:sp>
    </p:spTree>
    <p:extLst>
      <p:ext uri="{BB962C8B-B14F-4D97-AF65-F5344CB8AC3E}">
        <p14:creationId xmlns:p14="http://schemas.microsoft.com/office/powerpoint/2010/main" val="3391069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7018" y="1441852"/>
            <a:ext cx="9071956" cy="4031873"/>
          </a:xfrm>
          <a:prstGeom prst="rect">
            <a:avLst/>
          </a:prstGeom>
        </p:spPr>
        <p:txBody>
          <a:bodyPr wrap="square">
            <a:spAutoFit/>
          </a:bodyPr>
          <a:lstStyle/>
          <a:p>
            <a:pPr algn="just"/>
            <a:r>
              <a:rPr lang="en-US" sz="1600" b="1" i="0" dirty="0">
                <a:solidFill>
                  <a:srgbClr val="000000"/>
                </a:solidFill>
                <a:effectLst/>
              </a:rPr>
              <a:t>March</a:t>
            </a:r>
            <a:r>
              <a:rPr lang="en-US" sz="1600" b="0" i="0" dirty="0">
                <a:solidFill>
                  <a:srgbClr val="000000"/>
                </a:solidFill>
                <a:effectLst/>
              </a:rPr>
              <a:t>:</a:t>
            </a:r>
          </a:p>
          <a:p>
            <a:pPr algn="just"/>
            <a:r>
              <a:rPr lang="en-US" sz="1600" b="0" i="0" dirty="0">
                <a:solidFill>
                  <a:srgbClr val="000000"/>
                </a:solidFill>
                <a:effectLst/>
              </a:rPr>
              <a:t> </a:t>
            </a:r>
            <a:r>
              <a:rPr lang="en-US" sz="1600" b="1" i="0" u="none" strike="noStrike" dirty="0">
                <a:solidFill>
                  <a:srgbClr val="FF0000"/>
                </a:solidFill>
                <a:effectLst/>
              </a:rPr>
              <a:t>Human Genome Project Announces Successful Completion of Pilot Project</a:t>
            </a:r>
            <a:endParaRPr lang="en-US" sz="1600" b="0" i="0" dirty="0">
              <a:solidFill>
                <a:srgbClr val="FF0000"/>
              </a:solidFill>
              <a:effectLst/>
            </a:endParaRPr>
          </a:p>
          <a:p>
            <a:pPr algn="just"/>
            <a:r>
              <a:rPr lang="en-US" sz="1600" b="0" i="0" dirty="0">
                <a:solidFill>
                  <a:srgbClr val="000000"/>
                </a:solidFill>
                <a:effectLst/>
              </a:rPr>
              <a:t>The international Human Genome Project (HGP) today announced the successful completion of the pilot phase of </a:t>
            </a:r>
            <a:r>
              <a:rPr lang="en-US" sz="1600" b="0" i="0" dirty="0">
                <a:solidFill>
                  <a:srgbClr val="FF0000"/>
                </a:solidFill>
                <a:effectLst/>
              </a:rPr>
              <a:t>sequencing the human genome and the launch of the full-scale effort to sequence all 3 billion letters (referred to as bases)</a:t>
            </a:r>
            <a:r>
              <a:rPr lang="en-US" sz="1600" b="0" i="0" dirty="0">
                <a:solidFill>
                  <a:srgbClr val="000000"/>
                </a:solidFill>
                <a:effectLst/>
              </a:rPr>
              <a:t> that make up the human DNA instruction book.</a:t>
            </a:r>
          </a:p>
          <a:p>
            <a:pPr algn="just"/>
            <a:endParaRPr lang="en-US" sz="1600" b="1" i="0" dirty="0">
              <a:solidFill>
                <a:srgbClr val="000000"/>
              </a:solidFill>
              <a:effectLst/>
            </a:endParaRPr>
          </a:p>
          <a:p>
            <a:pPr algn="just"/>
            <a:r>
              <a:rPr lang="en-US" sz="1600" b="1" i="0" dirty="0">
                <a:solidFill>
                  <a:srgbClr val="000000"/>
                </a:solidFill>
                <a:effectLst/>
              </a:rPr>
              <a:t>May</a:t>
            </a:r>
            <a:r>
              <a:rPr lang="en-US" sz="1600" b="0" i="0" dirty="0">
                <a:solidFill>
                  <a:srgbClr val="000000"/>
                </a:solidFill>
                <a:effectLst/>
              </a:rPr>
              <a:t>: </a:t>
            </a:r>
          </a:p>
          <a:p>
            <a:pPr algn="just"/>
            <a:r>
              <a:rPr lang="en-US" sz="1600" b="1" i="0" u="none" strike="noStrike" dirty="0">
                <a:solidFill>
                  <a:srgbClr val="FF0000"/>
                </a:solidFill>
                <a:effectLst/>
              </a:rPr>
              <a:t>International Human Genome Sequencing Consortium Backs Rapid Construction of a Working Draft and Stands Firm on Public Access</a:t>
            </a:r>
            <a:r>
              <a:rPr lang="en-US" sz="1600" dirty="0">
                <a:solidFill>
                  <a:srgbClr val="000000"/>
                </a:solidFill>
              </a:rPr>
              <a:t> </a:t>
            </a:r>
            <a:r>
              <a:rPr lang="en-US" sz="1600" b="0" i="0" dirty="0">
                <a:solidFill>
                  <a:srgbClr val="000000"/>
                </a:solidFill>
                <a:effectLst/>
              </a:rPr>
              <a:t>Following a meeting at Cold Spring Harbor Laboratory this week, leaders of the international human genome sequencing consortium reaffirmed their commitment to providing free, immediate and unrestricted access to human sequencing data.</a:t>
            </a:r>
          </a:p>
          <a:p>
            <a:pPr algn="just"/>
            <a:endParaRPr lang="en-US" sz="1600" b="1" i="0" dirty="0">
              <a:solidFill>
                <a:srgbClr val="000000"/>
              </a:solidFill>
              <a:effectLst/>
            </a:endParaRPr>
          </a:p>
          <a:p>
            <a:pPr algn="just"/>
            <a:r>
              <a:rPr lang="en-US" sz="1600" b="1" i="0" dirty="0">
                <a:solidFill>
                  <a:srgbClr val="000000"/>
                </a:solidFill>
                <a:effectLst/>
              </a:rPr>
              <a:t>December</a:t>
            </a:r>
            <a:r>
              <a:rPr lang="en-US" sz="1600" b="0" i="0" dirty="0">
                <a:solidFill>
                  <a:srgbClr val="000000"/>
                </a:solidFill>
                <a:effectLst/>
              </a:rPr>
              <a:t>: </a:t>
            </a:r>
          </a:p>
          <a:p>
            <a:pPr algn="just"/>
            <a:r>
              <a:rPr lang="en-US" sz="1600" b="1" i="0" u="none" strike="noStrike" dirty="0">
                <a:solidFill>
                  <a:srgbClr val="FF0000"/>
                </a:solidFill>
                <a:effectLst/>
              </a:rPr>
              <a:t>Scientists Complete First Chapter of Book of Life With Decoding of First </a:t>
            </a:r>
            <a:r>
              <a:rPr lang="en-US" sz="1600" b="1" i="0" u="none" strike="noStrike" dirty="0" err="1">
                <a:solidFill>
                  <a:srgbClr val="FF0000"/>
                </a:solidFill>
                <a:effectLst/>
              </a:rPr>
              <a:t>HumanChromosome</a:t>
            </a:r>
            <a:br>
              <a:rPr lang="en-US" sz="1600" b="0" i="0" dirty="0">
                <a:solidFill>
                  <a:srgbClr val="000000"/>
                </a:solidFill>
                <a:effectLst/>
              </a:rPr>
            </a:br>
            <a:r>
              <a:rPr lang="en-US" sz="1600" b="0" i="0" dirty="0">
                <a:solidFill>
                  <a:srgbClr val="000000"/>
                </a:solidFill>
                <a:effectLst/>
              </a:rPr>
              <a:t>An international team of researchers has achieved a scientific milestone by unraveling for the first time the genetic code of an entire human chromosome.</a:t>
            </a:r>
          </a:p>
        </p:txBody>
      </p:sp>
      <p:sp>
        <p:nvSpPr>
          <p:cNvPr id="5" name="Rectangle 4"/>
          <p:cNvSpPr/>
          <p:nvPr/>
        </p:nvSpPr>
        <p:spPr>
          <a:xfrm>
            <a:off x="5520246" y="831451"/>
            <a:ext cx="652743" cy="369332"/>
          </a:xfrm>
          <a:prstGeom prst="rect">
            <a:avLst/>
          </a:prstGeom>
        </p:spPr>
        <p:txBody>
          <a:bodyPr wrap="none">
            <a:spAutoFit/>
          </a:bodyPr>
          <a:lstStyle/>
          <a:p>
            <a:r>
              <a:rPr lang="en-US" b="1" dirty="0"/>
              <a:t>1999</a:t>
            </a:r>
          </a:p>
        </p:txBody>
      </p:sp>
    </p:spTree>
    <p:extLst>
      <p:ext uri="{BB962C8B-B14F-4D97-AF65-F5344CB8AC3E}">
        <p14:creationId xmlns:p14="http://schemas.microsoft.com/office/powerpoint/2010/main" val="1204400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75905" y="960405"/>
            <a:ext cx="9071956" cy="3539430"/>
          </a:xfrm>
          <a:prstGeom prst="rect">
            <a:avLst/>
          </a:prstGeom>
        </p:spPr>
        <p:txBody>
          <a:bodyPr wrap="square">
            <a:spAutoFit/>
          </a:bodyPr>
          <a:lstStyle/>
          <a:p>
            <a:pPr algn="just"/>
            <a:r>
              <a:rPr lang="en-US" sz="1600" b="1" dirty="0">
                <a:solidFill>
                  <a:srgbClr val="000000"/>
                </a:solidFill>
              </a:rPr>
              <a:t>March</a:t>
            </a:r>
            <a:r>
              <a:rPr lang="en-US" sz="1600" dirty="0">
                <a:solidFill>
                  <a:srgbClr val="000000"/>
                </a:solidFill>
              </a:rPr>
              <a:t>: </a:t>
            </a:r>
            <a:r>
              <a:rPr lang="en-US" sz="1600" b="1" dirty="0">
                <a:solidFill>
                  <a:srgbClr val="FF0000"/>
                </a:solidFill>
              </a:rPr>
              <a:t>Two Thirds of Human DNA Script Deciphered by Human Genome Project</a:t>
            </a:r>
            <a:br>
              <a:rPr lang="en-US" sz="1600" dirty="0">
                <a:solidFill>
                  <a:srgbClr val="000000"/>
                </a:solidFill>
              </a:rPr>
            </a:br>
            <a:r>
              <a:rPr lang="en-US" sz="1600" dirty="0">
                <a:solidFill>
                  <a:srgbClr val="000000"/>
                </a:solidFill>
              </a:rPr>
              <a:t>The Human Genome Project international consortium announced today that two billion of the three billion "letters" that constitute the genetic instruction book of humans have been deciphered and </a:t>
            </a:r>
            <a:r>
              <a:rPr lang="en-US" sz="1600" dirty="0">
                <a:solidFill>
                  <a:srgbClr val="FF0000"/>
                </a:solidFill>
              </a:rPr>
              <a:t>deposited into GenBank.</a:t>
            </a:r>
          </a:p>
          <a:p>
            <a:pPr algn="just"/>
            <a:r>
              <a:rPr lang="en-US" sz="1600" b="1" dirty="0">
                <a:solidFill>
                  <a:srgbClr val="000000"/>
                </a:solidFill>
              </a:rPr>
              <a:t>June</a:t>
            </a:r>
            <a:r>
              <a:rPr lang="en-US" sz="1600" dirty="0">
                <a:solidFill>
                  <a:srgbClr val="000000"/>
                </a:solidFill>
              </a:rPr>
              <a:t>: </a:t>
            </a:r>
            <a:r>
              <a:rPr lang="en-US" sz="1600" b="1" dirty="0">
                <a:solidFill>
                  <a:srgbClr val="FF0000"/>
                </a:solidFill>
              </a:rPr>
              <a:t>International Human Genome Sequencing Consortium Announces "Working Draft" of Human Genome</a:t>
            </a:r>
            <a:br>
              <a:rPr lang="en-US" sz="1600" dirty="0">
                <a:solidFill>
                  <a:srgbClr val="000000"/>
                </a:solidFill>
              </a:rPr>
            </a:br>
            <a:r>
              <a:rPr lang="en-US" sz="1600" dirty="0">
                <a:solidFill>
                  <a:srgbClr val="000000"/>
                </a:solidFill>
              </a:rPr>
              <a:t>The Human Genome Project (HGP) public consortium today announced that it has assembled a working draft of the sequence of the human genome - the genetic blueprint for a human being.</a:t>
            </a:r>
          </a:p>
          <a:p>
            <a:pPr algn="just"/>
            <a:endParaRPr lang="en-US" sz="1600" b="1" dirty="0">
              <a:solidFill>
                <a:srgbClr val="000000"/>
              </a:solidFill>
            </a:endParaRPr>
          </a:p>
          <a:p>
            <a:pPr algn="just"/>
            <a:r>
              <a:rPr lang="en-US" sz="1600" b="1" dirty="0">
                <a:solidFill>
                  <a:srgbClr val="000000"/>
                </a:solidFill>
              </a:rPr>
              <a:t>November</a:t>
            </a:r>
            <a:r>
              <a:rPr lang="en-US" sz="1600" dirty="0">
                <a:solidFill>
                  <a:srgbClr val="000000"/>
                </a:solidFill>
              </a:rPr>
              <a:t>: </a:t>
            </a:r>
            <a:r>
              <a:rPr lang="en-US" sz="1600" b="1" dirty="0">
                <a:solidFill>
                  <a:srgbClr val="FF0000"/>
                </a:solidFill>
              </a:rPr>
              <a:t>NIH Consumer Day 2000 To Explain Impact of Human Genome Project on Public Health</a:t>
            </a:r>
            <a:br>
              <a:rPr lang="en-US" sz="1600" dirty="0">
                <a:solidFill>
                  <a:srgbClr val="FF0000"/>
                </a:solidFill>
              </a:rPr>
            </a:br>
            <a:r>
              <a:rPr lang="en-US" sz="1600" dirty="0">
                <a:solidFill>
                  <a:srgbClr val="000000"/>
                </a:solidFill>
              </a:rPr>
              <a:t>The National Human Genome Research Institute (NHGRI) at the National Institutes of Health (NIH) will sponsor "Consumer Day 2000" on Thursday, November 9, to inform patients, families and health care providers about how the Human Genome Project (HGP) will impact health and the prevention, diagnosis and treatment of diseases from Alzheimer's to strokes</a:t>
            </a:r>
            <a:r>
              <a:rPr lang="en-US" sz="1600" b="0" i="0" dirty="0">
                <a:solidFill>
                  <a:srgbClr val="000000"/>
                </a:solidFill>
                <a:effectLst/>
              </a:rPr>
              <a:t>..</a:t>
            </a:r>
          </a:p>
        </p:txBody>
      </p:sp>
      <p:sp>
        <p:nvSpPr>
          <p:cNvPr id="5" name="Rectangle 4"/>
          <p:cNvSpPr/>
          <p:nvPr/>
        </p:nvSpPr>
        <p:spPr>
          <a:xfrm>
            <a:off x="5428806" y="476196"/>
            <a:ext cx="652743" cy="369332"/>
          </a:xfrm>
          <a:prstGeom prst="rect">
            <a:avLst/>
          </a:prstGeom>
        </p:spPr>
        <p:txBody>
          <a:bodyPr wrap="none">
            <a:spAutoFit/>
          </a:bodyPr>
          <a:lstStyle/>
          <a:p>
            <a:r>
              <a:rPr lang="en-US" b="1" dirty="0"/>
              <a:t>2000</a:t>
            </a:r>
          </a:p>
        </p:txBody>
      </p:sp>
    </p:spTree>
    <p:extLst>
      <p:ext uri="{BB962C8B-B14F-4D97-AF65-F5344CB8AC3E}">
        <p14:creationId xmlns:p14="http://schemas.microsoft.com/office/powerpoint/2010/main" val="2901320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8596" y="1360852"/>
            <a:ext cx="5643111" cy="1323439"/>
          </a:xfrm>
          <a:prstGeom prst="rect">
            <a:avLst/>
          </a:prstGeom>
        </p:spPr>
        <p:txBody>
          <a:bodyPr wrap="square">
            <a:spAutoFit/>
          </a:bodyPr>
          <a:lstStyle/>
          <a:p>
            <a:pPr algn="just"/>
            <a:r>
              <a:rPr lang="en-US" sz="1600" b="1" i="0" u="none" strike="noStrike" dirty="0">
                <a:solidFill>
                  <a:srgbClr val="FF0000"/>
                </a:solidFill>
                <a:effectLst/>
              </a:rPr>
              <a:t>International Human Genome Sequencing Consortium Publishes Sequence and Analysis of the Human Genome</a:t>
            </a:r>
            <a:br>
              <a:rPr lang="en-US" sz="1600" b="0" i="0" dirty="0">
                <a:solidFill>
                  <a:srgbClr val="000000"/>
                </a:solidFill>
                <a:effectLst/>
              </a:rPr>
            </a:br>
            <a:r>
              <a:rPr lang="en-US" sz="1600" b="0" i="0" dirty="0">
                <a:solidFill>
                  <a:srgbClr val="000000"/>
                </a:solidFill>
                <a:effectLst/>
              </a:rPr>
              <a:t>The Human Genome Project international consortium today announced the publication of a draft sequence and initial analysis of the human genome.</a:t>
            </a:r>
          </a:p>
        </p:txBody>
      </p:sp>
      <p:sp>
        <p:nvSpPr>
          <p:cNvPr id="6" name="Rectangle 5"/>
          <p:cNvSpPr/>
          <p:nvPr/>
        </p:nvSpPr>
        <p:spPr>
          <a:xfrm>
            <a:off x="5733779" y="844159"/>
            <a:ext cx="652743" cy="369332"/>
          </a:xfrm>
          <a:prstGeom prst="rect">
            <a:avLst/>
          </a:prstGeom>
        </p:spPr>
        <p:txBody>
          <a:bodyPr wrap="none">
            <a:spAutoFit/>
          </a:bodyPr>
          <a:lstStyle/>
          <a:p>
            <a:r>
              <a:rPr lang="en-US" b="1" dirty="0"/>
              <a:t>2001</a:t>
            </a:r>
          </a:p>
        </p:txBody>
      </p:sp>
      <p:sp>
        <p:nvSpPr>
          <p:cNvPr id="7" name="Rectangle 6"/>
          <p:cNvSpPr/>
          <p:nvPr/>
        </p:nvSpPr>
        <p:spPr>
          <a:xfrm>
            <a:off x="3238594" y="3243341"/>
            <a:ext cx="5643111" cy="3539430"/>
          </a:xfrm>
          <a:prstGeom prst="rect">
            <a:avLst/>
          </a:prstGeom>
        </p:spPr>
        <p:txBody>
          <a:bodyPr wrap="square">
            <a:spAutoFit/>
          </a:bodyPr>
          <a:lstStyle/>
          <a:p>
            <a:pPr algn="just"/>
            <a:br>
              <a:rPr lang="en-US" sz="1600" b="1" dirty="0"/>
            </a:br>
            <a:r>
              <a:rPr lang="en-US" sz="1600" b="1" dirty="0"/>
              <a:t>April 14</a:t>
            </a:r>
            <a:r>
              <a:rPr lang="en-US" sz="1600" dirty="0"/>
              <a:t>: </a:t>
            </a:r>
            <a:r>
              <a:rPr lang="en-US" sz="1600" b="1" dirty="0">
                <a:solidFill>
                  <a:srgbClr val="FF0000"/>
                </a:solidFill>
              </a:rPr>
              <a:t>International Consortium Completes Human Genome Project</a:t>
            </a:r>
            <a:br>
              <a:rPr lang="en-US" sz="1600" dirty="0"/>
            </a:br>
            <a:r>
              <a:rPr lang="en-US" sz="1600" dirty="0"/>
              <a:t>The International Human Genome Sequencing Consortium, led in the United States by the National Human Genome Research Institute (NHGRI) and the Department of Energy (DOE), today announced the successful completion of the Human Genome Project more than two years ahead of schedule.</a:t>
            </a:r>
          </a:p>
          <a:p>
            <a:pPr algn="just"/>
            <a:r>
              <a:rPr lang="en-US" sz="1600" b="1" dirty="0"/>
              <a:t>May 20</a:t>
            </a:r>
            <a:r>
              <a:rPr lang="en-US" sz="1600" dirty="0"/>
              <a:t>: </a:t>
            </a:r>
            <a:r>
              <a:rPr lang="en-US" sz="1600" b="1" dirty="0">
                <a:solidFill>
                  <a:srgbClr val="FF0000"/>
                </a:solidFill>
              </a:rPr>
              <a:t>Progress Made in Sequencing Of Model Organisms' Genomes</a:t>
            </a:r>
            <a:br>
              <a:rPr lang="en-US" sz="1600" dirty="0"/>
            </a:br>
            <a:r>
              <a:rPr lang="en-US" sz="1600" dirty="0"/>
              <a:t>As efforts to build working drafts of the honeybee and chimpanzee genomes near completion, scientists are moving forward to sequence the genomes of other important model organisms.</a:t>
            </a:r>
          </a:p>
        </p:txBody>
      </p:sp>
      <p:sp>
        <p:nvSpPr>
          <p:cNvPr id="9" name="Rectangle 8"/>
          <p:cNvSpPr/>
          <p:nvPr/>
        </p:nvSpPr>
        <p:spPr>
          <a:xfrm>
            <a:off x="5733779" y="2916950"/>
            <a:ext cx="652743" cy="369332"/>
          </a:xfrm>
          <a:prstGeom prst="rect">
            <a:avLst/>
          </a:prstGeom>
        </p:spPr>
        <p:txBody>
          <a:bodyPr wrap="none">
            <a:spAutoFit/>
          </a:bodyPr>
          <a:lstStyle/>
          <a:p>
            <a:r>
              <a:rPr lang="en-US" b="1" dirty="0"/>
              <a:t>2003</a:t>
            </a:r>
          </a:p>
        </p:txBody>
      </p:sp>
    </p:spTree>
    <p:extLst>
      <p:ext uri="{BB962C8B-B14F-4D97-AF65-F5344CB8AC3E}">
        <p14:creationId xmlns:p14="http://schemas.microsoft.com/office/powerpoint/2010/main" val="2989567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1339</Words>
  <Application>Microsoft Macintosh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Bader O. Almotairi</dc:creator>
  <cp:lastModifiedBy>Bader O. Almotairi</cp:lastModifiedBy>
  <cp:revision>17</cp:revision>
  <dcterms:created xsi:type="dcterms:W3CDTF">2020-10-06T10:10:41Z</dcterms:created>
  <dcterms:modified xsi:type="dcterms:W3CDTF">2020-10-06T18:42:43Z</dcterms:modified>
</cp:coreProperties>
</file>