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69" r:id="rId6"/>
    <p:sldId id="257" r:id="rId7"/>
    <p:sldId id="258" r:id="rId8"/>
    <p:sldId id="259" r:id="rId9"/>
    <p:sldId id="260" r:id="rId10"/>
    <p:sldId id="261" r:id="rId11"/>
    <p:sldId id="262" r:id="rId12"/>
    <p:sldId id="263" r:id="rId13"/>
    <p:sldId id="264" r:id="rId14"/>
    <p:sldId id="268"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95" d="100"/>
          <a:sy n="95" d="100"/>
        </p:scale>
        <p:origin x="65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EC32D47-5660-46A1-80FF-31C620025505}" type="datetimeFigureOut">
              <a:rPr lang="en-US" smtClean="0"/>
              <a:t>9/30/20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BE53D-1189-4BDA-A71A-4A23341CC39E}" type="slidenum">
              <a:rPr lang="en-US" smtClean="0"/>
              <a:t>‹#›</a:t>
            </a:fld>
            <a:endParaRPr lang="en-US"/>
          </a:p>
        </p:txBody>
      </p:sp>
    </p:spTree>
    <p:extLst>
      <p:ext uri="{BB962C8B-B14F-4D97-AF65-F5344CB8AC3E}">
        <p14:creationId xmlns:p14="http://schemas.microsoft.com/office/powerpoint/2010/main" val="1526195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C32D47-5660-46A1-80FF-31C620025505}" type="datetimeFigureOut">
              <a:rPr lang="en-US" smtClean="0"/>
              <a:t>9/30/20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BE53D-1189-4BDA-A71A-4A23341CC39E}" type="slidenum">
              <a:rPr lang="en-US" smtClean="0"/>
              <a:t>‹#›</a:t>
            </a:fld>
            <a:endParaRPr lang="en-US"/>
          </a:p>
        </p:txBody>
      </p:sp>
    </p:spTree>
    <p:extLst>
      <p:ext uri="{BB962C8B-B14F-4D97-AF65-F5344CB8AC3E}">
        <p14:creationId xmlns:p14="http://schemas.microsoft.com/office/powerpoint/2010/main" val="3788846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C32D47-5660-46A1-80FF-31C620025505}" type="datetimeFigureOut">
              <a:rPr lang="en-US" smtClean="0"/>
              <a:t>9/30/20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BE53D-1189-4BDA-A71A-4A23341CC39E}" type="slidenum">
              <a:rPr lang="en-US" smtClean="0"/>
              <a:t>‹#›</a:t>
            </a:fld>
            <a:endParaRPr lang="en-US"/>
          </a:p>
        </p:txBody>
      </p:sp>
    </p:spTree>
    <p:extLst>
      <p:ext uri="{BB962C8B-B14F-4D97-AF65-F5344CB8AC3E}">
        <p14:creationId xmlns:p14="http://schemas.microsoft.com/office/powerpoint/2010/main" val="895208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C32D47-5660-46A1-80FF-31C620025505}" type="datetimeFigureOut">
              <a:rPr lang="en-US" smtClean="0"/>
              <a:t>9/30/20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BE53D-1189-4BDA-A71A-4A23341CC39E}" type="slidenum">
              <a:rPr lang="en-US" smtClean="0"/>
              <a:t>‹#›</a:t>
            </a:fld>
            <a:endParaRPr lang="en-US"/>
          </a:p>
        </p:txBody>
      </p:sp>
    </p:spTree>
    <p:extLst>
      <p:ext uri="{BB962C8B-B14F-4D97-AF65-F5344CB8AC3E}">
        <p14:creationId xmlns:p14="http://schemas.microsoft.com/office/powerpoint/2010/main" val="3889237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C32D47-5660-46A1-80FF-31C620025505}" type="datetimeFigureOut">
              <a:rPr lang="en-US" smtClean="0"/>
              <a:t>9/30/20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BE53D-1189-4BDA-A71A-4A23341CC39E}" type="slidenum">
              <a:rPr lang="en-US" smtClean="0"/>
              <a:t>‹#›</a:t>
            </a:fld>
            <a:endParaRPr lang="en-US"/>
          </a:p>
        </p:txBody>
      </p:sp>
    </p:spTree>
    <p:extLst>
      <p:ext uri="{BB962C8B-B14F-4D97-AF65-F5344CB8AC3E}">
        <p14:creationId xmlns:p14="http://schemas.microsoft.com/office/powerpoint/2010/main" val="690184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C32D47-5660-46A1-80FF-31C620025505}" type="datetimeFigureOut">
              <a:rPr lang="en-US" smtClean="0"/>
              <a:t>9/30/20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4BE53D-1189-4BDA-A71A-4A23341CC39E}" type="slidenum">
              <a:rPr lang="en-US" smtClean="0"/>
              <a:t>‹#›</a:t>
            </a:fld>
            <a:endParaRPr lang="en-US"/>
          </a:p>
        </p:txBody>
      </p:sp>
    </p:spTree>
    <p:extLst>
      <p:ext uri="{BB962C8B-B14F-4D97-AF65-F5344CB8AC3E}">
        <p14:creationId xmlns:p14="http://schemas.microsoft.com/office/powerpoint/2010/main" val="4127721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C32D47-5660-46A1-80FF-31C620025505}" type="datetimeFigureOut">
              <a:rPr lang="en-US" smtClean="0"/>
              <a:t>9/30/20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4BE53D-1189-4BDA-A71A-4A23341CC39E}" type="slidenum">
              <a:rPr lang="en-US" smtClean="0"/>
              <a:t>‹#›</a:t>
            </a:fld>
            <a:endParaRPr lang="en-US"/>
          </a:p>
        </p:txBody>
      </p:sp>
    </p:spTree>
    <p:extLst>
      <p:ext uri="{BB962C8B-B14F-4D97-AF65-F5344CB8AC3E}">
        <p14:creationId xmlns:p14="http://schemas.microsoft.com/office/powerpoint/2010/main" val="3642732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C32D47-5660-46A1-80FF-31C620025505}" type="datetimeFigureOut">
              <a:rPr lang="en-US" smtClean="0"/>
              <a:t>9/30/20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4BE53D-1189-4BDA-A71A-4A23341CC39E}" type="slidenum">
              <a:rPr lang="en-US" smtClean="0"/>
              <a:t>‹#›</a:t>
            </a:fld>
            <a:endParaRPr lang="en-US"/>
          </a:p>
        </p:txBody>
      </p:sp>
    </p:spTree>
    <p:extLst>
      <p:ext uri="{BB962C8B-B14F-4D97-AF65-F5344CB8AC3E}">
        <p14:creationId xmlns:p14="http://schemas.microsoft.com/office/powerpoint/2010/main" val="632559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32D47-5660-46A1-80FF-31C620025505}" type="datetimeFigureOut">
              <a:rPr lang="en-US" smtClean="0"/>
              <a:t>9/30/20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4BE53D-1189-4BDA-A71A-4A23341CC39E}" type="slidenum">
              <a:rPr lang="en-US" smtClean="0"/>
              <a:t>‹#›</a:t>
            </a:fld>
            <a:endParaRPr lang="en-US"/>
          </a:p>
        </p:txBody>
      </p:sp>
    </p:spTree>
    <p:extLst>
      <p:ext uri="{BB962C8B-B14F-4D97-AF65-F5344CB8AC3E}">
        <p14:creationId xmlns:p14="http://schemas.microsoft.com/office/powerpoint/2010/main" val="2272682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C32D47-5660-46A1-80FF-31C620025505}" type="datetimeFigureOut">
              <a:rPr lang="en-US" smtClean="0"/>
              <a:t>9/30/20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4BE53D-1189-4BDA-A71A-4A23341CC39E}" type="slidenum">
              <a:rPr lang="en-US" smtClean="0"/>
              <a:t>‹#›</a:t>
            </a:fld>
            <a:endParaRPr lang="en-US"/>
          </a:p>
        </p:txBody>
      </p:sp>
    </p:spTree>
    <p:extLst>
      <p:ext uri="{BB962C8B-B14F-4D97-AF65-F5344CB8AC3E}">
        <p14:creationId xmlns:p14="http://schemas.microsoft.com/office/powerpoint/2010/main" val="1723217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C32D47-5660-46A1-80FF-31C620025505}" type="datetimeFigureOut">
              <a:rPr lang="en-US" smtClean="0"/>
              <a:t>9/30/20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4BE53D-1189-4BDA-A71A-4A23341CC39E}" type="slidenum">
              <a:rPr lang="en-US" smtClean="0"/>
              <a:t>‹#›</a:t>
            </a:fld>
            <a:endParaRPr lang="en-US"/>
          </a:p>
        </p:txBody>
      </p:sp>
    </p:spTree>
    <p:extLst>
      <p:ext uri="{BB962C8B-B14F-4D97-AF65-F5344CB8AC3E}">
        <p14:creationId xmlns:p14="http://schemas.microsoft.com/office/powerpoint/2010/main" val="896665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C32D47-5660-46A1-80FF-31C620025505}" type="datetimeFigureOut">
              <a:rPr lang="en-US" smtClean="0"/>
              <a:t>9/30/20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4BE53D-1189-4BDA-A71A-4A23341CC39E}" type="slidenum">
              <a:rPr lang="en-US" smtClean="0"/>
              <a:t>‹#›</a:t>
            </a:fld>
            <a:endParaRPr lang="en-US"/>
          </a:p>
        </p:txBody>
      </p:sp>
    </p:spTree>
    <p:extLst>
      <p:ext uri="{BB962C8B-B14F-4D97-AF65-F5344CB8AC3E}">
        <p14:creationId xmlns:p14="http://schemas.microsoft.com/office/powerpoint/2010/main" val="830231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43C79D-2D6D-5E46-A607-042D9A5CFC23}"/>
              </a:ext>
            </a:extLst>
          </p:cNvPr>
          <p:cNvSpPr txBox="1"/>
          <p:nvPr/>
        </p:nvSpPr>
        <p:spPr>
          <a:xfrm>
            <a:off x="3752826" y="1748117"/>
            <a:ext cx="4686348" cy="707886"/>
          </a:xfrm>
          <a:prstGeom prst="rect">
            <a:avLst/>
          </a:prstGeom>
          <a:noFill/>
        </p:spPr>
        <p:txBody>
          <a:bodyPr wrap="none" rtlCol="0">
            <a:spAutoFit/>
          </a:bodyPr>
          <a:lstStyle/>
          <a:p>
            <a:r>
              <a:rPr lang="en-SA" sz="4000" dirty="0"/>
              <a:t>Genetics Engineering </a:t>
            </a:r>
          </a:p>
        </p:txBody>
      </p:sp>
      <p:sp>
        <p:nvSpPr>
          <p:cNvPr id="5" name="TextBox 4">
            <a:extLst>
              <a:ext uri="{FF2B5EF4-FFF2-40B4-BE49-F238E27FC236}">
                <a16:creationId xmlns:a16="http://schemas.microsoft.com/office/drawing/2014/main" id="{71554CAA-B21E-114F-9E4C-29370098EEFC}"/>
              </a:ext>
            </a:extLst>
          </p:cNvPr>
          <p:cNvSpPr txBox="1"/>
          <p:nvPr/>
        </p:nvSpPr>
        <p:spPr>
          <a:xfrm>
            <a:off x="4926105" y="2456003"/>
            <a:ext cx="1957908" cy="646331"/>
          </a:xfrm>
          <a:prstGeom prst="rect">
            <a:avLst/>
          </a:prstGeom>
          <a:noFill/>
        </p:spPr>
        <p:txBody>
          <a:bodyPr wrap="none" rtlCol="0">
            <a:spAutoFit/>
          </a:bodyPr>
          <a:lstStyle/>
          <a:p>
            <a:r>
              <a:rPr lang="en-SA" sz="3600" dirty="0"/>
              <a:t>Lecture-3</a:t>
            </a:r>
          </a:p>
        </p:txBody>
      </p:sp>
      <p:sp>
        <p:nvSpPr>
          <p:cNvPr id="6" name="Rectangle 5">
            <a:extLst>
              <a:ext uri="{FF2B5EF4-FFF2-40B4-BE49-F238E27FC236}">
                <a16:creationId xmlns:a16="http://schemas.microsoft.com/office/drawing/2014/main" id="{165F9884-F008-144D-8560-BD9804E1AADC}"/>
              </a:ext>
            </a:extLst>
          </p:cNvPr>
          <p:cNvSpPr/>
          <p:nvPr/>
        </p:nvSpPr>
        <p:spPr>
          <a:xfrm>
            <a:off x="2723463" y="3457575"/>
            <a:ext cx="7137403" cy="646331"/>
          </a:xfrm>
          <a:prstGeom prst="rect">
            <a:avLst/>
          </a:prstGeom>
        </p:spPr>
        <p:txBody>
          <a:bodyPr wrap="none">
            <a:spAutoFit/>
          </a:bodyPr>
          <a:lstStyle/>
          <a:p>
            <a:r>
              <a:rPr lang="en-US" dirty="0">
                <a:solidFill>
                  <a:srgbClr val="FF0000"/>
                </a:solidFill>
              </a:rPr>
              <a:t>Concept and basic steps in recombinant DNA technology and gene cloning</a:t>
            </a:r>
          </a:p>
          <a:p>
            <a:pPr algn="ctr"/>
            <a:r>
              <a:rPr lang="en-US" dirty="0">
                <a:solidFill>
                  <a:srgbClr val="FF0000"/>
                </a:solidFill>
              </a:rPr>
              <a:t>-2-</a:t>
            </a:r>
            <a:endParaRPr lang="en-SA" dirty="0">
              <a:solidFill>
                <a:srgbClr val="FF0000"/>
              </a:solidFill>
            </a:endParaRPr>
          </a:p>
        </p:txBody>
      </p:sp>
    </p:spTree>
    <p:extLst>
      <p:ext uri="{BB962C8B-B14F-4D97-AF65-F5344CB8AC3E}">
        <p14:creationId xmlns:p14="http://schemas.microsoft.com/office/powerpoint/2010/main" val="1736685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cdn.kastatic.org/ka-perseus-images/a60b6fd1cd6918686c67e7d1559d070e7b154e2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93145" y="399011"/>
            <a:ext cx="7333982" cy="6239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066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2387" y="2376218"/>
            <a:ext cx="3926542" cy="3785652"/>
          </a:xfrm>
          <a:prstGeom prst="rect">
            <a:avLst/>
          </a:prstGeom>
          <a:noFill/>
        </p:spPr>
        <p:txBody>
          <a:bodyPr wrap="square" rtlCol="0">
            <a:spAutoFit/>
          </a:bodyPr>
          <a:lstStyle/>
          <a:p>
            <a:pPr algn="just"/>
            <a:r>
              <a:rPr lang="en-US" sz="2400" dirty="0"/>
              <a:t>Gel electrophoresis is a technique used to </a:t>
            </a:r>
            <a:r>
              <a:rPr lang="en-US" sz="2400" dirty="0">
                <a:solidFill>
                  <a:srgbClr val="FF0000"/>
                </a:solidFill>
              </a:rPr>
              <a:t>separate DNA fragments PCR product,</a:t>
            </a:r>
            <a:r>
              <a:rPr lang="en-US" sz="2400" dirty="0"/>
              <a:t> based on </a:t>
            </a:r>
            <a:r>
              <a:rPr lang="en-US" sz="2400" dirty="0">
                <a:solidFill>
                  <a:srgbClr val="FF0000"/>
                </a:solidFill>
              </a:rPr>
              <a:t>their size and charge</a:t>
            </a:r>
            <a:r>
              <a:rPr lang="en-US" sz="2400" dirty="0"/>
              <a:t>. the molecules will travel through the gel in different directions or at different speeds, allowing them to be separated from one another.</a:t>
            </a:r>
          </a:p>
        </p:txBody>
      </p:sp>
      <p:pic>
        <p:nvPicPr>
          <p:cNvPr id="3074" name="Picture 2" descr="https://cdn.kastatic.org/ka-perseus-images/ec82418c42e1a4176745273dab3c204bf50cc60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75669" y="2835111"/>
            <a:ext cx="7958378" cy="348181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F3B24A5E-CD6F-3F42-ADEE-CB2C1D192713}"/>
              </a:ext>
            </a:extLst>
          </p:cNvPr>
          <p:cNvSpPr/>
          <p:nvPr/>
        </p:nvSpPr>
        <p:spPr>
          <a:xfrm>
            <a:off x="695959" y="696130"/>
            <a:ext cx="3474028" cy="584775"/>
          </a:xfrm>
          <a:prstGeom prst="rect">
            <a:avLst/>
          </a:prstGeom>
        </p:spPr>
        <p:txBody>
          <a:bodyPr wrap="none">
            <a:spAutoFit/>
          </a:bodyPr>
          <a:lstStyle/>
          <a:p>
            <a:r>
              <a:rPr lang="en-US" sz="3200" b="1" dirty="0"/>
              <a:t>Gel electrophoresis</a:t>
            </a:r>
          </a:p>
        </p:txBody>
      </p:sp>
    </p:spTree>
    <p:extLst>
      <p:ext uri="{BB962C8B-B14F-4D97-AF65-F5344CB8AC3E}">
        <p14:creationId xmlns:p14="http://schemas.microsoft.com/office/powerpoint/2010/main" val="1775065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5722" y="1905506"/>
            <a:ext cx="4766235" cy="3046988"/>
          </a:xfrm>
          <a:prstGeom prst="rect">
            <a:avLst/>
          </a:prstGeom>
        </p:spPr>
        <p:txBody>
          <a:bodyPr wrap="square">
            <a:spAutoFit/>
          </a:bodyPr>
          <a:lstStyle/>
          <a:p>
            <a:pPr algn="just"/>
            <a:r>
              <a:rPr lang="en-US" sz="2400" dirty="0">
                <a:solidFill>
                  <a:srgbClr val="21242C"/>
                </a:solidFill>
              </a:rPr>
              <a:t>As the gel runs, </a:t>
            </a:r>
            <a:r>
              <a:rPr lang="en-US" sz="2400" dirty="0">
                <a:solidFill>
                  <a:srgbClr val="FF0000"/>
                </a:solidFill>
              </a:rPr>
              <a:t>shorter pieces of DNA will travel through the pores of the gel matrix faster than longer ones.</a:t>
            </a:r>
            <a:r>
              <a:rPr lang="en-US" sz="2400" dirty="0">
                <a:solidFill>
                  <a:srgbClr val="21242C"/>
                </a:solidFill>
              </a:rPr>
              <a:t> After the gel has run for awhile, the </a:t>
            </a:r>
            <a:r>
              <a:rPr lang="en-US" sz="2400" dirty="0">
                <a:solidFill>
                  <a:srgbClr val="FF0000"/>
                </a:solidFill>
              </a:rPr>
              <a:t>shortest</a:t>
            </a:r>
            <a:r>
              <a:rPr lang="en-US" sz="2400" dirty="0">
                <a:solidFill>
                  <a:srgbClr val="21242C"/>
                </a:solidFill>
              </a:rPr>
              <a:t> pieces of DNA will be close to the </a:t>
            </a:r>
            <a:r>
              <a:rPr lang="en-US" sz="2400" dirty="0">
                <a:solidFill>
                  <a:srgbClr val="FF0000"/>
                </a:solidFill>
              </a:rPr>
              <a:t>positive</a:t>
            </a:r>
            <a:r>
              <a:rPr lang="en-US" sz="2400" dirty="0">
                <a:solidFill>
                  <a:srgbClr val="21242C"/>
                </a:solidFill>
              </a:rPr>
              <a:t> end of the gel, while the </a:t>
            </a:r>
            <a:r>
              <a:rPr lang="en-US" sz="2400" dirty="0">
                <a:solidFill>
                  <a:srgbClr val="FF0000"/>
                </a:solidFill>
              </a:rPr>
              <a:t>longest</a:t>
            </a:r>
            <a:r>
              <a:rPr lang="en-US" sz="2400" dirty="0">
                <a:solidFill>
                  <a:srgbClr val="21242C"/>
                </a:solidFill>
              </a:rPr>
              <a:t> pieces of DNA will remain </a:t>
            </a:r>
            <a:r>
              <a:rPr lang="en-US" sz="2400" dirty="0">
                <a:solidFill>
                  <a:srgbClr val="FF0000"/>
                </a:solidFill>
              </a:rPr>
              <a:t>near</a:t>
            </a:r>
            <a:r>
              <a:rPr lang="en-US" sz="2400" dirty="0">
                <a:solidFill>
                  <a:srgbClr val="21242C"/>
                </a:solidFill>
              </a:rPr>
              <a:t> the wells. </a:t>
            </a:r>
            <a:endParaRPr lang="en-US" sz="2400" dirty="0"/>
          </a:p>
        </p:txBody>
      </p:sp>
      <p:pic>
        <p:nvPicPr>
          <p:cNvPr id="4098" name="Picture 2" descr="DNA samples are loaded into wells at negative electrode end of gel.&#10;&#10;Power is turned on and DNA fragments migrate through gel (towards the positive electrode).&#10;&#10;After the gel has run, the fragments are separated by size. The largest fragments are near the top of the gel (negative electrode, where they began), and the smallest fragments are near the bottom (positive electro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2364" y="406400"/>
            <a:ext cx="4766236" cy="62530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8570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80563" y="2104704"/>
            <a:ext cx="3843867" cy="3046988"/>
          </a:xfrm>
          <a:prstGeom prst="rect">
            <a:avLst/>
          </a:prstGeom>
        </p:spPr>
        <p:txBody>
          <a:bodyPr wrap="square">
            <a:spAutoFit/>
          </a:bodyPr>
          <a:lstStyle/>
          <a:p>
            <a:pPr algn="just"/>
            <a:r>
              <a:rPr lang="en-US" sz="2400" dirty="0">
                <a:solidFill>
                  <a:srgbClr val="21242C"/>
                </a:solidFill>
              </a:rPr>
              <a:t>gel is stained with a </a:t>
            </a:r>
            <a:r>
              <a:rPr lang="en-US" sz="2400" dirty="0">
                <a:solidFill>
                  <a:srgbClr val="FF0000"/>
                </a:solidFill>
              </a:rPr>
              <a:t>DNA-binding dye (Example Ethidium bromide or SYBR)</a:t>
            </a:r>
            <a:r>
              <a:rPr lang="en-US" sz="2400" dirty="0">
                <a:solidFill>
                  <a:srgbClr val="21242C"/>
                </a:solidFill>
              </a:rPr>
              <a:t> and placed under UV light, the DNA fragments will glow, allowing us to see the DNA present at different locations along the length of the gel</a:t>
            </a:r>
            <a:endParaRPr lang="en-US" sz="2400" dirty="0"/>
          </a:p>
        </p:txBody>
      </p:sp>
      <p:pic>
        <p:nvPicPr>
          <p:cNvPr id="5122" name="Picture 2" descr="https://cdn.kastatic.org/ka-perseus-images/128dab77dbc85b1c82bcf5d8757a9f9c8eedd4f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6733" y="300282"/>
            <a:ext cx="10048874" cy="6286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824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20D673C-28B8-BD4B-93F9-9EDBC1CF8943}"/>
              </a:ext>
            </a:extLst>
          </p:cNvPr>
          <p:cNvSpPr/>
          <p:nvPr/>
        </p:nvSpPr>
        <p:spPr>
          <a:xfrm>
            <a:off x="1394012" y="1205770"/>
            <a:ext cx="6096000" cy="1200329"/>
          </a:xfrm>
          <a:prstGeom prst="rect">
            <a:avLst/>
          </a:prstGeom>
        </p:spPr>
        <p:txBody>
          <a:bodyPr>
            <a:spAutoFit/>
          </a:bodyPr>
          <a:lstStyle/>
          <a:p>
            <a:pPr algn="just"/>
            <a:r>
              <a:rPr lang="en-US" sz="2400" dirty="0">
                <a:solidFill>
                  <a:srgbClr val="21242C"/>
                </a:solidFill>
              </a:rPr>
              <a:t>DNA sequencing is the </a:t>
            </a:r>
            <a:r>
              <a:rPr lang="en-US" sz="2400" dirty="0">
                <a:solidFill>
                  <a:srgbClr val="FF0000"/>
                </a:solidFill>
              </a:rPr>
              <a:t>process of determining the sequence of nucleotide bases </a:t>
            </a:r>
            <a:r>
              <a:rPr lang="en-US" sz="2400" dirty="0">
                <a:solidFill>
                  <a:srgbClr val="21242C"/>
                </a:solidFill>
              </a:rPr>
              <a:t>(As, Ts, Cs, and Gs) in a piece of DNA.</a:t>
            </a:r>
            <a:endParaRPr lang="en-SA" sz="2400" dirty="0"/>
          </a:p>
        </p:txBody>
      </p:sp>
      <p:sp>
        <p:nvSpPr>
          <p:cNvPr id="5" name="Rectangle 4">
            <a:extLst>
              <a:ext uri="{FF2B5EF4-FFF2-40B4-BE49-F238E27FC236}">
                <a16:creationId xmlns:a16="http://schemas.microsoft.com/office/drawing/2014/main" id="{4C243DC2-D3C3-2A41-B0CA-4D7494B2ABE7}"/>
              </a:ext>
            </a:extLst>
          </p:cNvPr>
          <p:cNvSpPr/>
          <p:nvPr/>
        </p:nvSpPr>
        <p:spPr>
          <a:xfrm>
            <a:off x="1394012" y="2559894"/>
            <a:ext cx="6096000" cy="1938992"/>
          </a:xfrm>
          <a:prstGeom prst="rect">
            <a:avLst/>
          </a:prstGeom>
        </p:spPr>
        <p:txBody>
          <a:bodyPr>
            <a:spAutoFit/>
          </a:bodyPr>
          <a:lstStyle/>
          <a:p>
            <a:pPr algn="just"/>
            <a:r>
              <a:rPr lang="en-US" sz="2400" dirty="0">
                <a:solidFill>
                  <a:srgbClr val="21242C"/>
                </a:solidFill>
              </a:rPr>
              <a:t>Sequencing an entire genome (all of an organism’s DNA) remains a complex task. It requires </a:t>
            </a:r>
            <a:r>
              <a:rPr lang="en-US" sz="2400" dirty="0">
                <a:solidFill>
                  <a:srgbClr val="FF0000"/>
                </a:solidFill>
              </a:rPr>
              <a:t>breaking the DNA of the genome into many smaller pieces, sequencing the pieces</a:t>
            </a:r>
            <a:r>
              <a:rPr lang="en-US" sz="2400" dirty="0">
                <a:solidFill>
                  <a:srgbClr val="21242C"/>
                </a:solidFill>
              </a:rPr>
              <a:t>, and assembling the sequences</a:t>
            </a:r>
            <a:r>
              <a:rPr lang="en-US" dirty="0">
                <a:solidFill>
                  <a:srgbClr val="21242C"/>
                </a:solidFill>
                <a:latin typeface="Lato"/>
              </a:rPr>
              <a:t>.</a:t>
            </a:r>
            <a:endParaRPr lang="en-SA" dirty="0"/>
          </a:p>
        </p:txBody>
      </p:sp>
      <p:sp>
        <p:nvSpPr>
          <p:cNvPr id="6" name="Rectangle 5">
            <a:extLst>
              <a:ext uri="{FF2B5EF4-FFF2-40B4-BE49-F238E27FC236}">
                <a16:creationId xmlns:a16="http://schemas.microsoft.com/office/drawing/2014/main" id="{D1328896-985B-D348-AEA4-46726FF87C65}"/>
              </a:ext>
            </a:extLst>
          </p:cNvPr>
          <p:cNvSpPr/>
          <p:nvPr/>
        </p:nvSpPr>
        <p:spPr>
          <a:xfrm>
            <a:off x="1394012" y="4728899"/>
            <a:ext cx="10691773" cy="1938992"/>
          </a:xfrm>
          <a:prstGeom prst="rect">
            <a:avLst/>
          </a:prstGeom>
        </p:spPr>
        <p:txBody>
          <a:bodyPr wrap="none">
            <a:spAutoFit/>
          </a:bodyPr>
          <a:lstStyle/>
          <a:p>
            <a:pPr fontAlgn="base"/>
            <a:r>
              <a:rPr lang="en-US" sz="2400" b="1" dirty="0">
                <a:solidFill>
                  <a:srgbClr val="21242C"/>
                </a:solidFill>
              </a:rPr>
              <a:t>DNA Sequencing methods:</a:t>
            </a:r>
          </a:p>
          <a:p>
            <a:pPr fontAlgn="base"/>
            <a:r>
              <a:rPr lang="en-US" sz="2400" b="1" dirty="0">
                <a:solidFill>
                  <a:srgbClr val="21242C"/>
                </a:solidFill>
              </a:rPr>
              <a:t>Sanger sequencing</a:t>
            </a:r>
            <a:r>
              <a:rPr lang="en-US" sz="2400" dirty="0">
                <a:solidFill>
                  <a:srgbClr val="21242C"/>
                </a:solidFill>
              </a:rPr>
              <a:t>: </a:t>
            </a:r>
            <a:r>
              <a:rPr lang="en-US" sz="2400" dirty="0">
                <a:solidFill>
                  <a:srgbClr val="FF0000"/>
                </a:solidFill>
              </a:rPr>
              <a:t>900 base pair or less</a:t>
            </a:r>
          </a:p>
          <a:p>
            <a:pPr fontAlgn="base"/>
            <a:endParaRPr lang="en-US" sz="2400" i="0" u="none" strike="noStrike" dirty="0">
              <a:solidFill>
                <a:srgbClr val="21242C"/>
              </a:solidFill>
              <a:effectLst/>
            </a:endParaRPr>
          </a:p>
          <a:p>
            <a:pPr fontAlgn="base"/>
            <a:r>
              <a:rPr lang="en-US" sz="2400" b="1" dirty="0"/>
              <a:t>Next-generation sequencing</a:t>
            </a:r>
            <a:r>
              <a:rPr lang="en-US" sz="2400" dirty="0"/>
              <a:t>: (The most </a:t>
            </a:r>
            <a:r>
              <a:rPr lang="en-US" sz="2400" dirty="0">
                <a:solidFill>
                  <a:srgbClr val="FF0000"/>
                </a:solidFill>
              </a:rPr>
              <a:t>recent set </a:t>
            </a:r>
            <a:r>
              <a:rPr lang="en-US" sz="2400" dirty="0"/>
              <a:t>of DNA sequencing technologies)</a:t>
            </a:r>
          </a:p>
          <a:p>
            <a:pPr fontAlgn="base"/>
            <a:endParaRPr lang="en-US" sz="2400" i="0" u="none" strike="noStrike" dirty="0">
              <a:solidFill>
                <a:srgbClr val="21242C"/>
              </a:solidFill>
              <a:effectLst/>
            </a:endParaRPr>
          </a:p>
        </p:txBody>
      </p:sp>
      <p:sp>
        <p:nvSpPr>
          <p:cNvPr id="7" name="Rectangle 6">
            <a:extLst>
              <a:ext uri="{FF2B5EF4-FFF2-40B4-BE49-F238E27FC236}">
                <a16:creationId xmlns:a16="http://schemas.microsoft.com/office/drawing/2014/main" id="{F508310D-E3D4-1141-9F22-C39CAB773635}"/>
              </a:ext>
            </a:extLst>
          </p:cNvPr>
          <p:cNvSpPr/>
          <p:nvPr/>
        </p:nvSpPr>
        <p:spPr>
          <a:xfrm>
            <a:off x="4442012" y="374775"/>
            <a:ext cx="3070071" cy="584775"/>
          </a:xfrm>
          <a:prstGeom prst="rect">
            <a:avLst/>
          </a:prstGeom>
        </p:spPr>
        <p:txBody>
          <a:bodyPr wrap="none">
            <a:spAutoFit/>
          </a:bodyPr>
          <a:lstStyle/>
          <a:p>
            <a:pPr algn="just"/>
            <a:r>
              <a:rPr lang="en-US" sz="3200" b="1" dirty="0">
                <a:solidFill>
                  <a:srgbClr val="21242C"/>
                </a:solidFill>
              </a:rPr>
              <a:t>DNA sequencing </a:t>
            </a:r>
            <a:endParaRPr lang="en-SA" sz="3200" b="1" dirty="0"/>
          </a:p>
        </p:txBody>
      </p:sp>
    </p:spTree>
    <p:extLst>
      <p:ext uri="{BB962C8B-B14F-4D97-AF65-F5344CB8AC3E}">
        <p14:creationId xmlns:p14="http://schemas.microsoft.com/office/powerpoint/2010/main" val="980683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F0C56-9633-3F43-A389-2EC5419EE2F2}"/>
              </a:ext>
            </a:extLst>
          </p:cNvPr>
          <p:cNvSpPr>
            <a:spLocks noGrp="1"/>
          </p:cNvSpPr>
          <p:nvPr>
            <p:ph type="title"/>
          </p:nvPr>
        </p:nvSpPr>
        <p:spPr>
          <a:xfrm>
            <a:off x="1416423" y="2278249"/>
            <a:ext cx="10515600" cy="1325563"/>
          </a:xfrm>
        </p:spPr>
        <p:txBody>
          <a:bodyPr/>
          <a:lstStyle/>
          <a:p>
            <a:r>
              <a:rPr lang="en-SA" dirty="0"/>
              <a:t>Thanks to </a:t>
            </a:r>
            <a:r>
              <a:rPr lang="en-US" dirty="0"/>
              <a:t>https://</a:t>
            </a:r>
            <a:r>
              <a:rPr lang="en-US" dirty="0" err="1"/>
              <a:t>www.khanacademy.org</a:t>
            </a:r>
            <a:endParaRPr lang="en-SA" dirty="0"/>
          </a:p>
        </p:txBody>
      </p:sp>
    </p:spTree>
    <p:extLst>
      <p:ext uri="{BB962C8B-B14F-4D97-AF65-F5344CB8AC3E}">
        <p14:creationId xmlns:p14="http://schemas.microsoft.com/office/powerpoint/2010/main" val="3367646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F9F9394-6030-F344-B562-32FD4B5510E0}"/>
              </a:ext>
            </a:extLst>
          </p:cNvPr>
          <p:cNvSpPr/>
          <p:nvPr/>
        </p:nvSpPr>
        <p:spPr>
          <a:xfrm>
            <a:off x="1111624" y="1941330"/>
            <a:ext cx="6096000" cy="1200329"/>
          </a:xfrm>
          <a:prstGeom prst="rect">
            <a:avLst/>
          </a:prstGeom>
        </p:spPr>
        <p:txBody>
          <a:bodyPr>
            <a:spAutoFit/>
          </a:bodyPr>
          <a:lstStyle/>
          <a:p>
            <a:pPr algn="just"/>
            <a:r>
              <a:rPr lang="en-US" sz="2400" dirty="0"/>
              <a:t>Recombinant DNA technology is playing a vital role in improving health conditions by </a:t>
            </a:r>
            <a:r>
              <a:rPr lang="en-US" sz="2400" dirty="0">
                <a:solidFill>
                  <a:srgbClr val="FF0000"/>
                </a:solidFill>
              </a:rPr>
              <a:t>developing new  vaccines and pharmaceuticals</a:t>
            </a:r>
            <a:r>
              <a:rPr lang="en-US" sz="2400" dirty="0"/>
              <a:t>. </a:t>
            </a:r>
            <a:endParaRPr lang="en-US" sz="2400" dirty="0">
              <a:effectLst/>
            </a:endParaRPr>
          </a:p>
        </p:txBody>
      </p:sp>
      <p:sp>
        <p:nvSpPr>
          <p:cNvPr id="5" name="Rectangle 4">
            <a:extLst>
              <a:ext uri="{FF2B5EF4-FFF2-40B4-BE49-F238E27FC236}">
                <a16:creationId xmlns:a16="http://schemas.microsoft.com/office/drawing/2014/main" id="{76ABC3AA-39B2-9D4B-9DE9-CE279B7C7EB5}"/>
              </a:ext>
            </a:extLst>
          </p:cNvPr>
          <p:cNvSpPr/>
          <p:nvPr/>
        </p:nvSpPr>
        <p:spPr>
          <a:xfrm>
            <a:off x="1111624" y="3716341"/>
            <a:ext cx="6096000" cy="2308324"/>
          </a:xfrm>
          <a:prstGeom prst="rect">
            <a:avLst/>
          </a:prstGeom>
        </p:spPr>
        <p:txBody>
          <a:bodyPr>
            <a:spAutoFit/>
          </a:bodyPr>
          <a:lstStyle/>
          <a:p>
            <a:pPr algn="just"/>
            <a:r>
              <a:rPr lang="en-US" sz="2400" dirty="0"/>
              <a:t>Recombinant DNA is DNA molecules formed by laboratory methods of genetic recombination (such as molecular cloning) to </a:t>
            </a:r>
            <a:r>
              <a:rPr lang="en-US" sz="2400" dirty="0">
                <a:solidFill>
                  <a:srgbClr val="FF0000"/>
                </a:solidFill>
              </a:rPr>
              <a:t>bring together genetic material from multiple sources, creating sequences that would not be found in the genome </a:t>
            </a:r>
            <a:endParaRPr lang="en-US" sz="2400" dirty="0">
              <a:solidFill>
                <a:srgbClr val="FF0000"/>
              </a:solidFill>
              <a:effectLst/>
            </a:endParaRPr>
          </a:p>
        </p:txBody>
      </p:sp>
      <p:sp>
        <p:nvSpPr>
          <p:cNvPr id="7" name="Rectangle 6">
            <a:extLst>
              <a:ext uri="{FF2B5EF4-FFF2-40B4-BE49-F238E27FC236}">
                <a16:creationId xmlns:a16="http://schemas.microsoft.com/office/drawing/2014/main" id="{99BF0DF3-36DE-AA45-9AE6-09C35987AB32}"/>
              </a:ext>
            </a:extLst>
          </p:cNvPr>
          <p:cNvSpPr/>
          <p:nvPr/>
        </p:nvSpPr>
        <p:spPr>
          <a:xfrm>
            <a:off x="2993344" y="584921"/>
            <a:ext cx="5384038" cy="584775"/>
          </a:xfrm>
          <a:prstGeom prst="rect">
            <a:avLst/>
          </a:prstGeom>
        </p:spPr>
        <p:txBody>
          <a:bodyPr wrap="none">
            <a:spAutoFit/>
          </a:bodyPr>
          <a:lstStyle/>
          <a:p>
            <a:pPr algn="just"/>
            <a:r>
              <a:rPr lang="en-US" sz="3200" b="1" dirty="0"/>
              <a:t>Recombinant DNA technology </a:t>
            </a:r>
            <a:endParaRPr lang="en-SA" sz="3200" b="1" dirty="0"/>
          </a:p>
        </p:txBody>
      </p:sp>
    </p:spTree>
    <p:extLst>
      <p:ext uri="{BB962C8B-B14F-4D97-AF65-F5344CB8AC3E}">
        <p14:creationId xmlns:p14="http://schemas.microsoft.com/office/powerpoint/2010/main" val="2966845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249E08A-D7F1-5C47-B86A-8DA55B6C85F7}"/>
              </a:ext>
            </a:extLst>
          </p:cNvPr>
          <p:cNvSpPr/>
          <p:nvPr/>
        </p:nvSpPr>
        <p:spPr>
          <a:xfrm>
            <a:off x="728381" y="187875"/>
            <a:ext cx="10735237" cy="6955750"/>
          </a:xfrm>
          <a:prstGeom prst="rect">
            <a:avLst/>
          </a:prstGeom>
        </p:spPr>
        <p:txBody>
          <a:bodyPr wrap="square">
            <a:spAutoFit/>
          </a:bodyPr>
          <a:lstStyle/>
          <a:p>
            <a:r>
              <a:rPr lang="en-US" sz="3200" b="1" dirty="0">
                <a:latin typeface="Times New Roman" panose="02020603050405020304" pitchFamily="18" charset="0"/>
              </a:rPr>
              <a:t>How is Recombinant DNA made: see lecture (1)</a:t>
            </a:r>
          </a:p>
          <a:p>
            <a:endParaRPr lang="en-US" dirty="0">
              <a:latin typeface="Times New Roman" panose="02020603050405020304" pitchFamily="18" charset="0"/>
            </a:endParaRPr>
          </a:p>
          <a:p>
            <a:r>
              <a:rPr lang="en-US" sz="2400" dirty="0"/>
              <a:t>Transformation:</a:t>
            </a:r>
          </a:p>
          <a:p>
            <a:r>
              <a:rPr lang="en-US" sz="2400" dirty="0"/>
              <a:t>1- select a piece of DNA to be inserted into a vector. </a:t>
            </a:r>
          </a:p>
          <a:p>
            <a:r>
              <a:rPr lang="en-US" sz="2400" dirty="0"/>
              <a:t>2- cut that piece of DNA with a </a:t>
            </a:r>
            <a:r>
              <a:rPr lang="en-US" sz="2400" dirty="0">
                <a:solidFill>
                  <a:srgbClr val="FF0000"/>
                </a:solidFill>
              </a:rPr>
              <a:t>restriction enzyme </a:t>
            </a:r>
          </a:p>
          <a:p>
            <a:r>
              <a:rPr lang="en-US" sz="2400" dirty="0"/>
              <a:t>3- ligate the DNA insert into the vector with </a:t>
            </a:r>
            <a:r>
              <a:rPr lang="en-US" sz="2400" dirty="0">
                <a:solidFill>
                  <a:srgbClr val="FF0000"/>
                </a:solidFill>
              </a:rPr>
              <a:t>DNA Ligase</a:t>
            </a:r>
            <a:r>
              <a:rPr lang="en-US" sz="2400" dirty="0"/>
              <a:t>. </a:t>
            </a:r>
          </a:p>
          <a:p>
            <a:r>
              <a:rPr lang="en-US" sz="2400" dirty="0">
                <a:solidFill>
                  <a:srgbClr val="FF0000"/>
                </a:solidFill>
              </a:rPr>
              <a:t>The insert contains a selectable marker which allows for identification of recombinant molecules</a:t>
            </a:r>
            <a:r>
              <a:rPr lang="en-US" sz="2400" dirty="0"/>
              <a:t>. </a:t>
            </a:r>
          </a:p>
          <a:p>
            <a:endParaRPr lang="en-US" sz="2400" dirty="0"/>
          </a:p>
          <a:p>
            <a:r>
              <a:rPr lang="en-US" sz="2400" dirty="0"/>
              <a:t>Non-</a:t>
            </a:r>
            <a:r>
              <a:rPr lang="en-US" sz="2400" dirty="0" err="1"/>
              <a:t>BacterialTransformation</a:t>
            </a:r>
            <a:r>
              <a:rPr lang="en-US" sz="2400" dirty="0"/>
              <a:t>:</a:t>
            </a:r>
          </a:p>
          <a:p>
            <a:r>
              <a:rPr lang="en-US" sz="2400" dirty="0"/>
              <a:t>This is a process very similar to Transformation, The only difference between the two is non-bacterial </a:t>
            </a:r>
            <a:r>
              <a:rPr lang="en-US" sz="2400" dirty="0">
                <a:solidFill>
                  <a:srgbClr val="FF0000"/>
                </a:solidFill>
              </a:rPr>
              <a:t>does not use bacteria</a:t>
            </a:r>
            <a:r>
              <a:rPr lang="en-US" sz="2400" dirty="0"/>
              <a:t> as a host. In microinjection, </a:t>
            </a:r>
            <a:r>
              <a:rPr lang="en-US" sz="2400" dirty="0">
                <a:solidFill>
                  <a:srgbClr val="FF0000"/>
                </a:solidFill>
              </a:rPr>
              <a:t>the DNA is injected directly into the nucleus</a:t>
            </a:r>
            <a:r>
              <a:rPr lang="en-US" sz="2400" dirty="0"/>
              <a:t> of the cell being transformed. </a:t>
            </a:r>
          </a:p>
          <a:p>
            <a:endParaRPr lang="en-US" sz="2400" dirty="0"/>
          </a:p>
          <a:p>
            <a:r>
              <a:rPr lang="en-US" sz="2400" dirty="0"/>
              <a:t>Phage Introduction:</a:t>
            </a:r>
          </a:p>
          <a:p>
            <a:r>
              <a:rPr lang="en-US" sz="2400" dirty="0"/>
              <a:t>Phage introduction is the process of transfection, which is equivalent to transformation, </a:t>
            </a:r>
            <a:r>
              <a:rPr lang="en-US" sz="2400" dirty="0">
                <a:solidFill>
                  <a:srgbClr val="FF0000"/>
                </a:solidFill>
              </a:rPr>
              <a:t>except a phage is used instead of bacteria</a:t>
            </a:r>
            <a:r>
              <a:rPr lang="en-US" sz="2400" dirty="0"/>
              <a:t>. </a:t>
            </a:r>
          </a:p>
          <a:p>
            <a:endParaRPr lang="en-US" dirty="0"/>
          </a:p>
          <a:p>
            <a:endParaRPr lang="en-US" dirty="0"/>
          </a:p>
        </p:txBody>
      </p:sp>
    </p:spTree>
    <p:extLst>
      <p:ext uri="{BB962C8B-B14F-4D97-AF65-F5344CB8AC3E}">
        <p14:creationId xmlns:p14="http://schemas.microsoft.com/office/powerpoint/2010/main" val="3009201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8DF5FC-192B-5344-8297-14CD841B1C87}"/>
              </a:ext>
            </a:extLst>
          </p:cNvPr>
          <p:cNvSpPr/>
          <p:nvPr/>
        </p:nvSpPr>
        <p:spPr>
          <a:xfrm>
            <a:off x="961834" y="662499"/>
            <a:ext cx="6994159" cy="2400657"/>
          </a:xfrm>
          <a:prstGeom prst="rect">
            <a:avLst/>
          </a:prstGeom>
        </p:spPr>
        <p:txBody>
          <a:bodyPr wrap="none">
            <a:spAutoFit/>
          </a:bodyPr>
          <a:lstStyle/>
          <a:p>
            <a:pPr algn="just"/>
            <a:endParaRPr lang="en-US" dirty="0">
              <a:latin typeface="Times New Roman,Bold" pitchFamily="2" charset="0"/>
            </a:endParaRPr>
          </a:p>
          <a:p>
            <a:pPr algn="just"/>
            <a:r>
              <a:rPr lang="en-US" sz="2400" b="1" dirty="0"/>
              <a:t>Tools of recombinant DNA technology</a:t>
            </a:r>
            <a:r>
              <a:rPr lang="en-US" sz="2400" dirty="0"/>
              <a:t>:</a:t>
            </a:r>
          </a:p>
          <a:p>
            <a:pPr algn="just"/>
            <a:r>
              <a:rPr lang="en-US" sz="2400" dirty="0"/>
              <a:t>1- The enzymes which include the restriction enzymes </a:t>
            </a:r>
          </a:p>
          <a:p>
            <a:pPr algn="just"/>
            <a:r>
              <a:rPr lang="en-US" sz="2400" dirty="0"/>
              <a:t>2-The vectors.</a:t>
            </a:r>
          </a:p>
          <a:p>
            <a:pPr algn="just"/>
            <a:r>
              <a:rPr lang="en-US" sz="2400" dirty="0"/>
              <a:t>3-Host organism </a:t>
            </a:r>
          </a:p>
          <a:p>
            <a:pPr algn="just"/>
            <a:endParaRPr lang="en-US" dirty="0"/>
          </a:p>
          <a:p>
            <a:pPr algn="just"/>
            <a:endParaRPr lang="en-US" dirty="0">
              <a:effectLst/>
            </a:endParaRPr>
          </a:p>
        </p:txBody>
      </p:sp>
      <p:sp>
        <p:nvSpPr>
          <p:cNvPr id="5" name="Rectangle 4">
            <a:extLst>
              <a:ext uri="{FF2B5EF4-FFF2-40B4-BE49-F238E27FC236}">
                <a16:creationId xmlns:a16="http://schemas.microsoft.com/office/drawing/2014/main" id="{620F84E1-9B0C-9B47-BA93-4FA654D6C5B2}"/>
              </a:ext>
            </a:extLst>
          </p:cNvPr>
          <p:cNvSpPr/>
          <p:nvPr/>
        </p:nvSpPr>
        <p:spPr>
          <a:xfrm>
            <a:off x="1057835" y="2841741"/>
            <a:ext cx="6096000" cy="3046988"/>
          </a:xfrm>
          <a:prstGeom prst="rect">
            <a:avLst/>
          </a:prstGeom>
        </p:spPr>
        <p:txBody>
          <a:bodyPr>
            <a:spAutoFit/>
          </a:bodyPr>
          <a:lstStyle/>
          <a:p>
            <a:pPr algn="just"/>
            <a:r>
              <a:rPr lang="en-US" sz="2400" b="1" dirty="0"/>
              <a:t>Benefits pf Recombinant DNA:</a:t>
            </a:r>
          </a:p>
          <a:p>
            <a:pPr algn="just"/>
            <a:r>
              <a:rPr lang="en-US" sz="2400" dirty="0"/>
              <a:t>Better Crops (drought &amp; heat resistance). </a:t>
            </a:r>
          </a:p>
          <a:p>
            <a:pPr algn="just"/>
            <a:r>
              <a:rPr lang="en-US" sz="2400" dirty="0"/>
              <a:t>Recombinant Vaccines (Hepatitis B).</a:t>
            </a:r>
          </a:p>
          <a:p>
            <a:pPr algn="just"/>
            <a:r>
              <a:rPr lang="en-US" sz="2400" dirty="0"/>
              <a:t>Prevention and cure of sickle cell anemia. </a:t>
            </a:r>
          </a:p>
          <a:p>
            <a:pPr algn="just"/>
            <a:r>
              <a:rPr lang="en-US" sz="2400" dirty="0"/>
              <a:t>Production of clotting factors.</a:t>
            </a:r>
          </a:p>
          <a:p>
            <a:pPr algn="just"/>
            <a:r>
              <a:rPr lang="en-US" sz="2400" dirty="0"/>
              <a:t>Production of insulin. </a:t>
            </a:r>
          </a:p>
          <a:p>
            <a:pPr algn="just"/>
            <a:r>
              <a:rPr lang="en-US" sz="2400" dirty="0"/>
              <a:t>Plants that produce their own insecticides. </a:t>
            </a:r>
          </a:p>
          <a:p>
            <a:pPr algn="just"/>
            <a:r>
              <a:rPr lang="en-US" sz="2400"/>
              <a:t>gene therapy.</a:t>
            </a:r>
            <a:endParaRPr lang="en-US" sz="2400" dirty="0">
              <a:effectLst/>
            </a:endParaRPr>
          </a:p>
        </p:txBody>
      </p:sp>
    </p:spTree>
    <p:extLst>
      <p:ext uri="{BB962C8B-B14F-4D97-AF65-F5344CB8AC3E}">
        <p14:creationId xmlns:p14="http://schemas.microsoft.com/office/powerpoint/2010/main" val="1610646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21B16F7-596D-9E45-8D94-F8BE37EB157D}"/>
              </a:ext>
            </a:extLst>
          </p:cNvPr>
          <p:cNvSpPr txBox="1"/>
          <p:nvPr/>
        </p:nvSpPr>
        <p:spPr>
          <a:xfrm>
            <a:off x="4276166" y="2366682"/>
            <a:ext cx="3905685" cy="584775"/>
          </a:xfrm>
          <a:prstGeom prst="rect">
            <a:avLst/>
          </a:prstGeom>
          <a:noFill/>
        </p:spPr>
        <p:txBody>
          <a:bodyPr wrap="none" rtlCol="0">
            <a:spAutoFit/>
          </a:bodyPr>
          <a:lstStyle/>
          <a:p>
            <a:pPr algn="just"/>
            <a:r>
              <a:rPr lang="en-SA" sz="3200" dirty="0"/>
              <a:t>DNA analysis methods</a:t>
            </a:r>
          </a:p>
        </p:txBody>
      </p:sp>
    </p:spTree>
    <p:extLst>
      <p:ext uri="{BB962C8B-B14F-4D97-AF65-F5344CB8AC3E}">
        <p14:creationId xmlns:p14="http://schemas.microsoft.com/office/powerpoint/2010/main" val="3319735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5621" y="1554171"/>
            <a:ext cx="6096000" cy="830997"/>
          </a:xfrm>
          <a:prstGeom prst="rect">
            <a:avLst/>
          </a:prstGeom>
        </p:spPr>
        <p:txBody>
          <a:bodyPr>
            <a:spAutoFit/>
          </a:bodyPr>
          <a:lstStyle/>
          <a:p>
            <a:pPr algn="just"/>
            <a:r>
              <a:rPr lang="en-US" sz="2400" b="0" i="0" dirty="0">
                <a:solidFill>
                  <a:srgbClr val="21242C"/>
                </a:solidFill>
                <a:effectLst/>
              </a:rPr>
              <a:t>PCR is a common laboratory technique used to </a:t>
            </a:r>
            <a:r>
              <a:rPr lang="en-US" sz="2400" b="0" i="0" dirty="0">
                <a:solidFill>
                  <a:srgbClr val="FF0000"/>
                </a:solidFill>
                <a:effectLst/>
              </a:rPr>
              <a:t>make many copies of a particular region of DNA</a:t>
            </a:r>
            <a:endParaRPr lang="en-US" sz="2400" dirty="0">
              <a:solidFill>
                <a:srgbClr val="FF0000"/>
              </a:solidFill>
            </a:endParaRPr>
          </a:p>
        </p:txBody>
      </p:sp>
      <p:sp>
        <p:nvSpPr>
          <p:cNvPr id="5" name="Rectangle 4"/>
          <p:cNvSpPr/>
          <p:nvPr/>
        </p:nvSpPr>
        <p:spPr>
          <a:xfrm>
            <a:off x="645621" y="3031158"/>
            <a:ext cx="6096000" cy="1200329"/>
          </a:xfrm>
          <a:prstGeom prst="rect">
            <a:avLst/>
          </a:prstGeom>
        </p:spPr>
        <p:txBody>
          <a:bodyPr>
            <a:spAutoFit/>
          </a:bodyPr>
          <a:lstStyle/>
          <a:p>
            <a:pPr algn="just"/>
            <a:r>
              <a:rPr lang="en-US" sz="2400" b="0" i="0" dirty="0">
                <a:solidFill>
                  <a:srgbClr val="21242C"/>
                </a:solidFill>
                <a:effectLst/>
              </a:rPr>
              <a:t>PCR product can be utilized in </a:t>
            </a:r>
            <a:r>
              <a:rPr lang="en-US" sz="2400" dirty="0">
                <a:solidFill>
                  <a:srgbClr val="FF0000"/>
                </a:solidFill>
              </a:rPr>
              <a:t>sequencing</a:t>
            </a:r>
            <a:r>
              <a:rPr lang="en-US" sz="2400" b="0" i="0" dirty="0">
                <a:solidFill>
                  <a:srgbClr val="FF0000"/>
                </a:solidFill>
                <a:effectLst/>
              </a:rPr>
              <a:t>, or </a:t>
            </a:r>
            <a:r>
              <a:rPr lang="en-US" sz="2400" b="0" i="0" u="none" strike="noStrike" dirty="0">
                <a:solidFill>
                  <a:srgbClr val="FF0000"/>
                </a:solidFill>
                <a:effectLst/>
              </a:rPr>
              <a:t>cloned</a:t>
            </a:r>
            <a:r>
              <a:rPr lang="en-US" sz="2400" b="0" i="0" dirty="0">
                <a:solidFill>
                  <a:srgbClr val="FF0000"/>
                </a:solidFill>
                <a:effectLst/>
              </a:rPr>
              <a:t> into a plasmid for further experiments.</a:t>
            </a:r>
            <a:endParaRPr lang="en-US" sz="2400" dirty="0">
              <a:solidFill>
                <a:srgbClr val="FF0000"/>
              </a:solidFill>
            </a:endParaRPr>
          </a:p>
        </p:txBody>
      </p:sp>
      <p:sp>
        <p:nvSpPr>
          <p:cNvPr id="2" name="Rectangle 1">
            <a:extLst>
              <a:ext uri="{FF2B5EF4-FFF2-40B4-BE49-F238E27FC236}">
                <a16:creationId xmlns:a16="http://schemas.microsoft.com/office/drawing/2014/main" id="{BA7A124D-7DC4-644A-8094-2C429B728544}"/>
              </a:ext>
            </a:extLst>
          </p:cNvPr>
          <p:cNvSpPr/>
          <p:nvPr/>
        </p:nvSpPr>
        <p:spPr>
          <a:xfrm>
            <a:off x="645621" y="723515"/>
            <a:ext cx="5770106" cy="584775"/>
          </a:xfrm>
          <a:prstGeom prst="rect">
            <a:avLst/>
          </a:prstGeom>
        </p:spPr>
        <p:txBody>
          <a:bodyPr wrap="none">
            <a:spAutoFit/>
          </a:bodyPr>
          <a:lstStyle/>
          <a:p>
            <a:r>
              <a:rPr lang="en-US" sz="3200" b="1" dirty="0">
                <a:solidFill>
                  <a:srgbClr val="21242C"/>
                </a:solidFill>
              </a:rPr>
              <a:t>Polymerase chain reaction</a:t>
            </a:r>
            <a:r>
              <a:rPr lang="en-US" sz="3200" dirty="0">
                <a:solidFill>
                  <a:srgbClr val="21242C"/>
                </a:solidFill>
              </a:rPr>
              <a:t> (</a:t>
            </a:r>
            <a:r>
              <a:rPr lang="en-US" sz="3200" b="1" dirty="0">
                <a:solidFill>
                  <a:srgbClr val="21242C"/>
                </a:solidFill>
              </a:rPr>
              <a:t>PCR</a:t>
            </a:r>
            <a:r>
              <a:rPr lang="en-US" sz="3200" dirty="0">
                <a:solidFill>
                  <a:srgbClr val="21242C"/>
                </a:solidFill>
              </a:rPr>
              <a:t>) </a:t>
            </a:r>
            <a:endParaRPr lang="en-SA" sz="3200" dirty="0"/>
          </a:p>
        </p:txBody>
      </p:sp>
    </p:spTree>
    <p:extLst>
      <p:ext uri="{BB962C8B-B14F-4D97-AF65-F5344CB8AC3E}">
        <p14:creationId xmlns:p14="http://schemas.microsoft.com/office/powerpoint/2010/main" val="1208510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4989" y="1526513"/>
            <a:ext cx="4444211" cy="4154984"/>
          </a:xfrm>
          <a:prstGeom prst="rect">
            <a:avLst/>
          </a:prstGeom>
        </p:spPr>
        <p:txBody>
          <a:bodyPr wrap="square">
            <a:spAutoFit/>
          </a:bodyPr>
          <a:lstStyle/>
          <a:p>
            <a:pPr algn="just" fontAlgn="base"/>
            <a:r>
              <a:rPr lang="en-US" sz="2400" i="0" dirty="0">
                <a:solidFill>
                  <a:srgbClr val="21242C"/>
                </a:solidFill>
                <a:effectLst/>
              </a:rPr>
              <a:t>Taq</a:t>
            </a:r>
            <a:r>
              <a:rPr lang="en-US" sz="2400" b="1" i="0" dirty="0">
                <a:solidFill>
                  <a:srgbClr val="21242C"/>
                </a:solidFill>
                <a:effectLst/>
              </a:rPr>
              <a:t> </a:t>
            </a:r>
            <a:r>
              <a:rPr lang="en-US" sz="2400" i="0" dirty="0">
                <a:solidFill>
                  <a:srgbClr val="21242C"/>
                </a:solidFill>
                <a:effectLst/>
              </a:rPr>
              <a:t>polymerase</a:t>
            </a:r>
            <a:r>
              <a:rPr lang="en-US" sz="2400" b="1" i="0" dirty="0">
                <a:solidFill>
                  <a:srgbClr val="21242C"/>
                </a:solidFill>
                <a:effectLst/>
              </a:rPr>
              <a:t> </a:t>
            </a:r>
            <a:r>
              <a:rPr lang="en-US" sz="2400" b="0" i="0" dirty="0">
                <a:solidFill>
                  <a:srgbClr val="21242C"/>
                </a:solidFill>
                <a:effectLst/>
              </a:rPr>
              <a:t>Like </a:t>
            </a:r>
            <a:r>
              <a:rPr lang="en-US" sz="2400" b="0" i="0" u="none" strike="noStrike" dirty="0">
                <a:solidFill>
                  <a:srgbClr val="FF0000"/>
                </a:solidFill>
                <a:effectLst/>
              </a:rPr>
              <a:t>DNA rep</a:t>
            </a:r>
            <a:r>
              <a:rPr lang="en-US" sz="2400" dirty="0">
                <a:solidFill>
                  <a:srgbClr val="FF0000"/>
                </a:solidFill>
              </a:rPr>
              <a:t>li</a:t>
            </a:r>
            <a:r>
              <a:rPr lang="en-US" sz="2400" b="0" i="0" u="none" strike="noStrike" dirty="0">
                <a:solidFill>
                  <a:srgbClr val="FF0000"/>
                </a:solidFill>
                <a:effectLst/>
              </a:rPr>
              <a:t>cation</a:t>
            </a:r>
            <a:r>
              <a:rPr lang="en-US" sz="2400" b="0" i="0" dirty="0">
                <a:solidFill>
                  <a:srgbClr val="FF0000"/>
                </a:solidFill>
                <a:effectLst/>
              </a:rPr>
              <a:t> in an organism, </a:t>
            </a:r>
            <a:r>
              <a:rPr lang="en-US" sz="2400" b="0" i="0" dirty="0">
                <a:solidFill>
                  <a:srgbClr val="21242C"/>
                </a:solidFill>
                <a:effectLst/>
              </a:rPr>
              <a:t>PCR requires a </a:t>
            </a:r>
            <a:r>
              <a:rPr lang="en-US" sz="2400" b="0" i="0" dirty="0">
                <a:solidFill>
                  <a:srgbClr val="FF0000"/>
                </a:solidFill>
                <a:effectLst/>
              </a:rPr>
              <a:t>DNA polymerase enzyme that makes new strands of DNA, </a:t>
            </a:r>
            <a:r>
              <a:rPr lang="en-US" sz="2400" b="0" i="0" dirty="0">
                <a:solidFill>
                  <a:srgbClr val="21242C"/>
                </a:solidFill>
                <a:effectLst/>
              </a:rPr>
              <a:t>using existing strands as templates. The DNA polymerase typically used in PCR is called </a:t>
            </a:r>
            <a:r>
              <a:rPr lang="en-US" sz="2400" i="1" dirty="0" err="1">
                <a:solidFill>
                  <a:srgbClr val="FF0000"/>
                </a:solidFill>
                <a:effectLst/>
              </a:rPr>
              <a:t>Taq</a:t>
            </a:r>
            <a:r>
              <a:rPr lang="en-US" sz="2400" i="0" dirty="0">
                <a:solidFill>
                  <a:srgbClr val="FF0000"/>
                </a:solidFill>
                <a:effectLst/>
              </a:rPr>
              <a:t> polymerase</a:t>
            </a:r>
            <a:r>
              <a:rPr lang="en-US" sz="2400" b="0" i="0" dirty="0">
                <a:solidFill>
                  <a:srgbClr val="21242C"/>
                </a:solidFill>
                <a:effectLst/>
              </a:rPr>
              <a:t>, after the heat-tolerant bacterium from which it was isolated (</a:t>
            </a:r>
            <a:r>
              <a:rPr lang="en-US" sz="2400" b="1" i="1" dirty="0" err="1">
                <a:solidFill>
                  <a:srgbClr val="21242C"/>
                </a:solidFill>
                <a:effectLst/>
              </a:rPr>
              <a:t>T</a:t>
            </a:r>
            <a:r>
              <a:rPr lang="en-US" sz="2400" b="0" i="1" dirty="0" err="1">
                <a:solidFill>
                  <a:srgbClr val="21242C"/>
                </a:solidFill>
                <a:effectLst/>
              </a:rPr>
              <a:t>hermus</a:t>
            </a:r>
            <a:r>
              <a:rPr lang="en-US" sz="2400" b="0" i="1" dirty="0">
                <a:solidFill>
                  <a:srgbClr val="21242C"/>
                </a:solidFill>
                <a:effectLst/>
              </a:rPr>
              <a:t> </a:t>
            </a:r>
            <a:r>
              <a:rPr lang="en-US" sz="2400" b="1" i="1" dirty="0" err="1">
                <a:solidFill>
                  <a:srgbClr val="21242C"/>
                </a:solidFill>
                <a:effectLst/>
              </a:rPr>
              <a:t>aq</a:t>
            </a:r>
            <a:r>
              <a:rPr lang="en-US" sz="2400" b="0" i="1" dirty="0" err="1">
                <a:solidFill>
                  <a:srgbClr val="21242C"/>
                </a:solidFill>
                <a:effectLst/>
              </a:rPr>
              <a:t>uaticus</a:t>
            </a:r>
            <a:r>
              <a:rPr lang="en-US" sz="2400" b="0" i="0" dirty="0">
                <a:solidFill>
                  <a:srgbClr val="21242C"/>
                </a:solidFill>
                <a:effectLst/>
              </a:rPr>
              <a:t>).</a:t>
            </a:r>
          </a:p>
        </p:txBody>
      </p:sp>
      <p:sp>
        <p:nvSpPr>
          <p:cNvPr id="5" name="Rectangle 4"/>
          <p:cNvSpPr/>
          <p:nvPr/>
        </p:nvSpPr>
        <p:spPr>
          <a:xfrm>
            <a:off x="5941400" y="1526513"/>
            <a:ext cx="6096000" cy="4893647"/>
          </a:xfrm>
          <a:prstGeom prst="rect">
            <a:avLst/>
          </a:prstGeom>
        </p:spPr>
        <p:txBody>
          <a:bodyPr>
            <a:spAutoFit/>
          </a:bodyPr>
          <a:lstStyle/>
          <a:p>
            <a:pPr algn="just" fontAlgn="base"/>
            <a:r>
              <a:rPr lang="en-US" sz="2400" b="0" i="0" dirty="0">
                <a:solidFill>
                  <a:srgbClr val="21242C"/>
                </a:solidFill>
                <a:effectLst/>
              </a:rPr>
              <a:t>PCR primers are short pieces of single-stranded DNA, </a:t>
            </a:r>
            <a:r>
              <a:rPr lang="en-US" sz="2400" b="0" i="0" dirty="0">
                <a:solidFill>
                  <a:srgbClr val="FF0000"/>
                </a:solidFill>
                <a:effectLst/>
              </a:rPr>
              <a:t>usually around 20 nucleotides</a:t>
            </a:r>
            <a:r>
              <a:rPr lang="en-US" sz="2400" b="0" i="0" dirty="0">
                <a:solidFill>
                  <a:srgbClr val="21242C"/>
                </a:solidFill>
                <a:effectLst/>
              </a:rPr>
              <a:t>.</a:t>
            </a:r>
          </a:p>
          <a:p>
            <a:pPr algn="just" fontAlgn="base"/>
            <a:r>
              <a:rPr lang="en-US" sz="2400" b="0" i="0" dirty="0">
                <a:solidFill>
                  <a:srgbClr val="21242C"/>
                </a:solidFill>
                <a:effectLst/>
              </a:rPr>
              <a:t>Two primers are used in each PCR reaction, and they are designed so that they flank the target region (region that should be copied). </a:t>
            </a:r>
          </a:p>
          <a:p>
            <a:pPr algn="just" fontAlgn="base"/>
            <a:endParaRPr lang="en-US" sz="2400" dirty="0">
              <a:solidFill>
                <a:srgbClr val="21242C"/>
              </a:solidFill>
            </a:endParaRPr>
          </a:p>
          <a:p>
            <a:pPr algn="just" fontAlgn="base"/>
            <a:r>
              <a:rPr lang="en-US" sz="2400" b="0" i="0" dirty="0">
                <a:solidFill>
                  <a:srgbClr val="21242C"/>
                </a:solidFill>
                <a:effectLst/>
              </a:rPr>
              <a:t>That is, they are given sequences that will make them </a:t>
            </a:r>
            <a:r>
              <a:rPr lang="en-US" sz="2400" b="0" i="0" dirty="0">
                <a:solidFill>
                  <a:srgbClr val="FF0000"/>
                </a:solidFill>
                <a:effectLst/>
              </a:rPr>
              <a:t>bind to opposite strands of the template DNA</a:t>
            </a:r>
            <a:r>
              <a:rPr lang="en-US" sz="2400" b="0" i="0" dirty="0">
                <a:solidFill>
                  <a:srgbClr val="21242C"/>
                </a:solidFill>
                <a:effectLst/>
              </a:rPr>
              <a:t>, just at the edges of the region to be copied. The primers bind to the template by complementary base pairing.</a:t>
            </a:r>
          </a:p>
          <a:p>
            <a:pPr algn="just"/>
            <a:br>
              <a:rPr lang="en-US" sz="2400" b="0" i="0" dirty="0">
                <a:solidFill>
                  <a:srgbClr val="21242C"/>
                </a:solidFill>
                <a:effectLst/>
              </a:rPr>
            </a:br>
            <a:endParaRPr lang="en-US" sz="2400" dirty="0"/>
          </a:p>
        </p:txBody>
      </p:sp>
      <p:sp>
        <p:nvSpPr>
          <p:cNvPr id="2" name="Rectangle 1">
            <a:extLst>
              <a:ext uri="{FF2B5EF4-FFF2-40B4-BE49-F238E27FC236}">
                <a16:creationId xmlns:a16="http://schemas.microsoft.com/office/drawing/2014/main" id="{A3D5A993-9257-0D4D-8453-B311275B87F3}"/>
              </a:ext>
            </a:extLst>
          </p:cNvPr>
          <p:cNvSpPr/>
          <p:nvPr/>
        </p:nvSpPr>
        <p:spPr>
          <a:xfrm>
            <a:off x="3829351" y="595263"/>
            <a:ext cx="5754909" cy="584775"/>
          </a:xfrm>
          <a:prstGeom prst="rect">
            <a:avLst/>
          </a:prstGeom>
        </p:spPr>
        <p:txBody>
          <a:bodyPr wrap="none">
            <a:spAutoFit/>
          </a:bodyPr>
          <a:lstStyle/>
          <a:p>
            <a:r>
              <a:rPr lang="en-US" sz="3200" b="1" dirty="0">
                <a:solidFill>
                  <a:srgbClr val="21242C"/>
                </a:solidFill>
              </a:rPr>
              <a:t>Taq polymerase and PCR primers</a:t>
            </a:r>
            <a:endParaRPr lang="en-SA" sz="3200" b="1" dirty="0"/>
          </a:p>
        </p:txBody>
      </p:sp>
    </p:spTree>
    <p:extLst>
      <p:ext uri="{BB962C8B-B14F-4D97-AF65-F5344CB8AC3E}">
        <p14:creationId xmlns:p14="http://schemas.microsoft.com/office/powerpoint/2010/main" val="311701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Template DNA:&#10;&#10;5' TATCAGATCCATGGAGT...GAGTACTAGTCCTATGAGT 3'&#10;3' ATAGTCTAGGTACCTCA...CTCATGATCAGGATACTCA 5'&#10;&#10;Primer 1: 5' CAGATCCATGG 3'&#10;Primer 2: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675178" y="763873"/>
            <a:ext cx="5077230" cy="458952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cdn.kastatic.org/ka-perseus-images/10bfd1ddbb384800fba4021760d503ffa3287576.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58989" y="1271848"/>
            <a:ext cx="5207312" cy="4081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7061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88226" y="440574"/>
            <a:ext cx="1942776" cy="584775"/>
          </a:xfrm>
          <a:prstGeom prst="rect">
            <a:avLst/>
          </a:prstGeom>
          <a:noFill/>
        </p:spPr>
        <p:txBody>
          <a:bodyPr wrap="none" rtlCol="0">
            <a:spAutoFit/>
          </a:bodyPr>
          <a:lstStyle/>
          <a:p>
            <a:r>
              <a:rPr lang="en-US" sz="3200" b="1" dirty="0"/>
              <a:t>PCR steps:</a:t>
            </a:r>
          </a:p>
        </p:txBody>
      </p:sp>
      <p:sp>
        <p:nvSpPr>
          <p:cNvPr id="8" name="Rectangle 7"/>
          <p:cNvSpPr/>
          <p:nvPr/>
        </p:nvSpPr>
        <p:spPr>
          <a:xfrm>
            <a:off x="1388226" y="1446968"/>
            <a:ext cx="6096000" cy="1569660"/>
          </a:xfrm>
          <a:prstGeom prst="rect">
            <a:avLst/>
          </a:prstGeom>
        </p:spPr>
        <p:txBody>
          <a:bodyPr>
            <a:spAutoFit/>
          </a:bodyPr>
          <a:lstStyle/>
          <a:p>
            <a:pPr algn="just"/>
            <a:r>
              <a:rPr lang="en-US" sz="2400" b="1" dirty="0">
                <a:solidFill>
                  <a:srgbClr val="21242C"/>
                </a:solidFill>
              </a:rPr>
              <a:t>Denaturation</a:t>
            </a:r>
            <a:r>
              <a:rPr lang="en-US" sz="2400" dirty="0">
                <a:solidFill>
                  <a:srgbClr val="21242C"/>
                </a:solidFill>
              </a:rPr>
              <a:t> Heat the reaction strongly to separate, or denature, the DNA strands. This provides single-stranded template for the next step.</a:t>
            </a:r>
            <a:endParaRPr lang="en-US" sz="2400" dirty="0"/>
          </a:p>
        </p:txBody>
      </p:sp>
      <p:sp>
        <p:nvSpPr>
          <p:cNvPr id="9" name="Rectangle 3"/>
          <p:cNvSpPr>
            <a:spLocks noChangeArrowheads="1"/>
          </p:cNvSpPr>
          <p:nvPr/>
        </p:nvSpPr>
        <p:spPr bwMode="auto">
          <a:xfrm>
            <a:off x="1388226" y="3153856"/>
            <a:ext cx="5794587" cy="110799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21242C"/>
                </a:solidFill>
                <a:effectLst/>
                <a:latin typeface="+mn-lt"/>
              </a:rPr>
              <a:t>Annealing</a:t>
            </a:r>
            <a:r>
              <a:rPr lang="en-US" altLang="en-US" sz="2400" dirty="0">
                <a:solidFill>
                  <a:srgbClr val="21242C"/>
                </a:solidFill>
                <a:latin typeface="+mn-lt"/>
              </a:rPr>
              <a:t>: </a:t>
            </a:r>
            <a:r>
              <a:rPr kumimoji="0" lang="en-US" altLang="en-US" sz="2400" b="0" i="0" u="none" strike="noStrike" cap="none" normalizeH="0" baseline="0" dirty="0">
                <a:ln>
                  <a:noFill/>
                </a:ln>
                <a:solidFill>
                  <a:srgbClr val="21242C"/>
                </a:solidFill>
                <a:effectLst/>
                <a:latin typeface="+mn-lt"/>
              </a:rPr>
              <a:t>Cool the reaction so the primers can bind to their complementary sequences on the single-stranded template DNA</a:t>
            </a:r>
            <a:r>
              <a:rPr kumimoji="0" lang="en-US" altLang="en-US" sz="2400" b="0" i="0" u="none" strike="noStrike" cap="none" normalizeH="0" baseline="0" dirty="0">
                <a:ln>
                  <a:noFill/>
                </a:ln>
                <a:solidFill>
                  <a:schemeClr val="tx1"/>
                </a:solidFill>
                <a:effectLst/>
                <a:latin typeface="+mn-lt"/>
              </a:rPr>
              <a:t> </a:t>
            </a:r>
          </a:p>
        </p:txBody>
      </p:sp>
      <p:sp>
        <p:nvSpPr>
          <p:cNvPr id="10" name="Rectangle 9"/>
          <p:cNvSpPr/>
          <p:nvPr/>
        </p:nvSpPr>
        <p:spPr>
          <a:xfrm>
            <a:off x="1237519" y="4783973"/>
            <a:ext cx="6096000" cy="1200329"/>
          </a:xfrm>
          <a:prstGeom prst="rect">
            <a:avLst/>
          </a:prstGeom>
        </p:spPr>
        <p:txBody>
          <a:bodyPr>
            <a:spAutoFit/>
          </a:bodyPr>
          <a:lstStyle/>
          <a:p>
            <a:pPr algn="just"/>
            <a:r>
              <a:rPr lang="en-US" sz="2400" b="1" dirty="0">
                <a:solidFill>
                  <a:srgbClr val="21242C"/>
                </a:solidFill>
              </a:rPr>
              <a:t>Extension</a:t>
            </a:r>
            <a:r>
              <a:rPr lang="en-US" sz="2400" dirty="0">
                <a:solidFill>
                  <a:srgbClr val="21242C"/>
                </a:solidFill>
              </a:rPr>
              <a:t>: Raise the reaction temperatures so </a:t>
            </a:r>
            <a:r>
              <a:rPr lang="en-US" sz="2400" i="1" dirty="0" err="1">
                <a:solidFill>
                  <a:srgbClr val="21242C"/>
                </a:solidFill>
              </a:rPr>
              <a:t>Taq</a:t>
            </a:r>
            <a:r>
              <a:rPr lang="en-US" sz="2400" dirty="0">
                <a:solidFill>
                  <a:srgbClr val="21242C"/>
                </a:solidFill>
              </a:rPr>
              <a:t> polymerase extends the primers, synthesizing new strands of DNA.</a:t>
            </a:r>
            <a:endParaRPr lang="en-US" sz="2400" dirty="0"/>
          </a:p>
        </p:txBody>
      </p:sp>
    </p:spTree>
    <p:extLst>
      <p:ext uri="{BB962C8B-B14F-4D97-AF65-F5344CB8AC3E}">
        <p14:creationId xmlns:p14="http://schemas.microsoft.com/office/powerpoint/2010/main" val="35142062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771</Words>
  <Application>Microsoft Macintosh PowerPoint</Application>
  <PresentationFormat>Widescreen</PresentationFormat>
  <Paragraphs>60</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Lato</vt:lpstr>
      <vt:lpstr>Times New Roman</vt:lpstr>
      <vt:lpstr>Times New Roman,Bold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https://www.khanacademy.org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Bader O. Almotairi</dc:creator>
  <cp:lastModifiedBy>Bader O. Almotairi</cp:lastModifiedBy>
  <cp:revision>20</cp:revision>
  <dcterms:created xsi:type="dcterms:W3CDTF">2020-09-28T09:51:27Z</dcterms:created>
  <dcterms:modified xsi:type="dcterms:W3CDTF">2020-09-29T21:19:25Z</dcterms:modified>
</cp:coreProperties>
</file>