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8" r:id="rId7"/>
    <p:sldId id="261" r:id="rId8"/>
    <p:sldId id="262" r:id="rId9"/>
    <p:sldId id="264" r:id="rId10"/>
    <p:sldId id="265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B0594-0837-8A47-B175-5894E27C1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A1FDD-2E0C-2243-A0CB-17CD8A535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BD23A-8C19-D341-80EA-3525D4148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B913F-1160-1E48-A522-5BA22C46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83194-40B8-9242-83BC-8AC46E49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35107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E95C-4B7B-984E-A367-5FD96D3B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DC4E9-525D-A54A-B1FD-061183B00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4FD19-45CC-DC49-8F9D-473D03540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A42BC-AF3E-C44B-AE66-255182E2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C569-825A-704F-A69E-A9E1CE66D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6817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37EA-AA25-FC47-AED7-11A034C19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5A0006-AD50-CD4B-A35B-7711E50F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C758E-83C3-1442-94B1-C71EB648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7716A-66FF-D146-8E43-CA8981A7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80A48-74FB-A343-87AB-403CCF2D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99679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AC4E-2851-5E40-9541-A3E81474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85460-22E8-874E-AE39-CCC408467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7AB30-C912-434C-BF2F-BECAD56D4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B8876-AB92-A740-BD48-561F450A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31730-88E1-9347-B55E-B55057BE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9983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4F16-A801-264B-B9D5-C3F303475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6E347-BD09-A64D-B86C-1B8CBEC1C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25505-2E7D-5B4F-84CE-13D119275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CA905-B212-6A49-9BA6-17B71DB4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B33CD-FFD5-8646-ABA8-13500E76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0230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2F68-2605-AC49-9528-33CF41FA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EB98A-A3D4-614D-A9C5-FFECD4980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DDE65-3CF3-574A-8A8B-F59A69972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4CBD8-8C1E-7042-B297-0D4F2A10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80245-3D07-DE4A-937D-039CD9B1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7EA60-5A9D-0C4D-93D1-81C59A77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58672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4F5F-2F1D-EB41-A9F1-5BC38D772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4F2E8-0F66-8642-8174-CDE4F55F0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B9052-63E3-8346-B380-28C66FABC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D7939-2AFD-854E-85C8-357131190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A6C88-9ABB-5843-82D2-5A67D2F9C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A984A6-C457-394B-A988-ABAEA8A3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E95059-63DF-4543-88EF-7E729950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86CE6-C1D4-7B4A-9C57-5AE012BDE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8316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92AB-8A55-B144-BD5D-6EF453FC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1A825-7FB3-6144-AC16-6366FCB4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1DE51-3836-3E49-9D11-C07527E8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0A7B0-B768-464F-A1D0-80858595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84216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35C56-F07A-A24A-AEBD-78606133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B3CE4-0EA4-D34D-AD96-8AA33E54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2AD71-F4F7-8649-861B-8F9B24FF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30148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54D0-BCCC-094E-89F4-C9B767BB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B637-A244-9343-85AC-26C0D7E83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3F6CC-CBE4-4943-A644-2F146BB68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41DCA-A389-B740-8B16-4FCFEDD7C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10D9C-44D6-3E4D-B386-9188BB606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8322-C5C5-1E47-8546-C24FC5EE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2588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CEEE-E562-BA41-BB3E-742BF7C2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7671E-88FB-594E-B471-E90889EA6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59133-8AFD-BF4F-BEDC-66D30F506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3643A-687F-6941-B71D-D6937664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1112B-DD35-974E-9416-27C50DA5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5ADC1-FC2A-0740-ACED-30D1FE13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86488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7038D-3E80-264B-A56B-1405400E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B0D52-4248-1844-A1E4-CDDD041C5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6259B-05E2-6D45-B7F2-CB22115B1D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55FC-A21C-8948-AC92-1981598D615D}" type="datetimeFigureOut">
              <a:rPr lang="en-SA" smtClean="0"/>
              <a:t>06/09/2022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2D61D-8E9C-3E4B-BA45-20362D79D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9785A-BC7B-7146-B2BB-9C636137A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01E-FE08-464F-8718-459C57A9B350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48768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7F4E7F-5391-EA40-A87C-05575CFFF03D}"/>
              </a:ext>
            </a:extLst>
          </p:cNvPr>
          <p:cNvSpPr txBox="1"/>
          <p:nvPr/>
        </p:nvSpPr>
        <p:spPr>
          <a:xfrm>
            <a:off x="3752826" y="1748117"/>
            <a:ext cx="46863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4000" dirty="0"/>
              <a:t>Genetics Engineering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74D5DD-8E44-F748-8657-E730D98CD6FE}"/>
              </a:ext>
            </a:extLst>
          </p:cNvPr>
          <p:cNvSpPr txBox="1"/>
          <p:nvPr/>
        </p:nvSpPr>
        <p:spPr>
          <a:xfrm>
            <a:off x="4926105" y="2456003"/>
            <a:ext cx="1957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3600" dirty="0"/>
              <a:t>Lecture-2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F4B10-5EDB-414C-9532-08DB39982B00}"/>
              </a:ext>
            </a:extLst>
          </p:cNvPr>
          <p:cNvSpPr/>
          <p:nvPr/>
        </p:nvSpPr>
        <p:spPr>
          <a:xfrm>
            <a:off x="2723463" y="3457575"/>
            <a:ext cx="71374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Concept and basic steps in recombinant DNA technology and gene cloning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-1-</a:t>
            </a:r>
            <a:endParaRPr lang="en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3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ADA59C2-3502-0946-B8FF-67D9E8F35B00}"/>
              </a:ext>
            </a:extLst>
          </p:cNvPr>
          <p:cNvSpPr txBox="1"/>
          <p:nvPr/>
        </p:nvSpPr>
        <p:spPr>
          <a:xfrm>
            <a:off x="579122" y="557213"/>
            <a:ext cx="36147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Yeast artificial chromosomes:</a:t>
            </a:r>
            <a:endParaRPr lang="en-SA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94667-D4DF-A649-945F-F8EA4BCEC442}"/>
              </a:ext>
            </a:extLst>
          </p:cNvPr>
          <p:cNvSpPr txBox="1"/>
          <p:nvPr/>
        </p:nvSpPr>
        <p:spPr>
          <a:xfrm>
            <a:off x="579122" y="1800225"/>
            <a:ext cx="973645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YACs are yeast expression vectors.</a:t>
            </a:r>
          </a:p>
          <a:p>
            <a:endParaRPr lang="en-US" sz="2200" b="1" dirty="0"/>
          </a:p>
          <a:p>
            <a:r>
              <a:rPr lang="en-US" sz="2200" b="1" dirty="0"/>
              <a:t>A very large DNA fragments whose sizes ranging from 100 kb to 3000 kb can be cloned using YACs.</a:t>
            </a:r>
          </a:p>
          <a:p>
            <a:r>
              <a:rPr lang="en-US" sz="2200" b="1" dirty="0"/>
              <a:t>Mostly YACs are used for cloning very large DNA fragments.</a:t>
            </a:r>
          </a:p>
          <a:p>
            <a:endParaRPr lang="en-US" sz="2200" b="1" dirty="0"/>
          </a:p>
          <a:p>
            <a:r>
              <a:rPr lang="en-US" sz="2200" b="1" dirty="0"/>
              <a:t>YACs have an advantage over BACs in </a:t>
            </a:r>
            <a:r>
              <a:rPr lang="en-US" sz="2200" b="1" dirty="0">
                <a:solidFill>
                  <a:srgbClr val="FF0000"/>
                </a:solidFill>
              </a:rPr>
              <a:t>expressing eukaryotic proteins that require post translational modifications</a:t>
            </a:r>
            <a:r>
              <a:rPr lang="en-US" sz="2200" b="1" dirty="0"/>
              <a:t>.</a:t>
            </a:r>
          </a:p>
          <a:p>
            <a:endParaRPr lang="en-US" sz="2200" b="1" dirty="0"/>
          </a:p>
          <a:p>
            <a:r>
              <a:rPr lang="en-US" sz="2200" b="1" dirty="0"/>
              <a:t>YACs tend to produce chimeric effects which make them less stable compared to BACs. </a:t>
            </a:r>
          </a:p>
          <a:p>
            <a:endParaRPr lang="en-US" sz="2200" b="1" dirty="0"/>
          </a:p>
          <a:p>
            <a:r>
              <a:rPr lang="en-US" sz="2400" dirty="0"/>
              <a:t>Chimeric is an organism composed of two or more different populations of genetically distinct cells that originated from different zygote</a:t>
            </a:r>
            <a:r>
              <a:rPr lang="en-US" dirty="0"/>
              <a:t>.</a:t>
            </a:r>
            <a:endParaRPr lang="en-US" sz="2200" b="1" dirty="0"/>
          </a:p>
          <a:p>
            <a:endParaRPr lang="en-SA" sz="2200" b="1" dirty="0"/>
          </a:p>
        </p:txBody>
      </p:sp>
    </p:spTree>
    <p:extLst>
      <p:ext uri="{BB962C8B-B14F-4D97-AF65-F5344CB8AC3E}">
        <p14:creationId xmlns:p14="http://schemas.microsoft.com/office/powerpoint/2010/main" val="323287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5FCA78-5CBF-6717-CE30-4DCAB2FF5620}"/>
              </a:ext>
            </a:extLst>
          </p:cNvPr>
          <p:cNvSpPr txBox="1"/>
          <p:nvPr/>
        </p:nvSpPr>
        <p:spPr>
          <a:xfrm>
            <a:off x="6248401" y="2507118"/>
            <a:ext cx="59436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BAC vectors are DNA constructs that are used for cloning 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DNA in bacteria</a:t>
            </a: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33"/>
                </a:solidFill>
                <a:latin typeface="Roboto" panose="02000000000000000000" pitchFamily="2" charset="0"/>
              </a:rPr>
              <a:t>The length of inserted </a:t>
            </a: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gene 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75-300 </a:t>
            </a:r>
            <a:r>
              <a:rPr lang="en-US" sz="2400" b="0" i="0" u="none" strike="noStrike" dirty="0" err="1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kbp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 be inserted into the BAC vectors.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They </a:t>
            </a:r>
            <a:r>
              <a:rPr lang="en-US" sz="2200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dont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show </a:t>
            </a:r>
            <a:r>
              <a:rPr lang="en-US" sz="22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chimerism</a:t>
            </a:r>
            <a:r>
              <a:rPr lang="en-US" sz="2200" dirty="0">
                <a:solidFill>
                  <a:srgbClr val="333333"/>
                </a:solidFill>
                <a:latin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Bacterial machinery does not have  </a:t>
            </a:r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post-translational</a:t>
            </a:r>
            <a:r>
              <a:rPr lang="en-US" sz="24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mechanism</a:t>
            </a:r>
            <a:r>
              <a:rPr lang="en-US" sz="2400" dirty="0">
                <a:solidFill>
                  <a:srgbClr val="333333"/>
                </a:solidFill>
                <a:latin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33"/>
                </a:solidFill>
                <a:latin typeface="Roboto" panose="02000000000000000000" pitchFamily="2" charset="0"/>
              </a:rPr>
              <a:t>M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ore stable.</a:t>
            </a:r>
            <a:endParaRPr lang="en-SA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63BD62-323B-9CFA-8ECF-874B89DE57CD}"/>
              </a:ext>
            </a:extLst>
          </p:cNvPr>
          <p:cNvSpPr txBox="1"/>
          <p:nvPr/>
        </p:nvSpPr>
        <p:spPr>
          <a:xfrm>
            <a:off x="500743" y="2561322"/>
            <a:ext cx="544285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YAC vectors are DNA constructs that are used for cloning </a:t>
            </a:r>
            <a:r>
              <a:rPr lang="en-US" sz="2200" b="0" i="0" u="none" strike="noStrike" dirty="0">
                <a:solidFill>
                  <a:srgbClr val="FF0000"/>
                </a:solidFill>
                <a:effectLst/>
                <a:latin typeface="Roboto" panose="020F0502020204030204" pitchFamily="34" charset="0"/>
              </a:rPr>
              <a:t>DNA in yeasts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33"/>
                </a:solidFill>
                <a:latin typeface="Roboto" panose="02000000000000000000" pitchFamily="2" charset="0"/>
              </a:rPr>
              <a:t>The length of inserted 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gene </a:t>
            </a:r>
            <a:r>
              <a:rPr lang="en-US" sz="22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100-3000 </a:t>
            </a:r>
            <a:r>
              <a:rPr lang="en-US" sz="2200" b="0" i="0" u="none" strike="noStrike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kbp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can be inserted in these vectors.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They often show </a:t>
            </a:r>
            <a:r>
              <a:rPr lang="en-US" sz="22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chimerism</a:t>
            </a:r>
            <a:r>
              <a:rPr lang="en-US" sz="2200" dirty="0">
                <a:solidFill>
                  <a:srgbClr val="FF0000"/>
                </a:solidFill>
                <a:latin typeface="Roboto" panose="020000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Yeast machinery has </a:t>
            </a:r>
            <a:r>
              <a:rPr lang="en-US" sz="2200" b="0" i="0" u="none" strike="noStrike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post-translational mechanisms</a:t>
            </a: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that are useful in the expression of eukaryotic proteins.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u="none" strike="noStrike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Less stable.</a:t>
            </a:r>
            <a:endParaRPr lang="en-SA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ADBB38-FF4E-D9DD-01ED-E39F3AAB5F78}"/>
              </a:ext>
            </a:extLst>
          </p:cNvPr>
          <p:cNvSpPr txBox="1"/>
          <p:nvPr/>
        </p:nvSpPr>
        <p:spPr>
          <a:xfrm>
            <a:off x="2895600" y="788025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0" i="0" u="none" strike="noStrike" dirty="0">
                <a:solidFill>
                  <a:srgbClr val="333333"/>
                </a:solidFill>
                <a:effectLst/>
                <a:latin typeface="Roboto" panose="020F0502020204030204" pitchFamily="34" charset="0"/>
              </a:rPr>
              <a:t>YAC VS BAC</a:t>
            </a:r>
            <a:endParaRPr lang="en-SA" sz="4000" dirty="0"/>
          </a:p>
        </p:txBody>
      </p:sp>
    </p:spTree>
    <p:extLst>
      <p:ext uri="{BB962C8B-B14F-4D97-AF65-F5344CB8AC3E}">
        <p14:creationId xmlns:p14="http://schemas.microsoft.com/office/powerpoint/2010/main" val="2577563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07AE53-BED3-7C43-A943-0BC307870B59}"/>
              </a:ext>
            </a:extLst>
          </p:cNvPr>
          <p:cNvSpPr txBox="1"/>
          <p:nvPr/>
        </p:nvSpPr>
        <p:spPr>
          <a:xfrm>
            <a:off x="302419" y="2028825"/>
            <a:ext cx="68984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MACs are still under development.</a:t>
            </a:r>
          </a:p>
          <a:p>
            <a:endParaRPr lang="en-US" sz="2200" b="1" dirty="0"/>
          </a:p>
          <a:p>
            <a:r>
              <a:rPr lang="en-US" sz="2200" b="1" dirty="0"/>
              <a:t>MACs are </a:t>
            </a:r>
            <a:r>
              <a:rPr lang="en-US" sz="2200" b="1" dirty="0" err="1">
                <a:solidFill>
                  <a:srgbClr val="FF0000"/>
                </a:solidFill>
              </a:rPr>
              <a:t>microchromosomes</a:t>
            </a:r>
            <a:r>
              <a:rPr lang="en-US" sz="2200" b="1" dirty="0">
                <a:solidFill>
                  <a:srgbClr val="FF0000"/>
                </a:solidFill>
              </a:rPr>
              <a:t> that can act as a new chromosome in a population of human cells</a:t>
            </a:r>
          </a:p>
          <a:p>
            <a:r>
              <a:rPr lang="en-US" sz="2200" b="1" dirty="0"/>
              <a:t>.</a:t>
            </a:r>
          </a:p>
          <a:p>
            <a:r>
              <a:rPr lang="en-US" sz="2200" b="1" dirty="0"/>
              <a:t>MACs range in size from </a:t>
            </a:r>
            <a:r>
              <a:rPr lang="en-US" sz="2200" b="1" dirty="0">
                <a:solidFill>
                  <a:srgbClr val="FF0000"/>
                </a:solidFill>
              </a:rPr>
              <a:t>6 to 10 Mb </a:t>
            </a:r>
            <a:r>
              <a:rPr lang="en-US" sz="2200" b="1" dirty="0"/>
              <a:t>that carry new genes introduced by human researchers.</a:t>
            </a:r>
          </a:p>
          <a:p>
            <a:endParaRPr lang="en-US" sz="2200" b="1" dirty="0"/>
          </a:p>
          <a:p>
            <a:r>
              <a:rPr lang="en-US" sz="2200" b="1" dirty="0"/>
              <a:t>MACs can be used as vectors in transfer of new genes, studying their expression and mammalian chromosomal function can also be elucidated using these </a:t>
            </a:r>
            <a:r>
              <a:rPr lang="en-US" sz="2200" b="1" dirty="0" err="1"/>
              <a:t>microchrosomes</a:t>
            </a:r>
            <a:r>
              <a:rPr lang="en-US" sz="2200" b="1" dirty="0"/>
              <a:t> in mammalian system.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D446E1-B9D0-884F-9BA9-70C8FD4DCE76}"/>
              </a:ext>
            </a:extLst>
          </p:cNvPr>
          <p:cNvSpPr/>
          <p:nvPr/>
        </p:nvSpPr>
        <p:spPr>
          <a:xfrm>
            <a:off x="459315" y="558284"/>
            <a:ext cx="51551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Mammalian artificial chromosomes MACs:</a:t>
            </a:r>
            <a:endParaRPr lang="en-SA" sz="2200" dirty="0"/>
          </a:p>
        </p:txBody>
      </p:sp>
    </p:spTree>
    <p:extLst>
      <p:ext uri="{BB962C8B-B14F-4D97-AF65-F5344CB8AC3E}">
        <p14:creationId xmlns:p14="http://schemas.microsoft.com/office/powerpoint/2010/main" val="1740898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340587-EA26-C94C-9262-B519EEC9A017}"/>
              </a:ext>
            </a:extLst>
          </p:cNvPr>
          <p:cNvSpPr/>
          <p:nvPr/>
        </p:nvSpPr>
        <p:spPr>
          <a:xfrm>
            <a:off x="1297781" y="2951946"/>
            <a:ext cx="95964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Formation of </a:t>
            </a:r>
            <a:r>
              <a:rPr lang="en-US" sz="2800" b="1" i="1" dirty="0"/>
              <a:t>de novo</a:t>
            </a:r>
            <a:r>
              <a:rPr lang="en-US" sz="2800" b="1" dirty="0"/>
              <a:t> centromeres and construction of first-generation human artificial </a:t>
            </a:r>
            <a:r>
              <a:rPr lang="en-US" sz="2800" b="1" dirty="0" err="1"/>
              <a:t>microchromosomes</a:t>
            </a:r>
            <a:endParaRPr lang="en-US" sz="2800" b="1" dirty="0"/>
          </a:p>
          <a:p>
            <a:pPr algn="ctr"/>
            <a:endParaRPr lang="en-SA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5EE8F-3ABB-9B4E-98CB-CE1E41295822}"/>
              </a:ext>
            </a:extLst>
          </p:cNvPr>
          <p:cNvSpPr txBox="1"/>
          <p:nvPr/>
        </p:nvSpPr>
        <p:spPr>
          <a:xfrm>
            <a:off x="4471988" y="1128713"/>
            <a:ext cx="1861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2400" b="1" dirty="0">
                <a:solidFill>
                  <a:srgbClr val="FF0000"/>
                </a:solidFill>
              </a:rPr>
              <a:t>Good to read</a:t>
            </a:r>
          </a:p>
        </p:txBody>
      </p:sp>
    </p:spTree>
    <p:extLst>
      <p:ext uri="{BB962C8B-B14F-4D97-AF65-F5344CB8AC3E}">
        <p14:creationId xmlns:p14="http://schemas.microsoft.com/office/powerpoint/2010/main" val="126839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627F7F-341D-2740-8F2F-85C0177C1482}"/>
              </a:ext>
            </a:extLst>
          </p:cNvPr>
          <p:cNvSpPr txBox="1"/>
          <p:nvPr/>
        </p:nvSpPr>
        <p:spPr>
          <a:xfrm>
            <a:off x="914400" y="671513"/>
            <a:ext cx="20715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2200" b="1" dirty="0"/>
              <a:t>Cloning Vectors: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7A49A0-A4E1-EF47-B48C-A5AA698AE64E}"/>
              </a:ext>
            </a:extLst>
          </p:cNvPr>
          <p:cNvSpPr txBox="1"/>
          <p:nvPr/>
        </p:nvSpPr>
        <p:spPr>
          <a:xfrm>
            <a:off x="914400" y="1428750"/>
            <a:ext cx="6359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A" sz="2200" b="1" dirty="0"/>
              <a:t>DNA molecule which is able to </a:t>
            </a:r>
            <a:r>
              <a:rPr lang="en-SA" sz="2200" b="1" dirty="0">
                <a:solidFill>
                  <a:srgbClr val="FF0000"/>
                </a:solidFill>
              </a:rPr>
              <a:t>replicate several time</a:t>
            </a:r>
          </a:p>
          <a:p>
            <a:r>
              <a:rPr lang="en-SA" sz="2200" b="1" dirty="0">
                <a:solidFill>
                  <a:srgbClr val="FF0000"/>
                </a:solidFill>
              </a:rPr>
              <a:t>in its self when a foreign DNA is integrated </a:t>
            </a:r>
            <a:r>
              <a:rPr lang="en-SA" sz="2200" b="1" dirty="0"/>
              <a:t>and </a:t>
            </a:r>
          </a:p>
          <a:p>
            <a:r>
              <a:rPr lang="en-SA" sz="2200" b="1" dirty="0"/>
              <a:t>produces a plenty copy of </a:t>
            </a:r>
            <a:r>
              <a:rPr lang="en-SA" sz="2200" b="1" dirty="0">
                <a:solidFill>
                  <a:srgbClr val="FF0000"/>
                </a:solidFill>
              </a:rPr>
              <a:t>the recombinant DNA</a:t>
            </a:r>
            <a:r>
              <a:rPr lang="en-SA" sz="2200" b="1" dirty="0"/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486FB7-503F-C349-82F1-62489E25624E}"/>
              </a:ext>
            </a:extLst>
          </p:cNvPr>
          <p:cNvSpPr txBox="1"/>
          <p:nvPr/>
        </p:nvSpPr>
        <p:spPr>
          <a:xfrm>
            <a:off x="914400" y="2999958"/>
            <a:ext cx="21514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2200" b="1" dirty="0"/>
              <a:t>Types of vectors: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98CA8-3DD1-F644-A897-D918A16C77AE}"/>
              </a:ext>
            </a:extLst>
          </p:cNvPr>
          <p:cNvSpPr/>
          <p:nvPr/>
        </p:nvSpPr>
        <p:spPr>
          <a:xfrm>
            <a:off x="914400" y="3905013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SA" sz="2200" b="1" dirty="0"/>
              <a:t>1- Plamid.</a:t>
            </a:r>
          </a:p>
          <a:p>
            <a:r>
              <a:rPr lang="en-SA" sz="2200" b="1" dirty="0"/>
              <a:t>2- </a:t>
            </a:r>
            <a:r>
              <a:rPr lang="en-US" sz="2200" b="1" dirty="0"/>
              <a:t>Bacteriophages.</a:t>
            </a:r>
          </a:p>
          <a:p>
            <a:r>
              <a:rPr lang="en-US" sz="2200" b="1" dirty="0"/>
              <a:t>3-Bacterial artificial chromosomes.</a:t>
            </a:r>
          </a:p>
          <a:p>
            <a:r>
              <a:rPr lang="en-US" sz="2200" b="1" dirty="0"/>
              <a:t>4-Yeast artificial chromosomes.</a:t>
            </a:r>
          </a:p>
          <a:p>
            <a:r>
              <a:rPr lang="en-US" sz="2200" b="1" dirty="0"/>
              <a:t>5-Mammalian artificial chromosomes</a:t>
            </a:r>
            <a:r>
              <a:rPr lang="en-US" b="1" dirty="0"/>
              <a:t>.</a:t>
            </a:r>
          </a:p>
          <a:p>
            <a:endParaRPr lang="en-SA" b="1" dirty="0"/>
          </a:p>
        </p:txBody>
      </p:sp>
      <p:pic>
        <p:nvPicPr>
          <p:cNvPr id="1026" name="Picture 2" descr="Cloning Vectors">
            <a:extLst>
              <a:ext uri="{FF2B5EF4-FFF2-40B4-BE49-F238E27FC236}">
                <a16:creationId xmlns:a16="http://schemas.microsoft.com/office/drawing/2014/main" id="{94A97093-44D6-2741-A56F-5ABED4C1E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25" y="800100"/>
            <a:ext cx="4918075" cy="596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45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0DEDCF3-F82E-2346-923B-E29AFB08DE2C}"/>
              </a:ext>
            </a:extLst>
          </p:cNvPr>
          <p:cNvSpPr txBox="1"/>
          <p:nvPr/>
        </p:nvSpPr>
        <p:spPr>
          <a:xfrm>
            <a:off x="1071563" y="442913"/>
            <a:ext cx="35251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sz="2200" b="1" dirty="0"/>
              <a:t>Common Feature of Vectors: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E4483E-0E9B-BA48-BCBF-9B94EFC37F4F}"/>
              </a:ext>
            </a:extLst>
          </p:cNvPr>
          <p:cNvSpPr txBox="1"/>
          <p:nvPr/>
        </p:nvSpPr>
        <p:spPr>
          <a:xfrm>
            <a:off x="1228725" y="1520785"/>
            <a:ext cx="540067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1- </a:t>
            </a:r>
            <a:r>
              <a:rPr lang="en-US" sz="2200" b="1" dirty="0">
                <a:solidFill>
                  <a:srgbClr val="FF0000"/>
                </a:solidFill>
              </a:rPr>
              <a:t>Self-replicating</a:t>
            </a:r>
            <a:r>
              <a:rPr lang="en-US" sz="2200" b="1" dirty="0"/>
              <a:t> inside host cell.</a:t>
            </a:r>
          </a:p>
          <a:p>
            <a:endParaRPr lang="en-US" sz="2200" b="1" dirty="0"/>
          </a:p>
          <a:p>
            <a:r>
              <a:rPr lang="en-US" sz="2200" b="1" dirty="0"/>
              <a:t>2-  Should have </a:t>
            </a:r>
            <a:r>
              <a:rPr lang="en-US" sz="2200" b="1" dirty="0">
                <a:solidFill>
                  <a:srgbClr val="FF0000"/>
                </a:solidFill>
              </a:rPr>
              <a:t>unique restriction sites </a:t>
            </a:r>
            <a:r>
              <a:rPr lang="en-US" sz="2200" b="1" dirty="0"/>
              <a:t>for restriction enzymes.</a:t>
            </a:r>
          </a:p>
          <a:p>
            <a:endParaRPr lang="en-US" sz="2200" b="1" dirty="0"/>
          </a:p>
          <a:p>
            <a:r>
              <a:rPr lang="en-US" sz="2200" b="1" dirty="0"/>
              <a:t>3- Should </a:t>
            </a:r>
            <a:r>
              <a:rPr lang="en-US" sz="2200" b="1" dirty="0">
                <a:solidFill>
                  <a:srgbClr val="FF0000"/>
                </a:solidFill>
              </a:rPr>
              <a:t>contain some marker gene </a:t>
            </a:r>
            <a:r>
              <a:rPr lang="en-US" sz="2200" b="1" dirty="0"/>
              <a:t>for instance: an antibiotic resistance gene that is absent in the host cell.</a:t>
            </a:r>
          </a:p>
          <a:p>
            <a:endParaRPr lang="en-US" sz="2200" b="1" dirty="0"/>
          </a:p>
          <a:p>
            <a:r>
              <a:rPr lang="en-US" sz="2200" b="1" dirty="0"/>
              <a:t>4- Should </a:t>
            </a:r>
            <a:r>
              <a:rPr lang="en-US" sz="2200" b="1" dirty="0">
                <a:solidFill>
                  <a:srgbClr val="FF0000"/>
                </a:solidFill>
              </a:rPr>
              <a:t>be easily isolated </a:t>
            </a:r>
            <a:r>
              <a:rPr lang="en-US" sz="2200" b="1" dirty="0"/>
              <a:t>from host cell.</a:t>
            </a:r>
          </a:p>
          <a:p>
            <a:endParaRPr lang="en-SA" sz="2200" b="1" dirty="0"/>
          </a:p>
        </p:txBody>
      </p:sp>
    </p:spTree>
    <p:extLst>
      <p:ext uri="{BB962C8B-B14F-4D97-AF65-F5344CB8AC3E}">
        <p14:creationId xmlns:p14="http://schemas.microsoft.com/office/powerpoint/2010/main" val="132759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5288-DD25-0C45-8F78-E4E6EB6A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433513" cy="963613"/>
          </a:xfrm>
        </p:spPr>
        <p:txBody>
          <a:bodyPr>
            <a:normAutofit/>
          </a:bodyPr>
          <a:lstStyle/>
          <a:p>
            <a:r>
              <a:rPr lang="en-SA" sz="2200" b="1" dirty="0">
                <a:latin typeface="+mn-lt"/>
              </a:rPr>
              <a:t>Plasmid: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01E44-9DB0-234D-9931-110B0BFEE230}"/>
              </a:ext>
            </a:extLst>
          </p:cNvPr>
          <p:cNvSpPr txBox="1"/>
          <p:nvPr/>
        </p:nvSpPr>
        <p:spPr>
          <a:xfrm>
            <a:off x="738187" y="1328738"/>
            <a:ext cx="741521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Is an extra chromosomal </a:t>
            </a:r>
            <a:r>
              <a:rPr lang="en-US" sz="2200" b="1" dirty="0">
                <a:solidFill>
                  <a:srgbClr val="FF0000"/>
                </a:solidFill>
              </a:rPr>
              <a:t>circular double stranded DNA</a:t>
            </a:r>
            <a:r>
              <a:rPr lang="en-US" sz="2200" b="1" dirty="0"/>
              <a:t> replicating elements present in bacterial cells.</a:t>
            </a:r>
          </a:p>
          <a:p>
            <a:endParaRPr lang="en-US" sz="2200" b="1" dirty="0"/>
          </a:p>
          <a:p>
            <a:r>
              <a:rPr lang="en-US" sz="2200" b="1" dirty="0"/>
              <a:t>Shows the size ranging from </a:t>
            </a:r>
            <a:r>
              <a:rPr lang="en-US" sz="2200" b="1" dirty="0">
                <a:solidFill>
                  <a:srgbClr val="FF0000"/>
                </a:solidFill>
              </a:rPr>
              <a:t>5.0 kb to 400 kb</a:t>
            </a:r>
            <a:r>
              <a:rPr lang="en-US" sz="2200" b="1" dirty="0"/>
              <a:t>.</a:t>
            </a:r>
          </a:p>
          <a:p>
            <a:endParaRPr lang="en-US" sz="2200" b="1" dirty="0"/>
          </a:p>
          <a:p>
            <a:r>
              <a:rPr lang="en-US" sz="2200" b="1" dirty="0"/>
              <a:t>Is  inserted into bacterial calls by </a:t>
            </a:r>
            <a:r>
              <a:rPr lang="en-US" sz="2200" b="1" dirty="0">
                <a:solidFill>
                  <a:srgbClr val="FF0000"/>
                </a:solidFill>
              </a:rPr>
              <a:t>a process called transformation</a:t>
            </a:r>
            <a:r>
              <a:rPr lang="en-US" sz="2200" b="1" dirty="0"/>
              <a:t>.</a:t>
            </a:r>
          </a:p>
          <a:p>
            <a:endParaRPr lang="en-US" sz="2200" b="1" dirty="0"/>
          </a:p>
          <a:p>
            <a:r>
              <a:rPr lang="en-US" sz="2200" b="1" dirty="0">
                <a:solidFill>
                  <a:srgbClr val="FF0000"/>
                </a:solidFill>
              </a:rPr>
              <a:t>10 kb DNA fragment </a:t>
            </a:r>
            <a:r>
              <a:rPr lang="en-US" sz="2200" b="1" dirty="0"/>
              <a:t>Can be inserted into the plasmid.</a:t>
            </a:r>
          </a:p>
          <a:p>
            <a:endParaRPr lang="en-US" sz="2200" b="1" dirty="0"/>
          </a:p>
          <a:p>
            <a:r>
              <a:rPr lang="en-US" sz="2200" b="1" dirty="0"/>
              <a:t>Generally plasmid vectors carry </a:t>
            </a:r>
            <a:r>
              <a:rPr lang="en-US" sz="2200" b="1" dirty="0">
                <a:solidFill>
                  <a:srgbClr val="FF0000"/>
                </a:solidFill>
              </a:rPr>
              <a:t>a marker gene </a:t>
            </a:r>
            <a:r>
              <a:rPr lang="en-US" sz="2200" b="1" dirty="0"/>
              <a:t>which is mostly a gene for </a:t>
            </a:r>
            <a:r>
              <a:rPr lang="en-US" sz="2200" b="1" dirty="0">
                <a:solidFill>
                  <a:srgbClr val="FF0000"/>
                </a:solidFill>
              </a:rPr>
              <a:t>antibiotic resistance</a:t>
            </a:r>
            <a:r>
              <a:rPr lang="en-US" sz="2200" b="1" dirty="0"/>
              <a:t>; thereby making any cell that contains the plasmid will grow in presence of the selectable corresponding antibiotic supplied in the media.</a:t>
            </a:r>
          </a:p>
          <a:p>
            <a:endParaRPr lang="en-SA" dirty="0"/>
          </a:p>
        </p:txBody>
      </p:sp>
    </p:spTree>
    <p:extLst>
      <p:ext uri="{BB962C8B-B14F-4D97-AF65-F5344CB8AC3E}">
        <p14:creationId xmlns:p14="http://schemas.microsoft.com/office/powerpoint/2010/main" val="282652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bacteria cell structure">
            <a:extLst>
              <a:ext uri="{FF2B5EF4-FFF2-40B4-BE49-F238E27FC236}">
                <a16:creationId xmlns:a16="http://schemas.microsoft.com/office/drawing/2014/main" id="{0AF91835-3DF2-6643-B3E6-58895A6C5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8815" y="643467"/>
            <a:ext cx="707436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84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6" name="Picture 76" descr="page8image50508384">
            <a:extLst>
              <a:ext uri="{FF2B5EF4-FFF2-40B4-BE49-F238E27FC236}">
                <a16:creationId xmlns:a16="http://schemas.microsoft.com/office/drawing/2014/main" id="{0F472AA0-650E-E24B-B89C-BCC1AF59B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7" y="876300"/>
            <a:ext cx="51943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F990BD-2351-8549-9CF8-8C4173622010}"/>
              </a:ext>
            </a:extLst>
          </p:cNvPr>
          <p:cNvSpPr txBox="1"/>
          <p:nvPr/>
        </p:nvSpPr>
        <p:spPr>
          <a:xfrm>
            <a:off x="2944018" y="4614863"/>
            <a:ext cx="167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A" dirty="0"/>
              <a:t>Antibiotic Resistance gene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B8F4D4-C63A-B649-9208-06FBFA538D05}"/>
              </a:ext>
            </a:extLst>
          </p:cNvPr>
          <p:cNvSpPr txBox="1"/>
          <p:nvPr/>
        </p:nvSpPr>
        <p:spPr>
          <a:xfrm>
            <a:off x="1919058" y="2560916"/>
            <a:ext cx="204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A" dirty="0"/>
              <a:t>Origin of replication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CEF635-77A1-394D-B11D-C846A8250F3E}"/>
              </a:ext>
            </a:extLst>
          </p:cNvPr>
          <p:cNvSpPr/>
          <p:nvPr/>
        </p:nvSpPr>
        <p:spPr>
          <a:xfrm>
            <a:off x="7652621" y="5612368"/>
            <a:ext cx="2130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A" dirty="0"/>
              <a:t>Multiple Cloning size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A069D1-7703-A446-B8D8-8B9B55156FDA}"/>
              </a:ext>
            </a:extLst>
          </p:cNvPr>
          <p:cNvSpPr/>
          <p:nvPr/>
        </p:nvSpPr>
        <p:spPr>
          <a:xfrm>
            <a:off x="9078377" y="2745582"/>
            <a:ext cx="146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A" dirty="0"/>
              <a:t>Promoter site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ABB46C-8288-D64C-9597-5E04DC4A50BD}"/>
              </a:ext>
            </a:extLst>
          </p:cNvPr>
          <p:cNvCxnSpPr/>
          <p:nvPr/>
        </p:nvCxnSpPr>
        <p:spPr>
          <a:xfrm flipH="1">
            <a:off x="7429500" y="2930248"/>
            <a:ext cx="1544637" cy="29872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89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35288-DD25-0C45-8F78-E4E6EB6A5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719388" cy="963613"/>
          </a:xfrm>
        </p:spPr>
        <p:txBody>
          <a:bodyPr>
            <a:normAutofit/>
          </a:bodyPr>
          <a:lstStyle/>
          <a:p>
            <a:r>
              <a:rPr lang="en-SA" sz="2200" b="1" dirty="0">
                <a:latin typeface="+mn-lt"/>
              </a:rPr>
              <a:t>Bacteriophages: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001E44-9DB0-234D-9931-110B0BFEE230}"/>
              </a:ext>
            </a:extLst>
          </p:cNvPr>
          <p:cNvSpPr txBox="1"/>
          <p:nvPr/>
        </p:nvSpPr>
        <p:spPr>
          <a:xfrm>
            <a:off x="738187" y="1328738"/>
            <a:ext cx="661881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Is the viruses that </a:t>
            </a:r>
            <a:r>
              <a:rPr lang="en-US" sz="2200" b="1" dirty="0">
                <a:solidFill>
                  <a:srgbClr val="FF0000"/>
                </a:solidFill>
              </a:rPr>
              <a:t>infect bacteria</a:t>
            </a:r>
            <a:r>
              <a:rPr lang="en-US" sz="2200" b="1" dirty="0"/>
              <a:t>. </a:t>
            </a:r>
          </a:p>
          <a:p>
            <a:endParaRPr lang="en-US" sz="2200" b="1" dirty="0"/>
          </a:p>
          <a:p>
            <a:r>
              <a:rPr lang="en-US" sz="2200" b="1" dirty="0"/>
              <a:t>They are not able to infect eukaryotic cell.</a:t>
            </a:r>
          </a:p>
          <a:p>
            <a:endParaRPr lang="en-US" sz="2200" b="1" dirty="0"/>
          </a:p>
          <a:p>
            <a:r>
              <a:rPr lang="en-US" sz="2200" b="1" dirty="0"/>
              <a:t>Bacteriophages have a very high significant mechanism for delivering its genome into bacterial cell. So, it can be used as a cloning vector to deliver larger DNA segments.</a:t>
            </a:r>
          </a:p>
          <a:p>
            <a:endParaRPr lang="en-US" sz="2200" b="1" dirty="0"/>
          </a:p>
          <a:p>
            <a:endParaRPr lang="en-US" sz="2200" b="1" dirty="0"/>
          </a:p>
          <a:p>
            <a:r>
              <a:rPr lang="en-US" sz="2200" b="1" dirty="0"/>
              <a:t>Using bacteriophage as a vector, a DNA fragment of size up </a:t>
            </a:r>
            <a:r>
              <a:rPr lang="en-US" sz="2200" b="1" dirty="0">
                <a:solidFill>
                  <a:srgbClr val="FF0000"/>
                </a:solidFill>
              </a:rPr>
              <a:t>to 20 kb can </a:t>
            </a:r>
            <a:r>
              <a:rPr lang="en-US" sz="2200" b="1" dirty="0"/>
              <a:t>be transformed.</a:t>
            </a:r>
          </a:p>
          <a:p>
            <a:endParaRPr lang="en-SA" sz="2200" b="1" dirty="0"/>
          </a:p>
        </p:txBody>
      </p:sp>
      <p:pic>
        <p:nvPicPr>
          <p:cNvPr id="2050" name="Picture 2" descr="Phage structure">
            <a:extLst>
              <a:ext uri="{FF2B5EF4-FFF2-40B4-BE49-F238E27FC236}">
                <a16:creationId xmlns:a16="http://schemas.microsoft.com/office/drawing/2014/main" id="{40F48E51-6374-8545-9CA6-1A2368003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004" y="1200131"/>
            <a:ext cx="45085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18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hage reproduction cycle">
            <a:extLst>
              <a:ext uri="{FF2B5EF4-FFF2-40B4-BE49-F238E27FC236}">
                <a16:creationId xmlns:a16="http://schemas.microsoft.com/office/drawing/2014/main" id="{057DA5BD-DE70-0745-85C9-223EC8E25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165995"/>
            <a:ext cx="5291666" cy="452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The phage injects its DNA into the bacteria">
            <a:extLst>
              <a:ext uri="{FF2B5EF4-FFF2-40B4-BE49-F238E27FC236}">
                <a16:creationId xmlns:a16="http://schemas.microsoft.com/office/drawing/2014/main" id="{2B92A319-94C7-5148-978F-2A62E1F85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6865" y="1214229"/>
            <a:ext cx="5291667" cy="442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134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0ED1C2-3363-5B4D-B72C-AE2F20D76483}"/>
              </a:ext>
            </a:extLst>
          </p:cNvPr>
          <p:cNvSpPr txBox="1"/>
          <p:nvPr/>
        </p:nvSpPr>
        <p:spPr>
          <a:xfrm>
            <a:off x="1143001" y="428625"/>
            <a:ext cx="48572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Bacterial artificial chromosomes (BACs).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73AED-A628-F24F-AFA3-299BE88565E1}"/>
              </a:ext>
            </a:extLst>
          </p:cNvPr>
          <p:cNvSpPr txBox="1"/>
          <p:nvPr/>
        </p:nvSpPr>
        <p:spPr>
          <a:xfrm>
            <a:off x="1143001" y="1171575"/>
            <a:ext cx="74152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BACs are simple plasmid which is designed to </a:t>
            </a:r>
            <a:r>
              <a:rPr lang="en-US" sz="2200" b="1" dirty="0">
                <a:solidFill>
                  <a:srgbClr val="FF0000"/>
                </a:solidFill>
              </a:rPr>
              <a:t>clone very large DNA fragments ranging in size from 75 to 300 kb</a:t>
            </a:r>
            <a:r>
              <a:rPr lang="en-US" sz="2200" b="1" dirty="0"/>
              <a:t>.</a:t>
            </a:r>
          </a:p>
          <a:p>
            <a:endParaRPr lang="en-US" sz="2200" b="1" dirty="0"/>
          </a:p>
          <a:p>
            <a:r>
              <a:rPr lang="en-US" sz="2200" b="1" dirty="0"/>
              <a:t>They have marker such as </a:t>
            </a:r>
            <a:r>
              <a:rPr lang="en-US" sz="2200" b="1" dirty="0">
                <a:solidFill>
                  <a:srgbClr val="FF0000"/>
                </a:solidFill>
              </a:rPr>
              <a:t>antibiotic resistance genes and a very stable origin of replication (</a:t>
            </a:r>
            <a:r>
              <a:rPr lang="en-US" sz="2200" b="1" dirty="0" err="1">
                <a:solidFill>
                  <a:srgbClr val="FF0000"/>
                </a:solidFill>
              </a:rPr>
              <a:t>ori</a:t>
            </a:r>
            <a:r>
              <a:rPr lang="en-US" sz="2200" b="1" dirty="0">
                <a:solidFill>
                  <a:srgbClr val="FF0000"/>
                </a:solidFill>
              </a:rPr>
              <a:t>) </a:t>
            </a:r>
            <a:r>
              <a:rPr lang="en-US" sz="2200" b="1" dirty="0"/>
              <a:t>that promotes the distribution of plasmid after bacterial cell division and maintaining the plasmid copy number to one or two per cell.</a:t>
            </a:r>
          </a:p>
          <a:p>
            <a:endParaRPr lang="en-US" sz="2200" b="1" dirty="0"/>
          </a:p>
          <a:p>
            <a:r>
              <a:rPr lang="en-US" sz="2200" b="1" dirty="0"/>
              <a:t>They also used in </a:t>
            </a:r>
            <a:r>
              <a:rPr lang="en-US" sz="2200" b="1" dirty="0">
                <a:solidFill>
                  <a:srgbClr val="FF0000"/>
                </a:solidFill>
              </a:rPr>
              <a:t>sequencing the genome of organisms in genome projects </a:t>
            </a:r>
          </a:p>
          <a:p>
            <a:endParaRPr lang="en-US" sz="2200" b="1" dirty="0"/>
          </a:p>
          <a:p>
            <a:endParaRPr lang="en-SA" sz="2200" b="1" dirty="0"/>
          </a:p>
        </p:txBody>
      </p:sp>
    </p:spTree>
    <p:extLst>
      <p:ext uri="{BB962C8B-B14F-4D97-AF65-F5344CB8AC3E}">
        <p14:creationId xmlns:p14="http://schemas.microsoft.com/office/powerpoint/2010/main" val="146193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651</Words>
  <Application>Microsoft Macintosh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Plasmid:</vt:lpstr>
      <vt:lpstr>PowerPoint Presentation</vt:lpstr>
      <vt:lpstr>PowerPoint Presentation</vt:lpstr>
      <vt:lpstr>Bacteriophages: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Bader O. Almotairi</dc:creator>
  <cp:lastModifiedBy>Bader O. Almotairi</cp:lastModifiedBy>
  <cp:revision>14</cp:revision>
  <dcterms:created xsi:type="dcterms:W3CDTF">2020-09-12T12:33:55Z</dcterms:created>
  <dcterms:modified xsi:type="dcterms:W3CDTF">2022-09-06T20:53:59Z</dcterms:modified>
</cp:coreProperties>
</file>