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0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43"/>
  </p:normalViewPr>
  <p:slideViewPr>
    <p:cSldViewPr snapToGrid="0" snapToObjects="1">
      <p:cViewPr varScale="1">
        <p:scale>
          <a:sx n="76" d="100"/>
          <a:sy n="76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50A0-0FCB-104E-8E9B-1BF882B9B56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C29-5271-214D-8967-B43FD8EAB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0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50A0-0FCB-104E-8E9B-1BF882B9B56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C29-5271-214D-8967-B43FD8EAB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0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50A0-0FCB-104E-8E9B-1BF882B9B56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C29-5271-214D-8967-B43FD8EABB4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9957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50A0-0FCB-104E-8E9B-1BF882B9B56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C29-5271-214D-8967-B43FD8EAB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86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50A0-0FCB-104E-8E9B-1BF882B9B56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C29-5271-214D-8967-B43FD8EABB4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205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50A0-0FCB-104E-8E9B-1BF882B9B56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C29-5271-214D-8967-B43FD8EAB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3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50A0-0FCB-104E-8E9B-1BF882B9B56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C29-5271-214D-8967-B43FD8EAB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86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50A0-0FCB-104E-8E9B-1BF882B9B56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C29-5271-214D-8967-B43FD8EAB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0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50A0-0FCB-104E-8E9B-1BF882B9B56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C29-5271-214D-8967-B43FD8EAB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2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50A0-0FCB-104E-8E9B-1BF882B9B56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C29-5271-214D-8967-B43FD8EAB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7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50A0-0FCB-104E-8E9B-1BF882B9B56E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C29-5271-214D-8967-B43FD8EAB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4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50A0-0FCB-104E-8E9B-1BF882B9B56E}" type="datetimeFigureOut">
              <a:rPr lang="en-US" smtClean="0"/>
              <a:t>2/8/24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C29-5271-214D-8967-B43FD8EAB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0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50A0-0FCB-104E-8E9B-1BF882B9B56E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C29-5271-214D-8967-B43FD8EAB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4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50A0-0FCB-104E-8E9B-1BF882B9B56E}" type="datetimeFigureOut">
              <a:rPr lang="en-US" smtClean="0"/>
              <a:t>2/8/24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C29-5271-214D-8967-B43FD8EAB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2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50A0-0FCB-104E-8E9B-1BF882B9B56E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C29-5271-214D-8967-B43FD8EAB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50A0-0FCB-104E-8E9B-1BF882B9B56E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EC29-5271-214D-8967-B43FD8EAB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6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A50A0-0FCB-104E-8E9B-1BF882B9B56E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B6EC29-5271-214D-8967-B43FD8EAB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9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Linkage, crossing over and chromosomal mapping </a:t>
            </a:r>
            <a:r>
              <a:rPr lang="en-US" dirty="0"/>
              <a:t>(2</a:t>
            </a:r>
            <a:r>
              <a:rPr lang="en-US" dirty="0">
                <a:effectLst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0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01228"/>
              </p:ext>
            </p:extLst>
          </p:nvPr>
        </p:nvGraphicFramePr>
        <p:xfrm>
          <a:off x="1213945" y="1902080"/>
          <a:ext cx="8126247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8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Chromosome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genes</a:t>
                      </a:r>
                      <a:r>
                        <a:rPr lang="en-US" baseline="0" dirty="0"/>
                        <a:t> (approximately)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Autoimmune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polyglandular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syndrome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Chronic myeloid leukemia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Fragile X-syndrome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Testes determining factor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57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0132" y="294795"/>
            <a:ext cx="5631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Chromosome nomenclatural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536" y="2618359"/>
            <a:ext cx="9019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Each chromosome has a centromere which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splits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the chromosome into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 short arm (p) and a long arm (q).</a:t>
            </a:r>
          </a:p>
          <a:p>
            <a:pPr algn="just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 distinct banding landmarks are picked to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divide each arm into regions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 Regions are identified by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the specific morphological features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that are always appeared in a chromosome, for instance: the presence of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prominent </a:t>
            </a:r>
            <a:r>
              <a:rPr lang="en-US" sz="20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Giemsa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-staining bands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 algn="just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Closer to centromere is 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region 1. </a:t>
            </a:r>
          </a:p>
          <a:p>
            <a:pPr algn="just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Regions could be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further divided into bands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according to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staining pattern.</a:t>
            </a:r>
          </a:p>
          <a:p>
            <a:pPr algn="just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These bands subdivides into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sub-bands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(need to add a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decimal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point behind the band number.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536" y="1633474"/>
            <a:ext cx="90194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Idealized diagrams (ideograms) of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G-banded chromosomes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are published as standard reference points for chromosome banding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6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7834" y="2105561"/>
            <a:ext cx="4489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2q37</a:t>
            </a:r>
          </a:p>
          <a:p>
            <a:pPr algn="ctr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Chromosome 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long arm, region 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band 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7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and is referred to as Two q Three Seven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2105561"/>
            <a:ext cx="3221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2q24.3</a:t>
            </a:r>
          </a:p>
          <a:p>
            <a:pPr algn="ctr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Chromosome 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long arm, region 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band 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sub-band 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520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73" y="598526"/>
            <a:ext cx="8287719" cy="60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2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370" y="2033712"/>
            <a:ext cx="9404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A relative Distance </a:t>
            </a:r>
            <a:r>
              <a:rPr lang="en-US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between linked genes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on chromosome. </a:t>
            </a:r>
            <a:r>
              <a:rPr lang="en-US" sz="2000" dirty="0"/>
              <a:t>Also, Provides clues about which chromosome contains the gene and </a:t>
            </a:r>
            <a:r>
              <a:rPr lang="en-US" sz="2000" dirty="0">
                <a:solidFill>
                  <a:srgbClr val="FF0000"/>
                </a:solidFill>
              </a:rPr>
              <a:t>precisely where the gene lies </a:t>
            </a:r>
            <a:r>
              <a:rPr lang="en-US" sz="2000" dirty="0"/>
              <a:t>on that chromosome.</a:t>
            </a:r>
          </a:p>
          <a:p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/>
              <a:t>Chromosome mapping can offer an evidence that a disease transmitted from parent to child is linked to </a:t>
            </a:r>
            <a:r>
              <a:rPr lang="en-US" sz="2000" dirty="0">
                <a:solidFill>
                  <a:srgbClr val="FF0000"/>
                </a:solidFill>
              </a:rPr>
              <a:t>one or more genes</a:t>
            </a:r>
            <a:r>
              <a:rPr lang="en-US" sz="2000" dirty="0"/>
              <a:t>. </a:t>
            </a:r>
          </a:p>
          <a:p>
            <a:endParaRPr lang="en-US" sz="2400" dirty="0"/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br>
              <a:rPr lang="en-US" sz="2400" dirty="0"/>
            </a:br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042" y="468762"/>
            <a:ext cx="31958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" charset="0"/>
                <a:ea typeface="Calibri" charset="0"/>
                <a:cs typeface="Calibri" charset="0"/>
              </a:rPr>
              <a:t>Chromosome mapping:</a:t>
            </a:r>
          </a:p>
        </p:txBody>
      </p:sp>
    </p:spTree>
    <p:extLst>
      <p:ext uri="{BB962C8B-B14F-4D97-AF65-F5344CB8AC3E}">
        <p14:creationId xmlns:p14="http://schemas.microsoft.com/office/powerpoint/2010/main" val="32962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FA8AA-655D-92F9-786E-6BD96EDC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630448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Linkage map or </a:t>
            </a:r>
            <a:r>
              <a:rPr lang="en-US" sz="2000" b="0" i="0" u="none" strike="noStrike" dirty="0">
                <a:solidFill>
                  <a:srgbClr val="323232"/>
                </a:solidFill>
                <a:effectLst/>
                <a:latin typeface="+mj-lt"/>
              </a:rPr>
              <a:t>A genetic map: (</a:t>
            </a:r>
            <a:r>
              <a:rPr lang="en-US" altLang="en-US" sz="2000" dirty="0">
                <a:latin typeface="+mj-lt"/>
              </a:rPr>
              <a:t>Based on studies of recombination frequencies)</a:t>
            </a:r>
          </a:p>
          <a:p>
            <a:pPr marL="0" indent="0">
              <a:buNone/>
            </a:pPr>
            <a:endParaRPr lang="en-S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C12C7-D933-15DF-BEBD-243E5767A1C6}"/>
              </a:ext>
            </a:extLst>
          </p:cNvPr>
          <p:cNvSpPr/>
          <p:nvPr/>
        </p:nvSpPr>
        <p:spPr>
          <a:xfrm>
            <a:off x="677334" y="2613392"/>
            <a:ext cx="89654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0" i="0" u="none" strike="noStrike" dirty="0">
                <a:solidFill>
                  <a:srgbClr val="323232"/>
                </a:solidFill>
                <a:effectLst/>
                <a:latin typeface="+mj-lt"/>
              </a:rPr>
              <a:t>shows the relative location of </a:t>
            </a:r>
            <a:r>
              <a:rPr lang="en-US" sz="2000" b="0" i="0" u="none" strike="noStrike" dirty="0">
                <a:solidFill>
                  <a:srgbClr val="FF0000"/>
                </a:solidFill>
                <a:effectLst/>
                <a:latin typeface="+mj-lt"/>
              </a:rPr>
              <a:t>genetic markers </a:t>
            </a:r>
            <a:r>
              <a:rPr lang="en-US" sz="2000" b="0" i="0" u="none" strike="noStrike" dirty="0">
                <a:solidFill>
                  <a:srgbClr val="323232"/>
                </a:solidFill>
                <a:effectLst/>
                <a:latin typeface="+mj-lt"/>
              </a:rPr>
              <a:t>(reflecting sites of genomic variants) on a chromosome. A genetic map is based on the concept of genetic linkage: the closer two markers are to each other on a chromosome, the greater the probability that they will be inherited together. By studying inheritance patterns, the relative order and location of genetic markers along a chromosome can be established.</a:t>
            </a: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Distance measure in </a:t>
            </a:r>
            <a:r>
              <a:rPr lang="en-US" sz="2000" dirty="0" err="1">
                <a:latin typeface="+mj-lt"/>
              </a:rPr>
              <a:t>centimorgan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cM</a:t>
            </a:r>
            <a:r>
              <a:rPr lang="en-US" sz="2000" dirty="0">
                <a:latin typeface="+mj-lt"/>
              </a:rPr>
              <a:t>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F0C5C-B428-54BB-B77C-363C27913AB8}"/>
              </a:ext>
            </a:extLst>
          </p:cNvPr>
          <p:cNvSpPr txBox="1"/>
          <p:nvPr/>
        </p:nvSpPr>
        <p:spPr>
          <a:xfrm>
            <a:off x="677334" y="816638"/>
            <a:ext cx="61029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Linkage map: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S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2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7408" y="0"/>
            <a:ext cx="722243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b="1" dirty="0"/>
              <a:t>Physical mapping:</a:t>
            </a:r>
          </a:p>
          <a:p>
            <a:endParaRPr lang="en-US" dirty="0"/>
          </a:p>
          <a:p>
            <a:r>
              <a:rPr lang="en-US" dirty="0"/>
              <a:t>Molecular biology technique used to figure out the order and distance between DNA bp via DNA marker such as RFLP.</a:t>
            </a:r>
          </a:p>
          <a:p>
            <a:endParaRPr lang="en-US" dirty="0"/>
          </a:p>
          <a:p>
            <a:r>
              <a:rPr lang="en-US" dirty="0"/>
              <a:t>Distance measure in Base Pair (</a:t>
            </a:r>
            <a:r>
              <a:rPr lang="en-US" dirty="0" err="1"/>
              <a:t>bp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Type of DNA marker is Restriction fragment length polymorphism (RFLP).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05" y="3575346"/>
            <a:ext cx="533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7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Chromosome banding: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75" y="1577265"/>
            <a:ext cx="8596668" cy="3880773"/>
          </a:xfrm>
        </p:spPr>
        <p:txBody>
          <a:bodyPr>
            <a:noAutofit/>
          </a:bodyPr>
          <a:lstStyle/>
          <a:p>
            <a:pPr algn="just"/>
            <a:r>
              <a:rPr lang="en-US" sz="2200" b="1" dirty="0">
                <a:ea typeface="Calibri" charset="0"/>
                <a:cs typeface="Calibri" charset="0"/>
              </a:rPr>
              <a:t>Q- banding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algn="just"/>
            <a:r>
              <a:rPr lang="en-US" sz="2000" dirty="0">
                <a:ea typeface="Calibri" charset="0"/>
                <a:cs typeface="Calibri" charset="0"/>
              </a:rPr>
              <a:t>In 1971 the </a:t>
            </a:r>
            <a:r>
              <a:rPr lang="en-US" sz="2000" dirty="0" err="1">
                <a:ea typeface="Calibri" charset="0"/>
                <a:cs typeface="Calibri" charset="0"/>
              </a:rPr>
              <a:t>quinacrine</a:t>
            </a:r>
            <a:r>
              <a:rPr lang="en-US" sz="2000" dirty="0">
                <a:ea typeface="Calibri" charset="0"/>
                <a:cs typeface="Calibri" charset="0"/>
              </a:rPr>
              <a:t> (Q-) banding pattern for all 24 human chromosomes (22 autosomes, X, and Y) was reported. </a:t>
            </a:r>
            <a:r>
              <a:rPr lang="en-US" sz="2000" b="1" dirty="0">
                <a:solidFill>
                  <a:srgbClr val="FF0000"/>
                </a:solidFill>
                <a:ea typeface="Calibri" charset="0"/>
                <a:cs typeface="Calibri" charset="0"/>
              </a:rPr>
              <a:t>Employing a florescence microscope</a:t>
            </a:r>
            <a:r>
              <a:rPr lang="en-US" sz="2000" dirty="0">
                <a:ea typeface="Calibri" charset="0"/>
                <a:cs typeface="Calibri" charset="0"/>
              </a:rPr>
              <a:t> to detect the bands ( light bands).</a:t>
            </a:r>
          </a:p>
          <a:p>
            <a:pPr algn="just"/>
            <a:r>
              <a:rPr lang="en-US" sz="2200" b="1" dirty="0">
                <a:ea typeface="Calibri" charset="0"/>
                <a:cs typeface="Calibri" charset="0"/>
              </a:rPr>
              <a:t>G- banding:</a:t>
            </a:r>
          </a:p>
          <a:p>
            <a:pPr algn="just"/>
            <a:r>
              <a:rPr lang="en-US" sz="2200" dirty="0" err="1">
                <a:ea typeface="Calibri" charset="0"/>
                <a:cs typeface="Calibri" charset="0"/>
              </a:rPr>
              <a:t>Giemsa</a:t>
            </a:r>
            <a:r>
              <a:rPr lang="en-US" sz="2200" dirty="0">
                <a:ea typeface="Calibri" charset="0"/>
                <a:cs typeface="Calibri" charset="0"/>
              </a:rPr>
              <a:t> (G-) banding, was introduced that using the common </a:t>
            </a:r>
            <a:r>
              <a:rPr lang="en-US" sz="2200" dirty="0" err="1">
                <a:ea typeface="Calibri" charset="0"/>
                <a:cs typeface="Calibri" charset="0"/>
              </a:rPr>
              <a:t>Giemsa</a:t>
            </a:r>
            <a:r>
              <a:rPr lang="en-US" sz="2200" dirty="0">
                <a:ea typeface="Calibri" charset="0"/>
                <a:cs typeface="Calibri" charset="0"/>
              </a:rPr>
              <a:t> stain after treated chromosome with </a:t>
            </a:r>
            <a:r>
              <a:rPr lang="en-US" sz="2200" dirty="0">
                <a:solidFill>
                  <a:srgbClr val="FF0000"/>
                </a:solidFill>
                <a:ea typeface="Calibri" charset="0"/>
                <a:cs typeface="Calibri" charset="0"/>
              </a:rPr>
              <a:t>trypsin</a:t>
            </a:r>
            <a:r>
              <a:rPr lang="en-US" sz="2200" dirty="0">
                <a:ea typeface="Calibri" charset="0"/>
                <a:cs typeface="Calibri" charset="0"/>
              </a:rPr>
              <a:t>. </a:t>
            </a:r>
            <a:r>
              <a:rPr lang="en-US" sz="2200" dirty="0" err="1">
                <a:ea typeface="Calibri" charset="0"/>
                <a:cs typeface="Calibri" charset="0"/>
              </a:rPr>
              <a:t>Giemsa</a:t>
            </a:r>
            <a:r>
              <a:rPr lang="en-US" sz="2200" dirty="0">
                <a:ea typeface="Calibri" charset="0"/>
                <a:cs typeface="Calibri" charset="0"/>
              </a:rPr>
              <a:t> Banding is the </a:t>
            </a:r>
            <a:r>
              <a:rPr lang="en-US" sz="2200" dirty="0">
                <a:solidFill>
                  <a:srgbClr val="FF0000"/>
                </a:solidFill>
                <a:ea typeface="Calibri" charset="0"/>
                <a:cs typeface="Calibri" charset="0"/>
              </a:rPr>
              <a:t>most frequently used in cytogenetic laboratories</a:t>
            </a:r>
            <a:r>
              <a:rPr lang="en-US" sz="2200" dirty="0">
                <a:ea typeface="Calibri" charset="0"/>
                <a:cs typeface="Calibri" charset="0"/>
              </a:rPr>
              <a:t>. Each chromosome pair stains in a distinctive pattern of light and dark bands. The dark bands are called </a:t>
            </a:r>
            <a:r>
              <a:rPr lang="en-US" sz="2200" dirty="0">
                <a:solidFill>
                  <a:srgbClr val="FF0000"/>
                </a:solidFill>
                <a:ea typeface="Calibri" charset="0"/>
                <a:cs typeface="Calibri" charset="0"/>
              </a:rPr>
              <a:t>G bands</a:t>
            </a:r>
            <a:r>
              <a:rPr lang="en-US" sz="2200" dirty="0">
                <a:ea typeface="Calibri" charset="0"/>
                <a:cs typeface="Calibri" charset="0"/>
              </a:rPr>
              <a:t>.</a:t>
            </a:r>
            <a:r>
              <a:rPr lang="en-US" sz="2200" dirty="0"/>
              <a:t> The positive G-bands, which are the dark bands, correspond to the hydrophobic regions of the chromosomes which are known as the late replicating heterochromatin.</a:t>
            </a:r>
          </a:p>
          <a:p>
            <a:pPr algn="just"/>
            <a:endParaRPr lang="en-US" sz="2200" dirty="0"/>
          </a:p>
          <a:p>
            <a:pPr algn="just"/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9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6952" y="863716"/>
            <a:ext cx="603019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latin typeface="Calibri" charset="0"/>
                <a:ea typeface="Calibri" charset="0"/>
                <a:cs typeface="Calibri" charset="0"/>
              </a:rPr>
              <a:t>R- banding: </a:t>
            </a:r>
          </a:p>
          <a:p>
            <a:pPr algn="just"/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Reverse banding is an opposite to G and Q banding and also represents </a:t>
            </a:r>
            <a:r>
              <a:rPr lang="en-US" sz="2000" dirty="0"/>
              <a:t>GC-rich </a:t>
            </a:r>
            <a:r>
              <a:rPr lang="en-US" sz="2200" dirty="0" err="1">
                <a:latin typeface="Calibri" charset="0"/>
                <a:ea typeface="Calibri" charset="0"/>
                <a:cs typeface="Calibri" charset="0"/>
              </a:rPr>
              <a:t>euchromatin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regions of chromosomes.</a:t>
            </a:r>
            <a:r>
              <a:rPr lang="en-US" sz="2400" dirty="0"/>
              <a:t> </a:t>
            </a:r>
          </a:p>
          <a:p>
            <a:pPr algn="just"/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200" b="1" dirty="0">
                <a:latin typeface="Calibri" charset="0"/>
                <a:ea typeface="Calibri" charset="0"/>
                <a:cs typeface="Calibri" charset="0"/>
              </a:rPr>
              <a:t>C-banding:</a:t>
            </a:r>
          </a:p>
          <a:p>
            <a:pPr algn="just"/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Centromere </a:t>
            </a:r>
            <a:r>
              <a:rPr lang="en-US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heterochromatin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banding is utilized to  Noncoding constitutive heterochromatin, such as the repetitive DNA sequence (DNA satellite), Which are </a:t>
            </a:r>
            <a:r>
              <a:rPr lang="en-US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found near to centromeres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and on the distal portion of the Y chromosome (means no active genes). (</a:t>
            </a:r>
            <a:r>
              <a:rPr lang="en-US" sz="2400" dirty="0">
                <a:solidFill>
                  <a:srgbClr val="212121"/>
                </a:solidFill>
                <a:latin typeface="BlinkMacSystemFont"/>
                <a:ea typeface="Calibri" charset="0"/>
                <a:cs typeface="Calibri" charset="0"/>
              </a:rPr>
              <a:t>D</a:t>
            </a:r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enaturing chromosomes in a 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BlinkMacSystemFont"/>
              </a:rPr>
              <a:t>saturated alkaline solution </a:t>
            </a:r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followed by 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BlinkMacSystemFont"/>
              </a:rPr>
              <a:t>Giemsa staining</a:t>
            </a:r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)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6179" y="317500"/>
            <a:ext cx="693683" cy="6223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04841" y="1289347"/>
            <a:ext cx="11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G- Band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15572" y="3652303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R- Band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26DC9-3D79-957C-6EC1-A85E603A5BDA}"/>
              </a:ext>
            </a:extLst>
          </p:cNvPr>
          <p:cNvSpPr txBox="1"/>
          <p:nvPr/>
        </p:nvSpPr>
        <p:spPr>
          <a:xfrm>
            <a:off x="7105770" y="2630526"/>
            <a:ext cx="1049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C- Band</a:t>
            </a:r>
          </a:p>
        </p:txBody>
      </p:sp>
    </p:spTree>
    <p:extLst>
      <p:ext uri="{BB962C8B-B14F-4D97-AF65-F5344CB8AC3E}">
        <p14:creationId xmlns:p14="http://schemas.microsoft.com/office/powerpoint/2010/main" val="207716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chromosomes: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Human genome project aiming to identify roughly 30000 genes.</a:t>
            </a:r>
          </a:p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Chromosome 1:</a:t>
            </a:r>
          </a:p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Contains over 3000 genes </a:t>
            </a:r>
          </a:p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Disease ( Glaucoma, Alzheimer).</a:t>
            </a:r>
          </a:p>
          <a:p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Chromosome 2:</a:t>
            </a:r>
          </a:p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Contains over 2500 genes </a:t>
            </a:r>
          </a:p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Disease (colon cancer, </a:t>
            </a:r>
            <a:r>
              <a:rPr lang="en-US" sz="2200" dirty="0" err="1">
                <a:latin typeface="Calibri" charset="0"/>
                <a:ea typeface="Calibri" charset="0"/>
                <a:cs typeface="Calibri" charset="0"/>
              </a:rPr>
              <a:t>Waardenberg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syndrome)</a:t>
            </a:r>
          </a:p>
        </p:txBody>
      </p:sp>
    </p:spTree>
    <p:extLst>
      <p:ext uri="{BB962C8B-B14F-4D97-AF65-F5344CB8AC3E}">
        <p14:creationId xmlns:p14="http://schemas.microsoft.com/office/powerpoint/2010/main" val="49416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154951"/>
              </p:ext>
            </p:extLst>
          </p:nvPr>
        </p:nvGraphicFramePr>
        <p:xfrm>
          <a:off x="928413" y="1602535"/>
          <a:ext cx="8127999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Chromosome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genes</a:t>
                      </a:r>
                      <a:r>
                        <a:rPr lang="en-US" baseline="0" dirty="0"/>
                        <a:t> (approximately)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Lung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Parkinson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Asthma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diabetes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Obesity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Werner syndrome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Chronic myeloid leukemia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Refsum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diabetes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00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872070"/>
              </p:ext>
            </p:extLst>
          </p:nvPr>
        </p:nvGraphicFramePr>
        <p:xfrm>
          <a:off x="739227" y="1523707"/>
          <a:ext cx="8127999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Chromosome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genes</a:t>
                      </a:r>
                      <a:r>
                        <a:rPr lang="en-US" baseline="0" dirty="0"/>
                        <a:t> (approximately)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Zellweger</a:t>
                      </a:r>
                      <a:r>
                        <a:rPr lang="en-US" dirty="0"/>
                        <a:t> syndrome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Breast</a:t>
                      </a:r>
                      <a:r>
                        <a:rPr lang="en-US" baseline="0" dirty="0"/>
                        <a:t> cancer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Alzheimer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Marfan</a:t>
                      </a:r>
                      <a:r>
                        <a:rPr lang="en-US" dirty="0"/>
                        <a:t> syndrome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Poly Cystic kidney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Breast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Pancreatic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Severe combine immunodeficiency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Severe combine immunodeficiency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152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770</TotalTime>
  <Words>730</Words>
  <Application>Microsoft Macintosh PowerPoint</Application>
  <PresentationFormat>Widescreen</PresentationFormat>
  <Paragraphs>142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BlinkMacSystemFont</vt:lpstr>
      <vt:lpstr>Calibri</vt:lpstr>
      <vt:lpstr>Trebuchet MS</vt:lpstr>
      <vt:lpstr>Wingdings 3</vt:lpstr>
      <vt:lpstr>Facet</vt:lpstr>
      <vt:lpstr>Linkage, crossing over and chromosomal mapping (2).</vt:lpstr>
      <vt:lpstr>PowerPoint Presentation</vt:lpstr>
      <vt:lpstr>PowerPoint Presentation</vt:lpstr>
      <vt:lpstr>PowerPoint Presentation</vt:lpstr>
      <vt:lpstr>Chromosome banding:</vt:lpstr>
      <vt:lpstr>PowerPoint Presentation</vt:lpstr>
      <vt:lpstr>Human chromosomes: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Linkage, crossing over and chromosomal mapping (2).</dc:title>
  <dc:creator>Microsoft Office User</dc:creator>
  <cp:lastModifiedBy>Bader O. Almotairi</cp:lastModifiedBy>
  <cp:revision>49</cp:revision>
  <dcterms:created xsi:type="dcterms:W3CDTF">2018-09-25T11:17:53Z</dcterms:created>
  <dcterms:modified xsi:type="dcterms:W3CDTF">2024-02-07T22:06:20Z</dcterms:modified>
</cp:coreProperties>
</file>