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6"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9900"/>
    <a:srgbClr val="00FF00"/>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202"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53259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1917233751"/>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568529850"/>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1737545720"/>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190192043"/>
      </p:ext>
    </p:extLst>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2962475231"/>
      </p:ext>
    </p:extLst>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930043785"/>
      </p:ext>
    </p:extLst>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053546527"/>
      </p:ext>
    </p:extLst>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6" r:id="rId4"/>
    <p:sldLayoutId id="2147483663" r:id="rId5"/>
    <p:sldLayoutId id="2147483662" r:id="rId6"/>
    <p:sldLayoutId id="2147483661" r:id="rId7"/>
    <p:sldLayoutId id="2147483651" r:id="rId8"/>
    <p:sldLayoutId id="2147483652" r:id="rId9"/>
    <p:sldLayoutId id="2147483653" r:id="rId10"/>
    <p:sldLayoutId id="2147483654" r:id="rId11"/>
    <p:sldLayoutId id="2147483664" r:id="rId12"/>
    <p:sldLayoutId id="2147483655" r:id="rId13"/>
    <p:sldLayoutId id="2147483656" r:id="rId14"/>
    <p:sldLayoutId id="2147483657" r:id="rId15"/>
    <p:sldLayoutId id="2147483658" r:id="rId16"/>
    <p:sldLayoutId id="2147483659" r:id="rId17"/>
    <p:sldLayoutId id="2147483660" r:id="rId18"/>
    <p:sldLayoutId id="2147483665" r:id="rId19"/>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5.tif"/><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10.xml"/><Relationship Id="rId10" Type="http://schemas.openxmlformats.org/officeDocument/2006/relationships/image" Target="../media/image16.jpg"/><Relationship Id="rId4" Type="http://schemas.openxmlformats.org/officeDocument/2006/relationships/slideLayout" Target="../slideLayouts/slideLayout3.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1.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emf"/><Relationship Id="rId5" Type="http://schemas.openxmlformats.org/officeDocument/2006/relationships/notesSlide" Target="../notesSlides/notesSlide13.xml"/><Relationship Id="rId4" Type="http://schemas.openxmlformats.org/officeDocument/2006/relationships/slideLayout" Target="../slideLayouts/slideLayout3.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9.jpe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7.xml"/><Relationship Id="rId7" Type="http://schemas.openxmlformats.org/officeDocument/2006/relationships/image" Target="../media/image1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3.xml"/><Relationship Id="rId7" Type="http://schemas.openxmlformats.org/officeDocument/2006/relationships/image" Target="../media/image20.jpeg"/><Relationship Id="rId12"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12" Type="http://schemas.openxmlformats.org/officeDocument/2006/relationships/image" Target="../media/image11.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13.xml"/><Relationship Id="rId10" Type="http://schemas.openxmlformats.org/officeDocument/2006/relationships/image" Target="../media/image9.jpeg"/><Relationship Id="rId4" Type="http://schemas.openxmlformats.org/officeDocument/2006/relationships/tags" Target="../tags/tag7.xml"/><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wmf"/><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0"/>
            <a:ext cx="4343400" cy="6810375"/>
            <a:chOff x="4800600" y="4763"/>
            <a:chExt cx="4343400" cy="6810375"/>
          </a:xfrm>
        </p:grpSpPr>
        <p:grpSp>
          <p:nvGrpSpPr>
            <p:cNvPr id="17" name="Group 10"/>
            <p:cNvGrpSpPr>
              <a:grpSpLocks/>
            </p:cNvGrpSpPr>
            <p:nvPr>
              <p:custDataLst>
                <p:tags r:id="rId2"/>
              </p:custDataLst>
            </p:nvPr>
          </p:nvGrpSpPr>
          <p:grpSpPr bwMode="auto">
            <a:xfrm>
              <a:off x="4800600" y="4763"/>
              <a:ext cx="4343400" cy="6810375"/>
              <a:chOff x="4085582" y="4369"/>
              <a:chExt cx="5079606" cy="6810087"/>
            </a:xfrm>
          </p:grpSpPr>
          <p:sp>
            <p:nvSpPr>
              <p:cNvPr id="28" name="Rectangle 27"/>
              <p:cNvSpPr/>
              <p:nvPr/>
            </p:nvSpPr>
            <p:spPr>
              <a:xfrm>
                <a:off x="4085582" y="4369"/>
                <a:ext cx="5079606" cy="681008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7032" y="87287"/>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0000FF"/>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0000FF"/>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06994"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37" y="0"/>
            <a:ext cx="4940427" cy="6858000"/>
          </a:xfrm>
          <a:prstGeom prst="rect">
            <a:avLst/>
          </a:prstGeom>
        </p:spPr>
      </p:pic>
      <p:sp>
        <p:nvSpPr>
          <p:cNvPr id="4" name="Sun 3"/>
          <p:cNvSpPr/>
          <p:nvPr/>
        </p:nvSpPr>
        <p:spPr>
          <a:xfrm>
            <a:off x="2362200" y="4876800"/>
            <a:ext cx="380999" cy="3810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866901" y="1527322"/>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effectLst>
                  <a:outerShdw blurRad="38100" dist="38100" dir="2700000" algn="tl">
                    <a:srgbClr val="000000">
                      <a:alpha val="43137"/>
                    </a:srgbClr>
                  </a:outerShdw>
                </a:effectLst>
              </a:rPr>
              <a:t>علم الأحياء</a:t>
            </a:r>
            <a:endParaRPr lang="en-US" sz="20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955699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105667" y="3883399"/>
            <a:ext cx="3962133" cy="2898401"/>
          </a:xfrm>
          <a:ln>
            <a:solidFill>
              <a:srgbClr val="0000FF"/>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البَلَه المُميت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Tay</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-Sachs</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مرض وراثي نادر يسببه ﭽين متنحي يؤدي إلى نقص نشاط إنزيم هيكسورامينيديز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Hexooraminidase</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ذو العلاقة بتكسير دهون المخ</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(brain lipids) gangliosides </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(المهم في التواصل الخلوي) وعدم تكسيره يقود إلى تراكمه بالخلايا العصبية والاضرار بها.</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تطور المرض يؤدي إلى فقدان السمع، والبصر، وضعف عضلي، وضعف عقلي.</a:t>
            </a: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عادة ما يبدأ ظهور الاعراض في سن الـ 6 شهور ويؤدي غالباً إلى الوفاة في سن الخامسة لعدم توافر علاج لهذا المرض</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70660" name="Rectangle 4"/>
          <p:cNvSpPr>
            <a:spLocks noChangeArrowheads="1"/>
          </p:cNvSpPr>
          <p:nvPr/>
        </p:nvSpPr>
        <p:spPr bwMode="auto">
          <a:xfrm>
            <a:off x="152400" y="1431925"/>
            <a:ext cx="5715000" cy="2271391"/>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dirty="0">
                <a:effectLst>
                  <a:outerShdw blurRad="38100" dist="38100" dir="2700000" algn="tl">
                    <a:srgbClr val="C0C0C0"/>
                  </a:outerShdw>
                </a:effectLst>
              </a:rPr>
              <a:t>البله المميت </a:t>
            </a:r>
            <a:r>
              <a:rPr lang="en-US" altLang="en-US" sz="1600" b="1" dirty="0">
                <a:effectLst>
                  <a:outerShdw blurRad="38100" dist="38100" dir="2700000" algn="tl">
                    <a:srgbClr val="C0C0C0"/>
                  </a:outerShdw>
                </a:effectLst>
              </a:rPr>
              <a:t>):</a:t>
            </a:r>
            <a:r>
              <a:rPr lang="en-US" altLang="en-US" sz="2000" b="1" dirty="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u="sng" dirty="0">
                <a:solidFill>
                  <a:srgbClr val="0000FF"/>
                </a:solidFill>
                <a:effectLst>
                  <a:outerShdw blurRad="38100" dist="38100" dir="2700000" algn="tl">
                    <a:srgbClr val="C0C0C0"/>
                  </a:outerShdw>
                </a:effectLst>
              </a:rPr>
              <a:t>dysfunctional enzyme </a:t>
            </a:r>
            <a:r>
              <a:rPr lang="ar-EG" altLang="en-US" sz="1600" dirty="0">
                <a:solidFill>
                  <a:srgbClr val="000000"/>
                </a:solidFill>
                <a:effectLst>
                  <a:outerShdw blurRad="38100" dist="38100" dir="2700000" algn="tl">
                    <a:srgbClr val="C0C0C0"/>
                  </a:outerShdw>
                </a:effectLst>
              </a:rPr>
              <a:t>إنزيم 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seizures </a:t>
            </a:r>
            <a:r>
              <a:rPr lang="ar-EG" altLang="en-US" sz="1600" dirty="0">
                <a:solidFill>
                  <a:srgbClr val="000000"/>
                </a:solidFill>
                <a:effectLst>
                  <a:outerShdw blurRad="38100" dist="38100" dir="2700000" algn="tl">
                    <a:srgbClr val="C0C0C0"/>
                  </a:outerShdw>
                </a:effectLst>
              </a:rPr>
              <a:t>حول</a:t>
            </a:r>
            <a:r>
              <a:rPr lang="en-US" altLang="en-US" sz="1600" b="1" dirty="0">
                <a:solidFill>
                  <a:srgbClr val="000000"/>
                </a:solidFill>
                <a:effectLst>
                  <a:outerShdw blurRad="38100" dist="38100" dir="2700000" algn="tl">
                    <a:srgbClr val="C0C0C0"/>
                  </a:outerShdw>
                </a:effectLst>
              </a:rPr>
              <a:t>, blindness, and degeneration of motor and mental performance a 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a:t>
            </a:r>
            <a:r>
              <a:rPr lang="en-US" altLang="en-US" sz="1600" b="1" dirty="0">
                <a:solidFill>
                  <a:srgbClr val="0000FF"/>
                </a:solidFill>
                <a:effectLst>
                  <a:outerShdw blurRad="38100" dist="38100" dir="2700000" algn="tl">
                    <a:srgbClr val="C0C0C0"/>
                  </a:outerShdw>
                </a:effectLst>
              </a:rPr>
              <a:t>dies after a few years</a:t>
            </a:r>
            <a:r>
              <a:rPr lang="en-US" altLang="en-US" sz="1600" b="1" dirty="0">
                <a:solidFill>
                  <a:srgbClr val="000000"/>
                </a:solidFill>
                <a:effectLst>
                  <a:outerShdw blurRad="38100" dist="38100" dir="2700000" algn="tl">
                    <a:srgbClr val="C0C0C0"/>
                  </a:outerShdw>
                </a:effectLst>
              </a:rPr>
              <a: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1"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a:t>
            </a:r>
            <a:r>
              <a:rPr lang="en-US" altLang="en-US" sz="2000" b="1" dirty="0" smtClean="0">
                <a:solidFill>
                  <a:srgbClr val="009900"/>
                </a:solidFill>
                <a:effectLst>
                  <a:outerShdw blurRad="38100" dist="38100" dir="2700000" algn="tl">
                    <a:srgbClr val="C0C0C0"/>
                  </a:outerShdw>
                </a:effectLst>
              </a:rPr>
              <a:t>substitution of a single amino acid </a:t>
            </a:r>
            <a:r>
              <a:rPr lang="en-US" altLang="en-US" sz="2000" b="1" dirty="0" smtClean="0">
                <a:solidFill>
                  <a:srgbClr val="000000"/>
                </a:solidFill>
                <a:effectLst>
                  <a:outerShdw blurRad="38100" dist="38100" dir="2700000" algn="tl">
                    <a:srgbClr val="C0C0C0"/>
                  </a:outerShdw>
                </a:effectLst>
              </a:rPr>
              <a:t>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a:t>
            </a:r>
            <a:r>
              <a:rPr lang="en-US" altLang="en-US" sz="2000" b="1" dirty="0" smtClean="0">
                <a:solidFill>
                  <a:srgbClr val="009900"/>
                </a:solidFill>
                <a:effectLst>
                  <a:outerShdw blurRad="38100" dist="38100" dir="2700000" algn="tl">
                    <a:srgbClr val="C0C0C0"/>
                  </a:outerShdw>
                </a:effectLst>
              </a:rPr>
              <a:t>crystallizes into long                                                                             rods</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a:t>
            </a:r>
            <a:r>
              <a:rPr lang="en-US" altLang="en-US" sz="2000" b="1" dirty="0" smtClean="0">
                <a:solidFill>
                  <a:srgbClr val="0000FF"/>
                </a:solidFill>
                <a:effectLst>
                  <a:outerShdw blurRad="38100" dist="38100" dir="2700000" algn="tl">
                    <a:srgbClr val="C0C0C0"/>
                  </a:outerShdw>
                </a:effectLst>
              </a:rPr>
              <a:t>sickle shape</a:t>
            </a:r>
            <a:r>
              <a:rPr lang="en-US" altLang="en-US" sz="2000" b="1" dirty="0" smtClean="0">
                <a:solidFill>
                  <a:srgbClr val="000000"/>
                </a:solidFill>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a:t>
            </a:r>
            <a:r>
              <a:rPr lang="en-US" altLang="en-US" sz="2000" b="1" u="sng" dirty="0" smtClean="0">
                <a:solidFill>
                  <a:srgbClr val="000000"/>
                </a:solidFill>
                <a:effectLst>
                  <a:outerShdw blurRad="38100" dist="38100" dir="2700000" algn="tl">
                    <a:srgbClr val="C0C0C0"/>
                  </a:outerShdw>
                </a:effectLst>
              </a:rPr>
              <a:t>regular                                                                      blood transfusions </a:t>
            </a:r>
            <a:r>
              <a:rPr lang="en-US" altLang="en-US" sz="2000" b="1" dirty="0" smtClean="0">
                <a:solidFill>
                  <a:srgbClr val="000000"/>
                </a:solidFill>
                <a:effectLst>
                  <a:outerShdw blurRad="38100" dist="38100" dir="2700000" algn="tl">
                    <a:srgbClr val="C0C0C0"/>
                  </a:outerShdw>
                </a:effectLst>
              </a:rPr>
              <a:t>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8213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مرض </a:t>
            </a:r>
            <a:r>
              <a:rPr lang="ar-EG"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خلايا الدم الهلالية</a:t>
            </a:r>
            <a:r>
              <a:rPr lang="en-US"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ar-SA"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a:t>
            </a: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وفي </a:t>
            </a: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447800"/>
            <a:ext cx="8610600" cy="4853636"/>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err="1"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effectLst>
                  <a:outerShdw blurRad="38100" dist="38100" dir="2700000" algn="tl">
                    <a:srgbClr val="C0C0C0"/>
                  </a:outerShdw>
                </a:effectLst>
              </a:rPr>
              <a:t>homozygous recessive </a:t>
            </a:r>
            <a:r>
              <a:rPr lang="en-US" altLang="en-US" sz="1600" b="1" dirty="0" smtClean="0">
                <a:solidFill>
                  <a:srgbClr val="000000"/>
                </a:solidFill>
                <a:effectLst>
                  <a:outerShdw blurRad="38100" dist="38100" dir="2700000" algn="tl">
                    <a:srgbClr val="C0C0C0"/>
                  </a:outerShdw>
                </a:effectLst>
              </a:rPr>
              <a:t>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a:p>
            <a:pPr marL="609600" indent="-322263" eaLnBrk="1" hangingPunct="1">
              <a:lnSpc>
                <a:spcPct val="130000"/>
              </a:lnSpc>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Lethal dominant alleles </a:t>
            </a:r>
            <a:r>
              <a:rPr lang="en-US" altLang="en-US" sz="1800" b="1" u="sng" dirty="0" smtClean="0">
                <a:effectLst>
                  <a:outerShdw blurRad="38100" dist="38100" dir="2700000" algn="tl">
                    <a:srgbClr val="C0C0C0"/>
                  </a:outerShdw>
                </a:effectLst>
              </a:rPr>
              <a:t>are much less common                                           than</a:t>
            </a:r>
            <a:r>
              <a:rPr lang="en-US" altLang="en-US" sz="1800" b="1" u="sng" dirty="0" smtClean="0">
                <a:solidFill>
                  <a:srgbClr val="0000FF"/>
                </a:solidFill>
                <a:effectLst>
                  <a:outerShdw blurRad="38100" dist="38100" dir="2700000" algn="tl">
                    <a:srgbClr val="C0C0C0"/>
                  </a:outerShdw>
                </a:effectLst>
              </a:rPr>
              <a:t> lethal recessives </a:t>
            </a:r>
            <a:r>
              <a:rPr lang="en-US" altLang="en-US" sz="1800" b="1" dirty="0" smtClean="0">
                <a:effectLst>
                  <a:outerShdw blurRad="38100" dist="38100" dir="2700000" algn="tl">
                    <a:srgbClr val="C0C0C0"/>
                  </a:outerShdw>
                </a:effectLst>
              </a:rPr>
              <a:t>because if a lethal                                                dominant kills an offspring before it can mature                                           and reproduce, the allele will not be passed on                                             to future generations</a:t>
            </a:r>
            <a:r>
              <a:rPr lang="en-US" altLang="en-US" sz="1800" b="1" dirty="0" smtClean="0">
                <a:solidFill>
                  <a:srgbClr val="0000FF"/>
                </a:solidFill>
                <a:effectLst>
                  <a:outerShdw blurRad="38100" dist="38100" dir="2700000" algn="tl">
                    <a:srgbClr val="C0C0C0"/>
                  </a:outerShdw>
                </a:effectLst>
              </a:rPr>
              <a:t>.</a:t>
            </a: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(means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soft" dir="t">
                <a:rot lat="0" lon="0" rev="15600000"/>
              </a:lightRig>
            </a:scene3d>
            <a:sp3d extrusionH="57150" prstMaterial="softEdge">
              <a:bevelT w="25400" h="38100"/>
            </a:sp3d>
          </a:bodyPr>
          <a:lstStyle/>
          <a:p>
            <a:pPr algn="ctr" eaLnBrk="1" hangingPunct="1">
              <a:buClr>
                <a:srgbClr val="339933"/>
              </a:buClr>
              <a:buFontTx/>
              <a:buNone/>
              <a:tabLst>
                <a:tab pos="2743200" algn="l"/>
              </a:tabLst>
              <a:defRPr/>
            </a:pPr>
            <a:r>
              <a:rPr lang="en-US" altLang="en-US" sz="2800" b="1" dirty="0" smtClean="0">
                <a:ln/>
                <a:solidFill>
                  <a:schemeClr val="accent4"/>
                </a:solidFill>
              </a:rPr>
              <a:t>Many other disorders have a</a:t>
            </a:r>
          </a:p>
          <a:p>
            <a:pPr algn="ctr" eaLnBrk="1" hangingPunct="1">
              <a:buClr>
                <a:srgbClr val="339933"/>
              </a:buClr>
              <a:buFontTx/>
              <a:buNone/>
              <a:tabLst>
                <a:tab pos="2743200" algn="l"/>
              </a:tabLst>
              <a:defRPr/>
            </a:pPr>
            <a:r>
              <a:rPr lang="en-US" altLang="en-US" sz="2800" b="1" u="sng" dirty="0" smtClean="0">
                <a:ln/>
                <a:solidFill>
                  <a:schemeClr val="accent4"/>
                </a:solidFill>
              </a:rPr>
              <a:t>multifactorial</a:t>
            </a:r>
            <a:r>
              <a:rPr lang="en-US" altLang="en-US" sz="2800" b="1" dirty="0" smtClean="0">
                <a:ln/>
                <a:solidFill>
                  <a:schemeClr val="accent4"/>
                </a:solidFill>
              </a:rPr>
              <a:t> </a:t>
            </a:r>
            <a:r>
              <a:rPr lang="ar-EG" altLang="en-US" sz="2000" b="1" dirty="0" smtClean="0">
                <a:ln/>
                <a:solidFill>
                  <a:schemeClr val="accent4"/>
                </a:solidFill>
              </a:rPr>
              <a:t>متعدد العوامل</a:t>
            </a:r>
            <a:r>
              <a:rPr lang="en-GB" altLang="en-US" sz="2400" b="1" dirty="0">
                <a:ln/>
                <a:solidFill>
                  <a:schemeClr val="accent4"/>
                </a:solidFill>
              </a:rPr>
              <a:t> </a:t>
            </a:r>
            <a:r>
              <a:rPr lang="en-US" altLang="en-US" sz="2800" b="1" dirty="0" smtClean="0">
                <a:ln/>
                <a:solidFill>
                  <a:schemeClr val="accent4"/>
                </a:solidFill>
              </a:rPr>
              <a:t>basis.</a:t>
            </a:r>
          </a:p>
          <a:p>
            <a:pPr eaLnBrk="1" hangingPunct="1">
              <a:buClr>
                <a:srgbClr val="339933"/>
              </a:buClr>
              <a:buFontTx/>
              <a:buNone/>
              <a:tabLst>
                <a:tab pos="2743200" algn="l"/>
              </a:tabLst>
              <a:defRPr/>
            </a:pPr>
            <a:endParaRPr lang="en-US" altLang="en-US" sz="2400" b="1" dirty="0" smtClean="0">
              <a:ln/>
              <a:solidFill>
                <a:schemeClr val="accent4"/>
              </a:solidFill>
            </a:endParaRPr>
          </a:p>
          <a:p>
            <a:pPr eaLnBrk="1" hangingPunct="1">
              <a:buClr>
                <a:srgbClr val="339933"/>
              </a:buClr>
              <a:buFontTx/>
              <a:buNone/>
              <a:tabLst>
                <a:tab pos="2743200" algn="l"/>
              </a:tabLst>
              <a:defRPr/>
            </a:pPr>
            <a:endParaRPr lang="en-US" altLang="en-US" sz="1600"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chemeClr val="accent4"/>
                </a:solidFill>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a:solidFill>
                  <a:schemeClr val="accent4"/>
                </a:solidFill>
              </a:rPr>
              <a:t>Multifactorial disorders include</a:t>
            </a:r>
            <a:r>
              <a:rPr lang="ar-EG" altLang="en-US" b="1" dirty="0" smtClean="0">
                <a:ln/>
                <a:solidFill>
                  <a:schemeClr val="accent4"/>
                </a:solidFill>
              </a:rPr>
              <a:t>:</a:t>
            </a:r>
            <a:endParaRPr lang="en-US" altLang="en-US"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rgbClr val="0000FF"/>
                </a:solidFill>
              </a:rPr>
              <a:t>heart disease, diabetes, cancer, alcoholism, and certain mental illnesses, such a schizophrenia and manic-depressive disorder</a:t>
            </a:r>
            <a:r>
              <a:rPr lang="en-US" altLang="en-US" b="1" dirty="0" smtClean="0">
                <a:ln/>
                <a:solidFill>
                  <a:schemeClr val="accent4"/>
                </a:solidFill>
              </a:rPr>
              <a:t>.</a:t>
            </a:r>
          </a:p>
          <a:p>
            <a:pPr lvl="1" eaLnBrk="1" hangingPunct="1">
              <a:lnSpc>
                <a:spcPct val="90000"/>
              </a:lnSpc>
              <a:buClr>
                <a:srgbClr val="339933"/>
              </a:buClr>
              <a:tabLst>
                <a:tab pos="2743200" algn="l"/>
              </a:tabLst>
              <a:defRPr/>
            </a:pPr>
            <a:r>
              <a:rPr lang="en-US" altLang="en-US" b="1" dirty="0" smtClean="0">
                <a:ln/>
                <a:solidFill>
                  <a:schemeClr val="accent4"/>
                </a:solidFill>
              </a:rPr>
              <a:t>The genetic component is typically </a:t>
            </a:r>
            <a:r>
              <a:rPr lang="en-US" altLang="en-US" b="1" u="sng" dirty="0" smtClean="0">
                <a:ln/>
                <a:solidFill>
                  <a:schemeClr val="accent4"/>
                </a:solidFill>
              </a:rPr>
              <a:t>polygenic</a:t>
            </a:r>
            <a:r>
              <a:rPr lang="en-US" altLang="en-US" b="1" dirty="0" smtClean="0">
                <a:ln/>
                <a:solidFill>
                  <a:schemeClr val="accent4"/>
                </a:solidFill>
              </a:rPr>
              <a:t> </a:t>
            </a:r>
            <a:r>
              <a:rPr lang="ar-EG" altLang="en-US" sz="2400" b="1" dirty="0" smtClean="0">
                <a:ln/>
                <a:solidFill>
                  <a:schemeClr val="accent4"/>
                </a:solidFill>
              </a:rPr>
              <a:t>متعدد الجينات</a:t>
            </a:r>
            <a:r>
              <a:rPr lang="en-US" altLang="en-US" sz="2000" b="1" dirty="0">
                <a:ln/>
                <a:solidFill>
                  <a:schemeClr val="accent4"/>
                </a:solidFill>
              </a:rPr>
              <a:t>.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example, many genes affect cardiovascular health, making some of us more likely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others to heart attacks and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strokes</a:t>
            </a:r>
            <a:endParaRPr lang="en-US" altLang="en-US" sz="16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1" indent="0" eaLnBrk="1" hangingPunct="1">
              <a:lnSpc>
                <a:spcPct val="90000"/>
              </a:lnSpc>
              <a:buClr>
                <a:srgbClr val="339933"/>
              </a:buClr>
              <a:buNone/>
              <a:tabLst>
                <a:tab pos="2743200" algn="l"/>
              </a:tabLst>
              <a:defRPr/>
            </a:pPr>
            <a:endParaRPr lang="en-US" altLang="en-US" sz="1600" b="1" dirty="0" smtClean="0">
              <a:ln/>
              <a:solidFill>
                <a:schemeClr val="accent4"/>
              </a:solidFill>
            </a:endParaRPr>
          </a:p>
          <a:p>
            <a:pPr eaLnBrk="1" hangingPunct="1">
              <a:buClr>
                <a:srgbClr val="339933"/>
              </a:buClr>
              <a:tabLst>
                <a:tab pos="2743200" algn="l"/>
              </a:tabLst>
              <a:defRPr/>
            </a:pPr>
            <a:r>
              <a:rPr lang="en-US" altLang="en-US" sz="2400" b="1" dirty="0" smtClean="0">
                <a:ln/>
                <a:solidFill>
                  <a:schemeClr val="accent4"/>
                </a:solidFill>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defRPr/>
            </a:pPr>
            <a:r>
              <a:rPr lang="en-US" b="1" dirty="0" smtClean="0">
                <a:effectLst>
                  <a:outerShdw blurRad="38100" dist="38100" dir="2700000" algn="tl">
                    <a:srgbClr val="000000">
                      <a:alpha val="43137"/>
                    </a:srgbClr>
                  </a:outerShdw>
                </a:effectLst>
                <a:latin typeface="+mj-lt"/>
                <a:cs typeface="Times New Roman" panose="02020603050405020304" pitchFamily="18" charset="0"/>
              </a:rPr>
              <a:t>The </a:t>
            </a:r>
            <a:r>
              <a:rPr lang="en-US" b="1" dirty="0">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effectLst>
                  <a:outerShdw blurRad="38100" dist="38100" dir="2700000" algn="tl">
                    <a:srgbClr val="000000">
                      <a:alpha val="43137"/>
                    </a:srgbClr>
                  </a:outerShdw>
                </a:effectLst>
                <a:latin typeface="+mj-lt"/>
                <a:cs typeface="Times New Roman" panose="02020603050405020304" pitchFamily="18" charset="0"/>
              </a:rPr>
              <a:t>Assortment.</a:t>
            </a:r>
          </a:p>
          <a:p>
            <a:pPr lvl="1">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smtClean="0">
                <a:effectLst>
                  <a:outerShdw blurRad="38100" dist="38100" dir="2700000" algn="tl">
                    <a:srgbClr val="000000">
                      <a:alpha val="43137"/>
                    </a:srgbClr>
                  </a:outerShdw>
                </a:effectLst>
                <a:latin typeface="+mj-lt"/>
                <a:cs typeface="Times New Roman" pitchFamily="18" charset="0"/>
              </a:rPr>
              <a:t>Achondroplasia.</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362200" y="4114800"/>
            <a:ext cx="990600" cy="3048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u="sng"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400" dirty="0" smtClean="0">
                <a:solidFill>
                  <a:srgbClr val="000000"/>
                </a:solidFill>
                <a:effectLst>
                  <a:outerShdw blurRad="38100" dist="38100" dir="2700000" algn="tl">
                    <a:srgbClr val="C0C0C0"/>
                  </a:outerShdw>
                </a:effectLst>
              </a:rPr>
              <a:t>التزاوج أحاد</a:t>
            </a:r>
            <a:r>
              <a:rPr lang="ar-SA" altLang="en-US" sz="1400" dirty="0" smtClean="0">
                <a:solidFill>
                  <a:srgbClr val="000000"/>
                </a:solidFill>
                <a:effectLst>
                  <a:outerShdw blurRad="38100" dist="38100" dir="2700000" algn="tl">
                    <a:srgbClr val="C0C0C0"/>
                  </a:outerShdw>
                </a:effectLst>
              </a:rPr>
              <a:t>ي</a:t>
            </a:r>
            <a:r>
              <a:rPr lang="ar-EG" altLang="en-US" sz="14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u="sng"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u="sng"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u="sng"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u="sng" dirty="0" smtClean="0">
                <a:solidFill>
                  <a:srgbClr val="FFFF00"/>
                </a:solidFill>
                <a:effectLst>
                  <a:outerShdw blurRad="38100" dist="38100" dir="2700000" algn="tl">
                    <a:srgbClr val="C0C0C0"/>
                  </a:outerShdw>
                </a:effectLst>
              </a:rPr>
              <a:t>yellow</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u="sng" dirty="0" smtClean="0">
                <a:solidFill>
                  <a:srgbClr val="009900"/>
                </a:solidFill>
                <a:effectLst>
                  <a:outerShdw blurRad="38100" dist="38100" dir="2700000" algn="tl">
                    <a:srgbClr val="C0C0C0"/>
                  </a:outerShdw>
                </a:effectLst>
              </a:rPr>
              <a:t>green</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000" b="1" u="sng" dirty="0" smtClean="0">
                <a:solidFill>
                  <a:srgbClr val="000000"/>
                </a:solidFill>
                <a:effectLst>
                  <a:outerShdw blurRad="38100" dist="38100" dir="2700000" algn="tl">
                    <a:srgbClr val="C0C0C0"/>
                  </a:outerShdw>
                </a:effectLst>
              </a:rPr>
              <a:t>round</a:t>
            </a:r>
            <a:r>
              <a:rPr lang="en-US" altLang="en-US" sz="1800" b="1" dirty="0" smtClean="0">
                <a:solidFill>
                  <a:srgbClr val="000000"/>
                </a:solidFill>
                <a:effectLst>
                  <a:outerShdw blurRad="38100" dist="38100" dir="2700000" algn="tl">
                    <a:srgbClr val="C0C0C0"/>
                  </a:outerShdw>
                </a:effectLst>
              </a:rPr>
              <a:t>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000" b="1" u="sng" dirty="0" smtClean="0">
                <a:solidFill>
                  <a:srgbClr val="000000"/>
                </a:solidFill>
                <a:effectLst>
                  <a:outerShdw blurRad="38100" dist="38100" dir="2700000" algn="tl">
                    <a:srgbClr val="C0C0C0"/>
                  </a:outerShdw>
                </a:effectLst>
              </a:rPr>
              <a:t>wrinkled</a:t>
            </a:r>
            <a:r>
              <a:rPr lang="en-US" altLang="en-US" sz="1800" b="1" dirty="0" smtClean="0">
                <a:solidFill>
                  <a:srgbClr val="000000"/>
                </a:solidFill>
                <a:effectLst>
                  <a:outerShdw blurRad="38100" dist="38100" dir="2700000" algn="tl">
                    <a:srgbClr val="C0C0C0"/>
                  </a:outerShdw>
                </a:effectLst>
              </a:rPr>
              <a:t>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formation</a:t>
            </a:r>
            <a:endParaRPr lang="en-US" altLang="en-US" sz="1800" b="1" dirty="0" smtClean="0">
              <a:ln w="11430"/>
              <a:solidFill>
                <a:srgbClr val="FF0000"/>
              </a:solidFill>
              <a:effectLst>
                <a:outerShdw blurRad="50800" dist="39000" dir="5460000" algn="tl">
                  <a:srgbClr val="000000">
                    <a:alpha val="38000"/>
                  </a:srgbClr>
                </a:outerShdw>
              </a:effectLst>
            </a:endParaRP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484578"/>
          </a:xfrm>
        </p:spPr>
        <p:txBody>
          <a:bodyPr>
            <a:spAutoFit/>
          </a:bodyPr>
          <a:lstStyle/>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Thousands of genetic disorders </a:t>
            </a:r>
            <a:r>
              <a:rPr lang="ar-EG" altLang="en-US" sz="1400" dirty="0" smtClean="0"/>
              <a:t>أمراض وراثية</a:t>
            </a:r>
            <a:r>
              <a:rPr lang="en-US" altLang="en-US" sz="2000" b="1" dirty="0" smtClean="0">
                <a:solidFill>
                  <a:srgbClr val="000000"/>
                </a:solidFill>
                <a:effectLst>
                  <a:outerShdw blurRad="38100" dist="38100" dir="2700000" algn="tl">
                    <a:srgbClr val="C0C0C0"/>
                  </a:outerShdw>
                </a:effectLst>
              </a:rPr>
              <a:t>, including disabling </a:t>
            </a:r>
            <a:r>
              <a:rPr lang="ar-EG" altLang="en-US" sz="1800" dirty="0" smtClean="0">
                <a:solidFill>
                  <a:srgbClr val="000000"/>
                </a:solidFill>
                <a:effectLst>
                  <a:outerShdw blurRad="38100" dist="38100" dir="2700000" algn="tl">
                    <a:srgbClr val="C0C0C0"/>
                  </a:outerShdw>
                </a:effectLst>
              </a:rPr>
              <a:t>الإعاقة</a:t>
            </a:r>
            <a:r>
              <a:rPr lang="en-US" altLang="en-US" sz="2000" b="1" dirty="0" smtClean="0">
                <a:solidFill>
                  <a:srgbClr val="000000"/>
                </a:solidFill>
                <a:effectLst>
                  <a:outerShdw blurRad="38100" dist="38100" dir="2700000" algn="tl">
                    <a:srgbClr val="C0C0C0"/>
                  </a:outerShdw>
                </a:effectLst>
              </a:rPr>
              <a:t> or deadly hereditary diseases </a:t>
            </a:r>
            <a:r>
              <a:rPr lang="ar-EG" altLang="en-US" sz="1400" dirty="0" smtClean="0">
                <a:solidFill>
                  <a:srgbClr val="000000"/>
                </a:solidFill>
              </a:rPr>
              <a:t>الأمراض الوراثية المُميت</a:t>
            </a:r>
            <a:r>
              <a:rPr lang="ar-EG" altLang="en-US" sz="1800" dirty="0" smtClean="0">
                <a:solidFill>
                  <a:srgbClr val="000000"/>
                </a:solidFill>
              </a:rPr>
              <a:t>ة</a:t>
            </a:r>
            <a:r>
              <a:rPr lang="en-US" altLang="en-US" sz="2000" b="1" dirty="0" smtClean="0">
                <a:solidFill>
                  <a:srgbClr val="000000"/>
                </a:solidFill>
                <a:effectLst>
                  <a:outerShdw blurRad="38100" dist="38100" dir="2700000" algn="tl">
                    <a:srgbClr val="C0C0C0"/>
                  </a:outerShdw>
                </a:effectLst>
              </a:rPr>
              <a:t>, are inherited as simple </a:t>
            </a:r>
            <a:r>
              <a:rPr lang="en-US" altLang="en-US" sz="2000" b="1" dirty="0" smtClean="0">
                <a:solidFill>
                  <a:srgbClr val="FF0000"/>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traits </a:t>
            </a:r>
            <a:r>
              <a:rPr lang="ar-EG" altLang="en-US" sz="1400" dirty="0" smtClean="0">
                <a:solidFill>
                  <a:srgbClr val="000000"/>
                </a:solidFill>
              </a:rPr>
              <a:t>صفات وراثية مُتنحية</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range from the relatively mild                                                (albinism </a:t>
            </a:r>
            <a:r>
              <a:rPr lang="ar-EG" altLang="en-US" sz="1400" dirty="0" smtClean="0">
                <a:solidFill>
                  <a:srgbClr val="000000"/>
                </a:solidFill>
              </a:rPr>
              <a:t>الألبينو، </a:t>
            </a:r>
            <a:r>
              <a:rPr lang="ar-SA" altLang="en-US" sz="1400" dirty="0" smtClean="0">
                <a:solidFill>
                  <a:srgbClr val="000000"/>
                </a:solidFill>
              </a:rPr>
              <a:t>المهقة</a:t>
            </a:r>
            <a:r>
              <a:rPr lang="en-US" altLang="en-US" sz="2000" b="1" dirty="0" smtClean="0">
                <a:solidFill>
                  <a:srgbClr val="000000"/>
                </a:solidFill>
                <a:effectLst>
                  <a:outerShdw blurRad="38100" dist="38100" dir="2700000" algn="tl">
                    <a:srgbClr val="C0C0C0"/>
                  </a:outerShdw>
                </a:effectLst>
              </a:rPr>
              <a:t>) to life-threatening                                                   (cystic fibrosis).</a:t>
            </a:r>
          </a:p>
          <a:p>
            <a:pPr eaLnBrk="1" hangingPunct="1">
              <a:lnSpc>
                <a:spcPct val="80000"/>
              </a:lnSpc>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since                                                           one “normal” allele produces enough of the                                                               required factors (</a:t>
            </a:r>
            <a:r>
              <a:rPr lang="en-US" altLang="en-US" sz="2000"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err="1" smtClean="0">
                <a:solidFill>
                  <a:srgbClr val="0000FF"/>
                </a:solidFill>
                <a:effectLst>
                  <a:outerShdw blurRad="38100" dist="38100" dir="2700000" algn="tl">
                    <a:srgbClr val="C0C0C0"/>
                  </a:outerShdw>
                </a:effectLst>
              </a:rPr>
              <a:t>homozgyous</a:t>
            </a:r>
            <a:r>
              <a:rPr lang="en-US" altLang="en-US" sz="1600" b="1" dirty="0" smtClean="0">
                <a:solidFill>
                  <a:srgbClr val="0000FF"/>
                </a:solidFill>
                <a:effectLst>
                  <a:outerShdw blurRad="38100" dist="38100" dir="2700000" algn="tl">
                    <a:srgbClr val="C0C0C0"/>
                  </a:outerShdw>
                </a:effectLst>
              </a:rPr>
              <a:t>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allele to their offspring.</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Most people with recessive disorders are born from carrier parents with normal phenotypes.</a:t>
            </a:r>
          </a:p>
          <a:p>
            <a:pPr lvl="1" eaLnBrk="1" hangingPunct="1">
              <a:lnSpc>
                <a:spcPct val="80000"/>
              </a:lnSpc>
              <a:buClr>
                <a:srgbClr val="339933"/>
              </a:buClr>
              <a:tabLst>
                <a:tab pos="2743200" algn="l"/>
              </a:tabLst>
              <a:defRPr/>
            </a:pPr>
            <a:r>
              <a:rPr lang="en-US" altLang="en-US" sz="1400" b="1"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wipe(left)">
                                      <p:cBhvr>
                                        <p:cTn id="12" dur="500"/>
                                        <p:tgtEl>
                                          <p:spTgt spid="2662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wipe(left)">
                                      <p:cBhvr>
                                        <p:cTn id="17" dur="500"/>
                                        <p:tgtEl>
                                          <p:spTgt spid="266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wipe(left)">
                                      <p:cBhvr>
                                        <p:cTn id="27" dur="500"/>
                                        <p:tgtEl>
                                          <p:spTgt spid="2662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6">
                                            <p:txEl>
                                              <p:pRg st="7" end="7"/>
                                            </p:txEl>
                                          </p:spTgt>
                                        </p:tgtEl>
                                        <p:attrNameLst>
                                          <p:attrName>style.visibility</p:attrName>
                                        </p:attrNameLst>
                                      </p:cBhvr>
                                      <p:to>
                                        <p:strVal val="visible"/>
                                      </p:to>
                                    </p:set>
                                    <p:animEffect transition="in" filter="wipe(left)">
                                      <p:cBhvr>
                                        <p:cTn id="32" dur="500"/>
                                        <p:tgtEl>
                                          <p:spTgt spid="26626">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animEffect transition="in" filter="wipe(left)">
                                      <p:cBhvr>
                                        <p:cTn id="35"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00FF"/>
                </a:solidFill>
                <a:effectLst>
                  <a:outerShdw blurRad="38100" dist="38100" dir="2700000" algn="tl">
                    <a:srgbClr val="C0C0C0"/>
                  </a:outerShdw>
                </a:effectLst>
              </a:rPr>
              <a:t>pancreas, lungs, digestive 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FF"/>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a:t>
            </a:r>
            <a:r>
              <a:rPr lang="en-US" altLang="en-US" sz="1600" b="1" dirty="0" smtClean="0">
                <a:solidFill>
                  <a:srgbClr val="0000FF"/>
                </a:solidFill>
                <a:effectLst>
                  <a:outerShdw blurRad="38100" dist="38100" dir="2700000" algn="tl">
                    <a:srgbClr val="C0C0C0"/>
                  </a:outerShdw>
                </a:effectLst>
              </a:rPr>
              <a:t>die before five</a:t>
            </a:r>
            <a:r>
              <a:rPr lang="en-US" altLang="en-US" sz="1600" b="1" dirty="0" smtClean="0">
                <a:solidFill>
                  <a:srgbClr val="000000"/>
                </a:solidFill>
                <a:effectLst>
                  <a:outerShdw blurRad="38100" dist="38100" dir="2700000" algn="tl">
                    <a:srgbClr val="C0C0C0"/>
                  </a:outerShdw>
                </a:effectLst>
              </a:rPr>
              <a:t>, but with treatment can live past </a:t>
            </a:r>
            <a:r>
              <a:rPr lang="en-US" altLang="en-US" sz="1600" b="1" dirty="0" smtClean="0">
                <a:solidFill>
                  <a:srgbClr val="0000FF"/>
                </a:solidFill>
                <a:effectLst>
                  <a:outerShdw blurRad="38100" dist="38100" dir="2700000" algn="tl">
                    <a:srgbClr val="C0C0C0"/>
                  </a:outerShdw>
                </a:effectLst>
              </a:rPr>
              <a:t>their late 20’s</a:t>
            </a:r>
            <a:r>
              <a:rPr lang="en-US" altLang="en-US" sz="1600" b="1" dirty="0" smtClean="0">
                <a:solidFill>
                  <a:srgbClr val="000000"/>
                </a:solidFill>
                <a:effectLst>
                  <a:outerShdw blurRad="38100" dist="38100" dir="2700000" algn="tl">
                    <a:srgbClr val="C0C0C0"/>
                  </a:outerShdw>
                </a:effectLst>
              </a:rPr>
              <a:t>.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228600" y="3657600"/>
            <a:ext cx="8534400" cy="2971800"/>
          </a:xfrm>
          <a:prstGeom prst="rect">
            <a:avLst/>
          </a:prstGeom>
          <a:noFill/>
          <a:ln w="9525">
            <a:solidFill>
              <a:srgbClr val="0000FF"/>
            </a:solidFill>
            <a:miter lim="800000"/>
            <a:headEnd/>
            <a:tailEnd/>
          </a:ln>
          <a:effectLst/>
        </p:spPr>
        <p:txBody>
          <a:bodyPr/>
          <a:lstStyle/>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التليف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الكيسي</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هو</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مرض وراثي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متنحّ يحدث فيه عجز مترقّي في عمل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الغدد خارجية الإفراز</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مما يؤثر بصورة كبيرة على وظائف كثيرة في الجسم</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أعراض الافراد المصابين بالتليف الكيسي تعتمد على سن الفرد، ومدى هذا المرض يؤثر على أجهزة محددة، قبل العلاج، تطاول اثار التليف الكيسي أجهزة التنفس، والهضم، والتكاثر الجنسي</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الاعراض الأخرى وتشمل امراض</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والصعوبات المتزايدة مع سوء امتصاص الفيتامينات والمواد المغذيه من قبل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الجهاز الهضمي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وبالإضافة إلى ذلك، صعوبات مع الخصوبه</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لا يوجد علاج للتليف الكيسي، ويموت كثير من المصابين بالتليف الكيسي في الثلاثينات من العمرمن فشل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 وكثيرا ما يكون لازما زرع</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ARTICULATE_SLIDE_COUNT" val="17"/>
  <p:tag name="ARTICULATE_PROJECT_OPEN" val="0"/>
  <p:tag name="INKNOELEADERBOARD" val="-1504048586"/>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1.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2.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4.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5.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7.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38.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3907</TotalTime>
  <Words>1593</Words>
  <Application>Microsoft Office PowerPoint</Application>
  <PresentationFormat>On-screen Show (4:3)</PresentationFormat>
  <Paragraphs>189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Arial Black</vt:lpstr>
      <vt:lpstr>Calibri</vt:lpstr>
      <vt:lpstr>Impact</vt:lpstr>
      <vt:lpstr>Times New Roman</vt:lpstr>
      <vt:lpstr>Wingdings</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237</cp:revision>
  <dcterms:created xsi:type="dcterms:W3CDTF">2006-04-07T07:53:54Z</dcterms:created>
  <dcterms:modified xsi:type="dcterms:W3CDTF">2022-08-13T20:37:35Z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