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6"/>
  </p:notesMasterIdLst>
  <p:handoutMasterIdLst>
    <p:handoutMasterId r:id="rId17"/>
  </p:handoutMasterIdLst>
  <p:sldIdLst>
    <p:sldId id="381" r:id="rId2"/>
    <p:sldId id="518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3AD"/>
    <a:srgbClr val="253D8B"/>
    <a:srgbClr val="4767CF"/>
    <a:srgbClr val="FC1A5B"/>
    <a:srgbClr val="9D4DC9"/>
    <a:srgbClr val="C0C0C0"/>
    <a:srgbClr val="969696"/>
    <a:srgbClr val="A40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9" autoAdjust="0"/>
    <p:restoredTop sz="94664" autoAdjust="0"/>
  </p:normalViewPr>
  <p:slideViewPr>
    <p:cSldViewPr>
      <p:cViewPr>
        <p:scale>
          <a:sx n="125" d="100"/>
          <a:sy n="125" d="100"/>
        </p:scale>
        <p:origin x="306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D582-9CB7-4FB8-A1D1-D3AE4E38F8ED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4F24-BF82-4DA4-9F53-9EC99A904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658AB1-AC73-4B1D-8BA3-CEFD0AA1ED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86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1"/>
          <p:cNvSpPr>
            <a:spLocks noChangeArrowheads="1"/>
          </p:cNvSpPr>
          <p:nvPr userDrawn="1"/>
        </p:nvSpPr>
        <p:spPr bwMode="auto">
          <a:xfrm>
            <a:off x="0" y="2286000"/>
            <a:ext cx="9144000" cy="4581525"/>
          </a:xfrm>
          <a:prstGeom prst="rect">
            <a:avLst/>
          </a:prstGeom>
          <a:gradFill rotWithShape="1">
            <a:gsLst>
              <a:gs pos="0">
                <a:srgbClr val="3B3B3B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752475" y="0"/>
            <a:ext cx="7346950" cy="6880225"/>
            <a:chOff x="474" y="0"/>
            <a:chExt cx="4628" cy="4334"/>
          </a:xfrm>
        </p:grpSpPr>
        <p:sp>
          <p:nvSpPr>
            <p:cNvPr id="5" name="Line 53"/>
            <p:cNvSpPr>
              <a:spLocks noChangeShapeType="1"/>
            </p:cNvSpPr>
            <p:nvPr/>
          </p:nvSpPr>
          <p:spPr bwMode="auto">
            <a:xfrm>
              <a:off x="47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54"/>
            <p:cNvSpPr>
              <a:spLocks noChangeShapeType="1"/>
            </p:cNvSpPr>
            <p:nvPr/>
          </p:nvSpPr>
          <p:spPr bwMode="auto">
            <a:xfrm>
              <a:off x="1066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>
              <a:off x="4094" y="8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>
              <a:off x="4338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>
              <a:off x="4546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>
              <a:off x="5102" y="1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59"/>
          <p:cNvSpPr>
            <a:spLocks noChangeArrowheads="1"/>
          </p:cNvSpPr>
          <p:nvPr userDrawn="1"/>
        </p:nvSpPr>
        <p:spPr bwMode="auto">
          <a:xfrm>
            <a:off x="0" y="2349500"/>
            <a:ext cx="9144000" cy="1366838"/>
          </a:xfrm>
          <a:prstGeom prst="rect">
            <a:avLst/>
          </a:prstGeom>
          <a:solidFill>
            <a:srgbClr val="0000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0" descr="좁은 수평선"/>
          <p:cNvSpPr>
            <a:spLocks noChangeArrowheads="1"/>
          </p:cNvSpPr>
          <p:nvPr userDrawn="1"/>
        </p:nvSpPr>
        <p:spPr bwMode="auto">
          <a:xfrm>
            <a:off x="0" y="2349500"/>
            <a:ext cx="9144000" cy="250825"/>
          </a:xfrm>
          <a:prstGeom prst="rect">
            <a:avLst/>
          </a:prstGeom>
          <a:pattFill prst="narHorz">
            <a:fgClr>
              <a:srgbClr val="FFFFFF">
                <a:alpha val="50195"/>
              </a:srgbClr>
            </a:fgClr>
            <a:bgClr>
              <a:srgbClr val="969696">
                <a:alpha val="50195"/>
              </a:srgbClr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1" descr="어두운 상향 대각선"/>
          <p:cNvSpPr>
            <a:spLocks noChangeArrowheads="1"/>
          </p:cNvSpPr>
          <p:nvPr userDrawn="1"/>
        </p:nvSpPr>
        <p:spPr bwMode="auto">
          <a:xfrm>
            <a:off x="0" y="3744913"/>
            <a:ext cx="9144000" cy="476250"/>
          </a:xfrm>
          <a:prstGeom prst="rect">
            <a:avLst/>
          </a:prstGeom>
          <a:pattFill prst="dkUpDiag">
            <a:fgClr>
              <a:srgbClr val="000000">
                <a:alpha val="30196"/>
              </a:srgbClr>
            </a:fgClr>
            <a:bgClr>
              <a:srgbClr val="969696">
                <a:alpha val="30196"/>
              </a:srgbClr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" name="Group 62"/>
          <p:cNvGrpSpPr>
            <a:grpSpLocks/>
          </p:cNvGrpSpPr>
          <p:nvPr userDrawn="1"/>
        </p:nvGrpSpPr>
        <p:grpSpPr bwMode="auto">
          <a:xfrm>
            <a:off x="755650" y="1123950"/>
            <a:ext cx="2508250" cy="1657350"/>
            <a:chOff x="748" y="1657"/>
            <a:chExt cx="1580" cy="1044"/>
          </a:xfrm>
        </p:grpSpPr>
        <p:sp>
          <p:nvSpPr>
            <p:cNvPr id="15" name="AutoShape 63"/>
            <p:cNvSpPr>
              <a:spLocks noChangeArrowheads="1"/>
            </p:cNvSpPr>
            <p:nvPr/>
          </p:nvSpPr>
          <p:spPr bwMode="auto">
            <a:xfrm>
              <a:off x="1494" y="1657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AutoShape 64"/>
            <p:cNvSpPr>
              <a:spLocks noChangeArrowheads="1"/>
            </p:cNvSpPr>
            <p:nvPr/>
          </p:nvSpPr>
          <p:spPr bwMode="auto">
            <a:xfrm>
              <a:off x="1864" y="1871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AutoShape 65"/>
            <p:cNvSpPr>
              <a:spLocks noChangeArrowheads="1"/>
            </p:cNvSpPr>
            <p:nvPr/>
          </p:nvSpPr>
          <p:spPr bwMode="auto">
            <a:xfrm>
              <a:off x="1496" y="2085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AutoShape 66"/>
            <p:cNvSpPr>
              <a:spLocks noChangeArrowheads="1"/>
            </p:cNvSpPr>
            <p:nvPr/>
          </p:nvSpPr>
          <p:spPr bwMode="auto">
            <a:xfrm>
              <a:off x="1122" y="1873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utoShape 67"/>
            <p:cNvSpPr>
              <a:spLocks noChangeArrowheads="1"/>
            </p:cNvSpPr>
            <p:nvPr/>
          </p:nvSpPr>
          <p:spPr bwMode="auto">
            <a:xfrm>
              <a:off x="748" y="1661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AutoShape 68"/>
            <p:cNvSpPr>
              <a:spLocks noChangeArrowheads="1"/>
            </p:cNvSpPr>
            <p:nvPr/>
          </p:nvSpPr>
          <p:spPr bwMode="auto">
            <a:xfrm>
              <a:off x="758" y="2091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AutoShape 69"/>
            <p:cNvSpPr>
              <a:spLocks noChangeArrowheads="1"/>
            </p:cNvSpPr>
            <p:nvPr/>
          </p:nvSpPr>
          <p:spPr bwMode="auto">
            <a:xfrm>
              <a:off x="1128" y="2305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AutoShape 70"/>
            <p:cNvSpPr>
              <a:spLocks noChangeArrowheads="1"/>
            </p:cNvSpPr>
            <p:nvPr/>
          </p:nvSpPr>
          <p:spPr bwMode="auto">
            <a:xfrm>
              <a:off x="1870" y="2297"/>
              <a:ext cx="458" cy="396"/>
            </a:xfrm>
            <a:prstGeom prst="hexagon">
              <a:avLst>
                <a:gd name="adj" fmla="val 28914"/>
                <a:gd name="vf" fmla="val 115470"/>
              </a:avLst>
            </a:prstGeom>
            <a:noFill/>
            <a:ln w="9525" algn="ctr">
              <a:solidFill>
                <a:srgbClr val="FFFFFF">
                  <a:alpha val="30196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 userDrawn="1"/>
        </p:nvGrpSpPr>
        <p:grpSpPr bwMode="auto">
          <a:xfrm>
            <a:off x="6875463" y="3500438"/>
            <a:ext cx="2268537" cy="504825"/>
            <a:chOff x="3833" y="2010"/>
            <a:chExt cx="1860" cy="422"/>
          </a:xfrm>
        </p:grpSpPr>
        <p:sp>
          <p:nvSpPr>
            <p:cNvPr id="24" name="AutoShape 72"/>
            <p:cNvSpPr>
              <a:spLocks noChangeArrowheads="1"/>
            </p:cNvSpPr>
            <p:nvPr/>
          </p:nvSpPr>
          <p:spPr bwMode="auto">
            <a:xfrm>
              <a:off x="3833" y="2017"/>
              <a:ext cx="288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AutoShape 73"/>
            <p:cNvSpPr>
              <a:spLocks noChangeArrowheads="1"/>
            </p:cNvSpPr>
            <p:nvPr/>
          </p:nvSpPr>
          <p:spPr bwMode="auto">
            <a:xfrm>
              <a:off x="4095" y="2014"/>
              <a:ext cx="289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AutoShape 74"/>
            <p:cNvSpPr>
              <a:spLocks noChangeArrowheads="1"/>
            </p:cNvSpPr>
            <p:nvPr/>
          </p:nvSpPr>
          <p:spPr bwMode="auto">
            <a:xfrm>
              <a:off x="4358" y="2018"/>
              <a:ext cx="289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AutoShape 75"/>
            <p:cNvSpPr>
              <a:spLocks noChangeArrowheads="1"/>
            </p:cNvSpPr>
            <p:nvPr/>
          </p:nvSpPr>
          <p:spPr bwMode="auto">
            <a:xfrm>
              <a:off x="4619" y="2017"/>
              <a:ext cx="288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AutoShape 76"/>
            <p:cNvSpPr>
              <a:spLocks noChangeArrowheads="1"/>
            </p:cNvSpPr>
            <p:nvPr/>
          </p:nvSpPr>
          <p:spPr bwMode="auto">
            <a:xfrm>
              <a:off x="4881" y="2014"/>
              <a:ext cx="288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AutoShape 77"/>
            <p:cNvSpPr>
              <a:spLocks noChangeArrowheads="1"/>
            </p:cNvSpPr>
            <p:nvPr/>
          </p:nvSpPr>
          <p:spPr bwMode="auto">
            <a:xfrm>
              <a:off x="5142" y="2013"/>
              <a:ext cx="289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AutoShape 78"/>
            <p:cNvSpPr>
              <a:spLocks noChangeArrowheads="1"/>
            </p:cNvSpPr>
            <p:nvPr/>
          </p:nvSpPr>
          <p:spPr bwMode="auto">
            <a:xfrm>
              <a:off x="5405" y="2010"/>
              <a:ext cx="288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9"/>
          <p:cNvGrpSpPr>
            <a:grpSpLocks/>
          </p:cNvGrpSpPr>
          <p:nvPr userDrawn="1"/>
        </p:nvGrpSpPr>
        <p:grpSpPr bwMode="auto">
          <a:xfrm>
            <a:off x="250825" y="3575050"/>
            <a:ext cx="1441450" cy="285750"/>
            <a:chOff x="612" y="2353"/>
            <a:chExt cx="1361" cy="311"/>
          </a:xfrm>
        </p:grpSpPr>
        <p:sp>
          <p:nvSpPr>
            <p:cNvPr id="32" name="AutoShape 80"/>
            <p:cNvSpPr>
              <a:spLocks noChangeArrowheads="1"/>
            </p:cNvSpPr>
            <p:nvPr/>
          </p:nvSpPr>
          <p:spPr bwMode="auto">
            <a:xfrm>
              <a:off x="612" y="2362"/>
              <a:ext cx="211" cy="302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AutoShape 81"/>
            <p:cNvSpPr>
              <a:spLocks noChangeArrowheads="1"/>
            </p:cNvSpPr>
            <p:nvPr/>
          </p:nvSpPr>
          <p:spPr bwMode="auto">
            <a:xfrm>
              <a:off x="804" y="2356"/>
              <a:ext cx="210" cy="302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AutoShape 82"/>
            <p:cNvSpPr>
              <a:spLocks noChangeArrowheads="1"/>
            </p:cNvSpPr>
            <p:nvPr/>
          </p:nvSpPr>
          <p:spPr bwMode="auto">
            <a:xfrm>
              <a:off x="996" y="2358"/>
              <a:ext cx="210" cy="304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AutoShape 83"/>
            <p:cNvSpPr>
              <a:spLocks noChangeArrowheads="1"/>
            </p:cNvSpPr>
            <p:nvPr/>
          </p:nvSpPr>
          <p:spPr bwMode="auto">
            <a:xfrm>
              <a:off x="1188" y="2358"/>
              <a:ext cx="210" cy="302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AutoShape 84"/>
            <p:cNvSpPr>
              <a:spLocks noChangeArrowheads="1"/>
            </p:cNvSpPr>
            <p:nvPr/>
          </p:nvSpPr>
          <p:spPr bwMode="auto">
            <a:xfrm>
              <a:off x="1379" y="2356"/>
              <a:ext cx="210" cy="302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AutoShape 85"/>
            <p:cNvSpPr>
              <a:spLocks noChangeArrowheads="1"/>
            </p:cNvSpPr>
            <p:nvPr/>
          </p:nvSpPr>
          <p:spPr bwMode="auto">
            <a:xfrm>
              <a:off x="1571" y="2355"/>
              <a:ext cx="210" cy="304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AutoShape 86"/>
            <p:cNvSpPr>
              <a:spLocks noChangeArrowheads="1"/>
            </p:cNvSpPr>
            <p:nvPr/>
          </p:nvSpPr>
          <p:spPr bwMode="auto">
            <a:xfrm>
              <a:off x="1762" y="2353"/>
              <a:ext cx="211" cy="302"/>
            </a:xfrm>
            <a:prstGeom prst="chevron">
              <a:avLst>
                <a:gd name="adj" fmla="val 25000"/>
              </a:avLst>
            </a:prstGeom>
            <a:noFill/>
            <a:ln w="9525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9" name="Picture 87" descr="방사형 패턴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65151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88"/>
          <p:cNvGrpSpPr>
            <a:grpSpLocks/>
          </p:cNvGrpSpPr>
          <p:nvPr userDrawn="1"/>
        </p:nvGrpSpPr>
        <p:grpSpPr bwMode="auto">
          <a:xfrm>
            <a:off x="-12700" y="2047875"/>
            <a:ext cx="9166225" cy="3000375"/>
            <a:chOff x="-14" y="1278"/>
            <a:chExt cx="5774" cy="1890"/>
          </a:xfrm>
        </p:grpSpPr>
        <p:sp>
          <p:nvSpPr>
            <p:cNvPr id="41" name="Line 89"/>
            <p:cNvSpPr>
              <a:spLocks noChangeShapeType="1"/>
            </p:cNvSpPr>
            <p:nvPr/>
          </p:nvSpPr>
          <p:spPr bwMode="auto">
            <a:xfrm>
              <a:off x="0" y="3168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90"/>
            <p:cNvSpPr>
              <a:spLocks noChangeShapeType="1"/>
            </p:cNvSpPr>
            <p:nvPr/>
          </p:nvSpPr>
          <p:spPr bwMode="auto">
            <a:xfrm>
              <a:off x="-14" y="2659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Line 91"/>
            <p:cNvSpPr>
              <a:spLocks noChangeShapeType="1"/>
            </p:cNvSpPr>
            <p:nvPr/>
          </p:nvSpPr>
          <p:spPr bwMode="auto">
            <a:xfrm>
              <a:off x="-10" y="2341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92"/>
            <p:cNvSpPr>
              <a:spLocks noChangeShapeType="1"/>
            </p:cNvSpPr>
            <p:nvPr/>
          </p:nvSpPr>
          <p:spPr bwMode="auto">
            <a:xfrm>
              <a:off x="-10" y="1278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" name="Line 93"/>
          <p:cNvSpPr>
            <a:spLocks noChangeShapeType="1"/>
          </p:cNvSpPr>
          <p:nvPr userDrawn="1"/>
        </p:nvSpPr>
        <p:spPr bwMode="auto">
          <a:xfrm>
            <a:off x="0" y="3254375"/>
            <a:ext cx="9144000" cy="0"/>
          </a:xfrm>
          <a:prstGeom prst="line">
            <a:avLst/>
          </a:prstGeom>
          <a:noFill/>
          <a:ln w="1905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6" name="Picture 94" descr="영문간지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33563"/>
            <a:ext cx="287972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5" descr="영문간지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557338"/>
            <a:ext cx="18351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79913" y="6648450"/>
            <a:ext cx="685800" cy="214313"/>
          </a:xfrm>
        </p:spPr>
        <p:txBody>
          <a:bodyPr anchorCtr="0"/>
          <a:lstStyle>
            <a:lvl1pPr algn="l">
              <a:defRPr sz="800"/>
            </a:lvl1pPr>
          </a:lstStyle>
          <a:p>
            <a:pPr>
              <a:defRPr/>
            </a:pPr>
            <a:fld id="{1AF1A1DD-1254-4472-A90F-B9D900587D5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DAF2-3610-4DF8-AAED-C0530D7FC11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6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7B2D-B7D0-4831-BE9C-19237A6EE01A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1999E-5BA2-4B98-9FF9-4F9AA5CB970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375F-037C-424F-ADA5-A6E415D44476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F20B-A9CF-4BEA-8AD7-1CC5FFBC00E4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864A-301D-4FE2-8552-334CDFBA4059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A260-FE9E-4790-8B43-FC39DB878463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044B-AA01-4362-AFAA-2B64FFE1EDA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6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AEA9-1742-4B16-8371-7A2F9094738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8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A077-D84E-4FFC-A99D-33E51EDA8B6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5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D65B-2E50-4A0E-A349-D0491063DB3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"/>
          <p:cNvPicPr>
            <a:picLocks noChangeAspect="1" noChangeArrowheads="1"/>
          </p:cNvPicPr>
          <p:nvPr userDrawn="1"/>
        </p:nvPicPr>
        <p:blipFill>
          <a:blip r:embed="rId15"/>
          <a:srcRect t="27328"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7"/>
          <p:cNvGrpSpPr>
            <a:grpSpLocks/>
          </p:cNvGrpSpPr>
          <p:nvPr userDrawn="1"/>
        </p:nvGrpSpPr>
        <p:grpSpPr bwMode="auto">
          <a:xfrm>
            <a:off x="752475" y="0"/>
            <a:ext cx="7346950" cy="6880225"/>
            <a:chOff x="474" y="0"/>
            <a:chExt cx="4628" cy="4334"/>
          </a:xfrm>
        </p:grpSpPr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1066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4094" y="8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4338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4546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5102" y="1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2286000"/>
            <a:ext cx="9144000" cy="4581525"/>
          </a:xfrm>
          <a:prstGeom prst="rect">
            <a:avLst/>
          </a:prstGeom>
          <a:gradFill rotWithShape="1">
            <a:gsLst>
              <a:gs pos="0">
                <a:srgbClr val="3B3B3B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480175"/>
            <a:ext cx="982663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kumimoji="0"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FAA86D-C72D-4038-898C-12842BFCFD7E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 userDrawn="1"/>
        </p:nvSpPr>
        <p:spPr bwMode="auto">
          <a:xfrm>
            <a:off x="0" y="908050"/>
            <a:ext cx="9153525" cy="5614988"/>
          </a:xfrm>
          <a:prstGeom prst="rect">
            <a:avLst/>
          </a:prstGeom>
          <a:solidFill>
            <a:srgbClr val="EAEAEA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8" descr="영문간지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08850" y="115888"/>
            <a:ext cx="18351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9"/>
          <p:cNvGrpSpPr>
            <a:grpSpLocks/>
          </p:cNvGrpSpPr>
          <p:nvPr userDrawn="1"/>
        </p:nvGrpSpPr>
        <p:grpSpPr bwMode="auto">
          <a:xfrm>
            <a:off x="4859338" y="333375"/>
            <a:ext cx="2268537" cy="504825"/>
            <a:chOff x="3833" y="2010"/>
            <a:chExt cx="1860" cy="422"/>
          </a:xfrm>
        </p:grpSpPr>
        <p:sp>
          <p:nvSpPr>
            <p:cNvPr id="1035" name="AutoShape 10"/>
            <p:cNvSpPr>
              <a:spLocks noChangeArrowheads="1"/>
            </p:cNvSpPr>
            <p:nvPr/>
          </p:nvSpPr>
          <p:spPr bwMode="auto">
            <a:xfrm>
              <a:off x="3833" y="2017"/>
              <a:ext cx="288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6" name="AutoShape 11"/>
            <p:cNvSpPr>
              <a:spLocks noChangeArrowheads="1"/>
            </p:cNvSpPr>
            <p:nvPr/>
          </p:nvSpPr>
          <p:spPr bwMode="auto">
            <a:xfrm>
              <a:off x="4095" y="2014"/>
              <a:ext cx="289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7" name="AutoShape 12"/>
            <p:cNvSpPr>
              <a:spLocks noChangeArrowheads="1"/>
            </p:cNvSpPr>
            <p:nvPr/>
          </p:nvSpPr>
          <p:spPr bwMode="auto">
            <a:xfrm>
              <a:off x="4358" y="2018"/>
              <a:ext cx="289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8" name="AutoShape 13"/>
            <p:cNvSpPr>
              <a:spLocks noChangeArrowheads="1"/>
            </p:cNvSpPr>
            <p:nvPr/>
          </p:nvSpPr>
          <p:spPr bwMode="auto">
            <a:xfrm>
              <a:off x="4619" y="2017"/>
              <a:ext cx="288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AutoShape 14"/>
            <p:cNvSpPr>
              <a:spLocks noChangeArrowheads="1"/>
            </p:cNvSpPr>
            <p:nvPr/>
          </p:nvSpPr>
          <p:spPr bwMode="auto">
            <a:xfrm>
              <a:off x="4881" y="2014"/>
              <a:ext cx="288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AutoShape 15"/>
            <p:cNvSpPr>
              <a:spLocks noChangeArrowheads="1"/>
            </p:cNvSpPr>
            <p:nvPr/>
          </p:nvSpPr>
          <p:spPr bwMode="auto">
            <a:xfrm>
              <a:off x="5142" y="2013"/>
              <a:ext cx="289" cy="413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AutoShape 16"/>
            <p:cNvSpPr>
              <a:spLocks noChangeArrowheads="1"/>
            </p:cNvSpPr>
            <p:nvPr/>
          </p:nvSpPr>
          <p:spPr bwMode="auto">
            <a:xfrm>
              <a:off x="5405" y="2010"/>
              <a:ext cx="288" cy="414"/>
            </a:xfrm>
            <a:prstGeom prst="chevron">
              <a:avLst>
                <a:gd name="adj" fmla="val 25000"/>
              </a:avLst>
            </a:prstGeom>
            <a:solidFill>
              <a:srgbClr val="FFFFFF">
                <a:alpha val="1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3" name="Rectangle 25" descr="어두운 상향 대각선"/>
          <p:cNvSpPr>
            <a:spLocks noChangeArrowheads="1"/>
          </p:cNvSpPr>
          <p:nvPr userDrawn="1"/>
        </p:nvSpPr>
        <p:spPr bwMode="auto">
          <a:xfrm>
            <a:off x="0" y="908050"/>
            <a:ext cx="9144000" cy="476250"/>
          </a:xfrm>
          <a:prstGeom prst="rect">
            <a:avLst/>
          </a:prstGeom>
          <a:pattFill prst="dkUpDiag">
            <a:fgClr>
              <a:srgbClr val="000000">
                <a:alpha val="20000"/>
              </a:srgbClr>
            </a:fgClr>
            <a:bgClr>
              <a:srgbClr val="969696">
                <a:alpha val="20000"/>
              </a:srgbClr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Line 26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905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-com.co.kr/online/ppt_gallery_1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7373AF-A275-48E4-ABEF-286F7E49F87F}" type="slidenum">
              <a:rPr lang="en-US" altLang="ko-KR" smtClean="0">
                <a:solidFill>
                  <a:srgbClr val="FFFFFF"/>
                </a:solidFill>
              </a:rPr>
              <a:pPr/>
              <a:t>1</a:t>
            </a:fld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3076" name="Rectangle 85"/>
          <p:cNvSpPr>
            <a:spLocks noChangeArrowheads="1"/>
          </p:cNvSpPr>
          <p:nvPr/>
        </p:nvSpPr>
        <p:spPr bwMode="auto">
          <a:xfrm rot="20302582">
            <a:off x="1403350" y="2276598"/>
            <a:ext cx="63103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600" dirty="0">
                <a:solidFill>
                  <a:srgbClr val="000000"/>
                </a:solidFill>
                <a:latin typeface="Arial Black" pitchFamily="34" charset="0"/>
              </a:rPr>
              <a:t>ARCH </a:t>
            </a:r>
            <a:r>
              <a:rPr lang="en-US" altLang="ko-KR" sz="3600" dirty="0" smtClean="0">
                <a:solidFill>
                  <a:srgbClr val="000000"/>
                </a:solidFill>
                <a:latin typeface="Arial Black" pitchFamily="34" charset="0"/>
              </a:rPr>
              <a:t>435</a:t>
            </a:r>
            <a:r>
              <a:rPr lang="en-US" altLang="ko-KR" sz="36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US" altLang="ko-KR" sz="36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altLang="ko-KR" sz="36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latin typeface="Arial Black" pitchFamily="34" charset="0"/>
              </a:rPr>
              <a:t>PROJECT MANAGEMENT</a:t>
            </a:r>
          </a:p>
        </p:txBody>
      </p:sp>
      <p:sp>
        <p:nvSpPr>
          <p:cNvPr id="5" name="Rectangle 81">
            <a:hlinkClick r:id="rId2"/>
          </p:cNvPr>
          <p:cNvSpPr>
            <a:spLocks noChangeArrowheads="1"/>
          </p:cNvSpPr>
          <p:nvPr/>
        </p:nvSpPr>
        <p:spPr bwMode="auto">
          <a:xfrm>
            <a:off x="1168400" y="5085184"/>
            <a:ext cx="7010400" cy="6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b="1" dirty="0">
                <a:latin typeface="Arial" charset="0"/>
              </a:rPr>
              <a:t>Lecture </a:t>
            </a:r>
            <a:r>
              <a:rPr lang="en-US" altLang="ko-KR" b="1" dirty="0" smtClean="0">
                <a:latin typeface="Arial" charset="0"/>
              </a:rPr>
              <a:t>6: </a:t>
            </a:r>
            <a:r>
              <a:rPr lang="en-US" b="1" dirty="0">
                <a:latin typeface="Arial" charset="0"/>
              </a:rPr>
              <a:t>Time-Cost </a:t>
            </a:r>
            <a:r>
              <a:rPr lang="en-US" b="1" dirty="0" smtClean="0">
                <a:latin typeface="Arial" charset="0"/>
              </a:rPr>
              <a:t>Trade-Offs</a:t>
            </a: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endParaRPr lang="en-US" altLang="ko-K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772400" cy="3278187"/>
          </a:xfrm>
          <a:noFill/>
          <a:ln>
            <a:noFill/>
          </a:ln>
          <a:effectLst/>
        </p:spPr>
        <p:txBody>
          <a:bodyPr/>
          <a:lstStyle/>
          <a:p>
            <a:pPr marL="457200" indent="-457200" algn="just">
              <a:buClr>
                <a:srgbClr val="FF0000"/>
              </a:buClr>
              <a:buSzPct val="100000"/>
              <a:buFontTx/>
              <a:buNone/>
              <a:defRPr/>
            </a:pPr>
            <a:endParaRPr lang="en-US" sz="1000" b="1" i="1" u="sng" dirty="0" smtClean="0">
              <a:solidFill>
                <a:srgbClr val="262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 startAt="5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Crash Activity Time:  </a:t>
            </a:r>
            <a:r>
              <a:rPr lang="en-US" sz="2400" dirty="0"/>
              <a:t>M</a:t>
            </a:r>
            <a:r>
              <a:rPr lang="en-US" sz="2400" dirty="0" smtClean="0"/>
              <a:t>inimum activity duration     time that is technically possible.</a:t>
            </a:r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 startAt="5"/>
              <a:defRPr/>
            </a:pPr>
            <a:endParaRPr lang="en-US" sz="2400" dirty="0" smtClean="0"/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 startAt="5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Crash Cost: </a:t>
            </a:r>
            <a:r>
              <a:rPr lang="en-US" sz="2400" dirty="0" smtClean="0"/>
              <a:t>is assumed to be the minimum </a:t>
            </a:r>
            <a:r>
              <a:rPr lang="en-US" sz="2400" b="1" dirty="0" smtClean="0">
                <a:solidFill>
                  <a:srgbClr val="C00000"/>
                </a:solidFill>
              </a:rPr>
              <a:t>direct cost</a:t>
            </a:r>
            <a:r>
              <a:rPr lang="en-US" sz="2400" dirty="0" smtClean="0"/>
              <a:t> required to achieve the crash performance   time.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91880" y="879208"/>
            <a:ext cx="1944216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Definitions</a:t>
            </a:r>
            <a:endParaRPr lang="de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40768"/>
            <a:ext cx="7772400" cy="1870075"/>
          </a:xfrm>
          <a:noFill/>
          <a:ln>
            <a:noFill/>
          </a:ln>
          <a:effectLst/>
        </p:spPr>
        <p:txBody>
          <a:bodyPr/>
          <a:lstStyle/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/>
              <a:t>The relationship between the activity direct cost and activity time  may be straight line, continuous curve, or point.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The direct cost tends to </a:t>
            </a:r>
            <a:r>
              <a:rPr lang="en-US" sz="1800" b="1" u="sng" dirty="0" smtClean="0">
                <a:solidFill>
                  <a:srgbClr val="C00000"/>
                </a:solidFill>
              </a:rPr>
              <a:t>increase</a:t>
            </a:r>
            <a:r>
              <a:rPr lang="en-US" sz="1800" b="1" dirty="0" smtClean="0">
                <a:solidFill>
                  <a:srgbClr val="C00000"/>
                </a:solidFill>
              </a:rPr>
              <a:t> if </a:t>
            </a:r>
            <a:r>
              <a:rPr lang="en-US" sz="1800" b="1" u="sng" dirty="0" smtClean="0">
                <a:solidFill>
                  <a:srgbClr val="C00000"/>
                </a:solidFill>
              </a:rPr>
              <a:t>less</a:t>
            </a:r>
            <a:r>
              <a:rPr lang="en-US" sz="1800" b="1" dirty="0" smtClean="0">
                <a:solidFill>
                  <a:srgbClr val="C00000"/>
                </a:solidFill>
              </a:rPr>
              <a:t> time is available for activity.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/>
              <a:t>Time reduction approach assumed here will be based on </a:t>
            </a:r>
            <a:r>
              <a:rPr lang="en-US" sz="1800" b="1" dirty="0" smtClean="0">
                <a:solidFill>
                  <a:srgbClr val="C00000"/>
                </a:solidFill>
              </a:rPr>
              <a:t>simple     linear</a:t>
            </a: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smtClean="0"/>
              <a:t>time-cost trade-off for each activity.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5561" y="476672"/>
            <a:ext cx="76819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Direct Cost / Time Relationship</a:t>
            </a:r>
            <a:endParaRPr lang="de-D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896" name="Group 6"/>
          <p:cNvGrpSpPr>
            <a:grpSpLocks/>
          </p:cNvGrpSpPr>
          <p:nvPr/>
        </p:nvGrpSpPr>
        <p:grpSpPr bwMode="auto">
          <a:xfrm>
            <a:off x="1219200" y="3318793"/>
            <a:ext cx="6858000" cy="2898775"/>
            <a:chOff x="990600" y="1219200"/>
            <a:chExt cx="7620000" cy="4652076"/>
          </a:xfrm>
        </p:grpSpPr>
        <p:pic>
          <p:nvPicPr>
            <p:cNvPr id="37897" name="Picture 8" descr="F8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6" t="12207" r="5127" b="41699"/>
            <a:stretch>
              <a:fillRect/>
            </a:stretch>
          </p:blipFill>
          <p:spPr bwMode="auto">
            <a:xfrm>
              <a:off x="990600" y="1219200"/>
              <a:ext cx="7620000" cy="46520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7898" name="TextBox 8"/>
            <p:cNvSpPr txBox="1">
              <a:spLocks noChangeArrowheads="1"/>
            </p:cNvSpPr>
            <p:nvPr/>
          </p:nvSpPr>
          <p:spPr bwMode="auto">
            <a:xfrm>
              <a:off x="1676400" y="5453390"/>
              <a:ext cx="6096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0"/>
                <a:t>Activity time-cost trade-off input for the CPM procedure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7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68760"/>
            <a:ext cx="7772400" cy="1230313"/>
          </a:xfrm>
          <a:noFill/>
          <a:ln>
            <a:noFill/>
          </a:ln>
          <a:effectLst/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indirect cost tends to </a:t>
            </a:r>
            <a:r>
              <a:rPr lang="en-US" sz="2000" b="1" u="sng" dirty="0" smtClean="0">
                <a:solidFill>
                  <a:srgbClr val="C00000"/>
                </a:solidFill>
              </a:rPr>
              <a:t>increase</a:t>
            </a:r>
            <a:r>
              <a:rPr lang="en-US" sz="2000" b="1" dirty="0" smtClean="0">
                <a:solidFill>
                  <a:srgbClr val="C00000"/>
                </a:solidFill>
              </a:rPr>
              <a:t> if </a:t>
            </a:r>
            <a:r>
              <a:rPr lang="en-US" sz="2000" b="1" u="sng" dirty="0" smtClean="0">
                <a:solidFill>
                  <a:srgbClr val="C00000"/>
                </a:solidFill>
              </a:rPr>
              <a:t>more</a:t>
            </a:r>
            <a:r>
              <a:rPr lang="en-US" sz="2000" b="1" dirty="0" smtClean="0">
                <a:solidFill>
                  <a:srgbClr val="C00000"/>
                </a:solidFill>
              </a:rPr>
              <a:t> time is consumed for the project.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/>
              <a:t>The indirect cost is generally vary approximately </a:t>
            </a:r>
            <a:r>
              <a:rPr lang="en-US" sz="2000" b="1" dirty="0" smtClean="0">
                <a:solidFill>
                  <a:srgbClr val="C00000"/>
                </a:solidFill>
              </a:rPr>
              <a:t>linearly</a:t>
            </a:r>
            <a:r>
              <a:rPr lang="en-US" sz="2000" dirty="0" smtClean="0"/>
              <a:t> with the time.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476672"/>
            <a:ext cx="60817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Indirect Cost / Time Relationship</a:t>
            </a:r>
            <a:endParaRPr lang="de-DE" sz="2800" b="1" dirty="0">
              <a:solidFill>
                <a:srgbClr val="C00000"/>
              </a:solidFill>
            </a:endParaRPr>
          </a:p>
        </p:txBody>
      </p:sp>
      <p:grpSp>
        <p:nvGrpSpPr>
          <p:cNvPr id="38920" name="Group 19"/>
          <p:cNvGrpSpPr>
            <a:grpSpLocks/>
          </p:cNvGrpSpPr>
          <p:nvPr/>
        </p:nvGrpSpPr>
        <p:grpSpPr bwMode="auto">
          <a:xfrm>
            <a:off x="1219200" y="2817837"/>
            <a:ext cx="6858000" cy="3424237"/>
            <a:chOff x="1219200" y="2209800"/>
            <a:chExt cx="6858000" cy="3423699"/>
          </a:xfrm>
        </p:grpSpPr>
        <p:grpSp>
          <p:nvGrpSpPr>
            <p:cNvPr id="38921" name="Group 9"/>
            <p:cNvGrpSpPr>
              <a:grpSpLocks/>
            </p:cNvGrpSpPr>
            <p:nvPr/>
          </p:nvGrpSpPr>
          <p:grpSpPr bwMode="auto">
            <a:xfrm>
              <a:off x="1219200" y="2209800"/>
              <a:ext cx="6858000" cy="3423699"/>
              <a:chOff x="1066800" y="1600200"/>
              <a:chExt cx="7620000" cy="4191464"/>
            </a:xfrm>
          </p:grpSpPr>
          <p:pic>
            <p:nvPicPr>
              <p:cNvPr id="11" name="Picture 2" descr="F8-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540" t="10345" r="25856" b="57133"/>
              <a:stretch>
                <a:fillRect/>
              </a:stretch>
            </p:blipFill>
            <p:spPr bwMode="auto">
              <a:xfrm>
                <a:off x="1066800" y="1600200"/>
                <a:ext cx="7620000" cy="415999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8928" name="TextBox 11"/>
              <p:cNvSpPr txBox="1">
                <a:spLocks noChangeArrowheads="1"/>
              </p:cNvSpPr>
              <p:nvPr/>
            </p:nvSpPr>
            <p:spPr bwMode="auto">
              <a:xfrm>
                <a:off x="1143000" y="5377189"/>
                <a:ext cx="7467600" cy="414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1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1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1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1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1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ar-EG" sz="1600"/>
              </a:p>
            </p:txBody>
          </p:sp>
        </p:grpSp>
        <p:sp>
          <p:nvSpPr>
            <p:cNvPr id="38922" name="Rectangle 8"/>
            <p:cNvSpPr>
              <a:spLocks noChangeArrowheads="1"/>
            </p:cNvSpPr>
            <p:nvPr/>
          </p:nvSpPr>
          <p:spPr bwMode="auto">
            <a:xfrm>
              <a:off x="1828800" y="2362200"/>
              <a:ext cx="60198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ar-EG"/>
            </a:p>
          </p:txBody>
        </p:sp>
        <p:sp>
          <p:nvSpPr>
            <p:cNvPr id="38923" name="Rectangle 9"/>
            <p:cNvSpPr>
              <a:spLocks noChangeArrowheads="1"/>
            </p:cNvSpPr>
            <p:nvPr/>
          </p:nvSpPr>
          <p:spPr bwMode="auto">
            <a:xfrm>
              <a:off x="6019800" y="4114800"/>
              <a:ext cx="16764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ar-EG"/>
            </a:p>
          </p:txBody>
        </p:sp>
        <p:cxnSp>
          <p:nvCxnSpPr>
            <p:cNvPr id="38924" name="Straight Arrow Connector 13"/>
            <p:cNvCxnSpPr>
              <a:cxnSpLocks noChangeShapeType="1"/>
            </p:cNvCxnSpPr>
            <p:nvPr/>
          </p:nvCxnSpPr>
          <p:spPr bwMode="auto">
            <a:xfrm rot="10800000" flipV="1">
              <a:off x="5334001" y="4457699"/>
              <a:ext cx="685800" cy="495300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Straight Connector 15"/>
            <p:cNvCxnSpPr>
              <a:cxnSpLocks noChangeShapeType="1"/>
            </p:cNvCxnSpPr>
            <p:nvPr/>
          </p:nvCxnSpPr>
          <p:spPr bwMode="auto">
            <a:xfrm rot="5400000">
              <a:off x="5106194" y="3962400"/>
              <a:ext cx="304800" cy="1588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Straight Connector 17"/>
            <p:cNvCxnSpPr>
              <a:cxnSpLocks noChangeShapeType="1"/>
            </p:cNvCxnSpPr>
            <p:nvPr/>
          </p:nvCxnSpPr>
          <p:spPr bwMode="auto">
            <a:xfrm rot="16200000" flipH="1">
              <a:off x="4914900" y="4533900"/>
              <a:ext cx="762000" cy="76200"/>
            </a:xfrm>
            <a:prstGeom prst="lin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11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404663"/>
            <a:ext cx="53959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Optimum Contract Duration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1147763"/>
            <a:ext cx="8227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  <a:buClr>
                <a:srgbClr val="007AC2"/>
              </a:buClr>
              <a:buSzPct val="120000"/>
              <a:defRPr/>
            </a:pPr>
            <a:r>
              <a:rPr lang="en-US" sz="2000" b="1" kern="0" dirty="0">
                <a:latin typeface="+mn-lt"/>
              </a:rPr>
              <a:t>Optimum contract duration = project schedule for minimum total cost</a:t>
            </a:r>
          </a:p>
        </p:txBody>
      </p:sp>
      <p:grpSp>
        <p:nvGrpSpPr>
          <p:cNvPr id="39944" name="Group 9"/>
          <p:cNvGrpSpPr>
            <a:grpSpLocks/>
          </p:cNvGrpSpPr>
          <p:nvPr/>
        </p:nvGrpSpPr>
        <p:grpSpPr bwMode="auto">
          <a:xfrm>
            <a:off x="827584" y="1916832"/>
            <a:ext cx="7620000" cy="4159250"/>
            <a:chOff x="1066800" y="1600200"/>
            <a:chExt cx="7620000" cy="4159990"/>
          </a:xfrm>
        </p:grpSpPr>
        <p:pic>
          <p:nvPicPr>
            <p:cNvPr id="2" name="Picture 2" descr="F8-7"/>
            <p:cNvPicPr>
              <a:picLocks noChangeAspect="1" noChangeArrowheads="1"/>
            </p:cNvPicPr>
            <p:nvPr/>
          </p:nvPicPr>
          <p:blipFill>
            <a:blip r:embed="rId2" cstate="print"/>
            <a:srcRect l="17540" t="10345" r="25856" b="57133"/>
            <a:stretch>
              <a:fillRect/>
            </a:stretch>
          </p:blipFill>
          <p:spPr bwMode="auto">
            <a:xfrm>
              <a:off x="1066800" y="1600200"/>
              <a:ext cx="7620000" cy="4159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946" name="TextBox 8"/>
            <p:cNvSpPr txBox="1">
              <a:spLocks noChangeArrowheads="1"/>
            </p:cNvSpPr>
            <p:nvPr/>
          </p:nvSpPr>
          <p:spPr bwMode="auto">
            <a:xfrm>
              <a:off x="1143000" y="5377190"/>
              <a:ext cx="74676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/>
                <a:t>Determining project schedule for minimum total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8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F877-69DD-4DF8-BCDB-42CD77E1602B}" type="datetime8">
              <a:rPr lang="en-US" smtClean="0"/>
              <a:pPr>
                <a:defRPr/>
              </a:pPr>
              <a:t>10/12/2012 7:46 AM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" y="286369"/>
            <a:ext cx="89995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89848" y="1709976"/>
            <a:ext cx="4420907" cy="254257"/>
            <a:chOff x="889848" y="1709976"/>
            <a:chExt cx="4420907" cy="254257"/>
          </a:xfrm>
        </p:grpSpPr>
        <p:sp>
          <p:nvSpPr>
            <p:cNvPr id="11" name="TextBox 10"/>
            <p:cNvSpPr txBox="1"/>
            <p:nvPr/>
          </p:nvSpPr>
          <p:spPr>
            <a:xfrm>
              <a:off x="889848" y="173145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10**</a:t>
              </a:r>
              <a:endParaRPr lang="en-US" sz="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8285" y="173094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30**</a:t>
              </a:r>
              <a:endParaRPr lang="en-US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9005" y="1709976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78</a:t>
              </a:r>
              <a:endParaRPr lang="en-US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6871" y="1719156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42</a:t>
              </a:r>
              <a:endParaRPr 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30452" y="1719156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64056" y="171969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477" y="173094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36</a:t>
              </a:r>
              <a:endParaRPr lang="en-US" sz="9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11960" y="1733401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60032" y="173094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9847" y="1559853"/>
            <a:ext cx="4420907" cy="242319"/>
            <a:chOff x="889847" y="1559853"/>
            <a:chExt cx="4420907" cy="242319"/>
          </a:xfrm>
        </p:grpSpPr>
        <p:sp>
          <p:nvSpPr>
            <p:cNvPr id="7" name="TextBox 6"/>
            <p:cNvSpPr txBox="1"/>
            <p:nvPr/>
          </p:nvSpPr>
          <p:spPr>
            <a:xfrm>
              <a:off x="889847" y="1559853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10*</a:t>
              </a:r>
              <a:endParaRPr lang="en-US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8285" y="1559853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20*</a:t>
              </a:r>
              <a:endParaRPr lang="en-US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29006" y="1561897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70395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11296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55687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13132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1960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60031" y="157134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</a:t>
              </a:r>
              <a:endParaRPr lang="en-US" sz="900" dirty="0"/>
            </a:p>
          </p:txBody>
        </p:sp>
      </p:grpSp>
      <p:grpSp>
        <p:nvGrpSpPr>
          <p:cNvPr id="14339" name="Group 14338"/>
          <p:cNvGrpSpPr/>
          <p:nvPr/>
        </p:nvGrpSpPr>
        <p:grpSpPr>
          <a:xfrm>
            <a:off x="889846" y="1869804"/>
            <a:ext cx="4420907" cy="252203"/>
            <a:chOff x="889846" y="1869804"/>
            <a:chExt cx="4420907" cy="252203"/>
          </a:xfrm>
        </p:grpSpPr>
        <p:sp>
          <p:nvSpPr>
            <p:cNvPr id="13" name="TextBox 12"/>
            <p:cNvSpPr txBox="1"/>
            <p:nvPr/>
          </p:nvSpPr>
          <p:spPr>
            <a:xfrm>
              <a:off x="889846" y="1872903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20*</a:t>
              </a:r>
              <a:endParaRPr lang="en-US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9001" y="1875699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30*</a:t>
              </a:r>
              <a:endParaRPr lang="en-US" sz="9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9004" y="1880903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54</a:t>
              </a:r>
              <a:endParaRPr lang="en-US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0394" y="186980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42</a:t>
              </a:r>
              <a:endParaRPr lang="en-US" sz="9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31494" y="1891175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0747" y="188286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29059" y="1879689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1960" y="1875699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60030" y="188322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</a:t>
              </a:r>
              <a:endParaRPr lang="en-US" sz="900" dirty="0"/>
            </a:p>
          </p:txBody>
        </p:sp>
      </p:grpSp>
      <p:grpSp>
        <p:nvGrpSpPr>
          <p:cNvPr id="14336" name="Group 14335"/>
          <p:cNvGrpSpPr/>
          <p:nvPr/>
        </p:nvGrpSpPr>
        <p:grpSpPr>
          <a:xfrm>
            <a:off x="897094" y="2027266"/>
            <a:ext cx="4408574" cy="267901"/>
            <a:chOff x="897094" y="2027266"/>
            <a:chExt cx="4408574" cy="267901"/>
          </a:xfrm>
        </p:grpSpPr>
        <p:sp>
          <p:nvSpPr>
            <p:cNvPr id="15" name="TextBox 14"/>
            <p:cNvSpPr txBox="1"/>
            <p:nvPr/>
          </p:nvSpPr>
          <p:spPr>
            <a:xfrm>
              <a:off x="897094" y="203965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20**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8285" y="2027266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40**</a:t>
              </a:r>
              <a:endParaRPr lang="en-US" sz="9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9006" y="203965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51</a:t>
              </a:r>
              <a:endParaRPr 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79729" y="2039658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33</a:t>
              </a:r>
              <a:endParaRPr lang="en-US" sz="9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5776" y="203746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21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76039" y="2041687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11470" y="204236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11959" y="2038201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54945" y="2064335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</a:t>
              </a:r>
              <a:endParaRPr lang="en-US" sz="900" dirty="0"/>
            </a:p>
          </p:txBody>
        </p:sp>
      </p:grpSp>
      <p:grpSp>
        <p:nvGrpSpPr>
          <p:cNvPr id="14337" name="Group 14336"/>
          <p:cNvGrpSpPr/>
          <p:nvPr/>
        </p:nvGrpSpPr>
        <p:grpSpPr>
          <a:xfrm>
            <a:off x="889848" y="2185410"/>
            <a:ext cx="4415820" cy="250286"/>
            <a:chOff x="889848" y="2185410"/>
            <a:chExt cx="4415820" cy="250286"/>
          </a:xfrm>
        </p:grpSpPr>
        <p:sp>
          <p:nvSpPr>
            <p:cNvPr id="17" name="TextBox 16"/>
            <p:cNvSpPr txBox="1"/>
            <p:nvPr/>
          </p:nvSpPr>
          <p:spPr>
            <a:xfrm>
              <a:off x="889848" y="218541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30*</a:t>
              </a:r>
              <a:endParaRPr lang="en-US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78283" y="218541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40*</a:t>
              </a:r>
              <a:endParaRPr lang="en-US" sz="9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218541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72</a:t>
              </a:r>
              <a:endParaRPr lang="en-U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0395" y="2185410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3255" y="2185477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21924" y="2185477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6410" y="218554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42</a:t>
              </a:r>
              <a:endParaRPr lang="en-US" sz="9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11958" y="220486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54945" y="2204864"/>
              <a:ext cx="450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</a:t>
              </a:r>
              <a:endParaRPr lang="en-US" sz="9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537506" y="1891175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3/0</a:t>
            </a:r>
            <a:endParaRPr lang="en-US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5236940" y="395599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33</a:t>
            </a:r>
            <a:endParaRPr lang="en-US" sz="900" dirty="0"/>
          </a:p>
        </p:txBody>
      </p:sp>
      <p:sp>
        <p:nvSpPr>
          <p:cNvPr id="59" name="TextBox 58"/>
          <p:cNvSpPr txBox="1"/>
          <p:nvPr/>
        </p:nvSpPr>
        <p:spPr>
          <a:xfrm>
            <a:off x="6156175" y="1593414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3/0</a:t>
            </a:r>
            <a:endParaRPr lang="en-US" sz="900" dirty="0"/>
          </a:p>
        </p:txBody>
      </p:sp>
      <p:sp>
        <p:nvSpPr>
          <p:cNvPr id="60" name="TextBox 59"/>
          <p:cNvSpPr txBox="1"/>
          <p:nvPr/>
        </p:nvSpPr>
        <p:spPr>
          <a:xfrm>
            <a:off x="6156173" y="1751972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3/3</a:t>
            </a:r>
            <a:endParaRPr lang="en-US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8144" y="205152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6/0</a:t>
            </a:r>
            <a:endParaRPr lang="en-US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5850979" y="223143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6/0</a:t>
            </a:r>
            <a:endParaRPr lang="en-US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5544476" y="395599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30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5868143" y="395599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24</a:t>
            </a:r>
            <a:endParaRPr lang="en-US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6185739" y="395599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21</a:t>
            </a:r>
            <a:endParaRPr lang="en-US" sz="900" dirty="0"/>
          </a:p>
        </p:txBody>
      </p:sp>
      <p:sp>
        <p:nvSpPr>
          <p:cNvPr id="66" name="TextBox 65"/>
          <p:cNvSpPr txBox="1"/>
          <p:nvPr/>
        </p:nvSpPr>
        <p:spPr>
          <a:xfrm>
            <a:off x="5614155" y="4181715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endParaRPr lang="en-US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5850979" y="4596407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</a:t>
            </a:r>
            <a:endParaRPr lang="en-US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5930811" y="4186829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</a:t>
            </a:r>
            <a:endParaRPr lang="en-US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6227494" y="4195651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endParaRPr lang="en-US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5544476" y="459805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5614154" y="4371099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</a:t>
            </a:r>
            <a:endParaRPr 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5874673" y="4373811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6156175" y="4381584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11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6155778" y="460464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33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5176375" y="4822775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162</a:t>
            </a:r>
            <a:endParaRPr lang="en-US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5237715" y="5013176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99</a:t>
            </a:r>
            <a:endParaRPr lang="en-US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5539386" y="5013176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90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5508104" y="4822775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174</a:t>
            </a:r>
            <a:endParaRPr lang="en-US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6137726" y="4821782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267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5839277" y="4822775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234</a:t>
            </a:r>
            <a:endParaRPr lang="en-US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5187170" y="523676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261</a:t>
            </a:r>
            <a:endParaRPr lang="en-US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5857970" y="5019401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72</a:t>
            </a:r>
            <a:endParaRPr lang="en-US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6156175" y="5020368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63</a:t>
            </a:r>
            <a:endParaRPr lang="en-US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5508104" y="524018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264</a:t>
            </a:r>
            <a:endParaRPr lang="en-US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5839276" y="524018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306</a:t>
            </a:r>
            <a:endParaRPr lang="en-US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6155777" y="5240183"/>
            <a:ext cx="45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330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5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772816"/>
            <a:ext cx="7980560" cy="3446760"/>
          </a:xfrm>
          <a:noFill/>
          <a:ln>
            <a:noFill/>
          </a:ln>
          <a:effectLst/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results of planning and scheduling stages of the critical path method provide a network plan for the activities making up the project and a set of earliest and latest start and finish  times for each activity.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particular, the earliest occurrence time for the network      terminal event is the estimated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“normal”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project duration      time, based on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“normal”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activity time estimates.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3768" y="980728"/>
            <a:ext cx="41005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CC3300"/>
              </a:buClr>
              <a:buSzPct val="120000"/>
              <a:defRPr/>
            </a:pPr>
            <a:r>
              <a:rPr lang="en-US" sz="2800" b="1" dirty="0">
                <a:solidFill>
                  <a:srgbClr val="CC3300"/>
                </a:solidFill>
              </a:rPr>
              <a:t>Time-Cost Trade-off</a:t>
            </a:r>
            <a:endParaRPr lang="de-DE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773" y="1556792"/>
            <a:ext cx="7913687" cy="4104456"/>
          </a:xfrm>
          <a:noFill/>
          <a:ln>
            <a:noFill/>
          </a:ln>
          <a:effectLst/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meet the customer contractually required time.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recover time of delays, that occur in the early stages of  the project, to avoid paying liquated damages, or avoid        damaging the company relationship with the customer.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complete a project earlier than schedule in order to free  resources used and move on to another project.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avoid adverse weather.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receive an early-completion bonus.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meet a client’s desire for expediting the project.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1720" y="766667"/>
            <a:ext cx="5548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CC3300"/>
              </a:buClr>
              <a:buSzPct val="120000"/>
              <a:defRPr/>
            </a:pPr>
            <a:r>
              <a:rPr lang="en-US" sz="2800" b="1" dirty="0">
                <a:solidFill>
                  <a:srgbClr val="CC3300"/>
                </a:solidFill>
              </a:rPr>
              <a:t>Why Project Time Reduction</a:t>
            </a:r>
            <a:endParaRPr lang="de-DE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8" y="1556792"/>
            <a:ext cx="8204696" cy="2678112"/>
          </a:xfrm>
          <a:noFill/>
          <a:ln>
            <a:noFill/>
          </a:ln>
          <a:effectLst/>
        </p:spPr>
        <p:txBody>
          <a:bodyPr/>
          <a:lstStyle/>
          <a:p>
            <a:pPr marL="0" indent="0" algn="just">
              <a:buClr>
                <a:srgbClr val="C00000"/>
              </a:buClr>
              <a:buSzPct val="100000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Time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Reviewing the job logic (critical activities in parallel).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Reviewing duration of critical activities.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Use overlap.</a:t>
            </a: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1691680" y="838199"/>
            <a:ext cx="54721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CC33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How</a:t>
            </a:r>
            <a:r>
              <a:rPr lang="en-US" sz="2800" b="1" dirty="0">
                <a:solidFill>
                  <a:srgbClr val="CC3300"/>
                </a:solidFill>
              </a:rPr>
              <a:t> to Shorten Project Time</a:t>
            </a:r>
            <a:endParaRPr lang="de-DE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8" y="1484784"/>
            <a:ext cx="8285088" cy="4483100"/>
          </a:xfrm>
          <a:noFill/>
          <a:ln>
            <a:noFill/>
          </a:ln>
          <a:effectLst/>
        </p:spPr>
        <p:txBody>
          <a:bodyPr/>
          <a:lstStyle/>
          <a:p>
            <a:pPr marL="0" indent="0">
              <a:buClr>
                <a:srgbClr val="C00000"/>
              </a:buClr>
              <a:buSzPct val="100000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Buy Time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Have the existing crew work </a:t>
            </a:r>
            <a:r>
              <a:rPr lang="en-US" sz="2200" b="1" dirty="0" smtClean="0">
                <a:solidFill>
                  <a:srgbClr val="C00000"/>
                </a:solidFill>
              </a:rPr>
              <a:t>overtime</a:t>
            </a:r>
            <a:r>
              <a:rPr lang="en-US" sz="2200" dirty="0" smtClean="0"/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Bring in </a:t>
            </a:r>
            <a:r>
              <a:rPr lang="en-US" sz="2200" b="1" dirty="0" smtClean="0">
                <a:solidFill>
                  <a:srgbClr val="C00000"/>
                </a:solidFill>
              </a:rPr>
              <a:t>additional workers (resources)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up to practical limit.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Work on multiple </a:t>
            </a:r>
            <a:r>
              <a:rPr lang="en-US" sz="2200" b="1" dirty="0" smtClean="0">
                <a:solidFill>
                  <a:srgbClr val="C00000"/>
                </a:solidFill>
              </a:rPr>
              <a:t>shifts</a:t>
            </a:r>
            <a:r>
              <a:rPr lang="en-US" sz="2200" dirty="0" smtClean="0"/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Achieve more output by offering </a:t>
            </a:r>
            <a:r>
              <a:rPr lang="en-US" sz="2200" b="1" dirty="0" smtClean="0">
                <a:solidFill>
                  <a:srgbClr val="C00000"/>
                </a:solidFill>
              </a:rPr>
              <a:t>incentive payments</a:t>
            </a:r>
            <a:r>
              <a:rPr lang="en-US" sz="2200" dirty="0" smtClean="0"/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Use better/more </a:t>
            </a:r>
            <a:r>
              <a:rPr lang="en-US" sz="2200" b="1" dirty="0" smtClean="0">
                <a:solidFill>
                  <a:srgbClr val="C00000"/>
                </a:solidFill>
              </a:rPr>
              <a:t>advanced equipment(s)</a:t>
            </a:r>
            <a:r>
              <a:rPr lang="en-US" sz="2200" dirty="0" smtClean="0"/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Use more quickly installed materials.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 Use </a:t>
            </a:r>
            <a:r>
              <a:rPr lang="en-US" sz="2200" b="1" dirty="0" smtClean="0">
                <a:solidFill>
                  <a:srgbClr val="C00000"/>
                </a:solidFill>
              </a:rPr>
              <a:t>subcontractors</a:t>
            </a:r>
            <a:r>
              <a:rPr lang="en-US" sz="2200" dirty="0" smtClean="0"/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/>
              <a:t>Change construction method.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7704" y="764704"/>
            <a:ext cx="54721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CC3300"/>
              </a:buClr>
              <a:buSzPct val="120000"/>
              <a:defRPr/>
            </a:pPr>
            <a:r>
              <a:rPr lang="en-US" sz="2800" b="1" dirty="0">
                <a:solidFill>
                  <a:srgbClr val="CC3300"/>
                </a:solidFill>
              </a:rPr>
              <a:t>How to Shorten Project Time</a:t>
            </a:r>
            <a:endParaRPr lang="de-DE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263650"/>
            <a:ext cx="8001000" cy="3232150"/>
          </a:xfrm>
          <a:noFill/>
          <a:ln>
            <a:noFill/>
          </a:ln>
          <a:effectLst/>
        </p:spPr>
        <p:txBody>
          <a:bodyPr/>
          <a:lstStyle/>
          <a:p>
            <a:pPr marL="0" lvl="1" indent="0" algn="just">
              <a:buClr>
                <a:srgbClr val="FF0000"/>
              </a:buClr>
              <a:buFontTx/>
              <a:buNone/>
              <a:defRPr/>
            </a:pPr>
            <a:r>
              <a:rPr lang="en-US" sz="2800" dirty="0" smtClean="0">
                <a:latin typeface="+mj-lt"/>
              </a:rPr>
              <a:t>The main purpose of this topic is to demonstrate a procedure to determine activity schedules to reduce the project duration time with      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a minimum increase in the project direct costs</a:t>
            </a:r>
            <a:r>
              <a:rPr lang="en-US" sz="2800" dirty="0" smtClean="0">
                <a:latin typeface="+mj-lt"/>
              </a:rPr>
              <a:t>, by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buying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time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along the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critical path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(s) where it can be obtained at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least cost</a:t>
            </a:r>
            <a:r>
              <a:rPr lang="en-US" sz="2800" dirty="0" smtClean="0">
                <a:latin typeface="+mj-lt"/>
              </a:rPr>
              <a:t>.</a:t>
            </a:r>
            <a:endParaRPr lang="en-US" sz="2800" u="sng" dirty="0">
              <a:latin typeface="+mj-lt"/>
            </a:endParaRP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1259632" y="516134"/>
            <a:ext cx="7072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120000"/>
              <a:defRPr/>
            </a:pPr>
            <a:r>
              <a:rPr lang="en-US" sz="2800" b="1" dirty="0">
                <a:solidFill>
                  <a:srgbClr val="CC3300"/>
                </a:solidFill>
              </a:rPr>
              <a:t>Purpose of Time Reduction Technique</a:t>
            </a:r>
            <a:endParaRPr lang="de-DE" sz="2800" b="1" dirty="0">
              <a:solidFill>
                <a:srgbClr val="CC33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4868863"/>
            <a:ext cx="8299648" cy="71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just">
              <a:lnSpc>
                <a:spcPct val="125000"/>
              </a:lnSpc>
              <a:spcBef>
                <a:spcPct val="25000"/>
              </a:spcBef>
              <a:buClr>
                <a:srgbClr val="FF0000"/>
              </a:buClr>
              <a:buSzPct val="120000"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j-lt"/>
              </a:rPr>
              <a:t>Assumption</a:t>
            </a:r>
            <a:r>
              <a:rPr lang="en-US" sz="2000" b="0" kern="0" dirty="0">
                <a:latin typeface="+mj-lt"/>
              </a:rPr>
              <a:t>: It is assumed in all of the procedures that are presented in this topic that unlimited resources are available.</a:t>
            </a:r>
            <a:endParaRPr lang="en-US" sz="2000" b="0" u="sng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4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131840" y="620687"/>
            <a:ext cx="24241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Definitions</a:t>
            </a:r>
            <a:endParaRPr lang="de-DE" sz="2800" b="1" dirty="0">
              <a:solidFill>
                <a:srgbClr val="C00000"/>
              </a:solidFill>
            </a:endParaRPr>
          </a:p>
        </p:txBody>
      </p:sp>
      <p:grpSp>
        <p:nvGrpSpPr>
          <p:cNvPr id="33799" name="Group 8"/>
          <p:cNvGrpSpPr>
            <a:grpSpLocks/>
          </p:cNvGrpSpPr>
          <p:nvPr/>
        </p:nvGrpSpPr>
        <p:grpSpPr bwMode="auto">
          <a:xfrm>
            <a:off x="755576" y="1412776"/>
            <a:ext cx="7620000" cy="4651375"/>
            <a:chOff x="990600" y="1219200"/>
            <a:chExt cx="7620000" cy="4652076"/>
          </a:xfrm>
        </p:grpSpPr>
        <p:pic>
          <p:nvPicPr>
            <p:cNvPr id="33800" name="Picture 8" descr="F8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6" t="12207" r="5127" b="41699"/>
            <a:stretch>
              <a:fillRect/>
            </a:stretch>
          </p:blipFill>
          <p:spPr bwMode="auto">
            <a:xfrm>
              <a:off x="990600" y="1219200"/>
              <a:ext cx="7620000" cy="46520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801" name="TextBox 7"/>
            <p:cNvSpPr txBox="1">
              <a:spLocks noChangeArrowheads="1"/>
            </p:cNvSpPr>
            <p:nvPr/>
          </p:nvSpPr>
          <p:spPr bwMode="auto">
            <a:xfrm>
              <a:off x="1676400" y="5453390"/>
              <a:ext cx="60960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0"/>
                <a:t>Activity time-cost trade-off input for the CPM procedure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7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136904" cy="3456384"/>
          </a:xfrm>
          <a:noFill/>
          <a:ln>
            <a:noFill/>
          </a:ln>
          <a:effectLst/>
        </p:spPr>
        <p:txBody>
          <a:bodyPr/>
          <a:lstStyle/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Activity Direct Cost</a:t>
            </a:r>
            <a:r>
              <a:rPr lang="en-US" sz="2200" dirty="0" smtClean="0"/>
              <a:t>: It includes the cost of the material, equipment, and direct labor required to perform the       activity in question. If the activity is entirely performed by a subcontractor, then the activity direct cost is equal to  the price of the subcontract, plus any added fees.</a:t>
            </a:r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/>
              <a:defRPr/>
            </a:pPr>
            <a:endParaRPr lang="en-US" sz="1100" dirty="0" smtClean="0"/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Project indirect cost</a:t>
            </a:r>
            <a:r>
              <a:rPr lang="en-US" sz="2200" i="1" dirty="0" smtClean="0"/>
              <a:t>: </a:t>
            </a:r>
            <a:r>
              <a:rPr lang="en-US" sz="2200" dirty="0" smtClean="0"/>
              <a:t>It includes, supervision and other  overhead costs, interest charges on project investment, penalty costs due to poor quality or delayed projects.</a:t>
            </a:r>
            <a:endParaRPr lang="en-US" sz="2400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91880" y="879208"/>
            <a:ext cx="1944216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Definitions</a:t>
            </a:r>
            <a:endParaRPr lang="de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1"/>
            <a:ext cx="7772400" cy="4032448"/>
          </a:xfrm>
          <a:noFill/>
          <a:ln>
            <a:noFill/>
          </a:ln>
          <a:effectLst/>
        </p:spPr>
        <p:txBody>
          <a:bodyPr/>
          <a:lstStyle/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 startAt="3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Normal Activity Time: </a:t>
            </a:r>
            <a:r>
              <a:rPr lang="en-US" sz="2200" dirty="0" smtClean="0"/>
              <a:t>It is the normal time that is used in the basic critical path planning and scheduling      based on the </a:t>
            </a:r>
            <a:r>
              <a:rPr lang="en-US" sz="2200" b="1" dirty="0" smtClean="0">
                <a:solidFill>
                  <a:srgbClr val="C00000"/>
                </a:solidFill>
              </a:rPr>
              <a:t>normal</a:t>
            </a:r>
            <a:r>
              <a:rPr lang="en-US" sz="2200" dirty="0" smtClean="0"/>
              <a:t> level of resource.</a:t>
            </a:r>
          </a:p>
          <a:p>
            <a:pPr marL="457200" indent="-457200" algn="just">
              <a:buClr>
                <a:srgbClr val="C00000"/>
              </a:buClr>
              <a:buSzPct val="100000"/>
              <a:buFontTx/>
              <a:buAutoNum type="arabicPeriod" startAt="3"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Normal Activity Cost: </a:t>
            </a:r>
            <a:r>
              <a:rPr lang="en-US" sz="2200" dirty="0" smtClean="0"/>
              <a:t>The normal activity cost is equal to the minimum of </a:t>
            </a:r>
            <a:r>
              <a:rPr lang="en-US" sz="2200" b="1" dirty="0" smtClean="0">
                <a:solidFill>
                  <a:srgbClr val="C00000"/>
                </a:solidFill>
              </a:rPr>
              <a:t>direct costs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required to perform the activity, and the corresponding activity duration is      called the normal time. </a:t>
            </a:r>
          </a:p>
          <a:p>
            <a:pPr marL="457200" indent="-457200" algn="just">
              <a:buClr>
                <a:srgbClr val="FF0000"/>
              </a:buClr>
              <a:buSzPct val="100000"/>
              <a:buFontTx/>
              <a:buNone/>
              <a:defRPr/>
            </a:pPr>
            <a:endParaRPr lang="en-US" sz="1000" dirty="0" smtClean="0"/>
          </a:p>
          <a:p>
            <a:pPr marL="428625" algn="just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i="1" dirty="0" smtClean="0"/>
              <a:t>The normal time is actually the shortest time required to perform the activity under the minimum direct cost constraint.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91880" y="879208"/>
            <a:ext cx="1944216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algn="l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dirty="0">
                <a:solidFill>
                  <a:srgbClr val="C00000"/>
                </a:solidFill>
              </a:rPr>
              <a:t>Definitions</a:t>
            </a:r>
            <a:endParaRPr lang="de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1_기본 디자인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</TotalTime>
  <Words>738</Words>
  <Application>Microsoft Office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HBP, USM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</dc:title>
  <dc:creator>Abdullah</dc:creator>
  <cp:lastModifiedBy>User</cp:lastModifiedBy>
  <cp:revision>328</cp:revision>
  <cp:lastPrinted>2012-11-10T08:35:29Z</cp:lastPrinted>
  <dcterms:created xsi:type="dcterms:W3CDTF">2004-04-28T08:22:41Z</dcterms:created>
  <dcterms:modified xsi:type="dcterms:W3CDTF">2012-12-10T04:48:09Z</dcterms:modified>
</cp:coreProperties>
</file>