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1" r:id="rId1"/>
  </p:sldMasterIdLst>
  <p:notesMasterIdLst>
    <p:notesMasterId r:id="rId27"/>
  </p:notesMasterIdLst>
  <p:handoutMasterIdLst>
    <p:handoutMasterId r:id="rId28"/>
  </p:handoutMasterIdLst>
  <p:sldIdLst>
    <p:sldId id="381" r:id="rId2"/>
    <p:sldId id="435" r:id="rId3"/>
    <p:sldId id="436" r:id="rId4"/>
    <p:sldId id="437" r:id="rId5"/>
    <p:sldId id="438" r:id="rId6"/>
    <p:sldId id="439" r:id="rId7"/>
    <p:sldId id="440" r:id="rId8"/>
    <p:sldId id="441" r:id="rId9"/>
    <p:sldId id="442" r:id="rId10"/>
    <p:sldId id="443" r:id="rId11"/>
    <p:sldId id="444" r:id="rId12"/>
    <p:sldId id="445" r:id="rId13"/>
    <p:sldId id="446" r:id="rId14"/>
    <p:sldId id="447" r:id="rId15"/>
    <p:sldId id="448" r:id="rId16"/>
    <p:sldId id="449" r:id="rId17"/>
    <p:sldId id="450" r:id="rId18"/>
    <p:sldId id="451" r:id="rId19"/>
    <p:sldId id="452" r:id="rId20"/>
    <p:sldId id="453" r:id="rId21"/>
    <p:sldId id="454" r:id="rId22"/>
    <p:sldId id="455" r:id="rId23"/>
    <p:sldId id="456" r:id="rId24"/>
    <p:sldId id="457" r:id="rId25"/>
    <p:sldId id="458" r:id="rId26"/>
  </p:sldIdLst>
  <p:sldSz cx="9144000" cy="6858000" type="screen4x3"/>
  <p:notesSz cx="6858000" cy="9144000"/>
  <p:defaultTextStyle>
    <a:defPPr>
      <a:defRPr lang="ko-KR"/>
    </a:defPPr>
    <a:lvl1pPr algn="l" rtl="0" fontAlgn="base" latinLnBrk="1">
      <a:spcBef>
        <a:spcPct val="0"/>
      </a:spcBef>
      <a:spcAft>
        <a:spcPct val="0"/>
      </a:spcAft>
      <a:defRPr kumimoji="1" sz="2400" kern="1200">
        <a:solidFill>
          <a:schemeClr val="tx1"/>
        </a:solidFill>
        <a:latin typeface="굴림" pitchFamily="34" charset="-127"/>
        <a:ea typeface="굴림" pitchFamily="34" charset="-127"/>
        <a:cs typeface="+mn-cs"/>
      </a:defRPr>
    </a:lvl1pPr>
    <a:lvl2pPr marL="457200" algn="l" rtl="0" fontAlgn="base" latinLnBrk="1">
      <a:spcBef>
        <a:spcPct val="0"/>
      </a:spcBef>
      <a:spcAft>
        <a:spcPct val="0"/>
      </a:spcAft>
      <a:defRPr kumimoji="1" sz="2400" kern="1200">
        <a:solidFill>
          <a:schemeClr val="tx1"/>
        </a:solidFill>
        <a:latin typeface="굴림" pitchFamily="34" charset="-127"/>
        <a:ea typeface="굴림" pitchFamily="34" charset="-127"/>
        <a:cs typeface="+mn-cs"/>
      </a:defRPr>
    </a:lvl2pPr>
    <a:lvl3pPr marL="914400" algn="l" rtl="0" fontAlgn="base" latinLnBrk="1">
      <a:spcBef>
        <a:spcPct val="0"/>
      </a:spcBef>
      <a:spcAft>
        <a:spcPct val="0"/>
      </a:spcAft>
      <a:defRPr kumimoji="1" sz="2400" kern="1200">
        <a:solidFill>
          <a:schemeClr val="tx1"/>
        </a:solidFill>
        <a:latin typeface="굴림" pitchFamily="34" charset="-127"/>
        <a:ea typeface="굴림" pitchFamily="34" charset="-127"/>
        <a:cs typeface="+mn-cs"/>
      </a:defRPr>
    </a:lvl3pPr>
    <a:lvl4pPr marL="1371600" algn="l" rtl="0" fontAlgn="base" latinLnBrk="1">
      <a:spcBef>
        <a:spcPct val="0"/>
      </a:spcBef>
      <a:spcAft>
        <a:spcPct val="0"/>
      </a:spcAft>
      <a:defRPr kumimoji="1" sz="2400" kern="1200">
        <a:solidFill>
          <a:schemeClr val="tx1"/>
        </a:solidFill>
        <a:latin typeface="굴림" pitchFamily="34" charset="-127"/>
        <a:ea typeface="굴림" pitchFamily="34" charset="-127"/>
        <a:cs typeface="+mn-cs"/>
      </a:defRPr>
    </a:lvl4pPr>
    <a:lvl5pPr marL="1828800" algn="l" rtl="0" fontAlgn="base" latinLnBrk="1">
      <a:spcBef>
        <a:spcPct val="0"/>
      </a:spcBef>
      <a:spcAft>
        <a:spcPct val="0"/>
      </a:spcAft>
      <a:defRPr kumimoji="1" sz="2400" kern="1200">
        <a:solidFill>
          <a:schemeClr val="tx1"/>
        </a:solidFill>
        <a:latin typeface="굴림" pitchFamily="34" charset="-127"/>
        <a:ea typeface="굴림" pitchFamily="34" charset="-127"/>
        <a:cs typeface="+mn-cs"/>
      </a:defRPr>
    </a:lvl5pPr>
    <a:lvl6pPr marL="2286000" algn="l" defTabSz="914400" rtl="0" eaLnBrk="1" latinLnBrk="0" hangingPunct="1">
      <a:defRPr kumimoji="1" sz="2400" kern="1200">
        <a:solidFill>
          <a:schemeClr val="tx1"/>
        </a:solidFill>
        <a:latin typeface="굴림" pitchFamily="34" charset="-127"/>
        <a:ea typeface="굴림" pitchFamily="34" charset="-127"/>
        <a:cs typeface="+mn-cs"/>
      </a:defRPr>
    </a:lvl6pPr>
    <a:lvl7pPr marL="2743200" algn="l" defTabSz="914400" rtl="0" eaLnBrk="1" latinLnBrk="0" hangingPunct="1">
      <a:defRPr kumimoji="1" sz="2400" kern="1200">
        <a:solidFill>
          <a:schemeClr val="tx1"/>
        </a:solidFill>
        <a:latin typeface="굴림" pitchFamily="34" charset="-127"/>
        <a:ea typeface="굴림" pitchFamily="34" charset="-127"/>
        <a:cs typeface="+mn-cs"/>
      </a:defRPr>
    </a:lvl7pPr>
    <a:lvl8pPr marL="3200400" algn="l" defTabSz="914400" rtl="0" eaLnBrk="1" latinLnBrk="0" hangingPunct="1">
      <a:defRPr kumimoji="1" sz="2400" kern="1200">
        <a:solidFill>
          <a:schemeClr val="tx1"/>
        </a:solidFill>
        <a:latin typeface="굴림" pitchFamily="34" charset="-127"/>
        <a:ea typeface="굴림" pitchFamily="34" charset="-127"/>
        <a:cs typeface="+mn-cs"/>
      </a:defRPr>
    </a:lvl8pPr>
    <a:lvl9pPr marL="3657600" algn="l" defTabSz="914400" rtl="0" eaLnBrk="1" latinLnBrk="0" hangingPunct="1">
      <a:defRPr kumimoji="1" sz="2400" kern="1200">
        <a:solidFill>
          <a:schemeClr val="tx1"/>
        </a:solidFill>
        <a:latin typeface="굴림" pitchFamily="34" charset="-127"/>
        <a:ea typeface="굴림" pitchFamily="34"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03AD"/>
    <a:srgbClr val="253D8B"/>
    <a:srgbClr val="4767CF"/>
    <a:srgbClr val="FC1A5B"/>
    <a:srgbClr val="9D4DC9"/>
    <a:srgbClr val="C0C0C0"/>
    <a:srgbClr val="969696"/>
    <a:srgbClr val="A40C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649" autoAdjust="0"/>
    <p:restoredTop sz="94664" autoAdjust="0"/>
  </p:normalViewPr>
  <p:slideViewPr>
    <p:cSldViewPr>
      <p:cViewPr varScale="1">
        <p:scale>
          <a:sx n="103" d="100"/>
          <a:sy n="103" d="100"/>
        </p:scale>
        <p:origin x="-51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1FED582-9CB7-4FB8-A1D1-D3AE4E38F8ED}" type="datetimeFigureOut">
              <a:rPr lang="en-US" smtClean="0"/>
              <a:pPr/>
              <a:t>10/11/2012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6364F24-BF82-4DA4-9F53-9EC99A904314}" type="slidenum">
              <a:rPr lang="en-US" smtClean="0"/>
              <a:pPr/>
              <a:t>‹#›</a:t>
            </a:fld>
            <a:endParaRPr lang="en-US"/>
          </a:p>
        </p:txBody>
      </p:sp>
    </p:spTree>
    <p:extLst>
      <p:ext uri="{BB962C8B-B14F-4D97-AF65-F5344CB8AC3E}">
        <p14:creationId xmlns:p14="http://schemas.microsoft.com/office/powerpoint/2010/main" val="2430731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ko-KR"/>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ko-KR"/>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ko-KR" altLang="en-US" noProof="0" smtClean="0"/>
              <a:t>마스터 텍스트 스타일을 편집합니다</a:t>
            </a:r>
          </a:p>
          <a:p>
            <a:pPr lvl="1"/>
            <a:r>
              <a:rPr lang="ko-KR" altLang="en-US" noProof="0" smtClean="0"/>
              <a:t>둘째 수준</a:t>
            </a:r>
          </a:p>
          <a:p>
            <a:pPr lvl="2"/>
            <a:r>
              <a:rPr lang="ko-KR" altLang="en-US" noProof="0" smtClean="0"/>
              <a:t>셋째 수준</a:t>
            </a:r>
          </a:p>
          <a:p>
            <a:pPr lvl="3"/>
            <a:r>
              <a:rPr lang="ko-KR" altLang="en-US" noProof="0" smtClean="0"/>
              <a:t>넷째 수준</a:t>
            </a:r>
          </a:p>
          <a:p>
            <a:pPr lvl="4"/>
            <a:r>
              <a:rPr lang="ko-KR" altLang="en-US" noProof="0" smtClean="0"/>
              <a:t>다섯째 수준</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ko-KR"/>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FE658AB1-AC73-4B1D-8BA3-CEFD0AA1ED73}" type="slidenum">
              <a:rPr lang="en-US" altLang="ko-KR"/>
              <a:pPr>
                <a:defRPr/>
              </a:pPr>
              <a:t>‹#›</a:t>
            </a:fld>
            <a:endParaRPr lang="en-US" altLang="ko-KR"/>
          </a:p>
        </p:txBody>
      </p:sp>
    </p:spTree>
    <p:extLst>
      <p:ext uri="{BB962C8B-B14F-4D97-AF65-F5344CB8AC3E}">
        <p14:creationId xmlns:p14="http://schemas.microsoft.com/office/powerpoint/2010/main" val="2598671934"/>
      </p:ext>
    </p:extLst>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kumimoji="1" sz="1200" kern="1200">
        <a:solidFill>
          <a:schemeClr val="tx1"/>
        </a:solidFill>
        <a:latin typeface="굴림" pitchFamily="34" charset="-127"/>
        <a:ea typeface="굴림" pitchFamily="34" charset="-127"/>
        <a:cs typeface="+mn-cs"/>
      </a:defRPr>
    </a:lvl1pPr>
    <a:lvl2pPr marL="457200" algn="l" rtl="0" eaLnBrk="0" fontAlgn="base" latinLnBrk="1" hangingPunct="0">
      <a:spcBef>
        <a:spcPct val="30000"/>
      </a:spcBef>
      <a:spcAft>
        <a:spcPct val="0"/>
      </a:spcAft>
      <a:defRPr kumimoji="1" sz="1200" kern="1200">
        <a:solidFill>
          <a:schemeClr val="tx1"/>
        </a:solidFill>
        <a:latin typeface="굴림" pitchFamily="34" charset="-127"/>
        <a:ea typeface="굴림" pitchFamily="34" charset="-127"/>
        <a:cs typeface="+mn-cs"/>
      </a:defRPr>
    </a:lvl2pPr>
    <a:lvl3pPr marL="914400" algn="l" rtl="0" eaLnBrk="0" fontAlgn="base" latinLnBrk="1" hangingPunct="0">
      <a:spcBef>
        <a:spcPct val="30000"/>
      </a:spcBef>
      <a:spcAft>
        <a:spcPct val="0"/>
      </a:spcAft>
      <a:defRPr kumimoji="1" sz="1200" kern="1200">
        <a:solidFill>
          <a:schemeClr val="tx1"/>
        </a:solidFill>
        <a:latin typeface="굴림" pitchFamily="34" charset="-127"/>
        <a:ea typeface="굴림" pitchFamily="34" charset="-127"/>
        <a:cs typeface="+mn-cs"/>
      </a:defRPr>
    </a:lvl3pPr>
    <a:lvl4pPr marL="1371600" algn="l" rtl="0" eaLnBrk="0" fontAlgn="base" latinLnBrk="1" hangingPunct="0">
      <a:spcBef>
        <a:spcPct val="30000"/>
      </a:spcBef>
      <a:spcAft>
        <a:spcPct val="0"/>
      </a:spcAft>
      <a:defRPr kumimoji="1" sz="1200" kern="1200">
        <a:solidFill>
          <a:schemeClr val="tx1"/>
        </a:solidFill>
        <a:latin typeface="굴림" pitchFamily="34" charset="-127"/>
        <a:ea typeface="굴림" pitchFamily="34" charset="-127"/>
        <a:cs typeface="+mn-cs"/>
      </a:defRPr>
    </a:lvl4pPr>
    <a:lvl5pPr marL="1828800" algn="l" rtl="0" eaLnBrk="0" fontAlgn="base" latinLnBrk="1" hangingPunct="0">
      <a:spcBef>
        <a:spcPct val="30000"/>
      </a:spcBef>
      <a:spcAft>
        <a:spcPct val="0"/>
      </a:spcAft>
      <a:defRPr kumimoji="1" sz="1200" kern="1200">
        <a:solidFill>
          <a:schemeClr val="tx1"/>
        </a:solidFill>
        <a:latin typeface="굴림" pitchFamily="34" charset="-127"/>
        <a:ea typeface="굴림" pitchFamily="34" charset="-127"/>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50" descr="blue"/>
          <p:cNvPicPr>
            <a:picLocks noChangeAspect="1" noChangeArrowheads="1"/>
          </p:cNvPicPr>
          <p:nvPr userDrawn="1"/>
        </p:nvPicPr>
        <p:blipFill>
          <a:blip r:embed="rId2"/>
          <a:srcRect/>
          <a:stretch>
            <a:fillRect/>
          </a:stretch>
        </p:blipFill>
        <p:spPr bwMode="auto">
          <a:xfrm>
            <a:off x="0" y="0"/>
            <a:ext cx="9144000" cy="6296025"/>
          </a:xfrm>
          <a:prstGeom prst="rect">
            <a:avLst/>
          </a:prstGeom>
          <a:noFill/>
          <a:ln w="9525">
            <a:noFill/>
            <a:miter lim="800000"/>
            <a:headEnd/>
            <a:tailEnd/>
          </a:ln>
        </p:spPr>
      </p:pic>
      <p:sp>
        <p:nvSpPr>
          <p:cNvPr id="3" name="Rectangle 51"/>
          <p:cNvSpPr>
            <a:spLocks noChangeArrowheads="1"/>
          </p:cNvSpPr>
          <p:nvPr userDrawn="1"/>
        </p:nvSpPr>
        <p:spPr bwMode="auto">
          <a:xfrm>
            <a:off x="0" y="2286000"/>
            <a:ext cx="9144000" cy="4581525"/>
          </a:xfrm>
          <a:prstGeom prst="rect">
            <a:avLst/>
          </a:prstGeom>
          <a:gradFill rotWithShape="1">
            <a:gsLst>
              <a:gs pos="0">
                <a:srgbClr val="3B3B3B">
                  <a:alpha val="0"/>
                </a:srgbClr>
              </a:gs>
              <a:gs pos="100000">
                <a:srgbClr val="808080"/>
              </a:gs>
            </a:gsLst>
            <a:lin ang="5400000" scaled="1"/>
          </a:gradFill>
          <a:ln w="9525">
            <a:noFill/>
            <a:miter lim="800000"/>
            <a:headEnd/>
            <a:tailEnd/>
          </a:ln>
        </p:spPr>
        <p:txBody>
          <a:bodyPr wrap="none" anchor="ctr"/>
          <a:lstStyle/>
          <a:p>
            <a:pPr>
              <a:defRPr/>
            </a:pPr>
            <a:endParaRPr lang="en-US">
              <a:solidFill>
                <a:srgbClr val="000000"/>
              </a:solidFill>
            </a:endParaRPr>
          </a:p>
        </p:txBody>
      </p:sp>
      <p:grpSp>
        <p:nvGrpSpPr>
          <p:cNvPr id="4" name="Group 52"/>
          <p:cNvGrpSpPr>
            <a:grpSpLocks/>
          </p:cNvGrpSpPr>
          <p:nvPr userDrawn="1"/>
        </p:nvGrpSpPr>
        <p:grpSpPr bwMode="auto">
          <a:xfrm>
            <a:off x="752475" y="0"/>
            <a:ext cx="7346950" cy="6880225"/>
            <a:chOff x="474" y="0"/>
            <a:chExt cx="4628" cy="4334"/>
          </a:xfrm>
        </p:grpSpPr>
        <p:sp>
          <p:nvSpPr>
            <p:cNvPr id="5" name="Line 53"/>
            <p:cNvSpPr>
              <a:spLocks noChangeShapeType="1"/>
            </p:cNvSpPr>
            <p:nvPr/>
          </p:nvSpPr>
          <p:spPr bwMode="auto">
            <a:xfrm>
              <a:off x="474" y="0"/>
              <a:ext cx="0" cy="4320"/>
            </a:xfrm>
            <a:prstGeom prst="line">
              <a:avLst/>
            </a:prstGeom>
            <a:noFill/>
            <a:ln w="9525">
              <a:solidFill>
                <a:srgbClr val="FFFFFF">
                  <a:alpha val="30196"/>
                </a:srgbClr>
              </a:solidFill>
              <a:round/>
              <a:headEnd/>
              <a:tailEnd/>
            </a:ln>
          </p:spPr>
          <p:txBody>
            <a:bodyPr wrap="none" anchor="ctr"/>
            <a:lstStyle/>
            <a:p>
              <a:pPr>
                <a:defRPr/>
              </a:pPr>
              <a:endParaRPr lang="en-US">
                <a:solidFill>
                  <a:srgbClr val="000000"/>
                </a:solidFill>
              </a:endParaRPr>
            </a:p>
          </p:txBody>
        </p:sp>
        <p:sp>
          <p:nvSpPr>
            <p:cNvPr id="6" name="Line 54"/>
            <p:cNvSpPr>
              <a:spLocks noChangeShapeType="1"/>
            </p:cNvSpPr>
            <p:nvPr/>
          </p:nvSpPr>
          <p:spPr bwMode="auto">
            <a:xfrm>
              <a:off x="1066" y="4"/>
              <a:ext cx="0" cy="4320"/>
            </a:xfrm>
            <a:prstGeom prst="line">
              <a:avLst/>
            </a:prstGeom>
            <a:noFill/>
            <a:ln w="9525">
              <a:solidFill>
                <a:srgbClr val="FFFFFF">
                  <a:alpha val="30196"/>
                </a:srgbClr>
              </a:solidFill>
              <a:round/>
              <a:headEnd/>
              <a:tailEnd/>
            </a:ln>
          </p:spPr>
          <p:txBody>
            <a:bodyPr wrap="none" anchor="ctr"/>
            <a:lstStyle/>
            <a:p>
              <a:pPr>
                <a:defRPr/>
              </a:pPr>
              <a:endParaRPr lang="en-US">
                <a:solidFill>
                  <a:srgbClr val="000000"/>
                </a:solidFill>
              </a:endParaRPr>
            </a:p>
          </p:txBody>
        </p:sp>
        <p:sp>
          <p:nvSpPr>
            <p:cNvPr id="7" name="Line 55"/>
            <p:cNvSpPr>
              <a:spLocks noChangeShapeType="1"/>
            </p:cNvSpPr>
            <p:nvPr/>
          </p:nvSpPr>
          <p:spPr bwMode="auto">
            <a:xfrm>
              <a:off x="4094" y="8"/>
              <a:ext cx="0" cy="4320"/>
            </a:xfrm>
            <a:prstGeom prst="line">
              <a:avLst/>
            </a:prstGeom>
            <a:noFill/>
            <a:ln w="9525">
              <a:solidFill>
                <a:srgbClr val="FFFFFF">
                  <a:alpha val="30196"/>
                </a:srgbClr>
              </a:solidFill>
              <a:round/>
              <a:headEnd/>
              <a:tailEnd/>
            </a:ln>
          </p:spPr>
          <p:txBody>
            <a:bodyPr wrap="none" anchor="ctr"/>
            <a:lstStyle/>
            <a:p>
              <a:pPr>
                <a:defRPr/>
              </a:pPr>
              <a:endParaRPr lang="en-US">
                <a:solidFill>
                  <a:srgbClr val="000000"/>
                </a:solidFill>
              </a:endParaRPr>
            </a:p>
          </p:txBody>
        </p:sp>
        <p:sp>
          <p:nvSpPr>
            <p:cNvPr id="8" name="Line 56"/>
            <p:cNvSpPr>
              <a:spLocks noChangeShapeType="1"/>
            </p:cNvSpPr>
            <p:nvPr/>
          </p:nvSpPr>
          <p:spPr bwMode="auto">
            <a:xfrm>
              <a:off x="4338" y="0"/>
              <a:ext cx="0" cy="4320"/>
            </a:xfrm>
            <a:prstGeom prst="line">
              <a:avLst/>
            </a:prstGeom>
            <a:noFill/>
            <a:ln w="9525">
              <a:solidFill>
                <a:srgbClr val="FFFFFF">
                  <a:alpha val="30196"/>
                </a:srgbClr>
              </a:solidFill>
              <a:round/>
              <a:headEnd/>
              <a:tailEnd/>
            </a:ln>
          </p:spPr>
          <p:txBody>
            <a:bodyPr wrap="none" anchor="ctr"/>
            <a:lstStyle/>
            <a:p>
              <a:pPr>
                <a:defRPr/>
              </a:pPr>
              <a:endParaRPr lang="en-US">
                <a:solidFill>
                  <a:srgbClr val="000000"/>
                </a:solidFill>
              </a:endParaRPr>
            </a:p>
          </p:txBody>
        </p:sp>
        <p:sp>
          <p:nvSpPr>
            <p:cNvPr id="9" name="Line 57"/>
            <p:cNvSpPr>
              <a:spLocks noChangeShapeType="1"/>
            </p:cNvSpPr>
            <p:nvPr/>
          </p:nvSpPr>
          <p:spPr bwMode="auto">
            <a:xfrm>
              <a:off x="4546" y="4"/>
              <a:ext cx="0" cy="4320"/>
            </a:xfrm>
            <a:prstGeom prst="line">
              <a:avLst/>
            </a:prstGeom>
            <a:noFill/>
            <a:ln w="9525">
              <a:solidFill>
                <a:srgbClr val="FFFFFF">
                  <a:alpha val="30196"/>
                </a:srgbClr>
              </a:solidFill>
              <a:round/>
              <a:headEnd/>
              <a:tailEnd/>
            </a:ln>
          </p:spPr>
          <p:txBody>
            <a:bodyPr wrap="none" anchor="ctr"/>
            <a:lstStyle/>
            <a:p>
              <a:pPr>
                <a:defRPr/>
              </a:pPr>
              <a:endParaRPr lang="en-US">
                <a:solidFill>
                  <a:srgbClr val="000000"/>
                </a:solidFill>
              </a:endParaRPr>
            </a:p>
          </p:txBody>
        </p:sp>
        <p:sp>
          <p:nvSpPr>
            <p:cNvPr id="10" name="Line 58"/>
            <p:cNvSpPr>
              <a:spLocks noChangeShapeType="1"/>
            </p:cNvSpPr>
            <p:nvPr/>
          </p:nvSpPr>
          <p:spPr bwMode="auto">
            <a:xfrm>
              <a:off x="5102" y="14"/>
              <a:ext cx="0" cy="4320"/>
            </a:xfrm>
            <a:prstGeom prst="line">
              <a:avLst/>
            </a:prstGeom>
            <a:noFill/>
            <a:ln w="9525">
              <a:solidFill>
                <a:srgbClr val="FFFFFF">
                  <a:alpha val="30196"/>
                </a:srgbClr>
              </a:solidFill>
              <a:round/>
              <a:headEnd/>
              <a:tailEnd/>
            </a:ln>
          </p:spPr>
          <p:txBody>
            <a:bodyPr wrap="none" anchor="ctr"/>
            <a:lstStyle/>
            <a:p>
              <a:pPr>
                <a:defRPr/>
              </a:pPr>
              <a:endParaRPr lang="en-US">
                <a:solidFill>
                  <a:srgbClr val="000000"/>
                </a:solidFill>
              </a:endParaRPr>
            </a:p>
          </p:txBody>
        </p:sp>
      </p:grpSp>
      <p:sp>
        <p:nvSpPr>
          <p:cNvPr id="11" name="Rectangle 59"/>
          <p:cNvSpPr>
            <a:spLocks noChangeArrowheads="1"/>
          </p:cNvSpPr>
          <p:nvPr userDrawn="1"/>
        </p:nvSpPr>
        <p:spPr bwMode="auto">
          <a:xfrm>
            <a:off x="0" y="2349500"/>
            <a:ext cx="9144000" cy="1366838"/>
          </a:xfrm>
          <a:prstGeom prst="rect">
            <a:avLst/>
          </a:prstGeom>
          <a:solidFill>
            <a:srgbClr val="000000">
              <a:alpha val="50195"/>
            </a:srgbClr>
          </a:solidFill>
          <a:ln w="9525" algn="ctr">
            <a:noFill/>
            <a:miter lim="800000"/>
            <a:headEnd/>
            <a:tailEnd/>
          </a:ln>
        </p:spPr>
        <p:txBody>
          <a:bodyPr wrap="none" anchor="ctr"/>
          <a:lstStyle/>
          <a:p>
            <a:pPr>
              <a:defRPr/>
            </a:pPr>
            <a:endParaRPr lang="en-US">
              <a:solidFill>
                <a:srgbClr val="000000"/>
              </a:solidFill>
            </a:endParaRPr>
          </a:p>
        </p:txBody>
      </p:sp>
      <p:sp>
        <p:nvSpPr>
          <p:cNvPr id="12" name="Rectangle 60" descr="좁은 수평선"/>
          <p:cNvSpPr>
            <a:spLocks noChangeArrowheads="1"/>
          </p:cNvSpPr>
          <p:nvPr userDrawn="1"/>
        </p:nvSpPr>
        <p:spPr bwMode="auto">
          <a:xfrm>
            <a:off x="0" y="2349500"/>
            <a:ext cx="9144000" cy="250825"/>
          </a:xfrm>
          <a:prstGeom prst="rect">
            <a:avLst/>
          </a:prstGeom>
          <a:pattFill prst="narHorz">
            <a:fgClr>
              <a:srgbClr val="FFFFFF">
                <a:alpha val="50195"/>
              </a:srgbClr>
            </a:fgClr>
            <a:bgClr>
              <a:srgbClr val="969696">
                <a:alpha val="50195"/>
              </a:srgbClr>
            </a:bgClr>
          </a:pattFill>
          <a:ln w="9525" algn="ctr">
            <a:noFill/>
            <a:miter lim="800000"/>
            <a:headEnd/>
            <a:tailEnd/>
          </a:ln>
        </p:spPr>
        <p:txBody>
          <a:bodyPr wrap="none" anchor="ctr"/>
          <a:lstStyle/>
          <a:p>
            <a:pPr>
              <a:defRPr/>
            </a:pPr>
            <a:endParaRPr lang="en-US">
              <a:solidFill>
                <a:srgbClr val="000000"/>
              </a:solidFill>
            </a:endParaRPr>
          </a:p>
        </p:txBody>
      </p:sp>
      <p:sp>
        <p:nvSpPr>
          <p:cNvPr id="13" name="Rectangle 61" descr="어두운 상향 대각선"/>
          <p:cNvSpPr>
            <a:spLocks noChangeArrowheads="1"/>
          </p:cNvSpPr>
          <p:nvPr userDrawn="1"/>
        </p:nvSpPr>
        <p:spPr bwMode="auto">
          <a:xfrm>
            <a:off x="0" y="3744913"/>
            <a:ext cx="9144000" cy="476250"/>
          </a:xfrm>
          <a:prstGeom prst="rect">
            <a:avLst/>
          </a:prstGeom>
          <a:pattFill prst="dkUpDiag">
            <a:fgClr>
              <a:srgbClr val="000000">
                <a:alpha val="30196"/>
              </a:srgbClr>
            </a:fgClr>
            <a:bgClr>
              <a:srgbClr val="969696">
                <a:alpha val="30196"/>
              </a:srgbClr>
            </a:bgClr>
          </a:pattFill>
          <a:ln w="9525" algn="ctr">
            <a:noFill/>
            <a:miter lim="800000"/>
            <a:headEnd/>
            <a:tailEnd/>
          </a:ln>
        </p:spPr>
        <p:txBody>
          <a:bodyPr wrap="none" anchor="ctr"/>
          <a:lstStyle/>
          <a:p>
            <a:pPr>
              <a:defRPr/>
            </a:pPr>
            <a:endParaRPr lang="en-US">
              <a:solidFill>
                <a:srgbClr val="000000"/>
              </a:solidFill>
            </a:endParaRPr>
          </a:p>
        </p:txBody>
      </p:sp>
      <p:grpSp>
        <p:nvGrpSpPr>
          <p:cNvPr id="14" name="Group 62"/>
          <p:cNvGrpSpPr>
            <a:grpSpLocks/>
          </p:cNvGrpSpPr>
          <p:nvPr userDrawn="1"/>
        </p:nvGrpSpPr>
        <p:grpSpPr bwMode="auto">
          <a:xfrm>
            <a:off x="755650" y="1123950"/>
            <a:ext cx="2508250" cy="1657350"/>
            <a:chOff x="748" y="1657"/>
            <a:chExt cx="1580" cy="1044"/>
          </a:xfrm>
        </p:grpSpPr>
        <p:sp>
          <p:nvSpPr>
            <p:cNvPr id="15" name="AutoShape 63"/>
            <p:cNvSpPr>
              <a:spLocks noChangeArrowheads="1"/>
            </p:cNvSpPr>
            <p:nvPr/>
          </p:nvSpPr>
          <p:spPr bwMode="auto">
            <a:xfrm>
              <a:off x="1494" y="1657"/>
              <a:ext cx="458" cy="396"/>
            </a:xfrm>
            <a:prstGeom prst="hexagon">
              <a:avLst>
                <a:gd name="adj" fmla="val 28914"/>
                <a:gd name="vf" fmla="val 115470"/>
              </a:avLst>
            </a:prstGeom>
            <a:noFill/>
            <a:ln w="9525" algn="ctr">
              <a:solidFill>
                <a:srgbClr val="FFFFFF">
                  <a:alpha val="30196"/>
                </a:srgbClr>
              </a:solidFill>
              <a:miter lim="800000"/>
              <a:headEnd/>
              <a:tailEnd/>
            </a:ln>
          </p:spPr>
          <p:txBody>
            <a:bodyPr wrap="none" anchor="ctr"/>
            <a:lstStyle/>
            <a:p>
              <a:pPr>
                <a:defRPr/>
              </a:pPr>
              <a:endParaRPr lang="en-US">
                <a:solidFill>
                  <a:srgbClr val="000000"/>
                </a:solidFill>
              </a:endParaRPr>
            </a:p>
          </p:txBody>
        </p:sp>
        <p:sp>
          <p:nvSpPr>
            <p:cNvPr id="16" name="AutoShape 64"/>
            <p:cNvSpPr>
              <a:spLocks noChangeArrowheads="1"/>
            </p:cNvSpPr>
            <p:nvPr/>
          </p:nvSpPr>
          <p:spPr bwMode="auto">
            <a:xfrm>
              <a:off x="1864" y="1871"/>
              <a:ext cx="458" cy="396"/>
            </a:xfrm>
            <a:prstGeom prst="hexagon">
              <a:avLst>
                <a:gd name="adj" fmla="val 28914"/>
                <a:gd name="vf" fmla="val 115470"/>
              </a:avLst>
            </a:prstGeom>
            <a:noFill/>
            <a:ln w="9525" algn="ctr">
              <a:solidFill>
                <a:srgbClr val="FFFFFF">
                  <a:alpha val="30196"/>
                </a:srgbClr>
              </a:solidFill>
              <a:miter lim="800000"/>
              <a:headEnd/>
              <a:tailEnd/>
            </a:ln>
          </p:spPr>
          <p:txBody>
            <a:bodyPr wrap="none" anchor="ctr"/>
            <a:lstStyle/>
            <a:p>
              <a:pPr>
                <a:defRPr/>
              </a:pPr>
              <a:endParaRPr lang="en-US">
                <a:solidFill>
                  <a:srgbClr val="000000"/>
                </a:solidFill>
              </a:endParaRPr>
            </a:p>
          </p:txBody>
        </p:sp>
        <p:sp>
          <p:nvSpPr>
            <p:cNvPr id="17" name="AutoShape 65"/>
            <p:cNvSpPr>
              <a:spLocks noChangeArrowheads="1"/>
            </p:cNvSpPr>
            <p:nvPr/>
          </p:nvSpPr>
          <p:spPr bwMode="auto">
            <a:xfrm>
              <a:off x="1496" y="2085"/>
              <a:ext cx="458" cy="396"/>
            </a:xfrm>
            <a:prstGeom prst="hexagon">
              <a:avLst>
                <a:gd name="adj" fmla="val 28914"/>
                <a:gd name="vf" fmla="val 115470"/>
              </a:avLst>
            </a:prstGeom>
            <a:noFill/>
            <a:ln w="9525" algn="ctr">
              <a:solidFill>
                <a:srgbClr val="FFFFFF">
                  <a:alpha val="30196"/>
                </a:srgbClr>
              </a:solidFill>
              <a:miter lim="800000"/>
              <a:headEnd/>
              <a:tailEnd/>
            </a:ln>
          </p:spPr>
          <p:txBody>
            <a:bodyPr wrap="none" anchor="ctr"/>
            <a:lstStyle/>
            <a:p>
              <a:pPr>
                <a:defRPr/>
              </a:pPr>
              <a:endParaRPr lang="en-US">
                <a:solidFill>
                  <a:srgbClr val="000000"/>
                </a:solidFill>
              </a:endParaRPr>
            </a:p>
          </p:txBody>
        </p:sp>
        <p:sp>
          <p:nvSpPr>
            <p:cNvPr id="18" name="AutoShape 66"/>
            <p:cNvSpPr>
              <a:spLocks noChangeArrowheads="1"/>
            </p:cNvSpPr>
            <p:nvPr/>
          </p:nvSpPr>
          <p:spPr bwMode="auto">
            <a:xfrm>
              <a:off x="1122" y="1873"/>
              <a:ext cx="458" cy="396"/>
            </a:xfrm>
            <a:prstGeom prst="hexagon">
              <a:avLst>
                <a:gd name="adj" fmla="val 28914"/>
                <a:gd name="vf" fmla="val 115470"/>
              </a:avLst>
            </a:prstGeom>
            <a:noFill/>
            <a:ln w="9525" algn="ctr">
              <a:solidFill>
                <a:srgbClr val="FFFFFF">
                  <a:alpha val="30196"/>
                </a:srgbClr>
              </a:solidFill>
              <a:miter lim="800000"/>
              <a:headEnd/>
              <a:tailEnd/>
            </a:ln>
          </p:spPr>
          <p:txBody>
            <a:bodyPr wrap="none" anchor="ctr"/>
            <a:lstStyle/>
            <a:p>
              <a:pPr>
                <a:defRPr/>
              </a:pPr>
              <a:endParaRPr lang="en-US">
                <a:solidFill>
                  <a:srgbClr val="000000"/>
                </a:solidFill>
              </a:endParaRPr>
            </a:p>
          </p:txBody>
        </p:sp>
        <p:sp>
          <p:nvSpPr>
            <p:cNvPr id="19" name="AutoShape 67"/>
            <p:cNvSpPr>
              <a:spLocks noChangeArrowheads="1"/>
            </p:cNvSpPr>
            <p:nvPr/>
          </p:nvSpPr>
          <p:spPr bwMode="auto">
            <a:xfrm>
              <a:off x="748" y="1661"/>
              <a:ext cx="458" cy="396"/>
            </a:xfrm>
            <a:prstGeom prst="hexagon">
              <a:avLst>
                <a:gd name="adj" fmla="val 28914"/>
                <a:gd name="vf" fmla="val 115470"/>
              </a:avLst>
            </a:prstGeom>
            <a:noFill/>
            <a:ln w="9525" algn="ctr">
              <a:solidFill>
                <a:srgbClr val="FFFFFF">
                  <a:alpha val="30196"/>
                </a:srgbClr>
              </a:solidFill>
              <a:miter lim="800000"/>
              <a:headEnd/>
              <a:tailEnd/>
            </a:ln>
          </p:spPr>
          <p:txBody>
            <a:bodyPr wrap="none" anchor="ctr"/>
            <a:lstStyle/>
            <a:p>
              <a:pPr>
                <a:defRPr/>
              </a:pPr>
              <a:endParaRPr lang="en-US">
                <a:solidFill>
                  <a:srgbClr val="000000"/>
                </a:solidFill>
              </a:endParaRPr>
            </a:p>
          </p:txBody>
        </p:sp>
        <p:sp>
          <p:nvSpPr>
            <p:cNvPr id="20" name="AutoShape 68"/>
            <p:cNvSpPr>
              <a:spLocks noChangeArrowheads="1"/>
            </p:cNvSpPr>
            <p:nvPr/>
          </p:nvSpPr>
          <p:spPr bwMode="auto">
            <a:xfrm>
              <a:off x="758" y="2091"/>
              <a:ext cx="458" cy="396"/>
            </a:xfrm>
            <a:prstGeom prst="hexagon">
              <a:avLst>
                <a:gd name="adj" fmla="val 28914"/>
                <a:gd name="vf" fmla="val 115470"/>
              </a:avLst>
            </a:prstGeom>
            <a:noFill/>
            <a:ln w="9525" algn="ctr">
              <a:solidFill>
                <a:srgbClr val="FFFFFF">
                  <a:alpha val="30196"/>
                </a:srgbClr>
              </a:solidFill>
              <a:miter lim="800000"/>
              <a:headEnd/>
              <a:tailEnd/>
            </a:ln>
          </p:spPr>
          <p:txBody>
            <a:bodyPr wrap="none" anchor="ctr"/>
            <a:lstStyle/>
            <a:p>
              <a:pPr>
                <a:defRPr/>
              </a:pPr>
              <a:endParaRPr lang="en-US">
                <a:solidFill>
                  <a:srgbClr val="000000"/>
                </a:solidFill>
              </a:endParaRPr>
            </a:p>
          </p:txBody>
        </p:sp>
        <p:sp>
          <p:nvSpPr>
            <p:cNvPr id="21" name="AutoShape 69"/>
            <p:cNvSpPr>
              <a:spLocks noChangeArrowheads="1"/>
            </p:cNvSpPr>
            <p:nvPr/>
          </p:nvSpPr>
          <p:spPr bwMode="auto">
            <a:xfrm>
              <a:off x="1128" y="2305"/>
              <a:ext cx="458" cy="396"/>
            </a:xfrm>
            <a:prstGeom prst="hexagon">
              <a:avLst>
                <a:gd name="adj" fmla="val 28914"/>
                <a:gd name="vf" fmla="val 115470"/>
              </a:avLst>
            </a:prstGeom>
            <a:noFill/>
            <a:ln w="9525" algn="ctr">
              <a:solidFill>
                <a:srgbClr val="FFFFFF">
                  <a:alpha val="30196"/>
                </a:srgbClr>
              </a:solidFill>
              <a:miter lim="800000"/>
              <a:headEnd/>
              <a:tailEnd/>
            </a:ln>
          </p:spPr>
          <p:txBody>
            <a:bodyPr wrap="none" anchor="ctr"/>
            <a:lstStyle/>
            <a:p>
              <a:pPr>
                <a:defRPr/>
              </a:pPr>
              <a:endParaRPr lang="en-US">
                <a:solidFill>
                  <a:srgbClr val="000000"/>
                </a:solidFill>
              </a:endParaRPr>
            </a:p>
          </p:txBody>
        </p:sp>
        <p:sp>
          <p:nvSpPr>
            <p:cNvPr id="22" name="AutoShape 70"/>
            <p:cNvSpPr>
              <a:spLocks noChangeArrowheads="1"/>
            </p:cNvSpPr>
            <p:nvPr/>
          </p:nvSpPr>
          <p:spPr bwMode="auto">
            <a:xfrm>
              <a:off x="1870" y="2297"/>
              <a:ext cx="458" cy="396"/>
            </a:xfrm>
            <a:prstGeom prst="hexagon">
              <a:avLst>
                <a:gd name="adj" fmla="val 28914"/>
                <a:gd name="vf" fmla="val 115470"/>
              </a:avLst>
            </a:prstGeom>
            <a:noFill/>
            <a:ln w="9525" algn="ctr">
              <a:solidFill>
                <a:srgbClr val="FFFFFF">
                  <a:alpha val="30196"/>
                </a:srgbClr>
              </a:solidFill>
              <a:miter lim="800000"/>
              <a:headEnd/>
              <a:tailEnd/>
            </a:ln>
          </p:spPr>
          <p:txBody>
            <a:bodyPr wrap="none" anchor="ctr"/>
            <a:lstStyle/>
            <a:p>
              <a:pPr>
                <a:defRPr/>
              </a:pPr>
              <a:endParaRPr lang="en-US">
                <a:solidFill>
                  <a:srgbClr val="000000"/>
                </a:solidFill>
              </a:endParaRPr>
            </a:p>
          </p:txBody>
        </p:sp>
      </p:grpSp>
      <p:grpSp>
        <p:nvGrpSpPr>
          <p:cNvPr id="23" name="Group 71"/>
          <p:cNvGrpSpPr>
            <a:grpSpLocks/>
          </p:cNvGrpSpPr>
          <p:nvPr userDrawn="1"/>
        </p:nvGrpSpPr>
        <p:grpSpPr bwMode="auto">
          <a:xfrm>
            <a:off x="6875463" y="3500438"/>
            <a:ext cx="2268537" cy="504825"/>
            <a:chOff x="3833" y="2010"/>
            <a:chExt cx="1860" cy="422"/>
          </a:xfrm>
        </p:grpSpPr>
        <p:sp>
          <p:nvSpPr>
            <p:cNvPr id="24" name="AutoShape 72"/>
            <p:cNvSpPr>
              <a:spLocks noChangeArrowheads="1"/>
            </p:cNvSpPr>
            <p:nvPr/>
          </p:nvSpPr>
          <p:spPr bwMode="auto">
            <a:xfrm>
              <a:off x="3833" y="2017"/>
              <a:ext cx="288" cy="413"/>
            </a:xfrm>
            <a:prstGeom prst="chevron">
              <a:avLst>
                <a:gd name="adj" fmla="val 25000"/>
              </a:avLst>
            </a:prstGeom>
            <a:solidFill>
              <a:srgbClr val="FFFFFF">
                <a:alpha val="30196"/>
              </a:srgbClr>
            </a:solidFill>
            <a:ln w="9525" algn="ctr">
              <a:noFill/>
              <a:miter lim="800000"/>
              <a:headEnd/>
              <a:tailEnd/>
            </a:ln>
          </p:spPr>
          <p:txBody>
            <a:bodyPr wrap="none" anchor="ctr"/>
            <a:lstStyle/>
            <a:p>
              <a:pPr>
                <a:defRPr/>
              </a:pPr>
              <a:endParaRPr lang="en-US">
                <a:solidFill>
                  <a:srgbClr val="000000"/>
                </a:solidFill>
              </a:endParaRPr>
            </a:p>
          </p:txBody>
        </p:sp>
        <p:sp>
          <p:nvSpPr>
            <p:cNvPr id="25" name="AutoShape 73"/>
            <p:cNvSpPr>
              <a:spLocks noChangeArrowheads="1"/>
            </p:cNvSpPr>
            <p:nvPr/>
          </p:nvSpPr>
          <p:spPr bwMode="auto">
            <a:xfrm>
              <a:off x="4095" y="2014"/>
              <a:ext cx="289" cy="414"/>
            </a:xfrm>
            <a:prstGeom prst="chevron">
              <a:avLst>
                <a:gd name="adj" fmla="val 25000"/>
              </a:avLst>
            </a:prstGeom>
            <a:solidFill>
              <a:srgbClr val="FFFFFF">
                <a:alpha val="30196"/>
              </a:srgbClr>
            </a:solidFill>
            <a:ln w="9525" algn="ctr">
              <a:noFill/>
              <a:miter lim="800000"/>
              <a:headEnd/>
              <a:tailEnd/>
            </a:ln>
          </p:spPr>
          <p:txBody>
            <a:bodyPr wrap="none" anchor="ctr"/>
            <a:lstStyle/>
            <a:p>
              <a:pPr>
                <a:defRPr/>
              </a:pPr>
              <a:endParaRPr lang="en-US">
                <a:solidFill>
                  <a:srgbClr val="000000"/>
                </a:solidFill>
              </a:endParaRPr>
            </a:p>
          </p:txBody>
        </p:sp>
        <p:sp>
          <p:nvSpPr>
            <p:cNvPr id="26" name="AutoShape 74"/>
            <p:cNvSpPr>
              <a:spLocks noChangeArrowheads="1"/>
            </p:cNvSpPr>
            <p:nvPr/>
          </p:nvSpPr>
          <p:spPr bwMode="auto">
            <a:xfrm>
              <a:off x="4358" y="2018"/>
              <a:ext cx="289" cy="414"/>
            </a:xfrm>
            <a:prstGeom prst="chevron">
              <a:avLst>
                <a:gd name="adj" fmla="val 25000"/>
              </a:avLst>
            </a:prstGeom>
            <a:solidFill>
              <a:srgbClr val="FFFFFF">
                <a:alpha val="30196"/>
              </a:srgbClr>
            </a:solidFill>
            <a:ln w="9525" algn="ctr">
              <a:noFill/>
              <a:miter lim="800000"/>
              <a:headEnd/>
              <a:tailEnd/>
            </a:ln>
          </p:spPr>
          <p:txBody>
            <a:bodyPr wrap="none" anchor="ctr"/>
            <a:lstStyle/>
            <a:p>
              <a:pPr>
                <a:defRPr/>
              </a:pPr>
              <a:endParaRPr lang="en-US">
                <a:solidFill>
                  <a:srgbClr val="000000"/>
                </a:solidFill>
              </a:endParaRPr>
            </a:p>
          </p:txBody>
        </p:sp>
        <p:sp>
          <p:nvSpPr>
            <p:cNvPr id="27" name="AutoShape 75"/>
            <p:cNvSpPr>
              <a:spLocks noChangeArrowheads="1"/>
            </p:cNvSpPr>
            <p:nvPr/>
          </p:nvSpPr>
          <p:spPr bwMode="auto">
            <a:xfrm>
              <a:off x="4619" y="2017"/>
              <a:ext cx="288" cy="413"/>
            </a:xfrm>
            <a:prstGeom prst="chevron">
              <a:avLst>
                <a:gd name="adj" fmla="val 25000"/>
              </a:avLst>
            </a:prstGeom>
            <a:solidFill>
              <a:srgbClr val="FFFFFF">
                <a:alpha val="30196"/>
              </a:srgbClr>
            </a:solidFill>
            <a:ln w="9525" algn="ctr">
              <a:noFill/>
              <a:miter lim="800000"/>
              <a:headEnd/>
              <a:tailEnd/>
            </a:ln>
          </p:spPr>
          <p:txBody>
            <a:bodyPr wrap="none" anchor="ctr"/>
            <a:lstStyle/>
            <a:p>
              <a:pPr>
                <a:defRPr/>
              </a:pPr>
              <a:endParaRPr lang="en-US">
                <a:solidFill>
                  <a:srgbClr val="000000"/>
                </a:solidFill>
              </a:endParaRPr>
            </a:p>
          </p:txBody>
        </p:sp>
        <p:sp>
          <p:nvSpPr>
            <p:cNvPr id="28" name="AutoShape 76"/>
            <p:cNvSpPr>
              <a:spLocks noChangeArrowheads="1"/>
            </p:cNvSpPr>
            <p:nvPr/>
          </p:nvSpPr>
          <p:spPr bwMode="auto">
            <a:xfrm>
              <a:off x="4881" y="2014"/>
              <a:ext cx="288" cy="414"/>
            </a:xfrm>
            <a:prstGeom prst="chevron">
              <a:avLst>
                <a:gd name="adj" fmla="val 25000"/>
              </a:avLst>
            </a:prstGeom>
            <a:solidFill>
              <a:srgbClr val="FFFFFF">
                <a:alpha val="30196"/>
              </a:srgbClr>
            </a:solidFill>
            <a:ln w="9525" algn="ctr">
              <a:noFill/>
              <a:miter lim="800000"/>
              <a:headEnd/>
              <a:tailEnd/>
            </a:ln>
          </p:spPr>
          <p:txBody>
            <a:bodyPr wrap="none" anchor="ctr"/>
            <a:lstStyle/>
            <a:p>
              <a:pPr>
                <a:defRPr/>
              </a:pPr>
              <a:endParaRPr lang="en-US">
                <a:solidFill>
                  <a:srgbClr val="000000"/>
                </a:solidFill>
              </a:endParaRPr>
            </a:p>
          </p:txBody>
        </p:sp>
        <p:sp>
          <p:nvSpPr>
            <p:cNvPr id="29" name="AutoShape 77"/>
            <p:cNvSpPr>
              <a:spLocks noChangeArrowheads="1"/>
            </p:cNvSpPr>
            <p:nvPr/>
          </p:nvSpPr>
          <p:spPr bwMode="auto">
            <a:xfrm>
              <a:off x="5142" y="2013"/>
              <a:ext cx="289" cy="413"/>
            </a:xfrm>
            <a:prstGeom prst="chevron">
              <a:avLst>
                <a:gd name="adj" fmla="val 25000"/>
              </a:avLst>
            </a:prstGeom>
            <a:solidFill>
              <a:srgbClr val="FFFFFF">
                <a:alpha val="30196"/>
              </a:srgbClr>
            </a:solidFill>
            <a:ln w="9525" algn="ctr">
              <a:noFill/>
              <a:miter lim="800000"/>
              <a:headEnd/>
              <a:tailEnd/>
            </a:ln>
          </p:spPr>
          <p:txBody>
            <a:bodyPr wrap="none" anchor="ctr"/>
            <a:lstStyle/>
            <a:p>
              <a:pPr>
                <a:defRPr/>
              </a:pPr>
              <a:endParaRPr lang="en-US">
                <a:solidFill>
                  <a:srgbClr val="000000"/>
                </a:solidFill>
              </a:endParaRPr>
            </a:p>
          </p:txBody>
        </p:sp>
        <p:sp>
          <p:nvSpPr>
            <p:cNvPr id="30" name="AutoShape 78"/>
            <p:cNvSpPr>
              <a:spLocks noChangeArrowheads="1"/>
            </p:cNvSpPr>
            <p:nvPr/>
          </p:nvSpPr>
          <p:spPr bwMode="auto">
            <a:xfrm>
              <a:off x="5405" y="2010"/>
              <a:ext cx="288" cy="414"/>
            </a:xfrm>
            <a:prstGeom prst="chevron">
              <a:avLst>
                <a:gd name="adj" fmla="val 25000"/>
              </a:avLst>
            </a:prstGeom>
            <a:solidFill>
              <a:srgbClr val="FFFFFF">
                <a:alpha val="30196"/>
              </a:srgbClr>
            </a:solidFill>
            <a:ln w="9525" algn="ctr">
              <a:noFill/>
              <a:miter lim="800000"/>
              <a:headEnd/>
              <a:tailEnd/>
            </a:ln>
          </p:spPr>
          <p:txBody>
            <a:bodyPr wrap="none" anchor="ctr"/>
            <a:lstStyle/>
            <a:p>
              <a:pPr>
                <a:defRPr/>
              </a:pPr>
              <a:endParaRPr lang="en-US">
                <a:solidFill>
                  <a:srgbClr val="000000"/>
                </a:solidFill>
              </a:endParaRPr>
            </a:p>
          </p:txBody>
        </p:sp>
      </p:grpSp>
      <p:grpSp>
        <p:nvGrpSpPr>
          <p:cNvPr id="31" name="Group 79"/>
          <p:cNvGrpSpPr>
            <a:grpSpLocks/>
          </p:cNvGrpSpPr>
          <p:nvPr userDrawn="1"/>
        </p:nvGrpSpPr>
        <p:grpSpPr bwMode="auto">
          <a:xfrm>
            <a:off x="250825" y="3575050"/>
            <a:ext cx="1441450" cy="285750"/>
            <a:chOff x="612" y="2353"/>
            <a:chExt cx="1361" cy="311"/>
          </a:xfrm>
        </p:grpSpPr>
        <p:sp>
          <p:nvSpPr>
            <p:cNvPr id="32" name="AutoShape 80"/>
            <p:cNvSpPr>
              <a:spLocks noChangeArrowheads="1"/>
            </p:cNvSpPr>
            <p:nvPr/>
          </p:nvSpPr>
          <p:spPr bwMode="auto">
            <a:xfrm>
              <a:off x="612" y="2362"/>
              <a:ext cx="211" cy="302"/>
            </a:xfrm>
            <a:prstGeom prst="chevron">
              <a:avLst>
                <a:gd name="adj" fmla="val 25000"/>
              </a:avLst>
            </a:prstGeom>
            <a:noFill/>
            <a:ln w="9525" algn="ctr">
              <a:solidFill>
                <a:srgbClr val="FFFFFF">
                  <a:alpha val="50195"/>
                </a:srgbClr>
              </a:solidFill>
              <a:miter lim="800000"/>
              <a:headEnd/>
              <a:tailEnd/>
            </a:ln>
          </p:spPr>
          <p:txBody>
            <a:bodyPr wrap="none" anchor="ctr"/>
            <a:lstStyle/>
            <a:p>
              <a:pPr>
                <a:defRPr/>
              </a:pPr>
              <a:endParaRPr lang="en-US">
                <a:solidFill>
                  <a:srgbClr val="000000"/>
                </a:solidFill>
              </a:endParaRPr>
            </a:p>
          </p:txBody>
        </p:sp>
        <p:sp>
          <p:nvSpPr>
            <p:cNvPr id="33" name="AutoShape 81"/>
            <p:cNvSpPr>
              <a:spLocks noChangeArrowheads="1"/>
            </p:cNvSpPr>
            <p:nvPr/>
          </p:nvSpPr>
          <p:spPr bwMode="auto">
            <a:xfrm>
              <a:off x="804" y="2356"/>
              <a:ext cx="210" cy="302"/>
            </a:xfrm>
            <a:prstGeom prst="chevron">
              <a:avLst>
                <a:gd name="adj" fmla="val 25000"/>
              </a:avLst>
            </a:prstGeom>
            <a:noFill/>
            <a:ln w="9525" algn="ctr">
              <a:solidFill>
                <a:srgbClr val="FFFFFF">
                  <a:alpha val="50195"/>
                </a:srgbClr>
              </a:solidFill>
              <a:miter lim="800000"/>
              <a:headEnd/>
              <a:tailEnd/>
            </a:ln>
          </p:spPr>
          <p:txBody>
            <a:bodyPr wrap="none" anchor="ctr"/>
            <a:lstStyle/>
            <a:p>
              <a:pPr>
                <a:defRPr/>
              </a:pPr>
              <a:endParaRPr lang="en-US">
                <a:solidFill>
                  <a:srgbClr val="000000"/>
                </a:solidFill>
              </a:endParaRPr>
            </a:p>
          </p:txBody>
        </p:sp>
        <p:sp>
          <p:nvSpPr>
            <p:cNvPr id="34" name="AutoShape 82"/>
            <p:cNvSpPr>
              <a:spLocks noChangeArrowheads="1"/>
            </p:cNvSpPr>
            <p:nvPr/>
          </p:nvSpPr>
          <p:spPr bwMode="auto">
            <a:xfrm>
              <a:off x="996" y="2358"/>
              <a:ext cx="210" cy="304"/>
            </a:xfrm>
            <a:prstGeom prst="chevron">
              <a:avLst>
                <a:gd name="adj" fmla="val 25000"/>
              </a:avLst>
            </a:prstGeom>
            <a:noFill/>
            <a:ln w="9525" algn="ctr">
              <a:solidFill>
                <a:srgbClr val="FFFFFF">
                  <a:alpha val="50195"/>
                </a:srgbClr>
              </a:solidFill>
              <a:miter lim="800000"/>
              <a:headEnd/>
              <a:tailEnd/>
            </a:ln>
          </p:spPr>
          <p:txBody>
            <a:bodyPr wrap="none" anchor="ctr"/>
            <a:lstStyle/>
            <a:p>
              <a:pPr>
                <a:defRPr/>
              </a:pPr>
              <a:endParaRPr lang="en-US">
                <a:solidFill>
                  <a:srgbClr val="000000"/>
                </a:solidFill>
              </a:endParaRPr>
            </a:p>
          </p:txBody>
        </p:sp>
        <p:sp>
          <p:nvSpPr>
            <p:cNvPr id="35" name="AutoShape 83"/>
            <p:cNvSpPr>
              <a:spLocks noChangeArrowheads="1"/>
            </p:cNvSpPr>
            <p:nvPr/>
          </p:nvSpPr>
          <p:spPr bwMode="auto">
            <a:xfrm>
              <a:off x="1188" y="2358"/>
              <a:ext cx="210" cy="302"/>
            </a:xfrm>
            <a:prstGeom prst="chevron">
              <a:avLst>
                <a:gd name="adj" fmla="val 25000"/>
              </a:avLst>
            </a:prstGeom>
            <a:noFill/>
            <a:ln w="9525" algn="ctr">
              <a:solidFill>
                <a:srgbClr val="FFFFFF">
                  <a:alpha val="50195"/>
                </a:srgbClr>
              </a:solidFill>
              <a:miter lim="800000"/>
              <a:headEnd/>
              <a:tailEnd/>
            </a:ln>
          </p:spPr>
          <p:txBody>
            <a:bodyPr wrap="none" anchor="ctr"/>
            <a:lstStyle/>
            <a:p>
              <a:pPr>
                <a:defRPr/>
              </a:pPr>
              <a:endParaRPr lang="en-US">
                <a:solidFill>
                  <a:srgbClr val="000000"/>
                </a:solidFill>
              </a:endParaRPr>
            </a:p>
          </p:txBody>
        </p:sp>
        <p:sp>
          <p:nvSpPr>
            <p:cNvPr id="36" name="AutoShape 84"/>
            <p:cNvSpPr>
              <a:spLocks noChangeArrowheads="1"/>
            </p:cNvSpPr>
            <p:nvPr/>
          </p:nvSpPr>
          <p:spPr bwMode="auto">
            <a:xfrm>
              <a:off x="1379" y="2356"/>
              <a:ext cx="210" cy="302"/>
            </a:xfrm>
            <a:prstGeom prst="chevron">
              <a:avLst>
                <a:gd name="adj" fmla="val 25000"/>
              </a:avLst>
            </a:prstGeom>
            <a:noFill/>
            <a:ln w="9525" algn="ctr">
              <a:solidFill>
                <a:srgbClr val="FFFFFF">
                  <a:alpha val="50195"/>
                </a:srgbClr>
              </a:solidFill>
              <a:miter lim="800000"/>
              <a:headEnd/>
              <a:tailEnd/>
            </a:ln>
          </p:spPr>
          <p:txBody>
            <a:bodyPr wrap="none" anchor="ctr"/>
            <a:lstStyle/>
            <a:p>
              <a:pPr>
                <a:defRPr/>
              </a:pPr>
              <a:endParaRPr lang="en-US">
                <a:solidFill>
                  <a:srgbClr val="000000"/>
                </a:solidFill>
              </a:endParaRPr>
            </a:p>
          </p:txBody>
        </p:sp>
        <p:sp>
          <p:nvSpPr>
            <p:cNvPr id="37" name="AutoShape 85"/>
            <p:cNvSpPr>
              <a:spLocks noChangeArrowheads="1"/>
            </p:cNvSpPr>
            <p:nvPr/>
          </p:nvSpPr>
          <p:spPr bwMode="auto">
            <a:xfrm>
              <a:off x="1571" y="2355"/>
              <a:ext cx="210" cy="304"/>
            </a:xfrm>
            <a:prstGeom prst="chevron">
              <a:avLst>
                <a:gd name="adj" fmla="val 25000"/>
              </a:avLst>
            </a:prstGeom>
            <a:noFill/>
            <a:ln w="9525" algn="ctr">
              <a:solidFill>
                <a:srgbClr val="FFFFFF">
                  <a:alpha val="50195"/>
                </a:srgbClr>
              </a:solidFill>
              <a:miter lim="800000"/>
              <a:headEnd/>
              <a:tailEnd/>
            </a:ln>
          </p:spPr>
          <p:txBody>
            <a:bodyPr wrap="none" anchor="ctr"/>
            <a:lstStyle/>
            <a:p>
              <a:pPr>
                <a:defRPr/>
              </a:pPr>
              <a:endParaRPr lang="en-US">
                <a:solidFill>
                  <a:srgbClr val="000000"/>
                </a:solidFill>
              </a:endParaRPr>
            </a:p>
          </p:txBody>
        </p:sp>
        <p:sp>
          <p:nvSpPr>
            <p:cNvPr id="38" name="AutoShape 86"/>
            <p:cNvSpPr>
              <a:spLocks noChangeArrowheads="1"/>
            </p:cNvSpPr>
            <p:nvPr/>
          </p:nvSpPr>
          <p:spPr bwMode="auto">
            <a:xfrm>
              <a:off x="1762" y="2353"/>
              <a:ext cx="211" cy="302"/>
            </a:xfrm>
            <a:prstGeom prst="chevron">
              <a:avLst>
                <a:gd name="adj" fmla="val 25000"/>
              </a:avLst>
            </a:prstGeom>
            <a:noFill/>
            <a:ln w="9525" algn="ctr">
              <a:solidFill>
                <a:srgbClr val="FFFFFF">
                  <a:alpha val="50195"/>
                </a:srgbClr>
              </a:solidFill>
              <a:miter lim="800000"/>
              <a:headEnd/>
              <a:tailEnd/>
            </a:ln>
          </p:spPr>
          <p:txBody>
            <a:bodyPr wrap="none" anchor="ctr"/>
            <a:lstStyle/>
            <a:p>
              <a:pPr>
                <a:defRPr/>
              </a:pPr>
              <a:endParaRPr lang="en-US">
                <a:solidFill>
                  <a:srgbClr val="000000"/>
                </a:solidFill>
              </a:endParaRPr>
            </a:p>
          </p:txBody>
        </p:sp>
      </p:grpSp>
      <p:pic>
        <p:nvPicPr>
          <p:cNvPr id="39" name="Picture 87" descr="방사형 패턴"/>
          <p:cNvPicPr>
            <a:picLocks noChangeAspect="1" noChangeArrowheads="1"/>
          </p:cNvPicPr>
          <p:nvPr userDrawn="1"/>
        </p:nvPicPr>
        <p:blipFill>
          <a:blip r:embed="rId3"/>
          <a:srcRect/>
          <a:stretch>
            <a:fillRect/>
          </a:stretch>
        </p:blipFill>
        <p:spPr bwMode="auto">
          <a:xfrm>
            <a:off x="0" y="-9525"/>
            <a:ext cx="6515100" cy="6867525"/>
          </a:xfrm>
          <a:prstGeom prst="rect">
            <a:avLst/>
          </a:prstGeom>
          <a:noFill/>
          <a:ln w="9525">
            <a:noFill/>
            <a:miter lim="800000"/>
            <a:headEnd/>
            <a:tailEnd/>
          </a:ln>
        </p:spPr>
      </p:pic>
      <p:grpSp>
        <p:nvGrpSpPr>
          <p:cNvPr id="40" name="Group 88"/>
          <p:cNvGrpSpPr>
            <a:grpSpLocks/>
          </p:cNvGrpSpPr>
          <p:nvPr userDrawn="1"/>
        </p:nvGrpSpPr>
        <p:grpSpPr bwMode="auto">
          <a:xfrm>
            <a:off x="-12700" y="2047875"/>
            <a:ext cx="9166225" cy="3000375"/>
            <a:chOff x="-14" y="1278"/>
            <a:chExt cx="5774" cy="1890"/>
          </a:xfrm>
        </p:grpSpPr>
        <p:sp>
          <p:nvSpPr>
            <p:cNvPr id="41" name="Line 89"/>
            <p:cNvSpPr>
              <a:spLocks noChangeShapeType="1"/>
            </p:cNvSpPr>
            <p:nvPr/>
          </p:nvSpPr>
          <p:spPr bwMode="auto">
            <a:xfrm>
              <a:off x="0" y="3168"/>
              <a:ext cx="5760" cy="0"/>
            </a:xfrm>
            <a:prstGeom prst="line">
              <a:avLst/>
            </a:prstGeom>
            <a:noFill/>
            <a:ln w="9525">
              <a:solidFill>
                <a:srgbClr val="FFFFFF">
                  <a:alpha val="50195"/>
                </a:srgbClr>
              </a:solidFill>
              <a:round/>
              <a:headEnd/>
              <a:tailEnd/>
            </a:ln>
          </p:spPr>
          <p:txBody>
            <a:bodyPr wrap="none" anchor="ctr"/>
            <a:lstStyle/>
            <a:p>
              <a:pPr>
                <a:defRPr/>
              </a:pPr>
              <a:endParaRPr lang="en-US">
                <a:solidFill>
                  <a:srgbClr val="000000"/>
                </a:solidFill>
              </a:endParaRPr>
            </a:p>
          </p:txBody>
        </p:sp>
        <p:sp>
          <p:nvSpPr>
            <p:cNvPr id="42" name="Line 90"/>
            <p:cNvSpPr>
              <a:spLocks noChangeShapeType="1"/>
            </p:cNvSpPr>
            <p:nvPr/>
          </p:nvSpPr>
          <p:spPr bwMode="auto">
            <a:xfrm>
              <a:off x="-14" y="2659"/>
              <a:ext cx="5760" cy="0"/>
            </a:xfrm>
            <a:prstGeom prst="line">
              <a:avLst/>
            </a:prstGeom>
            <a:noFill/>
            <a:ln w="9525">
              <a:solidFill>
                <a:srgbClr val="FFFFFF">
                  <a:alpha val="50195"/>
                </a:srgbClr>
              </a:solidFill>
              <a:round/>
              <a:headEnd/>
              <a:tailEnd/>
            </a:ln>
          </p:spPr>
          <p:txBody>
            <a:bodyPr wrap="none" anchor="ctr"/>
            <a:lstStyle/>
            <a:p>
              <a:pPr>
                <a:defRPr/>
              </a:pPr>
              <a:endParaRPr lang="en-US">
                <a:solidFill>
                  <a:srgbClr val="000000"/>
                </a:solidFill>
              </a:endParaRPr>
            </a:p>
          </p:txBody>
        </p:sp>
        <p:sp>
          <p:nvSpPr>
            <p:cNvPr id="43" name="Line 91"/>
            <p:cNvSpPr>
              <a:spLocks noChangeShapeType="1"/>
            </p:cNvSpPr>
            <p:nvPr/>
          </p:nvSpPr>
          <p:spPr bwMode="auto">
            <a:xfrm>
              <a:off x="-10" y="2341"/>
              <a:ext cx="5760" cy="0"/>
            </a:xfrm>
            <a:prstGeom prst="line">
              <a:avLst/>
            </a:prstGeom>
            <a:noFill/>
            <a:ln w="9525">
              <a:solidFill>
                <a:srgbClr val="FFFFFF">
                  <a:alpha val="50195"/>
                </a:srgbClr>
              </a:solidFill>
              <a:round/>
              <a:headEnd/>
              <a:tailEnd/>
            </a:ln>
          </p:spPr>
          <p:txBody>
            <a:bodyPr wrap="none" anchor="ctr"/>
            <a:lstStyle/>
            <a:p>
              <a:pPr>
                <a:defRPr/>
              </a:pPr>
              <a:endParaRPr lang="en-US">
                <a:solidFill>
                  <a:srgbClr val="000000"/>
                </a:solidFill>
              </a:endParaRPr>
            </a:p>
          </p:txBody>
        </p:sp>
        <p:sp>
          <p:nvSpPr>
            <p:cNvPr id="44" name="Line 92"/>
            <p:cNvSpPr>
              <a:spLocks noChangeShapeType="1"/>
            </p:cNvSpPr>
            <p:nvPr/>
          </p:nvSpPr>
          <p:spPr bwMode="auto">
            <a:xfrm>
              <a:off x="-10" y="1278"/>
              <a:ext cx="5760" cy="0"/>
            </a:xfrm>
            <a:prstGeom prst="line">
              <a:avLst/>
            </a:prstGeom>
            <a:noFill/>
            <a:ln w="9525">
              <a:solidFill>
                <a:srgbClr val="FFFFFF">
                  <a:alpha val="50195"/>
                </a:srgbClr>
              </a:solidFill>
              <a:round/>
              <a:headEnd/>
              <a:tailEnd/>
            </a:ln>
          </p:spPr>
          <p:txBody>
            <a:bodyPr wrap="none" anchor="ctr"/>
            <a:lstStyle/>
            <a:p>
              <a:pPr>
                <a:defRPr/>
              </a:pPr>
              <a:endParaRPr lang="en-US">
                <a:solidFill>
                  <a:srgbClr val="000000"/>
                </a:solidFill>
              </a:endParaRPr>
            </a:p>
          </p:txBody>
        </p:sp>
      </p:grpSp>
      <p:sp>
        <p:nvSpPr>
          <p:cNvPr id="45" name="Line 93"/>
          <p:cNvSpPr>
            <a:spLocks noChangeShapeType="1"/>
          </p:cNvSpPr>
          <p:nvPr userDrawn="1"/>
        </p:nvSpPr>
        <p:spPr bwMode="auto">
          <a:xfrm>
            <a:off x="0" y="3254375"/>
            <a:ext cx="9144000" cy="0"/>
          </a:xfrm>
          <a:prstGeom prst="line">
            <a:avLst/>
          </a:prstGeom>
          <a:noFill/>
          <a:ln w="19050">
            <a:solidFill>
              <a:srgbClr val="FFFFFF">
                <a:alpha val="50195"/>
              </a:srgbClr>
            </a:solidFill>
            <a:prstDash val="sysDot"/>
            <a:round/>
            <a:headEnd/>
            <a:tailEnd/>
          </a:ln>
        </p:spPr>
        <p:txBody>
          <a:bodyPr wrap="none" anchor="ctr"/>
          <a:lstStyle/>
          <a:p>
            <a:pPr>
              <a:defRPr/>
            </a:pPr>
            <a:endParaRPr lang="en-US">
              <a:solidFill>
                <a:srgbClr val="000000"/>
              </a:solidFill>
            </a:endParaRPr>
          </a:p>
        </p:txBody>
      </p:sp>
      <p:pic>
        <p:nvPicPr>
          <p:cNvPr id="46" name="Picture 94" descr="영문간지"/>
          <p:cNvPicPr>
            <a:picLocks noChangeAspect="1" noChangeArrowheads="1"/>
          </p:cNvPicPr>
          <p:nvPr userDrawn="1"/>
        </p:nvPicPr>
        <p:blipFill>
          <a:blip r:embed="rId4"/>
          <a:srcRect/>
          <a:stretch>
            <a:fillRect/>
          </a:stretch>
        </p:blipFill>
        <p:spPr bwMode="auto">
          <a:xfrm>
            <a:off x="323850" y="1833563"/>
            <a:ext cx="2879725" cy="1731962"/>
          </a:xfrm>
          <a:prstGeom prst="rect">
            <a:avLst/>
          </a:prstGeom>
          <a:noFill/>
          <a:ln w="9525">
            <a:noFill/>
            <a:miter lim="800000"/>
            <a:headEnd/>
            <a:tailEnd/>
          </a:ln>
        </p:spPr>
      </p:pic>
      <p:pic>
        <p:nvPicPr>
          <p:cNvPr id="47" name="Picture 95" descr="영문간지"/>
          <p:cNvPicPr>
            <a:picLocks noChangeAspect="1" noChangeArrowheads="1"/>
          </p:cNvPicPr>
          <p:nvPr userDrawn="1"/>
        </p:nvPicPr>
        <p:blipFill>
          <a:blip r:embed="rId4"/>
          <a:srcRect/>
          <a:stretch>
            <a:fillRect/>
          </a:stretch>
        </p:blipFill>
        <p:spPr bwMode="auto">
          <a:xfrm>
            <a:off x="7308850" y="1557338"/>
            <a:ext cx="1835150" cy="1731962"/>
          </a:xfrm>
          <a:prstGeom prst="rect">
            <a:avLst/>
          </a:prstGeom>
          <a:noFill/>
          <a:ln w="9525">
            <a:noFill/>
            <a:miter lim="800000"/>
            <a:headEnd/>
            <a:tailEnd/>
          </a:ln>
        </p:spPr>
      </p:pic>
      <p:sp>
        <p:nvSpPr>
          <p:cNvPr id="48" name="Rectangle 2"/>
          <p:cNvSpPr>
            <a:spLocks noGrp="1" noChangeArrowheads="1"/>
          </p:cNvSpPr>
          <p:nvPr>
            <p:ph type="sldNum" sz="quarter" idx="10"/>
          </p:nvPr>
        </p:nvSpPr>
        <p:spPr>
          <a:xfrm>
            <a:off x="4379913" y="6648450"/>
            <a:ext cx="685800" cy="214313"/>
          </a:xfrm>
        </p:spPr>
        <p:txBody>
          <a:bodyPr anchorCtr="0"/>
          <a:lstStyle>
            <a:lvl1pPr algn="l">
              <a:defRPr sz="800"/>
            </a:lvl1pPr>
          </a:lstStyle>
          <a:p>
            <a:pPr>
              <a:defRPr/>
            </a:pPr>
            <a:fld id="{1AF1A1DD-1254-4472-A90F-B9D900587D52}" type="slidenum">
              <a:rPr lang="en-US" altLang="ko-KR">
                <a:solidFill>
                  <a:srgbClr val="FFFFFF"/>
                </a:solidFill>
              </a:rPr>
              <a:pPr>
                <a:defRPr/>
              </a:pPr>
              <a:t>‹#›</a:t>
            </a:fld>
            <a:endParaRPr lang="en-US" altLang="ko-KR">
              <a:solidFill>
                <a:srgbClr val="FFFFFF"/>
              </a:solidFill>
            </a:endParaRPr>
          </a:p>
        </p:txBody>
      </p:sp>
    </p:spTree>
    <p:extLst>
      <p:ext uri="{BB962C8B-B14F-4D97-AF65-F5344CB8AC3E}">
        <p14:creationId xmlns:p14="http://schemas.microsoft.com/office/powerpoint/2010/main" val="3333716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sz="quarter" idx="10"/>
          </p:nvPr>
        </p:nvSpPr>
        <p:spPr>
          <a:ln/>
        </p:spPr>
        <p:txBody>
          <a:bodyPr/>
          <a:lstStyle>
            <a:lvl1pPr>
              <a:defRPr/>
            </a:lvl1pPr>
          </a:lstStyle>
          <a:p>
            <a:pPr>
              <a:defRPr/>
            </a:pPr>
            <a:fld id="{444DDAF2-3610-4DF8-AAED-C0530D7FC112}" type="slidenum">
              <a:rPr lang="en-US" altLang="ko-KR">
                <a:solidFill>
                  <a:srgbClr val="FFFFFF"/>
                </a:solidFill>
              </a:rPr>
              <a:pPr>
                <a:defRPr/>
              </a:pPr>
              <a:t>‹#›</a:t>
            </a:fld>
            <a:endParaRPr lang="en-US" altLang="ko-KR">
              <a:solidFill>
                <a:srgbClr val="FFFFFF"/>
              </a:solidFill>
            </a:endParaRPr>
          </a:p>
        </p:txBody>
      </p:sp>
    </p:spTree>
    <p:extLst>
      <p:ext uri="{BB962C8B-B14F-4D97-AF65-F5344CB8AC3E}">
        <p14:creationId xmlns:p14="http://schemas.microsoft.com/office/powerpoint/2010/main" val="2610461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sz="quarter" idx="10"/>
          </p:nvPr>
        </p:nvSpPr>
        <p:spPr>
          <a:ln/>
        </p:spPr>
        <p:txBody>
          <a:bodyPr/>
          <a:lstStyle>
            <a:lvl1pPr>
              <a:defRPr/>
            </a:lvl1pPr>
          </a:lstStyle>
          <a:p>
            <a:pPr>
              <a:defRPr/>
            </a:pPr>
            <a:fld id="{09F07B2D-B7D0-4831-BE9C-19237A6EE01A}" type="slidenum">
              <a:rPr lang="en-US" altLang="ko-KR">
                <a:solidFill>
                  <a:srgbClr val="FFFFFF"/>
                </a:solidFill>
              </a:rPr>
              <a:pPr>
                <a:defRPr/>
              </a:pPr>
              <a:t>‹#›</a:t>
            </a:fld>
            <a:endParaRPr lang="en-US" altLang="ko-KR">
              <a:solidFill>
                <a:srgbClr val="FFFFFF"/>
              </a:solidFill>
            </a:endParaRPr>
          </a:p>
        </p:txBody>
      </p:sp>
    </p:spTree>
    <p:extLst>
      <p:ext uri="{BB962C8B-B14F-4D97-AF65-F5344CB8AC3E}">
        <p14:creationId xmlns:p14="http://schemas.microsoft.com/office/powerpoint/2010/main" val="23744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4038600" cy="4525963"/>
          </a:xfrm>
          <a:prstGeom prst="rect">
            <a:avLst/>
          </a:prstGeom>
        </p:spPr>
        <p:txBody>
          <a:bodyPr/>
          <a:lstStyle/>
          <a:p>
            <a:pPr lvl="0"/>
            <a:endParaRPr lang="en-US" noProof="0" smtClean="0"/>
          </a:p>
        </p:txBody>
      </p:sp>
      <p:sp>
        <p:nvSpPr>
          <p:cNvPr id="5" name="Rectangle 3"/>
          <p:cNvSpPr>
            <a:spLocks noGrp="1" noChangeArrowheads="1"/>
          </p:cNvSpPr>
          <p:nvPr>
            <p:ph type="sldNum" sz="quarter" idx="10"/>
          </p:nvPr>
        </p:nvSpPr>
        <p:spPr>
          <a:ln/>
        </p:spPr>
        <p:txBody>
          <a:bodyPr/>
          <a:lstStyle>
            <a:lvl1pPr>
              <a:defRPr/>
            </a:lvl1pPr>
          </a:lstStyle>
          <a:p>
            <a:pPr>
              <a:defRPr/>
            </a:pPr>
            <a:fld id="{3C11999E-5BA2-4B98-9FF9-4F9AA5CB9707}" type="slidenum">
              <a:rPr lang="en-US" altLang="ko-KR">
                <a:solidFill>
                  <a:srgbClr val="FFFFFF"/>
                </a:solidFill>
              </a:rPr>
              <a:pPr>
                <a:defRPr/>
              </a:pPr>
              <a:t>‹#›</a:t>
            </a:fld>
            <a:endParaRPr lang="en-US" altLang="ko-KR">
              <a:solidFill>
                <a:srgbClr val="FFFFFF"/>
              </a:solidFill>
            </a:endParaRPr>
          </a:p>
        </p:txBody>
      </p:sp>
    </p:spTree>
    <p:extLst>
      <p:ext uri="{BB962C8B-B14F-4D97-AF65-F5344CB8AC3E}">
        <p14:creationId xmlns:p14="http://schemas.microsoft.com/office/powerpoint/2010/main" val="638257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bl">
  <p:cSld name="Title and Table">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71488" y="322263"/>
            <a:ext cx="6462712" cy="515937"/>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849313" y="1130300"/>
            <a:ext cx="6084887" cy="1779588"/>
          </a:xfrm>
          <a:prstGeom prst="rect">
            <a:avLst/>
          </a:prstGeom>
        </p:spPr>
        <p:txBody>
          <a:bodyPr/>
          <a:lstStyle/>
          <a:p>
            <a:pPr lvl="0"/>
            <a:endParaRPr lang="en-US" noProof="0" dirty="0" smtClean="0"/>
          </a:p>
        </p:txBody>
      </p:sp>
      <p:sp>
        <p:nvSpPr>
          <p:cNvPr id="4" name="Rectangle 4"/>
          <p:cNvSpPr>
            <a:spLocks noGrp="1" noChangeArrowheads="1"/>
          </p:cNvSpPr>
          <p:nvPr>
            <p:ph type="dt" sz="half" idx="10"/>
          </p:nvPr>
        </p:nvSpPr>
        <p:spPr>
          <a:xfrm>
            <a:off x="4114800" y="6324600"/>
            <a:ext cx="1454150" cy="177800"/>
          </a:xfrm>
          <a:prstGeom prst="rect">
            <a:avLst/>
          </a:prstGeom>
        </p:spPr>
        <p:txBody>
          <a:bodyPr/>
          <a:lstStyle>
            <a:lvl1pPr>
              <a:defRPr/>
            </a:lvl1pPr>
          </a:lstStyle>
          <a:p>
            <a:pPr>
              <a:defRPr/>
            </a:pPr>
            <a:fld id="{7BEFA5FD-5C61-49BE-9A86-35A3A0043B1E}" type="datetime8">
              <a:rPr lang="en-US"/>
              <a:pPr>
                <a:defRPr/>
              </a:pPr>
              <a:t>10/11/2012 9:03 AM</a:t>
            </a:fld>
            <a:endParaRPr lang="en-US" dirty="0"/>
          </a:p>
        </p:txBody>
      </p:sp>
      <p:sp>
        <p:nvSpPr>
          <p:cNvPr id="5" name="Rectangle 6"/>
          <p:cNvSpPr>
            <a:spLocks noGrp="1" noChangeArrowheads="1"/>
          </p:cNvSpPr>
          <p:nvPr>
            <p:ph type="sldNum" sz="quarter" idx="11"/>
          </p:nvPr>
        </p:nvSpPr>
        <p:spPr/>
        <p:txBody>
          <a:bodyPr/>
          <a:lstStyle>
            <a:lvl1pPr>
              <a:defRPr/>
            </a:lvl1pPr>
          </a:lstStyle>
          <a:p>
            <a:pPr>
              <a:defRPr/>
            </a:pPr>
            <a:fld id="{687C4C81-5753-4F07-BD12-FAC5D598F3D2}" type="slidenum">
              <a:rPr lang="ar-SA"/>
              <a:pPr>
                <a:defRPr/>
              </a:pPr>
              <a:t>‹#›</a:t>
            </a:fld>
            <a:endParaRPr lang="en-US" dirty="0"/>
          </a:p>
        </p:txBody>
      </p:sp>
    </p:spTree>
    <p:extLst>
      <p:ext uri="{BB962C8B-B14F-4D97-AF65-F5344CB8AC3E}">
        <p14:creationId xmlns:p14="http://schemas.microsoft.com/office/powerpoint/2010/main" val="3145518452"/>
      </p:ext>
    </p:extLst>
  </p:cSld>
  <p:clrMapOvr>
    <a:overrideClrMapping bg1="lt1" tx1="dk1" bg2="lt2" tx2="dk2" accent1="accent1" accent2="accent2" accent3="accent3" accent4="accent4" accent5="accent5" accent6="accent6" hlink="hlink" folHlink="folHlink"/>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sz="quarter" idx="10"/>
          </p:nvPr>
        </p:nvSpPr>
        <p:spPr>
          <a:ln/>
        </p:spPr>
        <p:txBody>
          <a:bodyPr/>
          <a:lstStyle>
            <a:lvl1pPr>
              <a:defRPr/>
            </a:lvl1pPr>
          </a:lstStyle>
          <a:p>
            <a:pPr>
              <a:defRPr/>
            </a:pPr>
            <a:fld id="{0A3A375F-037C-424F-ADA5-A6E415D44476}" type="slidenum">
              <a:rPr lang="en-US" altLang="ko-KR">
                <a:solidFill>
                  <a:srgbClr val="FFFFFF"/>
                </a:solidFill>
              </a:rPr>
              <a:pPr>
                <a:defRPr/>
              </a:pPr>
              <a:t>‹#›</a:t>
            </a:fld>
            <a:endParaRPr lang="en-US" altLang="ko-KR">
              <a:solidFill>
                <a:srgbClr val="FFFFFF"/>
              </a:solidFill>
            </a:endParaRPr>
          </a:p>
        </p:txBody>
      </p:sp>
    </p:spTree>
    <p:extLst>
      <p:ext uri="{BB962C8B-B14F-4D97-AF65-F5344CB8AC3E}">
        <p14:creationId xmlns:p14="http://schemas.microsoft.com/office/powerpoint/2010/main" val="207610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sldNum" sz="quarter" idx="10"/>
          </p:nvPr>
        </p:nvSpPr>
        <p:spPr>
          <a:ln/>
        </p:spPr>
        <p:txBody>
          <a:bodyPr/>
          <a:lstStyle>
            <a:lvl1pPr>
              <a:defRPr/>
            </a:lvl1pPr>
          </a:lstStyle>
          <a:p>
            <a:pPr>
              <a:defRPr/>
            </a:pPr>
            <a:fld id="{C2BFF20B-A9CF-4BEA-8AD7-1CC5FFBC00E4}" type="slidenum">
              <a:rPr lang="en-US" altLang="ko-KR">
                <a:solidFill>
                  <a:srgbClr val="FFFFFF"/>
                </a:solidFill>
              </a:rPr>
              <a:pPr>
                <a:defRPr/>
              </a:pPr>
              <a:t>‹#›</a:t>
            </a:fld>
            <a:endParaRPr lang="en-US" altLang="ko-KR">
              <a:solidFill>
                <a:srgbClr val="FFFFFF"/>
              </a:solidFill>
            </a:endParaRPr>
          </a:p>
        </p:txBody>
      </p:sp>
    </p:spTree>
    <p:extLst>
      <p:ext uri="{BB962C8B-B14F-4D97-AF65-F5344CB8AC3E}">
        <p14:creationId xmlns:p14="http://schemas.microsoft.com/office/powerpoint/2010/main" val="3912481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sldNum" sz="quarter" idx="10"/>
          </p:nvPr>
        </p:nvSpPr>
        <p:spPr>
          <a:ln/>
        </p:spPr>
        <p:txBody>
          <a:bodyPr/>
          <a:lstStyle>
            <a:lvl1pPr>
              <a:defRPr/>
            </a:lvl1pPr>
          </a:lstStyle>
          <a:p>
            <a:pPr>
              <a:defRPr/>
            </a:pPr>
            <a:fld id="{E492864A-301D-4FE2-8552-334CDFBA4059}" type="slidenum">
              <a:rPr lang="en-US" altLang="ko-KR">
                <a:solidFill>
                  <a:srgbClr val="FFFFFF"/>
                </a:solidFill>
              </a:rPr>
              <a:pPr>
                <a:defRPr/>
              </a:pPr>
              <a:t>‹#›</a:t>
            </a:fld>
            <a:endParaRPr lang="en-US" altLang="ko-KR">
              <a:solidFill>
                <a:srgbClr val="FFFFFF"/>
              </a:solidFill>
            </a:endParaRPr>
          </a:p>
        </p:txBody>
      </p:sp>
    </p:spTree>
    <p:extLst>
      <p:ext uri="{BB962C8B-B14F-4D97-AF65-F5344CB8AC3E}">
        <p14:creationId xmlns:p14="http://schemas.microsoft.com/office/powerpoint/2010/main" val="3676890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sldNum" sz="quarter" idx="10"/>
          </p:nvPr>
        </p:nvSpPr>
        <p:spPr>
          <a:ln/>
        </p:spPr>
        <p:txBody>
          <a:bodyPr/>
          <a:lstStyle>
            <a:lvl1pPr>
              <a:defRPr/>
            </a:lvl1pPr>
          </a:lstStyle>
          <a:p>
            <a:pPr>
              <a:defRPr/>
            </a:pPr>
            <a:fld id="{3602A260-FE9E-4790-8B43-FC39DB878463}" type="slidenum">
              <a:rPr lang="en-US" altLang="ko-KR">
                <a:solidFill>
                  <a:srgbClr val="FFFFFF"/>
                </a:solidFill>
              </a:rPr>
              <a:pPr>
                <a:defRPr/>
              </a:pPr>
              <a:t>‹#›</a:t>
            </a:fld>
            <a:endParaRPr lang="en-US" altLang="ko-KR">
              <a:solidFill>
                <a:srgbClr val="FFFFFF"/>
              </a:solidFill>
            </a:endParaRPr>
          </a:p>
        </p:txBody>
      </p:sp>
    </p:spTree>
    <p:extLst>
      <p:ext uri="{BB962C8B-B14F-4D97-AF65-F5344CB8AC3E}">
        <p14:creationId xmlns:p14="http://schemas.microsoft.com/office/powerpoint/2010/main" val="129133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3"/>
          <p:cNvSpPr>
            <a:spLocks noGrp="1" noChangeArrowheads="1"/>
          </p:cNvSpPr>
          <p:nvPr>
            <p:ph type="sldNum" sz="quarter" idx="10"/>
          </p:nvPr>
        </p:nvSpPr>
        <p:spPr>
          <a:ln/>
        </p:spPr>
        <p:txBody>
          <a:bodyPr/>
          <a:lstStyle>
            <a:lvl1pPr>
              <a:defRPr/>
            </a:lvl1pPr>
          </a:lstStyle>
          <a:p>
            <a:pPr>
              <a:defRPr/>
            </a:pPr>
            <a:fld id="{9543044B-AA01-4362-AFAA-2B64FFE1EDA2}" type="slidenum">
              <a:rPr lang="en-US" altLang="ko-KR">
                <a:solidFill>
                  <a:srgbClr val="FFFFFF"/>
                </a:solidFill>
              </a:rPr>
              <a:pPr>
                <a:defRPr/>
              </a:pPr>
              <a:t>‹#›</a:t>
            </a:fld>
            <a:endParaRPr lang="en-US" altLang="ko-KR">
              <a:solidFill>
                <a:srgbClr val="FFFFFF"/>
              </a:solidFill>
            </a:endParaRPr>
          </a:p>
        </p:txBody>
      </p:sp>
    </p:spTree>
    <p:extLst>
      <p:ext uri="{BB962C8B-B14F-4D97-AF65-F5344CB8AC3E}">
        <p14:creationId xmlns:p14="http://schemas.microsoft.com/office/powerpoint/2010/main" val="213476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sldNum" sz="quarter" idx="10"/>
          </p:nvPr>
        </p:nvSpPr>
        <p:spPr>
          <a:ln/>
        </p:spPr>
        <p:txBody>
          <a:bodyPr/>
          <a:lstStyle>
            <a:lvl1pPr>
              <a:defRPr/>
            </a:lvl1pPr>
          </a:lstStyle>
          <a:p>
            <a:pPr>
              <a:defRPr/>
            </a:pPr>
            <a:fld id="{283EAEA9-1742-4B16-8371-7A2F90947382}" type="slidenum">
              <a:rPr lang="en-US" altLang="ko-KR">
                <a:solidFill>
                  <a:srgbClr val="FFFFFF"/>
                </a:solidFill>
              </a:rPr>
              <a:pPr>
                <a:defRPr/>
              </a:pPr>
              <a:t>‹#›</a:t>
            </a:fld>
            <a:endParaRPr lang="en-US" altLang="ko-KR">
              <a:solidFill>
                <a:srgbClr val="FFFFFF"/>
              </a:solidFill>
            </a:endParaRPr>
          </a:p>
        </p:txBody>
      </p:sp>
    </p:spTree>
    <p:extLst>
      <p:ext uri="{BB962C8B-B14F-4D97-AF65-F5344CB8AC3E}">
        <p14:creationId xmlns:p14="http://schemas.microsoft.com/office/powerpoint/2010/main" val="2928381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sldNum" sz="quarter" idx="10"/>
          </p:nvPr>
        </p:nvSpPr>
        <p:spPr>
          <a:ln/>
        </p:spPr>
        <p:txBody>
          <a:bodyPr/>
          <a:lstStyle>
            <a:lvl1pPr>
              <a:defRPr/>
            </a:lvl1pPr>
          </a:lstStyle>
          <a:p>
            <a:pPr>
              <a:defRPr/>
            </a:pPr>
            <a:fld id="{376CA077-D84E-4FFC-A99D-33E51EDA8B62}" type="slidenum">
              <a:rPr lang="en-US" altLang="ko-KR">
                <a:solidFill>
                  <a:srgbClr val="FFFFFF"/>
                </a:solidFill>
              </a:rPr>
              <a:pPr>
                <a:defRPr/>
              </a:pPr>
              <a:t>‹#›</a:t>
            </a:fld>
            <a:endParaRPr lang="en-US" altLang="ko-KR">
              <a:solidFill>
                <a:srgbClr val="FFFFFF"/>
              </a:solidFill>
            </a:endParaRPr>
          </a:p>
        </p:txBody>
      </p:sp>
    </p:spTree>
    <p:extLst>
      <p:ext uri="{BB962C8B-B14F-4D97-AF65-F5344CB8AC3E}">
        <p14:creationId xmlns:p14="http://schemas.microsoft.com/office/powerpoint/2010/main" val="1626159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sldNum" sz="quarter" idx="10"/>
          </p:nvPr>
        </p:nvSpPr>
        <p:spPr>
          <a:ln/>
        </p:spPr>
        <p:txBody>
          <a:bodyPr/>
          <a:lstStyle>
            <a:lvl1pPr>
              <a:defRPr/>
            </a:lvl1pPr>
          </a:lstStyle>
          <a:p>
            <a:pPr>
              <a:defRPr/>
            </a:pPr>
            <a:fld id="{8144D65B-2E50-4A0E-A349-D0491063DB32}" type="slidenum">
              <a:rPr lang="en-US" altLang="ko-KR">
                <a:solidFill>
                  <a:srgbClr val="FFFFFF"/>
                </a:solidFill>
              </a:rPr>
              <a:pPr>
                <a:defRPr/>
              </a:pPr>
              <a:t>‹#›</a:t>
            </a:fld>
            <a:endParaRPr lang="en-US" altLang="ko-KR">
              <a:solidFill>
                <a:srgbClr val="FFFFFF"/>
              </a:solidFill>
            </a:endParaRPr>
          </a:p>
        </p:txBody>
      </p:sp>
    </p:spTree>
    <p:extLst>
      <p:ext uri="{BB962C8B-B14F-4D97-AF65-F5344CB8AC3E}">
        <p14:creationId xmlns:p14="http://schemas.microsoft.com/office/powerpoint/2010/main" val="3145363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alphaModFix amt="11000"/>
            <a:lum/>
          </a:blip>
          <a:srcRect/>
          <a:stretch>
            <a:fillRect t="-26000" b="-26000"/>
          </a:stretch>
        </a:blipFill>
        <a:effectLst/>
      </p:bgPr>
    </p:bg>
    <p:spTree>
      <p:nvGrpSpPr>
        <p:cNvPr id="1" name=""/>
        <p:cNvGrpSpPr/>
        <p:nvPr/>
      </p:nvGrpSpPr>
      <p:grpSpPr>
        <a:xfrm>
          <a:off x="0" y="0"/>
          <a:ext cx="0" cy="0"/>
          <a:chOff x="0" y="0"/>
          <a:chExt cx="0" cy="0"/>
        </a:xfrm>
      </p:grpSpPr>
      <p:pic>
        <p:nvPicPr>
          <p:cNvPr id="1026" name="Picture 7" descr="blue"/>
          <p:cNvPicPr>
            <a:picLocks noChangeAspect="1" noChangeArrowheads="1"/>
          </p:cNvPicPr>
          <p:nvPr userDrawn="1"/>
        </p:nvPicPr>
        <p:blipFill>
          <a:blip r:embed="rId16"/>
          <a:srcRect t="27328"/>
          <a:stretch>
            <a:fillRect/>
          </a:stretch>
        </p:blipFill>
        <p:spPr bwMode="auto">
          <a:xfrm>
            <a:off x="0" y="0"/>
            <a:ext cx="9144000" cy="3644900"/>
          </a:xfrm>
          <a:prstGeom prst="rect">
            <a:avLst/>
          </a:prstGeom>
          <a:noFill/>
          <a:ln w="9525">
            <a:noFill/>
            <a:miter lim="800000"/>
            <a:headEnd/>
            <a:tailEnd/>
          </a:ln>
        </p:spPr>
      </p:pic>
      <p:grpSp>
        <p:nvGrpSpPr>
          <p:cNvPr id="1027" name="Group 17"/>
          <p:cNvGrpSpPr>
            <a:grpSpLocks/>
          </p:cNvGrpSpPr>
          <p:nvPr userDrawn="1"/>
        </p:nvGrpSpPr>
        <p:grpSpPr bwMode="auto">
          <a:xfrm>
            <a:off x="752475" y="0"/>
            <a:ext cx="7346950" cy="6880225"/>
            <a:chOff x="474" y="0"/>
            <a:chExt cx="4628" cy="4334"/>
          </a:xfrm>
        </p:grpSpPr>
        <p:sp>
          <p:nvSpPr>
            <p:cNvPr id="1042" name="Line 18"/>
            <p:cNvSpPr>
              <a:spLocks noChangeShapeType="1"/>
            </p:cNvSpPr>
            <p:nvPr/>
          </p:nvSpPr>
          <p:spPr bwMode="auto">
            <a:xfrm>
              <a:off x="474" y="0"/>
              <a:ext cx="0" cy="4320"/>
            </a:xfrm>
            <a:prstGeom prst="line">
              <a:avLst/>
            </a:prstGeom>
            <a:noFill/>
            <a:ln w="9525">
              <a:solidFill>
                <a:srgbClr val="FFFFFF">
                  <a:alpha val="30196"/>
                </a:srgbClr>
              </a:solidFill>
              <a:round/>
              <a:headEnd/>
              <a:tailEnd/>
            </a:ln>
          </p:spPr>
          <p:txBody>
            <a:bodyPr wrap="none" anchor="ctr"/>
            <a:lstStyle/>
            <a:p>
              <a:pPr>
                <a:defRPr/>
              </a:pPr>
              <a:endParaRPr lang="en-US">
                <a:solidFill>
                  <a:srgbClr val="000000"/>
                </a:solidFill>
              </a:endParaRPr>
            </a:p>
          </p:txBody>
        </p:sp>
        <p:sp>
          <p:nvSpPr>
            <p:cNvPr id="1043" name="Line 19"/>
            <p:cNvSpPr>
              <a:spLocks noChangeShapeType="1"/>
            </p:cNvSpPr>
            <p:nvPr/>
          </p:nvSpPr>
          <p:spPr bwMode="auto">
            <a:xfrm>
              <a:off x="1066" y="4"/>
              <a:ext cx="0" cy="4320"/>
            </a:xfrm>
            <a:prstGeom prst="line">
              <a:avLst/>
            </a:prstGeom>
            <a:noFill/>
            <a:ln w="9525">
              <a:solidFill>
                <a:srgbClr val="FFFFFF">
                  <a:alpha val="30196"/>
                </a:srgbClr>
              </a:solidFill>
              <a:round/>
              <a:headEnd/>
              <a:tailEnd/>
            </a:ln>
          </p:spPr>
          <p:txBody>
            <a:bodyPr wrap="none" anchor="ctr"/>
            <a:lstStyle/>
            <a:p>
              <a:pPr>
                <a:defRPr/>
              </a:pPr>
              <a:endParaRPr lang="en-US">
                <a:solidFill>
                  <a:srgbClr val="000000"/>
                </a:solidFill>
              </a:endParaRPr>
            </a:p>
          </p:txBody>
        </p:sp>
        <p:sp>
          <p:nvSpPr>
            <p:cNvPr id="1044" name="Line 20"/>
            <p:cNvSpPr>
              <a:spLocks noChangeShapeType="1"/>
            </p:cNvSpPr>
            <p:nvPr/>
          </p:nvSpPr>
          <p:spPr bwMode="auto">
            <a:xfrm>
              <a:off x="4094" y="8"/>
              <a:ext cx="0" cy="4320"/>
            </a:xfrm>
            <a:prstGeom prst="line">
              <a:avLst/>
            </a:prstGeom>
            <a:noFill/>
            <a:ln w="9525">
              <a:solidFill>
                <a:srgbClr val="FFFFFF">
                  <a:alpha val="30196"/>
                </a:srgbClr>
              </a:solidFill>
              <a:round/>
              <a:headEnd/>
              <a:tailEnd/>
            </a:ln>
          </p:spPr>
          <p:txBody>
            <a:bodyPr wrap="none" anchor="ctr"/>
            <a:lstStyle/>
            <a:p>
              <a:pPr>
                <a:defRPr/>
              </a:pPr>
              <a:endParaRPr lang="en-US">
                <a:solidFill>
                  <a:srgbClr val="000000"/>
                </a:solidFill>
              </a:endParaRPr>
            </a:p>
          </p:txBody>
        </p:sp>
        <p:sp>
          <p:nvSpPr>
            <p:cNvPr id="1045" name="Line 21"/>
            <p:cNvSpPr>
              <a:spLocks noChangeShapeType="1"/>
            </p:cNvSpPr>
            <p:nvPr/>
          </p:nvSpPr>
          <p:spPr bwMode="auto">
            <a:xfrm>
              <a:off x="4338" y="0"/>
              <a:ext cx="0" cy="4320"/>
            </a:xfrm>
            <a:prstGeom prst="line">
              <a:avLst/>
            </a:prstGeom>
            <a:noFill/>
            <a:ln w="9525">
              <a:solidFill>
                <a:srgbClr val="FFFFFF">
                  <a:alpha val="30196"/>
                </a:srgbClr>
              </a:solidFill>
              <a:round/>
              <a:headEnd/>
              <a:tailEnd/>
            </a:ln>
          </p:spPr>
          <p:txBody>
            <a:bodyPr wrap="none" anchor="ctr"/>
            <a:lstStyle/>
            <a:p>
              <a:pPr>
                <a:defRPr/>
              </a:pPr>
              <a:endParaRPr lang="en-US">
                <a:solidFill>
                  <a:srgbClr val="000000"/>
                </a:solidFill>
              </a:endParaRPr>
            </a:p>
          </p:txBody>
        </p:sp>
        <p:sp>
          <p:nvSpPr>
            <p:cNvPr id="1046" name="Line 22"/>
            <p:cNvSpPr>
              <a:spLocks noChangeShapeType="1"/>
            </p:cNvSpPr>
            <p:nvPr/>
          </p:nvSpPr>
          <p:spPr bwMode="auto">
            <a:xfrm>
              <a:off x="4546" y="4"/>
              <a:ext cx="0" cy="4320"/>
            </a:xfrm>
            <a:prstGeom prst="line">
              <a:avLst/>
            </a:prstGeom>
            <a:noFill/>
            <a:ln w="9525">
              <a:solidFill>
                <a:srgbClr val="FFFFFF">
                  <a:alpha val="30196"/>
                </a:srgbClr>
              </a:solidFill>
              <a:round/>
              <a:headEnd/>
              <a:tailEnd/>
            </a:ln>
          </p:spPr>
          <p:txBody>
            <a:bodyPr wrap="none" anchor="ctr"/>
            <a:lstStyle/>
            <a:p>
              <a:pPr>
                <a:defRPr/>
              </a:pPr>
              <a:endParaRPr lang="en-US">
                <a:solidFill>
                  <a:srgbClr val="000000"/>
                </a:solidFill>
              </a:endParaRPr>
            </a:p>
          </p:txBody>
        </p:sp>
        <p:sp>
          <p:nvSpPr>
            <p:cNvPr id="1047" name="Line 23"/>
            <p:cNvSpPr>
              <a:spLocks noChangeShapeType="1"/>
            </p:cNvSpPr>
            <p:nvPr/>
          </p:nvSpPr>
          <p:spPr bwMode="auto">
            <a:xfrm>
              <a:off x="5102" y="14"/>
              <a:ext cx="0" cy="4320"/>
            </a:xfrm>
            <a:prstGeom prst="line">
              <a:avLst/>
            </a:prstGeom>
            <a:noFill/>
            <a:ln w="9525">
              <a:solidFill>
                <a:srgbClr val="FFFFFF">
                  <a:alpha val="30196"/>
                </a:srgbClr>
              </a:solidFill>
              <a:round/>
              <a:headEnd/>
              <a:tailEnd/>
            </a:ln>
          </p:spPr>
          <p:txBody>
            <a:bodyPr wrap="none" anchor="ctr"/>
            <a:lstStyle/>
            <a:p>
              <a:pPr>
                <a:defRPr/>
              </a:pPr>
              <a:endParaRPr lang="en-US">
                <a:solidFill>
                  <a:srgbClr val="000000"/>
                </a:solidFill>
              </a:endParaRPr>
            </a:p>
          </p:txBody>
        </p:sp>
      </p:grpSp>
      <p:sp>
        <p:nvSpPr>
          <p:cNvPr id="1028" name="Rectangle 6"/>
          <p:cNvSpPr>
            <a:spLocks noChangeArrowheads="1"/>
          </p:cNvSpPr>
          <p:nvPr userDrawn="1"/>
        </p:nvSpPr>
        <p:spPr bwMode="auto">
          <a:xfrm>
            <a:off x="0" y="2286000"/>
            <a:ext cx="9144000" cy="4581525"/>
          </a:xfrm>
          <a:prstGeom prst="rect">
            <a:avLst/>
          </a:prstGeom>
          <a:gradFill rotWithShape="1">
            <a:gsLst>
              <a:gs pos="0">
                <a:srgbClr val="3B3B3B">
                  <a:alpha val="0"/>
                </a:srgbClr>
              </a:gs>
              <a:gs pos="100000">
                <a:srgbClr val="808080"/>
              </a:gs>
            </a:gsLst>
            <a:lin ang="5400000" scaled="1"/>
          </a:gradFill>
          <a:ln w="9525">
            <a:noFill/>
            <a:miter lim="800000"/>
            <a:headEnd/>
            <a:tailEnd/>
          </a:ln>
        </p:spPr>
        <p:txBody>
          <a:bodyPr wrap="none" anchor="ctr"/>
          <a:lstStyle/>
          <a:p>
            <a:pPr>
              <a:defRPr/>
            </a:pPr>
            <a:endParaRPr lang="en-US">
              <a:solidFill>
                <a:srgbClr val="000000"/>
              </a:solidFill>
            </a:endParaRPr>
          </a:p>
        </p:txBody>
      </p:sp>
      <p:sp>
        <p:nvSpPr>
          <p:cNvPr id="6147" name="Rectangle 3"/>
          <p:cNvSpPr>
            <a:spLocks noGrp="1" noChangeArrowheads="1"/>
          </p:cNvSpPr>
          <p:nvPr>
            <p:ph type="sldNum" sz="quarter" idx="4"/>
          </p:nvPr>
        </p:nvSpPr>
        <p:spPr bwMode="auto">
          <a:xfrm>
            <a:off x="4098925" y="6480175"/>
            <a:ext cx="982663" cy="244475"/>
          </a:xfrm>
          <a:prstGeom prst="rect">
            <a:avLst/>
          </a:prstGeom>
          <a:noFill/>
          <a:ln>
            <a:noFill/>
          </a:ln>
          <a:effectLst/>
          <a:extLst/>
        </p:spPr>
        <p:txBody>
          <a:bodyPr vert="horz" wrap="square" lIns="91440" tIns="45720" rIns="91440" bIns="45720" numCol="1" anchor="b" anchorCtr="1" compatLnSpc="1">
            <a:prstTxWarp prst="textNoShape">
              <a:avLst/>
            </a:prstTxWarp>
            <a:spAutoFit/>
          </a:bodyPr>
          <a:lstStyle>
            <a:lvl1pPr algn="ctr">
              <a:defRPr kumimoji="0" sz="1000">
                <a:solidFill>
                  <a:schemeClr val="bg1"/>
                </a:solidFill>
              </a:defRPr>
            </a:lvl1pPr>
          </a:lstStyle>
          <a:p>
            <a:pPr>
              <a:defRPr/>
            </a:pPr>
            <a:fld id="{B8FAA86D-C72D-4038-898C-12842BFCFD7E}" type="slidenum">
              <a:rPr lang="en-US" altLang="ko-KR">
                <a:solidFill>
                  <a:srgbClr val="FFFFFF"/>
                </a:solidFill>
              </a:rPr>
              <a:pPr>
                <a:defRPr/>
              </a:pPr>
              <a:t>‹#›</a:t>
            </a:fld>
            <a:endParaRPr lang="en-US" altLang="ko-KR">
              <a:solidFill>
                <a:srgbClr val="FFFFFF"/>
              </a:solidFill>
            </a:endParaRPr>
          </a:p>
        </p:txBody>
      </p:sp>
      <p:sp>
        <p:nvSpPr>
          <p:cNvPr id="1030" name="Rectangle 4"/>
          <p:cNvSpPr>
            <a:spLocks noChangeArrowheads="1"/>
          </p:cNvSpPr>
          <p:nvPr userDrawn="1"/>
        </p:nvSpPr>
        <p:spPr bwMode="auto">
          <a:xfrm>
            <a:off x="0" y="908050"/>
            <a:ext cx="9153525" cy="5614988"/>
          </a:xfrm>
          <a:prstGeom prst="rect">
            <a:avLst/>
          </a:prstGeom>
          <a:solidFill>
            <a:srgbClr val="EAEAEA">
              <a:alpha val="50195"/>
            </a:srgbClr>
          </a:solidFill>
          <a:ln w="9525">
            <a:noFill/>
            <a:miter lim="800000"/>
            <a:headEnd/>
            <a:tailEnd/>
          </a:ln>
        </p:spPr>
        <p:txBody>
          <a:bodyPr wrap="none" anchor="ctr"/>
          <a:lstStyle/>
          <a:p>
            <a:pPr>
              <a:defRPr/>
            </a:pPr>
            <a:endParaRPr lang="en-US">
              <a:solidFill>
                <a:srgbClr val="000000"/>
              </a:solidFill>
            </a:endParaRPr>
          </a:p>
        </p:txBody>
      </p:sp>
      <p:pic>
        <p:nvPicPr>
          <p:cNvPr id="1031" name="Picture 8" descr="영문간지"/>
          <p:cNvPicPr>
            <a:picLocks noChangeAspect="1" noChangeArrowheads="1"/>
          </p:cNvPicPr>
          <p:nvPr userDrawn="1"/>
        </p:nvPicPr>
        <p:blipFill>
          <a:blip r:embed="rId17"/>
          <a:srcRect/>
          <a:stretch>
            <a:fillRect/>
          </a:stretch>
        </p:blipFill>
        <p:spPr bwMode="auto">
          <a:xfrm>
            <a:off x="7308850" y="115888"/>
            <a:ext cx="1835150" cy="1731962"/>
          </a:xfrm>
          <a:prstGeom prst="rect">
            <a:avLst/>
          </a:prstGeom>
          <a:noFill/>
          <a:ln w="9525">
            <a:noFill/>
            <a:miter lim="800000"/>
            <a:headEnd/>
            <a:tailEnd/>
          </a:ln>
        </p:spPr>
      </p:pic>
      <p:grpSp>
        <p:nvGrpSpPr>
          <p:cNvPr id="1032" name="Group 9"/>
          <p:cNvGrpSpPr>
            <a:grpSpLocks/>
          </p:cNvGrpSpPr>
          <p:nvPr userDrawn="1"/>
        </p:nvGrpSpPr>
        <p:grpSpPr bwMode="auto">
          <a:xfrm>
            <a:off x="4859338" y="333375"/>
            <a:ext cx="2268537" cy="504825"/>
            <a:chOff x="3833" y="2010"/>
            <a:chExt cx="1860" cy="422"/>
          </a:xfrm>
        </p:grpSpPr>
        <p:sp>
          <p:nvSpPr>
            <p:cNvPr id="1035" name="AutoShape 10"/>
            <p:cNvSpPr>
              <a:spLocks noChangeArrowheads="1"/>
            </p:cNvSpPr>
            <p:nvPr/>
          </p:nvSpPr>
          <p:spPr bwMode="auto">
            <a:xfrm>
              <a:off x="3833" y="2017"/>
              <a:ext cx="288" cy="413"/>
            </a:xfrm>
            <a:prstGeom prst="chevron">
              <a:avLst>
                <a:gd name="adj" fmla="val 25000"/>
              </a:avLst>
            </a:prstGeom>
            <a:solidFill>
              <a:srgbClr val="FFFFFF">
                <a:alpha val="10196"/>
              </a:srgbClr>
            </a:solidFill>
            <a:ln w="9525" algn="ctr">
              <a:noFill/>
              <a:miter lim="800000"/>
              <a:headEnd/>
              <a:tailEnd/>
            </a:ln>
          </p:spPr>
          <p:txBody>
            <a:bodyPr wrap="none" anchor="ctr"/>
            <a:lstStyle/>
            <a:p>
              <a:pPr>
                <a:defRPr/>
              </a:pPr>
              <a:endParaRPr lang="en-US">
                <a:solidFill>
                  <a:srgbClr val="000000"/>
                </a:solidFill>
              </a:endParaRPr>
            </a:p>
          </p:txBody>
        </p:sp>
        <p:sp>
          <p:nvSpPr>
            <p:cNvPr id="1036" name="AutoShape 11"/>
            <p:cNvSpPr>
              <a:spLocks noChangeArrowheads="1"/>
            </p:cNvSpPr>
            <p:nvPr/>
          </p:nvSpPr>
          <p:spPr bwMode="auto">
            <a:xfrm>
              <a:off x="4095" y="2014"/>
              <a:ext cx="289" cy="414"/>
            </a:xfrm>
            <a:prstGeom prst="chevron">
              <a:avLst>
                <a:gd name="adj" fmla="val 25000"/>
              </a:avLst>
            </a:prstGeom>
            <a:solidFill>
              <a:srgbClr val="FFFFFF">
                <a:alpha val="10196"/>
              </a:srgbClr>
            </a:solidFill>
            <a:ln w="9525" algn="ctr">
              <a:noFill/>
              <a:miter lim="800000"/>
              <a:headEnd/>
              <a:tailEnd/>
            </a:ln>
          </p:spPr>
          <p:txBody>
            <a:bodyPr wrap="none" anchor="ctr"/>
            <a:lstStyle/>
            <a:p>
              <a:pPr>
                <a:defRPr/>
              </a:pPr>
              <a:endParaRPr lang="en-US">
                <a:solidFill>
                  <a:srgbClr val="000000"/>
                </a:solidFill>
              </a:endParaRPr>
            </a:p>
          </p:txBody>
        </p:sp>
        <p:sp>
          <p:nvSpPr>
            <p:cNvPr id="1037" name="AutoShape 12"/>
            <p:cNvSpPr>
              <a:spLocks noChangeArrowheads="1"/>
            </p:cNvSpPr>
            <p:nvPr/>
          </p:nvSpPr>
          <p:spPr bwMode="auto">
            <a:xfrm>
              <a:off x="4358" y="2018"/>
              <a:ext cx="289" cy="414"/>
            </a:xfrm>
            <a:prstGeom prst="chevron">
              <a:avLst>
                <a:gd name="adj" fmla="val 25000"/>
              </a:avLst>
            </a:prstGeom>
            <a:solidFill>
              <a:srgbClr val="FFFFFF">
                <a:alpha val="10196"/>
              </a:srgbClr>
            </a:solidFill>
            <a:ln w="9525" algn="ctr">
              <a:noFill/>
              <a:miter lim="800000"/>
              <a:headEnd/>
              <a:tailEnd/>
            </a:ln>
          </p:spPr>
          <p:txBody>
            <a:bodyPr wrap="none" anchor="ctr"/>
            <a:lstStyle/>
            <a:p>
              <a:pPr>
                <a:defRPr/>
              </a:pPr>
              <a:endParaRPr lang="en-US">
                <a:solidFill>
                  <a:srgbClr val="000000"/>
                </a:solidFill>
              </a:endParaRPr>
            </a:p>
          </p:txBody>
        </p:sp>
        <p:sp>
          <p:nvSpPr>
            <p:cNvPr id="1038" name="AutoShape 13"/>
            <p:cNvSpPr>
              <a:spLocks noChangeArrowheads="1"/>
            </p:cNvSpPr>
            <p:nvPr/>
          </p:nvSpPr>
          <p:spPr bwMode="auto">
            <a:xfrm>
              <a:off x="4619" y="2017"/>
              <a:ext cx="288" cy="413"/>
            </a:xfrm>
            <a:prstGeom prst="chevron">
              <a:avLst>
                <a:gd name="adj" fmla="val 25000"/>
              </a:avLst>
            </a:prstGeom>
            <a:solidFill>
              <a:srgbClr val="FFFFFF">
                <a:alpha val="10196"/>
              </a:srgbClr>
            </a:solidFill>
            <a:ln w="9525" algn="ctr">
              <a:noFill/>
              <a:miter lim="800000"/>
              <a:headEnd/>
              <a:tailEnd/>
            </a:ln>
          </p:spPr>
          <p:txBody>
            <a:bodyPr wrap="none" anchor="ctr"/>
            <a:lstStyle/>
            <a:p>
              <a:pPr>
                <a:defRPr/>
              </a:pPr>
              <a:endParaRPr lang="en-US">
                <a:solidFill>
                  <a:srgbClr val="000000"/>
                </a:solidFill>
              </a:endParaRPr>
            </a:p>
          </p:txBody>
        </p:sp>
        <p:sp>
          <p:nvSpPr>
            <p:cNvPr id="1039" name="AutoShape 14"/>
            <p:cNvSpPr>
              <a:spLocks noChangeArrowheads="1"/>
            </p:cNvSpPr>
            <p:nvPr/>
          </p:nvSpPr>
          <p:spPr bwMode="auto">
            <a:xfrm>
              <a:off x="4881" y="2014"/>
              <a:ext cx="288" cy="414"/>
            </a:xfrm>
            <a:prstGeom prst="chevron">
              <a:avLst>
                <a:gd name="adj" fmla="val 25000"/>
              </a:avLst>
            </a:prstGeom>
            <a:solidFill>
              <a:srgbClr val="FFFFFF">
                <a:alpha val="10196"/>
              </a:srgbClr>
            </a:solidFill>
            <a:ln w="9525" algn="ctr">
              <a:noFill/>
              <a:miter lim="800000"/>
              <a:headEnd/>
              <a:tailEnd/>
            </a:ln>
          </p:spPr>
          <p:txBody>
            <a:bodyPr wrap="none" anchor="ctr"/>
            <a:lstStyle/>
            <a:p>
              <a:pPr>
                <a:defRPr/>
              </a:pPr>
              <a:endParaRPr lang="en-US">
                <a:solidFill>
                  <a:srgbClr val="000000"/>
                </a:solidFill>
              </a:endParaRPr>
            </a:p>
          </p:txBody>
        </p:sp>
        <p:sp>
          <p:nvSpPr>
            <p:cNvPr id="1040" name="AutoShape 15"/>
            <p:cNvSpPr>
              <a:spLocks noChangeArrowheads="1"/>
            </p:cNvSpPr>
            <p:nvPr/>
          </p:nvSpPr>
          <p:spPr bwMode="auto">
            <a:xfrm>
              <a:off x="5142" y="2013"/>
              <a:ext cx="289" cy="413"/>
            </a:xfrm>
            <a:prstGeom prst="chevron">
              <a:avLst>
                <a:gd name="adj" fmla="val 25000"/>
              </a:avLst>
            </a:prstGeom>
            <a:solidFill>
              <a:srgbClr val="FFFFFF">
                <a:alpha val="10196"/>
              </a:srgbClr>
            </a:solidFill>
            <a:ln w="9525" algn="ctr">
              <a:noFill/>
              <a:miter lim="800000"/>
              <a:headEnd/>
              <a:tailEnd/>
            </a:ln>
          </p:spPr>
          <p:txBody>
            <a:bodyPr wrap="none" anchor="ctr"/>
            <a:lstStyle/>
            <a:p>
              <a:pPr>
                <a:defRPr/>
              </a:pPr>
              <a:endParaRPr lang="en-US">
                <a:solidFill>
                  <a:srgbClr val="000000"/>
                </a:solidFill>
              </a:endParaRPr>
            </a:p>
          </p:txBody>
        </p:sp>
        <p:sp>
          <p:nvSpPr>
            <p:cNvPr id="1041" name="AutoShape 16"/>
            <p:cNvSpPr>
              <a:spLocks noChangeArrowheads="1"/>
            </p:cNvSpPr>
            <p:nvPr/>
          </p:nvSpPr>
          <p:spPr bwMode="auto">
            <a:xfrm>
              <a:off x="5405" y="2010"/>
              <a:ext cx="288" cy="414"/>
            </a:xfrm>
            <a:prstGeom prst="chevron">
              <a:avLst>
                <a:gd name="adj" fmla="val 25000"/>
              </a:avLst>
            </a:prstGeom>
            <a:solidFill>
              <a:srgbClr val="FFFFFF">
                <a:alpha val="10196"/>
              </a:srgbClr>
            </a:solidFill>
            <a:ln w="9525" algn="ctr">
              <a:noFill/>
              <a:miter lim="800000"/>
              <a:headEnd/>
              <a:tailEnd/>
            </a:ln>
          </p:spPr>
          <p:txBody>
            <a:bodyPr wrap="none" anchor="ctr"/>
            <a:lstStyle/>
            <a:p>
              <a:pPr>
                <a:defRPr/>
              </a:pPr>
              <a:endParaRPr lang="en-US">
                <a:solidFill>
                  <a:srgbClr val="000000"/>
                </a:solidFill>
              </a:endParaRPr>
            </a:p>
          </p:txBody>
        </p:sp>
      </p:grpSp>
      <p:sp>
        <p:nvSpPr>
          <p:cNvPr id="1033" name="Rectangle 25" descr="어두운 상향 대각선"/>
          <p:cNvSpPr>
            <a:spLocks noChangeArrowheads="1"/>
          </p:cNvSpPr>
          <p:nvPr userDrawn="1"/>
        </p:nvSpPr>
        <p:spPr bwMode="auto">
          <a:xfrm>
            <a:off x="0" y="908050"/>
            <a:ext cx="9144000" cy="476250"/>
          </a:xfrm>
          <a:prstGeom prst="rect">
            <a:avLst/>
          </a:prstGeom>
          <a:pattFill prst="dkUpDiag">
            <a:fgClr>
              <a:srgbClr val="000000">
                <a:alpha val="20000"/>
              </a:srgbClr>
            </a:fgClr>
            <a:bgClr>
              <a:srgbClr val="969696">
                <a:alpha val="20000"/>
              </a:srgbClr>
            </a:bgClr>
          </a:pattFill>
          <a:ln w="9525" algn="ctr">
            <a:noFill/>
            <a:miter lim="800000"/>
            <a:headEnd/>
            <a:tailEnd/>
          </a:ln>
        </p:spPr>
        <p:txBody>
          <a:bodyPr wrap="none" anchor="ctr"/>
          <a:lstStyle/>
          <a:p>
            <a:pPr>
              <a:defRPr/>
            </a:pPr>
            <a:endParaRPr lang="en-US">
              <a:solidFill>
                <a:srgbClr val="000000"/>
              </a:solidFill>
            </a:endParaRPr>
          </a:p>
        </p:txBody>
      </p:sp>
      <p:sp>
        <p:nvSpPr>
          <p:cNvPr id="1034" name="Line 26"/>
          <p:cNvSpPr>
            <a:spLocks noChangeShapeType="1"/>
          </p:cNvSpPr>
          <p:nvPr userDrawn="1"/>
        </p:nvSpPr>
        <p:spPr bwMode="auto">
          <a:xfrm>
            <a:off x="0" y="908050"/>
            <a:ext cx="9144000" cy="0"/>
          </a:xfrm>
          <a:prstGeom prst="line">
            <a:avLst/>
          </a:prstGeom>
          <a:noFill/>
          <a:ln w="19050">
            <a:solidFill>
              <a:srgbClr val="FFFFFF">
                <a:alpha val="50195"/>
              </a:srgbClr>
            </a:solidFill>
            <a:prstDash val="sysDot"/>
            <a:round/>
            <a:headEnd/>
            <a:tailEnd/>
          </a:ln>
        </p:spPr>
        <p:txBody>
          <a:bodyPr wrap="none" anchor="ctr"/>
          <a:lstStyle/>
          <a:p>
            <a:pPr>
              <a:defRPr/>
            </a:pPr>
            <a:endParaRPr lang="en-US">
              <a:solidFill>
                <a:srgbClr val="000000"/>
              </a:solidFill>
            </a:endParaRPr>
          </a:p>
        </p:txBody>
      </p:sp>
    </p:spTree>
    <p:extLst>
      <p:ext uri="{BB962C8B-B14F-4D97-AF65-F5344CB8AC3E}">
        <p14:creationId xmlns:p14="http://schemas.microsoft.com/office/powerpoint/2010/main" val="696131133"/>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 id="2147483843" r:id="rId12"/>
    <p:sldLayoutId id="2147483845" r:id="rId13"/>
  </p:sldLayoutIdLst>
  <p:hf hdr="0" ftr="0" dt="0"/>
  <p:txStyles>
    <p:titleStyle>
      <a:lvl1pPr algn="l" rtl="0" eaLnBrk="0" fontAlgn="base" latinLnBrk="1" hangingPunct="0">
        <a:lnSpc>
          <a:spcPct val="90000"/>
        </a:lnSpc>
        <a:spcBef>
          <a:spcPct val="0"/>
        </a:spcBef>
        <a:spcAft>
          <a:spcPct val="0"/>
        </a:spcAft>
        <a:defRPr kumimoji="1" sz="3600" b="1">
          <a:solidFill>
            <a:schemeClr val="tx2"/>
          </a:solidFill>
          <a:latin typeface="+mj-lt"/>
          <a:ea typeface="+mj-ea"/>
          <a:cs typeface="+mj-cs"/>
        </a:defRPr>
      </a:lvl1pPr>
      <a:lvl2pPr algn="l" rtl="0" eaLnBrk="0" fontAlgn="base" latinLnBrk="1" hangingPunct="0">
        <a:lnSpc>
          <a:spcPct val="90000"/>
        </a:lnSpc>
        <a:spcBef>
          <a:spcPct val="0"/>
        </a:spcBef>
        <a:spcAft>
          <a:spcPct val="0"/>
        </a:spcAft>
        <a:defRPr kumimoji="1" sz="3600" b="1">
          <a:solidFill>
            <a:schemeClr val="tx2"/>
          </a:solidFill>
          <a:latin typeface="굴림" pitchFamily="34" charset="-127"/>
          <a:ea typeface="굴림" pitchFamily="34" charset="-127"/>
        </a:defRPr>
      </a:lvl2pPr>
      <a:lvl3pPr algn="l" rtl="0" eaLnBrk="0" fontAlgn="base" latinLnBrk="1" hangingPunct="0">
        <a:lnSpc>
          <a:spcPct val="90000"/>
        </a:lnSpc>
        <a:spcBef>
          <a:spcPct val="0"/>
        </a:spcBef>
        <a:spcAft>
          <a:spcPct val="0"/>
        </a:spcAft>
        <a:defRPr kumimoji="1" sz="3600" b="1">
          <a:solidFill>
            <a:schemeClr val="tx2"/>
          </a:solidFill>
          <a:latin typeface="굴림" pitchFamily="34" charset="-127"/>
          <a:ea typeface="굴림" pitchFamily="34" charset="-127"/>
        </a:defRPr>
      </a:lvl3pPr>
      <a:lvl4pPr algn="l" rtl="0" eaLnBrk="0" fontAlgn="base" latinLnBrk="1" hangingPunct="0">
        <a:lnSpc>
          <a:spcPct val="90000"/>
        </a:lnSpc>
        <a:spcBef>
          <a:spcPct val="0"/>
        </a:spcBef>
        <a:spcAft>
          <a:spcPct val="0"/>
        </a:spcAft>
        <a:defRPr kumimoji="1" sz="3600" b="1">
          <a:solidFill>
            <a:schemeClr val="tx2"/>
          </a:solidFill>
          <a:latin typeface="굴림" pitchFamily="34" charset="-127"/>
          <a:ea typeface="굴림" pitchFamily="34" charset="-127"/>
        </a:defRPr>
      </a:lvl4pPr>
      <a:lvl5pPr algn="l" rtl="0" eaLnBrk="0" fontAlgn="base" latinLnBrk="1" hangingPunct="0">
        <a:lnSpc>
          <a:spcPct val="90000"/>
        </a:lnSpc>
        <a:spcBef>
          <a:spcPct val="0"/>
        </a:spcBef>
        <a:spcAft>
          <a:spcPct val="0"/>
        </a:spcAft>
        <a:defRPr kumimoji="1" sz="3600" b="1">
          <a:solidFill>
            <a:schemeClr val="tx2"/>
          </a:solidFill>
          <a:latin typeface="굴림" pitchFamily="34" charset="-127"/>
          <a:ea typeface="굴림" pitchFamily="34" charset="-127"/>
        </a:defRPr>
      </a:lvl5pPr>
      <a:lvl6pPr marL="457200" algn="l" rtl="0" fontAlgn="base" latinLnBrk="1">
        <a:lnSpc>
          <a:spcPct val="90000"/>
        </a:lnSpc>
        <a:spcBef>
          <a:spcPct val="0"/>
        </a:spcBef>
        <a:spcAft>
          <a:spcPct val="0"/>
        </a:spcAft>
        <a:defRPr kumimoji="1" sz="3600" b="1">
          <a:solidFill>
            <a:schemeClr val="tx2"/>
          </a:solidFill>
          <a:latin typeface="굴림" pitchFamily="34" charset="-127"/>
          <a:ea typeface="굴림" pitchFamily="34" charset="-127"/>
        </a:defRPr>
      </a:lvl6pPr>
      <a:lvl7pPr marL="914400" algn="l" rtl="0" fontAlgn="base" latinLnBrk="1">
        <a:lnSpc>
          <a:spcPct val="90000"/>
        </a:lnSpc>
        <a:spcBef>
          <a:spcPct val="0"/>
        </a:spcBef>
        <a:spcAft>
          <a:spcPct val="0"/>
        </a:spcAft>
        <a:defRPr kumimoji="1" sz="3600" b="1">
          <a:solidFill>
            <a:schemeClr val="tx2"/>
          </a:solidFill>
          <a:latin typeface="굴림" pitchFamily="34" charset="-127"/>
          <a:ea typeface="굴림" pitchFamily="34" charset="-127"/>
        </a:defRPr>
      </a:lvl7pPr>
      <a:lvl8pPr marL="1371600" algn="l" rtl="0" fontAlgn="base" latinLnBrk="1">
        <a:lnSpc>
          <a:spcPct val="90000"/>
        </a:lnSpc>
        <a:spcBef>
          <a:spcPct val="0"/>
        </a:spcBef>
        <a:spcAft>
          <a:spcPct val="0"/>
        </a:spcAft>
        <a:defRPr kumimoji="1" sz="3600" b="1">
          <a:solidFill>
            <a:schemeClr val="tx2"/>
          </a:solidFill>
          <a:latin typeface="굴림" pitchFamily="34" charset="-127"/>
          <a:ea typeface="굴림" pitchFamily="34" charset="-127"/>
        </a:defRPr>
      </a:lvl8pPr>
      <a:lvl9pPr marL="1828800" algn="l" rtl="0" fontAlgn="base" latinLnBrk="1">
        <a:lnSpc>
          <a:spcPct val="90000"/>
        </a:lnSpc>
        <a:spcBef>
          <a:spcPct val="0"/>
        </a:spcBef>
        <a:spcAft>
          <a:spcPct val="0"/>
        </a:spcAft>
        <a:defRPr kumimoji="1" sz="3600" b="1">
          <a:solidFill>
            <a:schemeClr val="tx2"/>
          </a:solidFill>
          <a:latin typeface="굴림" pitchFamily="34" charset="-127"/>
          <a:ea typeface="굴림" pitchFamily="34" charset="-127"/>
        </a:defRPr>
      </a:lvl9pPr>
    </p:titleStyle>
    <p:bodyStyle>
      <a:lvl1pPr marL="342900" indent="-342900" algn="l" rtl="0" eaLnBrk="0" fontAlgn="base" latinLnBrk="1" hangingPunct="0">
        <a:spcBef>
          <a:spcPct val="20000"/>
        </a:spcBef>
        <a:spcAft>
          <a:spcPct val="0"/>
        </a:spcAft>
        <a:buClr>
          <a:schemeClr val="accent2"/>
        </a:buClr>
        <a:buSzPct val="75000"/>
        <a:buFont typeface="Wingdings" pitchFamily="2" charset="2"/>
        <a:buChar char="l"/>
        <a:defRPr kumimoji="1" sz="2800">
          <a:solidFill>
            <a:schemeClr val="tx1"/>
          </a:solidFill>
          <a:latin typeface="+mn-lt"/>
          <a:ea typeface="+mn-ea"/>
          <a:cs typeface="+mn-cs"/>
        </a:defRPr>
      </a:lvl1pPr>
      <a:lvl2pPr marL="742950" indent="-285750" algn="l" rtl="0" eaLnBrk="0" fontAlgn="base" latinLnBrk="1" hangingPunct="0">
        <a:spcBef>
          <a:spcPct val="20000"/>
        </a:spcBef>
        <a:spcAft>
          <a:spcPct val="0"/>
        </a:spcAft>
        <a:buClr>
          <a:schemeClr val="accent1"/>
        </a:buClr>
        <a:buSzPct val="75000"/>
        <a:buFont typeface="Wingdings" pitchFamily="2" charset="2"/>
        <a:buChar char="£"/>
        <a:defRPr kumimoji="1" sz="2400">
          <a:solidFill>
            <a:schemeClr val="tx1"/>
          </a:solidFill>
          <a:latin typeface="+mn-lt"/>
          <a:ea typeface="+mn-ea"/>
        </a:defRPr>
      </a:lvl2pPr>
      <a:lvl3pPr marL="1143000" indent="-228600" algn="l" rtl="0" eaLnBrk="0" fontAlgn="base" latinLnBrk="1" hangingPunct="0">
        <a:spcBef>
          <a:spcPct val="20000"/>
        </a:spcBef>
        <a:spcAft>
          <a:spcPct val="0"/>
        </a:spcAft>
        <a:buClr>
          <a:schemeClr val="accent2"/>
        </a:buClr>
        <a:buSzPct val="75000"/>
        <a:buFont typeface="Wingdings" pitchFamily="2" charset="2"/>
        <a:buChar char="l"/>
        <a:defRPr kumimoji="1" sz="2000">
          <a:solidFill>
            <a:schemeClr val="tx1"/>
          </a:solidFill>
          <a:latin typeface="+mn-lt"/>
          <a:ea typeface="+mn-ea"/>
        </a:defRPr>
      </a:lvl3pPr>
      <a:lvl4pPr marL="1600200" indent="-228600" algn="l" rtl="0" eaLnBrk="0" fontAlgn="base" latinLnBrk="1" hangingPunct="0">
        <a:spcBef>
          <a:spcPct val="20000"/>
        </a:spcBef>
        <a:spcAft>
          <a:spcPct val="0"/>
        </a:spcAft>
        <a:buClr>
          <a:schemeClr val="accent1"/>
        </a:buClr>
        <a:buSzPct val="80000"/>
        <a:buFont typeface="Wingdings" pitchFamily="2" charset="2"/>
        <a:buChar char="£"/>
        <a:defRPr kumimoji="1" sz="2000">
          <a:solidFill>
            <a:schemeClr val="tx1"/>
          </a:solidFill>
          <a:latin typeface="+mn-lt"/>
          <a:ea typeface="+mn-ea"/>
        </a:defRPr>
      </a:lvl4pPr>
      <a:lvl5pPr marL="2057400" indent="-228600" algn="l" rtl="0" eaLnBrk="0" fontAlgn="base" latinLnBrk="1" hangingPunct="0">
        <a:spcBef>
          <a:spcPct val="20000"/>
        </a:spcBef>
        <a:spcAft>
          <a:spcPct val="0"/>
        </a:spcAft>
        <a:buClr>
          <a:schemeClr val="accent2"/>
        </a:buClr>
        <a:buSzPct val="65000"/>
        <a:buFont typeface="Wingdings" pitchFamily="2" charset="2"/>
        <a:buChar char="l"/>
        <a:defRPr kumimoji="1" sz="2000">
          <a:solidFill>
            <a:schemeClr val="tx1"/>
          </a:solidFill>
          <a:latin typeface="+mn-lt"/>
          <a:ea typeface="+mn-ea"/>
        </a:defRPr>
      </a:lvl5pPr>
      <a:lvl6pPr marL="2514600" indent="-228600" algn="l" rtl="0" fontAlgn="base" latinLnBrk="1">
        <a:spcBef>
          <a:spcPct val="20000"/>
        </a:spcBef>
        <a:spcAft>
          <a:spcPct val="0"/>
        </a:spcAft>
        <a:buClr>
          <a:schemeClr val="accent2"/>
        </a:buClr>
        <a:buSzPct val="65000"/>
        <a:buFont typeface="Wingdings" pitchFamily="2" charset="2"/>
        <a:buChar char="l"/>
        <a:defRPr kumimoji="1">
          <a:solidFill>
            <a:schemeClr val="tx1"/>
          </a:solidFill>
          <a:latin typeface="+mn-lt"/>
          <a:ea typeface="+mn-ea"/>
        </a:defRPr>
      </a:lvl6pPr>
      <a:lvl7pPr marL="2971800" indent="-228600" algn="l" rtl="0" fontAlgn="base" latinLnBrk="1">
        <a:spcBef>
          <a:spcPct val="20000"/>
        </a:spcBef>
        <a:spcAft>
          <a:spcPct val="0"/>
        </a:spcAft>
        <a:buClr>
          <a:schemeClr val="accent2"/>
        </a:buClr>
        <a:buSzPct val="65000"/>
        <a:buFont typeface="Wingdings" pitchFamily="2" charset="2"/>
        <a:buChar char="l"/>
        <a:defRPr kumimoji="1">
          <a:solidFill>
            <a:schemeClr val="tx1"/>
          </a:solidFill>
          <a:latin typeface="+mn-lt"/>
          <a:ea typeface="+mn-ea"/>
        </a:defRPr>
      </a:lvl7pPr>
      <a:lvl8pPr marL="3429000" indent="-228600" algn="l" rtl="0" fontAlgn="base" latinLnBrk="1">
        <a:spcBef>
          <a:spcPct val="20000"/>
        </a:spcBef>
        <a:spcAft>
          <a:spcPct val="0"/>
        </a:spcAft>
        <a:buClr>
          <a:schemeClr val="accent2"/>
        </a:buClr>
        <a:buSzPct val="65000"/>
        <a:buFont typeface="Wingdings" pitchFamily="2" charset="2"/>
        <a:buChar char="l"/>
        <a:defRPr kumimoji="1">
          <a:solidFill>
            <a:schemeClr val="tx1"/>
          </a:solidFill>
          <a:latin typeface="+mn-lt"/>
          <a:ea typeface="+mn-ea"/>
        </a:defRPr>
      </a:lvl8pPr>
      <a:lvl9pPr marL="3886200" indent="-228600" algn="l" rtl="0" fontAlgn="base" latinLnBrk="1">
        <a:spcBef>
          <a:spcPct val="20000"/>
        </a:spcBef>
        <a:spcAft>
          <a:spcPct val="0"/>
        </a:spcAft>
        <a:buClr>
          <a:schemeClr val="accent2"/>
        </a:buClr>
        <a:buSzPct val="65000"/>
        <a:buFont typeface="Wingdings" pitchFamily="2" charset="2"/>
        <a:buChar char="l"/>
        <a:defRPr kumimoji="1">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art-com.co.kr/online/ppt_gallery_1.ht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oleObject" Target="../embeddings/Microsoft_Excel_97-2003_Worksheet2.xls"/></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8.emf"/><Relationship Id="rId4" Type="http://schemas.openxmlformats.org/officeDocument/2006/relationships/oleObject" Target="../embeddings/Microsoft_Excel_97-2003_Worksheet3.xls"/></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9.emf"/><Relationship Id="rId4" Type="http://schemas.openxmlformats.org/officeDocument/2006/relationships/oleObject" Target="../embeddings/Microsoft_Excel_97-2003_Worksheet4.xls"/></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0.emf"/><Relationship Id="rId4" Type="http://schemas.openxmlformats.org/officeDocument/2006/relationships/oleObject" Target="../embeddings/Microsoft_Excel_97-2003_Worksheet5.xls"/></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Microsoft_Excel_97-2003_Worksheet1.xls"/></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sldNum" sz="quarter" idx="10"/>
          </p:nvPr>
        </p:nvSpPr>
        <p:spPr/>
        <p:txBody>
          <a:bodyPr/>
          <a:lstStyle/>
          <a:p>
            <a:fld id="{CB7373AF-A275-48E4-ABEF-286F7E49F87F}" type="slidenum">
              <a:rPr lang="en-US" altLang="ko-KR" smtClean="0">
                <a:solidFill>
                  <a:srgbClr val="FFFFFF"/>
                </a:solidFill>
              </a:rPr>
              <a:pPr/>
              <a:t>1</a:t>
            </a:fld>
            <a:endParaRPr lang="en-US" altLang="ko-KR" smtClean="0">
              <a:solidFill>
                <a:srgbClr val="FFFFFF"/>
              </a:solidFill>
            </a:endParaRPr>
          </a:p>
        </p:txBody>
      </p:sp>
      <p:sp>
        <p:nvSpPr>
          <p:cNvPr id="3076" name="Rectangle 85"/>
          <p:cNvSpPr>
            <a:spLocks noChangeArrowheads="1"/>
          </p:cNvSpPr>
          <p:nvPr/>
        </p:nvSpPr>
        <p:spPr bwMode="auto">
          <a:xfrm rot="20302582">
            <a:off x="1403350" y="2276598"/>
            <a:ext cx="6310313" cy="1133475"/>
          </a:xfrm>
          <a:prstGeom prst="rect">
            <a:avLst/>
          </a:prstGeom>
          <a:noFill/>
          <a:ln w="9525">
            <a:noFill/>
            <a:miter lim="800000"/>
            <a:headEnd/>
            <a:tailEnd/>
          </a:ln>
          <a:effectLst>
            <a:outerShdw dist="28398" dir="3806097" algn="ctr" rotWithShape="0">
              <a:schemeClr val="tx1"/>
            </a:outerShdw>
          </a:effectLst>
        </p:spPr>
        <p:txBody>
          <a:bodyPr/>
          <a:lstStyle/>
          <a:p>
            <a:pPr algn="ctr">
              <a:lnSpc>
                <a:spcPct val="90000"/>
              </a:lnSpc>
              <a:defRPr/>
            </a:pPr>
            <a:r>
              <a:rPr lang="en-US" altLang="ko-KR" sz="3600" dirty="0">
                <a:solidFill>
                  <a:srgbClr val="000000"/>
                </a:solidFill>
                <a:latin typeface="Arial Black" pitchFamily="34" charset="0"/>
              </a:rPr>
              <a:t>ARCH </a:t>
            </a:r>
            <a:r>
              <a:rPr lang="en-US" altLang="ko-KR" sz="3600" dirty="0" smtClean="0">
                <a:solidFill>
                  <a:srgbClr val="000000"/>
                </a:solidFill>
                <a:latin typeface="Arial Black" pitchFamily="34" charset="0"/>
              </a:rPr>
              <a:t>435</a:t>
            </a:r>
            <a:r>
              <a:rPr lang="en-US" altLang="ko-KR" sz="3600" dirty="0">
                <a:solidFill>
                  <a:srgbClr val="000000"/>
                </a:solidFill>
                <a:latin typeface="Arial Black" pitchFamily="34" charset="0"/>
              </a:rPr>
              <a:t/>
            </a:r>
            <a:br>
              <a:rPr lang="en-US" altLang="ko-KR" sz="3600" dirty="0">
                <a:solidFill>
                  <a:srgbClr val="000000"/>
                </a:solidFill>
                <a:latin typeface="Arial Black" pitchFamily="34" charset="0"/>
              </a:rPr>
            </a:br>
            <a:r>
              <a:rPr lang="en-US" altLang="ko-KR" sz="3600" dirty="0">
                <a:solidFill>
                  <a:srgbClr val="000000"/>
                </a:solidFill>
                <a:latin typeface="Arial Black" pitchFamily="34" charset="0"/>
              </a:rPr>
              <a:t> </a:t>
            </a:r>
            <a:r>
              <a:rPr lang="en-US" altLang="ko-KR" sz="3200" dirty="0">
                <a:solidFill>
                  <a:srgbClr val="000000"/>
                </a:solidFill>
                <a:latin typeface="Arial Black" pitchFamily="34" charset="0"/>
              </a:rPr>
              <a:t>PROJECT MANAGEMENT</a:t>
            </a:r>
          </a:p>
        </p:txBody>
      </p:sp>
      <p:sp>
        <p:nvSpPr>
          <p:cNvPr id="5" name="Rectangle 81">
            <a:hlinkClick r:id="rId2"/>
          </p:cNvPr>
          <p:cNvSpPr>
            <a:spLocks noChangeArrowheads="1"/>
          </p:cNvSpPr>
          <p:nvPr/>
        </p:nvSpPr>
        <p:spPr bwMode="auto">
          <a:xfrm>
            <a:off x="1168400" y="4495800"/>
            <a:ext cx="7010400" cy="1311398"/>
          </a:xfrm>
          <a:prstGeom prst="rect">
            <a:avLst/>
          </a:prstGeom>
          <a:noFill/>
          <a:ln w="9525">
            <a:noFill/>
            <a:miter lim="800000"/>
            <a:headEnd/>
            <a:tailEnd/>
          </a:ln>
        </p:spPr>
        <p:txBody>
          <a:bodyPr/>
          <a:lstStyle/>
          <a:p>
            <a:pPr algn="ctr"/>
            <a:r>
              <a:rPr lang="en-US" altLang="ko-KR" b="1" dirty="0">
                <a:solidFill>
                  <a:srgbClr val="000000"/>
                </a:solidFill>
                <a:latin typeface="Arial" charset="0"/>
              </a:rPr>
              <a:t>Lecture </a:t>
            </a:r>
            <a:r>
              <a:rPr lang="en-US" altLang="ko-KR" b="1" dirty="0" smtClean="0">
                <a:solidFill>
                  <a:srgbClr val="000000"/>
                </a:solidFill>
                <a:latin typeface="Arial" charset="0"/>
              </a:rPr>
              <a:t>5: </a:t>
            </a:r>
            <a:r>
              <a:rPr lang="en-US" altLang="ko-KR" b="1" dirty="0">
                <a:solidFill>
                  <a:srgbClr val="000000"/>
                </a:solidFill>
                <a:latin typeface="Arial" charset="0"/>
              </a:rPr>
              <a:t>Project Time Planning</a:t>
            </a:r>
          </a:p>
          <a:p>
            <a:pPr algn="ctr"/>
            <a:r>
              <a:rPr lang="en-US" b="1" dirty="0" smtClean="0">
                <a:solidFill>
                  <a:srgbClr val="000000"/>
                </a:solidFill>
                <a:latin typeface="Arial" charset="0"/>
              </a:rPr>
              <a:t> (Precedence </a:t>
            </a:r>
            <a:r>
              <a:rPr lang="en-US" b="1" dirty="0">
                <a:solidFill>
                  <a:srgbClr val="000000"/>
                </a:solidFill>
                <a:latin typeface="Arial" charset="0"/>
              </a:rPr>
              <a:t>Diagramming </a:t>
            </a:r>
            <a:r>
              <a:rPr lang="en-US" b="1" dirty="0" smtClean="0">
                <a:solidFill>
                  <a:srgbClr val="000000"/>
                </a:solidFill>
                <a:latin typeface="Arial" charset="0"/>
              </a:rPr>
              <a:t>Technique)</a:t>
            </a:r>
          </a:p>
          <a:p>
            <a:pPr algn="ctr"/>
            <a:r>
              <a:rPr lang="en-US" b="1" dirty="0">
                <a:solidFill>
                  <a:srgbClr val="000000"/>
                </a:solidFill>
                <a:latin typeface="Arial" charset="0"/>
              </a:rPr>
              <a:t>Activity on </a:t>
            </a:r>
            <a:r>
              <a:rPr lang="en-US" b="1" dirty="0" smtClean="0">
                <a:solidFill>
                  <a:srgbClr val="000000"/>
                </a:solidFill>
                <a:latin typeface="Arial" charset="0"/>
              </a:rPr>
              <a:t>Node (AON)</a:t>
            </a:r>
            <a:endParaRPr lang="en-US" altLang="ko-KR" b="1" dirty="0">
              <a:solidFill>
                <a:srgbClr val="000000"/>
              </a:solidFill>
              <a:latin typeface="Arial" charset="0"/>
            </a:endParaRPr>
          </a:p>
        </p:txBody>
      </p:sp>
    </p:spTree>
    <p:extLst>
      <p:ext uri="{BB962C8B-B14F-4D97-AF65-F5344CB8AC3E}">
        <p14:creationId xmlns:p14="http://schemas.microsoft.com/office/powerpoint/2010/main" val="3083453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noFill/>
        </p:spPr>
        <p:txBody>
          <a:bodyPr/>
          <a:lstStyle/>
          <a:p>
            <a:fld id="{18D4BAAC-90DA-4607-8250-CA915C62BFE0}" type="datetime8">
              <a:rPr lang="en-US" smtClean="0"/>
              <a:pPr/>
              <a:t>10/11/2012 9:03 AM</a:t>
            </a:fld>
            <a:endParaRPr lang="en-US" smtClean="0"/>
          </a:p>
        </p:txBody>
      </p:sp>
      <p:sp>
        <p:nvSpPr>
          <p:cNvPr id="528386" name="Rectangle 2"/>
          <p:cNvSpPr>
            <a:spLocks noGrp="1" noChangeArrowheads="1"/>
          </p:cNvSpPr>
          <p:nvPr>
            <p:ph type="body" idx="1"/>
          </p:nvPr>
        </p:nvSpPr>
        <p:spPr>
          <a:xfrm>
            <a:off x="467544" y="1371600"/>
            <a:ext cx="8371656" cy="4721696"/>
          </a:xfrm>
          <a:noFill/>
          <a:ln>
            <a:noFill/>
          </a:ln>
          <a:effectLst/>
        </p:spPr>
        <p:txBody>
          <a:bodyPr/>
          <a:lstStyle/>
          <a:p>
            <a:pPr algn="just">
              <a:lnSpc>
                <a:spcPct val="140000"/>
              </a:lnSpc>
              <a:buClr>
                <a:srgbClr val="C00000"/>
              </a:buClr>
              <a:buSzTx/>
              <a:buFont typeface="Wingdings" pitchFamily="2" charset="2"/>
              <a:buChar char="§"/>
              <a:defRPr/>
            </a:pPr>
            <a:r>
              <a:rPr lang="en-US" sz="1800" b="1" dirty="0" smtClean="0">
                <a:solidFill>
                  <a:srgbClr val="C00000"/>
                </a:solidFill>
              </a:rPr>
              <a:t>Direction</a:t>
            </a:r>
            <a:r>
              <a:rPr lang="en-US" sz="1800" dirty="0" smtClean="0"/>
              <a:t>: Proceed from project start to project finish, from </a:t>
            </a:r>
            <a:r>
              <a:rPr lang="en-US" sz="1800" b="1" dirty="0" smtClean="0">
                <a:solidFill>
                  <a:srgbClr val="C00000"/>
                </a:solidFill>
              </a:rPr>
              <a:t>left to right</a:t>
            </a:r>
            <a:r>
              <a:rPr lang="en-US" sz="1800" dirty="0" smtClean="0">
                <a:solidFill>
                  <a:srgbClr val="C00000"/>
                </a:solidFill>
              </a:rPr>
              <a:t>. </a:t>
            </a:r>
          </a:p>
          <a:p>
            <a:pPr algn="just">
              <a:lnSpc>
                <a:spcPct val="140000"/>
              </a:lnSpc>
              <a:buClr>
                <a:srgbClr val="C00000"/>
              </a:buClr>
              <a:buSzTx/>
              <a:buFont typeface="Wingdings" pitchFamily="2" charset="2"/>
              <a:buChar char="§"/>
              <a:defRPr/>
            </a:pPr>
            <a:r>
              <a:rPr lang="en-US" sz="1800" b="1" dirty="0" smtClean="0">
                <a:solidFill>
                  <a:srgbClr val="C00000"/>
                </a:solidFill>
              </a:rPr>
              <a:t>Name</a:t>
            </a:r>
            <a:r>
              <a:rPr lang="en-US" sz="1800" dirty="0" smtClean="0">
                <a:solidFill>
                  <a:srgbClr val="C00000"/>
                </a:solidFill>
              </a:rPr>
              <a:t>:</a:t>
            </a:r>
            <a:r>
              <a:rPr lang="en-US" sz="1800" dirty="0" smtClean="0"/>
              <a:t> This process is called the </a:t>
            </a:r>
            <a:r>
              <a:rPr lang="en-US" sz="1800" dirty="0" smtClean="0">
                <a:solidFill>
                  <a:srgbClr val="C00000"/>
                </a:solidFill>
              </a:rPr>
              <a:t>"</a:t>
            </a:r>
            <a:r>
              <a:rPr lang="en-US" sz="1800" b="1" dirty="0" smtClean="0">
                <a:solidFill>
                  <a:srgbClr val="C00000"/>
                </a:solidFill>
              </a:rPr>
              <a:t>forward pass</a:t>
            </a:r>
            <a:r>
              <a:rPr lang="en-US" sz="1800" dirty="0" smtClean="0">
                <a:solidFill>
                  <a:srgbClr val="C00000"/>
                </a:solidFill>
              </a:rPr>
              <a:t>"</a:t>
            </a:r>
            <a:r>
              <a:rPr lang="en-US" sz="1800" dirty="0" smtClean="0"/>
              <a:t>.</a:t>
            </a:r>
          </a:p>
          <a:p>
            <a:pPr algn="just">
              <a:lnSpc>
                <a:spcPct val="140000"/>
              </a:lnSpc>
              <a:buClr>
                <a:srgbClr val="C00000"/>
              </a:buClr>
              <a:buSzTx/>
              <a:buFont typeface="Wingdings" pitchFamily="2" charset="2"/>
              <a:buChar char="§"/>
              <a:defRPr/>
            </a:pPr>
            <a:r>
              <a:rPr lang="en-US" sz="1800" b="1" dirty="0" smtClean="0">
                <a:solidFill>
                  <a:srgbClr val="C00000"/>
                </a:solidFill>
              </a:rPr>
              <a:t>Assumption</a:t>
            </a:r>
            <a:r>
              <a:rPr lang="en-US" sz="1800" dirty="0" smtClean="0">
                <a:solidFill>
                  <a:srgbClr val="C00000"/>
                </a:solidFill>
              </a:rPr>
              <a:t>:</a:t>
            </a:r>
            <a:r>
              <a:rPr lang="en-US" sz="1800" dirty="0" smtClean="0"/>
              <a:t> every activity will start as early as possible. That is to say,  each activity will start just as soon as the last of its predecessors is       finished. </a:t>
            </a:r>
          </a:p>
          <a:p>
            <a:pPr algn="just">
              <a:lnSpc>
                <a:spcPct val="140000"/>
              </a:lnSpc>
              <a:buClr>
                <a:srgbClr val="C00000"/>
              </a:buClr>
              <a:buSzTx/>
              <a:buFont typeface="Wingdings" pitchFamily="2" charset="2"/>
              <a:buChar char="§"/>
              <a:defRPr/>
            </a:pPr>
            <a:r>
              <a:rPr lang="en-US" sz="1800" dirty="0" smtClean="0"/>
              <a:t>The </a:t>
            </a:r>
            <a:r>
              <a:rPr lang="en-US" sz="1800" b="1" dirty="0" smtClean="0">
                <a:solidFill>
                  <a:srgbClr val="C00000"/>
                </a:solidFill>
              </a:rPr>
              <a:t>ES</a:t>
            </a:r>
            <a:r>
              <a:rPr lang="en-US" sz="1800" dirty="0" smtClean="0"/>
              <a:t> value of each activity is determined first.</a:t>
            </a:r>
          </a:p>
          <a:p>
            <a:pPr algn="just">
              <a:lnSpc>
                <a:spcPct val="140000"/>
              </a:lnSpc>
              <a:buClr>
                <a:srgbClr val="C00000"/>
              </a:buClr>
              <a:buSzTx/>
              <a:buFont typeface="Wingdings" pitchFamily="2" charset="2"/>
              <a:buChar char="§"/>
              <a:defRPr/>
            </a:pPr>
            <a:r>
              <a:rPr lang="en-US" sz="1800" dirty="0" smtClean="0"/>
              <a:t>The </a:t>
            </a:r>
            <a:r>
              <a:rPr lang="en-US" sz="1800" b="1" dirty="0" smtClean="0">
                <a:solidFill>
                  <a:srgbClr val="C00000"/>
                </a:solidFill>
              </a:rPr>
              <a:t>EF</a:t>
            </a:r>
            <a:r>
              <a:rPr lang="en-US" sz="1800" dirty="0" smtClean="0"/>
              <a:t> time is obtained by adding the activity duration to the ES time.</a:t>
            </a:r>
          </a:p>
          <a:p>
            <a:pPr algn="ctr">
              <a:lnSpc>
                <a:spcPct val="140000"/>
              </a:lnSpc>
              <a:buClr>
                <a:srgbClr val="C00000"/>
              </a:buClr>
              <a:buSzTx/>
              <a:buFont typeface="Wingdings" pitchFamily="2" charset="2"/>
              <a:buChar char="§"/>
              <a:defRPr/>
            </a:pPr>
            <a:r>
              <a:rPr lang="en-US" sz="2400" b="1" dirty="0" smtClean="0">
                <a:solidFill>
                  <a:srgbClr val="C00000"/>
                </a:solidFill>
              </a:rPr>
              <a:t>EF = ES + D</a:t>
            </a:r>
          </a:p>
          <a:p>
            <a:pPr algn="just">
              <a:lnSpc>
                <a:spcPct val="140000"/>
              </a:lnSpc>
              <a:buClr>
                <a:srgbClr val="C00000"/>
              </a:buClr>
              <a:buSzTx/>
              <a:buFont typeface="Wingdings" pitchFamily="2" charset="2"/>
              <a:buChar char="§"/>
              <a:defRPr/>
            </a:pPr>
            <a:r>
              <a:rPr lang="en-US" sz="1800" dirty="0" smtClean="0"/>
              <a:t>In case of merge activities the earliest possible start time is equal to the latest (or </a:t>
            </a:r>
            <a:r>
              <a:rPr lang="en-US" sz="1800" b="1" dirty="0" smtClean="0">
                <a:solidFill>
                  <a:srgbClr val="C00000"/>
                </a:solidFill>
              </a:rPr>
              <a:t>largest</a:t>
            </a:r>
            <a:r>
              <a:rPr lang="en-US" sz="1800" dirty="0" smtClean="0"/>
              <a:t>) of the EF values of the immediately preceding activities</a:t>
            </a:r>
            <a:endParaRPr lang="de-DE" sz="1800" dirty="0" smtClean="0"/>
          </a:p>
        </p:txBody>
      </p:sp>
      <p:sp>
        <p:nvSpPr>
          <p:cNvPr id="528387" name="Rectangle 3"/>
          <p:cNvSpPr>
            <a:spLocks noChangeArrowheads="1"/>
          </p:cNvSpPr>
          <p:nvPr/>
        </p:nvSpPr>
        <p:spPr bwMode="auto">
          <a:xfrm>
            <a:off x="623888" y="476672"/>
            <a:ext cx="7224712" cy="515937"/>
          </a:xfrm>
          <a:prstGeom prst="rect">
            <a:avLst/>
          </a:prstGeom>
          <a:noFill/>
          <a:ln w="9525">
            <a:no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2400" dirty="0">
                <a:solidFill>
                  <a:srgbClr val="CC3300"/>
                </a:solidFill>
              </a:rPr>
              <a:t>COMPUTATIONS OF EARLY ACTIVITY TIMES</a:t>
            </a:r>
            <a:endParaRPr lang="de-DE" sz="1700" dirty="0">
              <a:solidFill>
                <a:schemeClr val="tx2"/>
              </a:solidFill>
            </a:endParaRPr>
          </a:p>
        </p:txBody>
      </p:sp>
    </p:spTree>
    <p:extLst>
      <p:ext uri="{BB962C8B-B14F-4D97-AF65-F5344CB8AC3E}">
        <p14:creationId xmlns:p14="http://schemas.microsoft.com/office/powerpoint/2010/main" val="3523111249"/>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Date Placeholder 3"/>
          <p:cNvSpPr>
            <a:spLocks noGrp="1"/>
          </p:cNvSpPr>
          <p:nvPr>
            <p:ph type="dt" sz="quarter" idx="10"/>
          </p:nvPr>
        </p:nvSpPr>
        <p:spPr>
          <a:noFill/>
        </p:spPr>
        <p:txBody>
          <a:bodyPr/>
          <a:lstStyle/>
          <a:p>
            <a:fld id="{FBC65BE8-20A1-426E-A53A-DB8023B8659A}" type="datetime8">
              <a:rPr lang="en-US" smtClean="0"/>
              <a:pPr/>
              <a:t>10/11/2012 9:03 AM</a:t>
            </a:fld>
            <a:endParaRPr lang="en-US" smtClean="0"/>
          </a:p>
        </p:txBody>
      </p:sp>
      <p:sp>
        <p:nvSpPr>
          <p:cNvPr id="540674" name="Rectangle 2"/>
          <p:cNvSpPr>
            <a:spLocks noGrp="1" noChangeArrowheads="1"/>
          </p:cNvSpPr>
          <p:nvPr>
            <p:ph type="title"/>
          </p:nvPr>
        </p:nvSpPr>
        <p:spPr>
          <a:xfrm>
            <a:off x="623888" y="322263"/>
            <a:ext cx="2195512" cy="515937"/>
          </a:xfrm>
          <a:solidFill>
            <a:schemeClr val="bg1"/>
          </a:solidFill>
          <a:ln>
            <a:solidFill>
              <a:schemeClr val="tx2"/>
            </a:solidFill>
          </a:ln>
        </p:spPr>
        <p:txBody>
          <a:bodyPr/>
          <a:lstStyle/>
          <a:p>
            <a:pPr>
              <a:buClr>
                <a:srgbClr val="CC3300"/>
              </a:buClr>
              <a:defRPr/>
            </a:pPr>
            <a:r>
              <a:rPr lang="en-US" sz="2800" dirty="0" smtClean="0">
                <a:solidFill>
                  <a:srgbClr val="CC3300"/>
                </a:solidFill>
              </a:rPr>
              <a:t>Example</a:t>
            </a:r>
            <a:endParaRPr lang="de-DE" dirty="0" smtClean="0"/>
          </a:p>
        </p:txBody>
      </p:sp>
      <p:graphicFrame>
        <p:nvGraphicFramePr>
          <p:cNvPr id="2050" name="Object 39"/>
          <p:cNvGraphicFramePr>
            <a:graphicFrameLocks noGrp="1" noChangeAspect="1"/>
          </p:cNvGraphicFramePr>
          <p:nvPr>
            <p:ph idx="1"/>
            <p:extLst>
              <p:ext uri="{D42A27DB-BD31-4B8C-83A1-F6EECF244321}">
                <p14:modId xmlns:p14="http://schemas.microsoft.com/office/powerpoint/2010/main" val="4242884776"/>
              </p:ext>
            </p:extLst>
          </p:nvPr>
        </p:nvGraphicFramePr>
        <p:xfrm>
          <a:off x="611560" y="1988840"/>
          <a:ext cx="8001000" cy="4495800"/>
        </p:xfrm>
        <a:graphic>
          <a:graphicData uri="http://schemas.openxmlformats.org/presentationml/2006/ole">
            <mc:AlternateContent xmlns:mc="http://schemas.openxmlformats.org/markup-compatibility/2006">
              <mc:Choice xmlns:v="urn:schemas-microsoft-com:vml" Requires="v">
                <p:oleObj spid="_x0000_s2056" name="Worksheet" r:id="rId4" imgW="7620000" imgH="3436620" progId="Excel.Sheet.8">
                  <p:embed/>
                </p:oleObj>
              </mc:Choice>
              <mc:Fallback>
                <p:oleObj name="Worksheet" r:id="rId4" imgW="7620000" imgH="343662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560" y="1988840"/>
                        <a:ext cx="8001000" cy="4495800"/>
                      </a:xfrm>
                      <a:prstGeom prst="rect">
                        <a:avLst/>
                      </a:prstGeom>
                      <a:solidFill>
                        <a:schemeClr val="bg1"/>
                      </a:solidFill>
                      <a:ln w="9525">
                        <a:solidFill>
                          <a:schemeClr val="tx1"/>
                        </a:solidFill>
                        <a:miter lim="800000"/>
                        <a:headEnd/>
                        <a:tailEnd/>
                      </a:ln>
                    </p:spPr>
                  </p:pic>
                </p:oleObj>
              </mc:Fallback>
            </mc:AlternateContent>
          </a:graphicData>
        </a:graphic>
      </p:graphicFrame>
      <p:sp>
        <p:nvSpPr>
          <p:cNvPr id="2054" name="TextBox 5"/>
          <p:cNvSpPr txBox="1">
            <a:spLocks noChangeArrowheads="1"/>
          </p:cNvSpPr>
          <p:nvPr/>
        </p:nvSpPr>
        <p:spPr bwMode="auto">
          <a:xfrm>
            <a:off x="839828" y="1066800"/>
            <a:ext cx="8001000" cy="646331"/>
          </a:xfrm>
          <a:prstGeom prst="rect">
            <a:avLst/>
          </a:prstGeom>
          <a:noFill/>
          <a:ln w="9525">
            <a:noFill/>
            <a:miter lim="800000"/>
            <a:headEnd/>
            <a:tailEnd/>
          </a:ln>
          <a:effectLst/>
        </p:spPr>
        <p:txBody>
          <a:bodyPr>
            <a:spAutoFit/>
          </a:bodyPr>
          <a:lstStyle/>
          <a:p>
            <a:pPr algn="just"/>
            <a:r>
              <a:rPr lang="en-US" sz="1800" b="0" dirty="0">
                <a:ea typeface="Times New Roman" pitchFamily="18" charset="0"/>
                <a:cs typeface="Arial" charset="0"/>
              </a:rPr>
              <a:t>Calculate the early activity times (ES and EF) and determine project </a:t>
            </a:r>
            <a:r>
              <a:rPr lang="en-US" sz="1800" b="0" dirty="0" smtClean="0">
                <a:ea typeface="Times New Roman" pitchFamily="18" charset="0"/>
                <a:cs typeface="Arial" charset="0"/>
              </a:rPr>
              <a:t>time for the previous example.</a:t>
            </a:r>
            <a:endParaRPr lang="en-US" sz="1800" dirty="0">
              <a:ea typeface="Times New Roman" pitchFamily="18" charset="0"/>
              <a:cs typeface="Arial" charset="0"/>
            </a:endParaRPr>
          </a:p>
        </p:txBody>
      </p:sp>
    </p:spTree>
    <p:extLst>
      <p:ext uri="{BB962C8B-B14F-4D97-AF65-F5344CB8AC3E}">
        <p14:creationId xmlns:p14="http://schemas.microsoft.com/office/powerpoint/2010/main" val="1282373905"/>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Date Placeholder 3"/>
          <p:cNvSpPr>
            <a:spLocks noGrp="1"/>
          </p:cNvSpPr>
          <p:nvPr>
            <p:ph type="dt" sz="quarter" idx="10"/>
          </p:nvPr>
        </p:nvSpPr>
        <p:spPr>
          <a:noFill/>
        </p:spPr>
        <p:txBody>
          <a:bodyPr/>
          <a:lstStyle/>
          <a:p>
            <a:fld id="{E9C5453A-38A6-428D-87C2-669232941A93}" type="datetime8">
              <a:rPr lang="en-US" smtClean="0"/>
              <a:pPr/>
              <a:t>10/11/2012 9:03 AM</a:t>
            </a:fld>
            <a:endParaRPr lang="en-US" smtClean="0"/>
          </a:p>
        </p:txBody>
      </p:sp>
      <p:sp>
        <p:nvSpPr>
          <p:cNvPr id="540674" name="Rectangle 2"/>
          <p:cNvSpPr>
            <a:spLocks noGrp="1" noChangeArrowheads="1"/>
          </p:cNvSpPr>
          <p:nvPr>
            <p:ph type="title"/>
          </p:nvPr>
        </p:nvSpPr>
        <p:spPr>
          <a:xfrm>
            <a:off x="623888" y="322263"/>
            <a:ext cx="2271712" cy="515937"/>
          </a:xfrm>
          <a:solidFill>
            <a:schemeClr val="bg1"/>
          </a:solidFill>
          <a:ln>
            <a:solidFill>
              <a:schemeClr val="tx2"/>
            </a:solidFill>
          </a:ln>
        </p:spPr>
        <p:txBody>
          <a:bodyPr/>
          <a:lstStyle/>
          <a:p>
            <a:pPr>
              <a:buClr>
                <a:srgbClr val="CC3300"/>
              </a:buClr>
              <a:defRPr/>
            </a:pPr>
            <a:r>
              <a:rPr lang="en-US" sz="2800" dirty="0" smtClean="0">
                <a:solidFill>
                  <a:srgbClr val="CC3300"/>
                </a:solidFill>
              </a:rPr>
              <a:t>Example</a:t>
            </a:r>
            <a:endParaRPr lang="de-DE" dirty="0" smtClean="0"/>
          </a:p>
        </p:txBody>
      </p:sp>
      <p:graphicFrame>
        <p:nvGraphicFramePr>
          <p:cNvPr id="3074" name="Object 39"/>
          <p:cNvGraphicFramePr>
            <a:graphicFrameLocks noGrp="1" noChangeAspect="1"/>
          </p:cNvGraphicFramePr>
          <p:nvPr>
            <p:ph idx="1"/>
          </p:nvPr>
        </p:nvGraphicFramePr>
        <p:xfrm>
          <a:off x="914400" y="1295400"/>
          <a:ext cx="7848600" cy="4419600"/>
        </p:xfrm>
        <a:graphic>
          <a:graphicData uri="http://schemas.openxmlformats.org/presentationml/2006/ole">
            <mc:AlternateContent xmlns:mc="http://schemas.openxmlformats.org/markup-compatibility/2006">
              <mc:Choice xmlns:v="urn:schemas-microsoft-com:vml" Requires="v">
                <p:oleObj spid="_x0000_s3080" name="Worksheet" r:id="rId4" imgW="7620000" imgH="3436620" progId="Excel.Sheet.8">
                  <p:embed/>
                </p:oleObj>
              </mc:Choice>
              <mc:Fallback>
                <p:oleObj name="Worksheet" r:id="rId4" imgW="7620000" imgH="343662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1295400"/>
                        <a:ext cx="7848600" cy="4419600"/>
                      </a:xfrm>
                      <a:prstGeom prst="rect">
                        <a:avLst/>
                      </a:prstGeom>
                      <a:solidFill>
                        <a:schemeClr val="bg1"/>
                      </a:solidFill>
                      <a:ln w="9525">
                        <a:solidFill>
                          <a:schemeClr val="tx1"/>
                        </a:solidFill>
                        <a:miter lim="800000"/>
                        <a:headEnd/>
                        <a:tailEnd/>
                      </a:ln>
                    </p:spPr>
                  </p:pic>
                </p:oleObj>
              </mc:Fallback>
            </mc:AlternateContent>
          </a:graphicData>
        </a:graphic>
      </p:graphicFrame>
    </p:spTree>
    <p:extLst>
      <p:ext uri="{BB962C8B-B14F-4D97-AF65-F5344CB8AC3E}">
        <p14:creationId xmlns:p14="http://schemas.microsoft.com/office/powerpoint/2010/main" val="1449679046"/>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3"/>
          <p:cNvSpPr>
            <a:spLocks noGrp="1"/>
          </p:cNvSpPr>
          <p:nvPr>
            <p:ph type="dt" sz="quarter" idx="10"/>
          </p:nvPr>
        </p:nvSpPr>
        <p:spPr>
          <a:noFill/>
        </p:spPr>
        <p:txBody>
          <a:bodyPr/>
          <a:lstStyle/>
          <a:p>
            <a:fld id="{695D9B46-3124-436C-81FA-197CAE388B49}" type="datetime8">
              <a:rPr lang="en-US" smtClean="0"/>
              <a:pPr/>
              <a:t>10/11/2012 9:03 AM</a:t>
            </a:fld>
            <a:endParaRPr lang="en-US" smtClean="0"/>
          </a:p>
        </p:txBody>
      </p:sp>
      <p:sp>
        <p:nvSpPr>
          <p:cNvPr id="498693" name="Rectangle 5"/>
          <p:cNvSpPr>
            <a:spLocks noGrp="1" noChangeArrowheads="1"/>
          </p:cNvSpPr>
          <p:nvPr>
            <p:ph type="body" idx="1"/>
          </p:nvPr>
        </p:nvSpPr>
        <p:spPr>
          <a:xfrm>
            <a:off x="640656" y="1556792"/>
            <a:ext cx="7963792" cy="4308475"/>
          </a:xfrm>
          <a:noFill/>
          <a:ln>
            <a:noFill/>
          </a:ln>
          <a:effectLst/>
        </p:spPr>
        <p:txBody>
          <a:bodyPr/>
          <a:lstStyle/>
          <a:p>
            <a:pPr marL="363538" lvl="1" indent="-363538" algn="just">
              <a:buClr>
                <a:srgbClr val="CC3300"/>
              </a:buClr>
              <a:buSzPct val="100000"/>
              <a:buFontTx/>
              <a:buAutoNum type="arabicPeriod" startAt="3"/>
              <a:defRPr/>
            </a:pPr>
            <a:r>
              <a:rPr lang="en-US" sz="2400" dirty="0" smtClean="0"/>
              <a:t>The "late finish" (LF) or "Latest Finish" of an activity is the very latest that it can finish and allow the      entire project to be completed by a designated time or date.</a:t>
            </a:r>
          </a:p>
          <a:p>
            <a:pPr marL="690563" lvl="1" indent="-304800" algn="just">
              <a:buClr>
                <a:srgbClr val="CC3300"/>
              </a:buClr>
              <a:buFontTx/>
              <a:buAutoNum type="arabicPeriod" startAt="3"/>
              <a:defRPr/>
            </a:pPr>
            <a:endParaRPr lang="en-US" sz="2400" dirty="0" smtClean="0"/>
          </a:p>
          <a:p>
            <a:pPr marL="363538" lvl="1" indent="-363538" algn="just">
              <a:buClr>
                <a:srgbClr val="CC3300"/>
              </a:buClr>
              <a:buSzPct val="100000"/>
              <a:buFontTx/>
              <a:buAutoNum type="arabicPeriod" startAt="3"/>
              <a:defRPr/>
            </a:pPr>
            <a:r>
              <a:rPr lang="en-US" sz="2400" dirty="0" smtClean="0"/>
              <a:t>The “late start” (LS) or "Latest Start" of an activity   is the latest possible time that it can be started if    the project target completion date is to be met and is obtained by subtracting the activity's duration     from its latest finish time.</a:t>
            </a:r>
          </a:p>
        </p:txBody>
      </p:sp>
      <p:sp>
        <p:nvSpPr>
          <p:cNvPr id="498694" name="Rectangle 6"/>
          <p:cNvSpPr>
            <a:spLocks noChangeArrowheads="1"/>
          </p:cNvSpPr>
          <p:nvPr/>
        </p:nvSpPr>
        <p:spPr bwMode="auto">
          <a:xfrm>
            <a:off x="623888" y="322263"/>
            <a:ext cx="4481512" cy="515937"/>
          </a:xfrm>
          <a:prstGeom prst="rect">
            <a:avLst/>
          </a:prstGeom>
          <a:noFill/>
          <a:ln w="9525">
            <a:no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2800" dirty="0">
                <a:solidFill>
                  <a:srgbClr val="CC3300"/>
                </a:solidFill>
              </a:rPr>
              <a:t>LATE ACTIVITY TIMES</a:t>
            </a:r>
            <a:endParaRPr lang="de-DE" sz="1900">
              <a:solidFill>
                <a:schemeClr val="tx2"/>
              </a:solidFill>
            </a:endParaRPr>
          </a:p>
        </p:txBody>
      </p:sp>
    </p:spTree>
    <p:extLst>
      <p:ext uri="{BB962C8B-B14F-4D97-AF65-F5344CB8AC3E}">
        <p14:creationId xmlns:p14="http://schemas.microsoft.com/office/powerpoint/2010/main" val="1366310370"/>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noFill/>
        </p:spPr>
        <p:txBody>
          <a:bodyPr/>
          <a:lstStyle/>
          <a:p>
            <a:fld id="{C4267CED-1238-43FD-92CB-EA7232A4A8A6}" type="datetime8">
              <a:rPr lang="en-US" smtClean="0"/>
              <a:pPr/>
              <a:t>10/11/2012 9:03 AM</a:t>
            </a:fld>
            <a:endParaRPr lang="en-US" smtClean="0"/>
          </a:p>
        </p:txBody>
      </p:sp>
      <p:sp>
        <p:nvSpPr>
          <p:cNvPr id="529410" name="Rectangle 2"/>
          <p:cNvSpPr>
            <a:spLocks noGrp="1" noChangeArrowheads="1"/>
          </p:cNvSpPr>
          <p:nvPr>
            <p:ph type="body" idx="1"/>
          </p:nvPr>
        </p:nvSpPr>
        <p:spPr>
          <a:xfrm>
            <a:off x="623888" y="1052736"/>
            <a:ext cx="8001000" cy="5386536"/>
          </a:xfrm>
          <a:noFill/>
          <a:ln>
            <a:noFill/>
          </a:ln>
          <a:effectLst/>
        </p:spPr>
        <p:txBody>
          <a:bodyPr/>
          <a:lstStyle/>
          <a:p>
            <a:pPr algn="just">
              <a:lnSpc>
                <a:spcPct val="140000"/>
              </a:lnSpc>
              <a:buClr>
                <a:srgbClr val="C00000"/>
              </a:buClr>
              <a:buSzTx/>
              <a:buFont typeface="Wingdings" pitchFamily="2" charset="2"/>
              <a:buChar char="§"/>
              <a:defRPr/>
            </a:pPr>
            <a:r>
              <a:rPr lang="en-US" sz="1900" b="1" dirty="0" smtClean="0">
                <a:solidFill>
                  <a:srgbClr val="C00000"/>
                </a:solidFill>
              </a:rPr>
              <a:t>Direction</a:t>
            </a:r>
            <a:r>
              <a:rPr lang="en-US" sz="1900" dirty="0" smtClean="0">
                <a:solidFill>
                  <a:srgbClr val="C00000"/>
                </a:solidFill>
              </a:rPr>
              <a:t>:</a:t>
            </a:r>
            <a:r>
              <a:rPr lang="en-US" sz="1900" dirty="0" smtClean="0"/>
              <a:t> Proceed from project end to project start, from </a:t>
            </a:r>
            <a:r>
              <a:rPr lang="en-US" sz="1900" b="1" dirty="0" smtClean="0">
                <a:solidFill>
                  <a:srgbClr val="C00000"/>
                </a:solidFill>
              </a:rPr>
              <a:t>right to left</a:t>
            </a:r>
            <a:r>
              <a:rPr lang="en-US" sz="1900" dirty="0" smtClean="0">
                <a:solidFill>
                  <a:srgbClr val="C00000"/>
                </a:solidFill>
              </a:rPr>
              <a:t>. </a:t>
            </a:r>
          </a:p>
          <a:p>
            <a:pPr algn="just">
              <a:lnSpc>
                <a:spcPct val="140000"/>
              </a:lnSpc>
              <a:buClr>
                <a:srgbClr val="C00000"/>
              </a:buClr>
              <a:buSzTx/>
              <a:buFont typeface="Wingdings" pitchFamily="2" charset="2"/>
              <a:buChar char="§"/>
              <a:defRPr/>
            </a:pPr>
            <a:r>
              <a:rPr lang="en-US" sz="1900" b="1" dirty="0" smtClean="0">
                <a:solidFill>
                  <a:srgbClr val="C00000"/>
                </a:solidFill>
              </a:rPr>
              <a:t>Name</a:t>
            </a:r>
            <a:r>
              <a:rPr lang="en-US" sz="1900" dirty="0" smtClean="0">
                <a:solidFill>
                  <a:srgbClr val="C00000"/>
                </a:solidFill>
              </a:rPr>
              <a:t>:</a:t>
            </a:r>
            <a:r>
              <a:rPr lang="en-US" sz="1900" dirty="0" smtClean="0"/>
              <a:t> This process is called the </a:t>
            </a:r>
            <a:r>
              <a:rPr lang="en-US" sz="1900" dirty="0" smtClean="0">
                <a:solidFill>
                  <a:srgbClr val="C00000"/>
                </a:solidFill>
              </a:rPr>
              <a:t>“</a:t>
            </a:r>
            <a:r>
              <a:rPr lang="en-US" sz="1900" b="1" dirty="0" smtClean="0">
                <a:solidFill>
                  <a:srgbClr val="C00000"/>
                </a:solidFill>
              </a:rPr>
              <a:t>backward pass</a:t>
            </a:r>
            <a:r>
              <a:rPr lang="en-US" sz="1900" dirty="0" smtClean="0">
                <a:solidFill>
                  <a:srgbClr val="C00000"/>
                </a:solidFill>
              </a:rPr>
              <a:t>"</a:t>
            </a:r>
            <a:r>
              <a:rPr lang="en-US" sz="1900" dirty="0" smtClean="0"/>
              <a:t>.</a:t>
            </a:r>
          </a:p>
          <a:p>
            <a:pPr algn="just">
              <a:lnSpc>
                <a:spcPct val="140000"/>
              </a:lnSpc>
              <a:buClr>
                <a:srgbClr val="C00000"/>
              </a:buClr>
              <a:buSzTx/>
              <a:buFont typeface="Wingdings" pitchFamily="2" charset="2"/>
              <a:buChar char="§"/>
              <a:defRPr/>
            </a:pPr>
            <a:r>
              <a:rPr lang="en-US" sz="1900" b="1" dirty="0" smtClean="0">
                <a:solidFill>
                  <a:srgbClr val="C00000"/>
                </a:solidFill>
              </a:rPr>
              <a:t>Assumption</a:t>
            </a:r>
            <a:r>
              <a:rPr lang="en-US" sz="1900" dirty="0" smtClean="0">
                <a:solidFill>
                  <a:srgbClr val="C00000"/>
                </a:solidFill>
              </a:rPr>
              <a:t>:</a:t>
            </a:r>
            <a:r>
              <a:rPr lang="en-US" sz="1900" dirty="0" smtClean="0"/>
              <a:t> Each activity finishes as late as possible without     delaying project completion. </a:t>
            </a:r>
          </a:p>
          <a:p>
            <a:pPr algn="just">
              <a:lnSpc>
                <a:spcPct val="140000"/>
              </a:lnSpc>
              <a:buClr>
                <a:srgbClr val="C00000"/>
              </a:buClr>
              <a:buSzTx/>
              <a:buFont typeface="Wingdings" pitchFamily="2" charset="2"/>
              <a:buChar char="§"/>
              <a:defRPr/>
            </a:pPr>
            <a:r>
              <a:rPr lang="en-US" sz="1900" dirty="0" smtClean="0"/>
              <a:t>The </a:t>
            </a:r>
            <a:r>
              <a:rPr lang="en-US" sz="1900" b="1" dirty="0" smtClean="0">
                <a:solidFill>
                  <a:srgbClr val="C00000"/>
                </a:solidFill>
              </a:rPr>
              <a:t>LF</a:t>
            </a:r>
            <a:r>
              <a:rPr lang="en-US" sz="1900" dirty="0" smtClean="0"/>
              <a:t> value of each activity is obtained first and is entered into  the lower right portion of the activity box.</a:t>
            </a:r>
          </a:p>
          <a:p>
            <a:pPr algn="just">
              <a:lnSpc>
                <a:spcPct val="140000"/>
              </a:lnSpc>
              <a:buClr>
                <a:srgbClr val="C00000"/>
              </a:buClr>
              <a:buSzTx/>
              <a:buFont typeface="Wingdings" pitchFamily="2" charset="2"/>
              <a:buChar char="§"/>
              <a:defRPr/>
            </a:pPr>
            <a:r>
              <a:rPr lang="en-US" sz="1900" dirty="0" smtClean="0"/>
              <a:t>The </a:t>
            </a:r>
            <a:r>
              <a:rPr lang="en-US" sz="1900" b="1" dirty="0" smtClean="0">
                <a:solidFill>
                  <a:srgbClr val="C00000"/>
                </a:solidFill>
              </a:rPr>
              <a:t>LS</a:t>
            </a:r>
            <a:r>
              <a:rPr lang="en-US" sz="1900" dirty="0" smtClean="0"/>
              <a:t> is obtained by subtracting the activity duration from the   LF value. </a:t>
            </a:r>
          </a:p>
          <a:p>
            <a:pPr marL="0" indent="0" algn="ctr">
              <a:lnSpc>
                <a:spcPct val="140000"/>
              </a:lnSpc>
              <a:buClr>
                <a:srgbClr val="C00000"/>
              </a:buClr>
              <a:buSzTx/>
              <a:buNone/>
              <a:defRPr/>
            </a:pPr>
            <a:r>
              <a:rPr lang="en-US" sz="2000" b="1" dirty="0" smtClean="0">
                <a:solidFill>
                  <a:srgbClr val="C00000"/>
                </a:solidFill>
              </a:rPr>
              <a:t>LS = LF - D</a:t>
            </a:r>
          </a:p>
          <a:p>
            <a:pPr algn="just">
              <a:lnSpc>
                <a:spcPct val="140000"/>
              </a:lnSpc>
              <a:buClr>
                <a:srgbClr val="C00000"/>
              </a:buClr>
              <a:buSzTx/>
              <a:buFont typeface="Wingdings" pitchFamily="2" charset="2"/>
              <a:buChar char="§"/>
              <a:defRPr/>
            </a:pPr>
            <a:r>
              <a:rPr lang="en-US" sz="1900" dirty="0" smtClean="0"/>
              <a:t>In case of burst activities LF value is equal to the earliest (or       </a:t>
            </a:r>
            <a:r>
              <a:rPr lang="en-US" sz="1900" b="1" dirty="0" smtClean="0">
                <a:solidFill>
                  <a:srgbClr val="C00000"/>
                </a:solidFill>
              </a:rPr>
              <a:t>smallest</a:t>
            </a:r>
            <a:r>
              <a:rPr lang="en-US" sz="1900" dirty="0" smtClean="0"/>
              <a:t>) of the LS times of the activities following. </a:t>
            </a:r>
            <a:endParaRPr lang="de-DE" sz="1900" dirty="0" smtClean="0"/>
          </a:p>
        </p:txBody>
      </p:sp>
      <p:sp>
        <p:nvSpPr>
          <p:cNvPr id="529411" name="Rectangle 3"/>
          <p:cNvSpPr>
            <a:spLocks noChangeArrowheads="1"/>
          </p:cNvSpPr>
          <p:nvPr/>
        </p:nvSpPr>
        <p:spPr bwMode="auto">
          <a:xfrm>
            <a:off x="623888" y="322263"/>
            <a:ext cx="6919912" cy="515937"/>
          </a:xfrm>
          <a:prstGeom prst="rect">
            <a:avLst/>
          </a:prstGeom>
          <a:noFill/>
          <a:ln w="9525">
            <a:no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2400" dirty="0">
                <a:solidFill>
                  <a:srgbClr val="CC3300"/>
                </a:solidFill>
              </a:rPr>
              <a:t>COMPUTATIONS OF LATE ACTIVITY TIMES</a:t>
            </a:r>
            <a:endParaRPr lang="de-DE" sz="1700" dirty="0">
              <a:solidFill>
                <a:schemeClr val="tx2"/>
              </a:solidFill>
            </a:endParaRPr>
          </a:p>
        </p:txBody>
      </p:sp>
    </p:spTree>
    <p:extLst>
      <p:ext uri="{BB962C8B-B14F-4D97-AF65-F5344CB8AC3E}">
        <p14:creationId xmlns:p14="http://schemas.microsoft.com/office/powerpoint/2010/main" val="4139643068"/>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Date Placeholder 3"/>
          <p:cNvSpPr>
            <a:spLocks noGrp="1"/>
          </p:cNvSpPr>
          <p:nvPr>
            <p:ph type="dt" sz="quarter" idx="10"/>
          </p:nvPr>
        </p:nvSpPr>
        <p:spPr>
          <a:noFill/>
        </p:spPr>
        <p:txBody>
          <a:bodyPr/>
          <a:lstStyle/>
          <a:p>
            <a:fld id="{D0EA8188-3941-400D-A193-64B75D06A03D}" type="datetime8">
              <a:rPr lang="en-US" smtClean="0"/>
              <a:pPr/>
              <a:t>10/11/2012 9:03 AM</a:t>
            </a:fld>
            <a:endParaRPr lang="en-US" smtClean="0"/>
          </a:p>
        </p:txBody>
      </p:sp>
      <p:sp>
        <p:nvSpPr>
          <p:cNvPr id="540674" name="Rectangle 2"/>
          <p:cNvSpPr>
            <a:spLocks noGrp="1" noChangeArrowheads="1"/>
          </p:cNvSpPr>
          <p:nvPr>
            <p:ph type="title"/>
          </p:nvPr>
        </p:nvSpPr>
        <p:spPr>
          <a:xfrm>
            <a:off x="623888" y="322263"/>
            <a:ext cx="2195512" cy="515937"/>
          </a:xfrm>
          <a:solidFill>
            <a:schemeClr val="bg1"/>
          </a:solidFill>
          <a:ln>
            <a:solidFill>
              <a:schemeClr val="tx2"/>
            </a:solidFill>
          </a:ln>
        </p:spPr>
        <p:txBody>
          <a:bodyPr/>
          <a:lstStyle/>
          <a:p>
            <a:pPr>
              <a:buClr>
                <a:srgbClr val="CC3300"/>
              </a:buClr>
              <a:defRPr/>
            </a:pPr>
            <a:r>
              <a:rPr lang="en-US" sz="2800" dirty="0" smtClean="0">
                <a:solidFill>
                  <a:srgbClr val="CC3300"/>
                </a:solidFill>
              </a:rPr>
              <a:t>Example</a:t>
            </a:r>
            <a:endParaRPr lang="de-DE" dirty="0" smtClean="0"/>
          </a:p>
        </p:txBody>
      </p:sp>
      <p:graphicFrame>
        <p:nvGraphicFramePr>
          <p:cNvPr id="4098" name="Object 39"/>
          <p:cNvGraphicFramePr>
            <a:graphicFrameLocks noGrp="1" noChangeAspect="1"/>
          </p:cNvGraphicFramePr>
          <p:nvPr>
            <p:ph idx="1"/>
          </p:nvPr>
        </p:nvGraphicFramePr>
        <p:xfrm>
          <a:off x="838200" y="1524000"/>
          <a:ext cx="7924800" cy="4495800"/>
        </p:xfrm>
        <a:graphic>
          <a:graphicData uri="http://schemas.openxmlformats.org/presentationml/2006/ole">
            <mc:AlternateContent xmlns:mc="http://schemas.openxmlformats.org/markup-compatibility/2006">
              <mc:Choice xmlns:v="urn:schemas-microsoft-com:vml" Requires="v">
                <p:oleObj spid="_x0000_s4104" name="Worksheet" r:id="rId4" imgW="7620000" imgH="3436620" progId="Excel.Sheet.8">
                  <p:embed/>
                </p:oleObj>
              </mc:Choice>
              <mc:Fallback>
                <p:oleObj name="Worksheet" r:id="rId4" imgW="7620000" imgH="343662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1524000"/>
                        <a:ext cx="7924800" cy="4495800"/>
                      </a:xfrm>
                      <a:prstGeom prst="rect">
                        <a:avLst/>
                      </a:prstGeom>
                      <a:solidFill>
                        <a:schemeClr val="bg1"/>
                      </a:solidFill>
                      <a:ln w="9525">
                        <a:solidFill>
                          <a:schemeClr val="tx1"/>
                        </a:solidFill>
                        <a:miter lim="800000"/>
                        <a:headEnd/>
                        <a:tailEnd/>
                      </a:ln>
                    </p:spPr>
                  </p:pic>
                </p:oleObj>
              </mc:Fallback>
            </mc:AlternateContent>
          </a:graphicData>
        </a:graphic>
      </p:graphicFrame>
      <p:sp>
        <p:nvSpPr>
          <p:cNvPr id="4102" name="TextBox 5"/>
          <p:cNvSpPr txBox="1">
            <a:spLocks noChangeArrowheads="1"/>
          </p:cNvSpPr>
          <p:nvPr/>
        </p:nvSpPr>
        <p:spPr bwMode="auto">
          <a:xfrm>
            <a:off x="838200" y="980728"/>
            <a:ext cx="7838256" cy="369332"/>
          </a:xfrm>
          <a:prstGeom prst="rect">
            <a:avLst/>
          </a:prstGeom>
          <a:noFill/>
          <a:ln w="9525">
            <a:noFill/>
            <a:miter lim="800000"/>
            <a:headEnd/>
            <a:tailEnd/>
          </a:ln>
          <a:effectLst/>
        </p:spPr>
        <p:txBody>
          <a:bodyPr wrap="square">
            <a:spAutoFit/>
          </a:bodyPr>
          <a:lstStyle/>
          <a:p>
            <a:pPr algn="just"/>
            <a:r>
              <a:rPr lang="en-US" sz="1800" b="0" dirty="0">
                <a:ea typeface="Times New Roman" pitchFamily="18" charset="0"/>
                <a:cs typeface="Arial" charset="0"/>
              </a:rPr>
              <a:t>Calculate the late activity times (LS and </a:t>
            </a:r>
            <a:r>
              <a:rPr lang="en-US" sz="1800" b="0" dirty="0" smtClean="0">
                <a:ea typeface="Times New Roman" pitchFamily="18" charset="0"/>
                <a:cs typeface="Arial" charset="0"/>
              </a:rPr>
              <a:t>LF</a:t>
            </a:r>
            <a:r>
              <a:rPr lang="en-US" sz="1800" dirty="0" smtClean="0">
                <a:ea typeface="Times New Roman" pitchFamily="18" charset="0"/>
                <a:cs typeface="Arial" charset="0"/>
              </a:rPr>
              <a:t>) for the previous example</a:t>
            </a:r>
            <a:r>
              <a:rPr lang="en-US" sz="1800" b="0" dirty="0" smtClean="0">
                <a:ea typeface="Times New Roman" pitchFamily="18" charset="0"/>
                <a:cs typeface="Arial" charset="0"/>
              </a:rPr>
              <a:t>.</a:t>
            </a:r>
            <a:endParaRPr lang="en-US" sz="1800" dirty="0">
              <a:ea typeface="Times New Roman" pitchFamily="18" charset="0"/>
              <a:cs typeface="Arial" charset="0"/>
            </a:endParaRPr>
          </a:p>
        </p:txBody>
      </p:sp>
    </p:spTree>
    <p:extLst>
      <p:ext uri="{BB962C8B-B14F-4D97-AF65-F5344CB8AC3E}">
        <p14:creationId xmlns:p14="http://schemas.microsoft.com/office/powerpoint/2010/main" val="442846072"/>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Date Placeholder 3"/>
          <p:cNvSpPr>
            <a:spLocks noGrp="1"/>
          </p:cNvSpPr>
          <p:nvPr>
            <p:ph type="dt" sz="quarter" idx="10"/>
          </p:nvPr>
        </p:nvSpPr>
        <p:spPr>
          <a:noFill/>
        </p:spPr>
        <p:txBody>
          <a:bodyPr/>
          <a:lstStyle/>
          <a:p>
            <a:fld id="{E0879EEC-8374-41EB-B324-74D8B2C5B1BE}" type="datetime8">
              <a:rPr lang="en-US" smtClean="0"/>
              <a:pPr/>
              <a:t>10/11/2012 9:03 AM</a:t>
            </a:fld>
            <a:endParaRPr lang="en-US" smtClean="0"/>
          </a:p>
        </p:txBody>
      </p:sp>
      <p:sp>
        <p:nvSpPr>
          <p:cNvPr id="540674" name="Rectangle 2"/>
          <p:cNvSpPr>
            <a:spLocks noGrp="1" noChangeArrowheads="1"/>
          </p:cNvSpPr>
          <p:nvPr>
            <p:ph type="title"/>
          </p:nvPr>
        </p:nvSpPr>
        <p:spPr>
          <a:xfrm>
            <a:off x="623888" y="322263"/>
            <a:ext cx="2195512" cy="515937"/>
          </a:xfrm>
          <a:solidFill>
            <a:schemeClr val="bg1"/>
          </a:solidFill>
          <a:ln>
            <a:solidFill>
              <a:schemeClr val="tx2"/>
            </a:solidFill>
          </a:ln>
        </p:spPr>
        <p:txBody>
          <a:bodyPr/>
          <a:lstStyle/>
          <a:p>
            <a:pPr>
              <a:buClr>
                <a:srgbClr val="CC3300"/>
              </a:buClr>
              <a:defRPr/>
            </a:pPr>
            <a:r>
              <a:rPr lang="en-US" sz="2800" dirty="0" smtClean="0">
                <a:solidFill>
                  <a:srgbClr val="CC3300"/>
                </a:solidFill>
              </a:rPr>
              <a:t>Example</a:t>
            </a:r>
            <a:endParaRPr lang="de-DE" dirty="0" smtClean="0"/>
          </a:p>
        </p:txBody>
      </p:sp>
      <p:graphicFrame>
        <p:nvGraphicFramePr>
          <p:cNvPr id="5122" name="Object 39"/>
          <p:cNvGraphicFramePr>
            <a:graphicFrameLocks noGrp="1" noChangeAspect="1"/>
          </p:cNvGraphicFramePr>
          <p:nvPr>
            <p:ph idx="1"/>
          </p:nvPr>
        </p:nvGraphicFramePr>
        <p:xfrm>
          <a:off x="685800" y="1066800"/>
          <a:ext cx="8305800" cy="4918075"/>
        </p:xfrm>
        <a:graphic>
          <a:graphicData uri="http://schemas.openxmlformats.org/presentationml/2006/ole">
            <mc:AlternateContent xmlns:mc="http://schemas.openxmlformats.org/markup-compatibility/2006">
              <mc:Choice xmlns:v="urn:schemas-microsoft-com:vml" Requires="v">
                <p:oleObj spid="_x0000_s5128" name="Worksheet" r:id="rId4" imgW="7315200" imgH="3438525" progId="Excel.Sheet.8">
                  <p:embed/>
                </p:oleObj>
              </mc:Choice>
              <mc:Fallback>
                <p:oleObj name="Worksheet" r:id="rId4" imgW="7315200" imgH="3438525"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1066800"/>
                        <a:ext cx="8305800" cy="4918075"/>
                      </a:xfrm>
                      <a:prstGeom prst="rect">
                        <a:avLst/>
                      </a:prstGeom>
                      <a:solidFill>
                        <a:schemeClr val="bg1"/>
                      </a:solidFill>
                      <a:ln w="9525">
                        <a:solidFill>
                          <a:schemeClr val="tx1"/>
                        </a:solidFill>
                        <a:miter lim="800000"/>
                        <a:headEnd/>
                        <a:tailEnd/>
                      </a:ln>
                    </p:spPr>
                  </p:pic>
                </p:oleObj>
              </mc:Fallback>
            </mc:AlternateContent>
          </a:graphicData>
        </a:graphic>
      </p:graphicFrame>
    </p:spTree>
    <p:extLst>
      <p:ext uri="{BB962C8B-B14F-4D97-AF65-F5344CB8AC3E}">
        <p14:creationId xmlns:p14="http://schemas.microsoft.com/office/powerpoint/2010/main" val="2096279690"/>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3"/>
          <p:cNvSpPr>
            <a:spLocks noGrp="1"/>
          </p:cNvSpPr>
          <p:nvPr>
            <p:ph type="dt" sz="quarter" idx="10"/>
          </p:nvPr>
        </p:nvSpPr>
        <p:spPr>
          <a:noFill/>
        </p:spPr>
        <p:txBody>
          <a:bodyPr/>
          <a:lstStyle/>
          <a:p>
            <a:fld id="{245ABC2D-12D3-401C-96A3-C9E4B2C0998B}" type="datetime8">
              <a:rPr lang="en-US" smtClean="0"/>
              <a:pPr/>
              <a:t>10/11/2012 9:03 AM</a:t>
            </a:fld>
            <a:endParaRPr lang="en-US" smtClean="0"/>
          </a:p>
        </p:txBody>
      </p:sp>
      <p:sp>
        <p:nvSpPr>
          <p:cNvPr id="499717" name="Rectangle 1029"/>
          <p:cNvSpPr>
            <a:spLocks noChangeArrowheads="1"/>
          </p:cNvSpPr>
          <p:nvPr/>
        </p:nvSpPr>
        <p:spPr bwMode="auto">
          <a:xfrm>
            <a:off x="623888" y="580231"/>
            <a:ext cx="2424112" cy="515937"/>
          </a:xfrm>
          <a:prstGeom prst="rect">
            <a:avLst/>
          </a:prstGeom>
          <a:noFill/>
          <a:ln w="9525">
            <a:no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2400" dirty="0">
                <a:solidFill>
                  <a:srgbClr val="CC3300"/>
                </a:solidFill>
              </a:rPr>
              <a:t>FLOAT Time</a:t>
            </a:r>
            <a:endParaRPr lang="de-DE" sz="1700" dirty="0">
              <a:solidFill>
                <a:schemeClr val="tx2"/>
              </a:solidFill>
            </a:endParaRPr>
          </a:p>
        </p:txBody>
      </p:sp>
      <p:sp>
        <p:nvSpPr>
          <p:cNvPr id="8" name="Rectangle 3"/>
          <p:cNvSpPr txBox="1">
            <a:spLocks noChangeArrowheads="1"/>
          </p:cNvSpPr>
          <p:nvPr/>
        </p:nvSpPr>
        <p:spPr bwMode="auto">
          <a:xfrm>
            <a:off x="827584" y="1772816"/>
            <a:ext cx="7757864" cy="2600712"/>
          </a:xfrm>
          <a:prstGeom prst="rect">
            <a:avLst/>
          </a:prstGeom>
          <a:noFill/>
          <a:ln w="9525">
            <a:noFill/>
            <a:miter lim="800000"/>
            <a:headEnd/>
            <a:tailEnd/>
          </a:ln>
          <a:effectLst/>
        </p:spPr>
        <p:txBody>
          <a:bodyPr wrap="square" lIns="0" tIns="0" rIns="0" bIns="0">
            <a:spAutoFit/>
          </a:bodyPr>
          <a:lstStyle/>
          <a:p>
            <a:pPr marL="454025" indent="-454025" algn="just">
              <a:lnSpc>
                <a:spcPct val="140000"/>
              </a:lnSpc>
              <a:spcBef>
                <a:spcPct val="25000"/>
              </a:spcBef>
              <a:buClr>
                <a:srgbClr val="C00000"/>
              </a:buClr>
              <a:buFont typeface="Wingdings" pitchFamily="2" charset="2"/>
              <a:buChar char="§"/>
              <a:defRPr/>
            </a:pPr>
            <a:r>
              <a:rPr lang="en-US" sz="2400" b="0" kern="0" dirty="0">
                <a:latin typeface="+mn-lt"/>
              </a:rPr>
              <a:t>Float or leeway is a measure of the time </a:t>
            </a:r>
            <a:r>
              <a:rPr lang="en-US" sz="2400" b="0" kern="0" dirty="0" smtClean="0">
                <a:latin typeface="+mn-lt"/>
              </a:rPr>
              <a:t>available  </a:t>
            </a:r>
            <a:r>
              <a:rPr lang="en-US" sz="2400" b="0" kern="0" dirty="0">
                <a:latin typeface="+mn-lt"/>
              </a:rPr>
              <a:t>for a given activity above and beyond its estimated duration</a:t>
            </a:r>
            <a:r>
              <a:rPr lang="en-US" sz="2400" b="0" kern="0" dirty="0" smtClean="0">
                <a:latin typeface="+mn-lt"/>
              </a:rPr>
              <a:t>.</a:t>
            </a:r>
            <a:endParaRPr lang="en-US" sz="2400" b="0" kern="0" dirty="0">
              <a:latin typeface="+mn-lt"/>
            </a:endParaRPr>
          </a:p>
          <a:p>
            <a:pPr marL="454025" indent="-454025" algn="just">
              <a:lnSpc>
                <a:spcPct val="140000"/>
              </a:lnSpc>
              <a:spcBef>
                <a:spcPct val="25000"/>
              </a:spcBef>
              <a:buClr>
                <a:srgbClr val="C00000"/>
              </a:buClr>
              <a:buFont typeface="Wingdings" pitchFamily="2" charset="2"/>
              <a:buChar char="§"/>
              <a:defRPr/>
            </a:pPr>
            <a:r>
              <a:rPr lang="en-US" sz="2400" b="0" kern="0" dirty="0" smtClean="0">
                <a:latin typeface="+mn-lt"/>
              </a:rPr>
              <a:t>There are two common used floats: </a:t>
            </a:r>
            <a:r>
              <a:rPr lang="en-US" sz="2400" b="1" kern="0" dirty="0" smtClean="0">
                <a:latin typeface="+mn-lt"/>
              </a:rPr>
              <a:t>Total </a:t>
            </a:r>
            <a:r>
              <a:rPr lang="en-US" b="1" kern="0" dirty="0">
                <a:latin typeface="+mn-lt"/>
              </a:rPr>
              <a:t>F</a:t>
            </a:r>
            <a:r>
              <a:rPr lang="en-US" sz="2400" b="1" kern="0" dirty="0" smtClean="0">
                <a:latin typeface="+mn-lt"/>
              </a:rPr>
              <a:t>loat </a:t>
            </a:r>
            <a:r>
              <a:rPr lang="en-US" sz="2400" kern="0" dirty="0">
                <a:latin typeface="+mn-lt"/>
              </a:rPr>
              <a:t>and</a:t>
            </a:r>
            <a:r>
              <a:rPr lang="en-US" sz="2400" kern="0" dirty="0">
                <a:effectLst>
                  <a:outerShdw blurRad="38100" dist="38100" dir="2700000" algn="tl">
                    <a:srgbClr val="000000">
                      <a:alpha val="43137"/>
                    </a:srgbClr>
                  </a:outerShdw>
                </a:effectLst>
                <a:latin typeface="+mn-lt"/>
              </a:rPr>
              <a:t> </a:t>
            </a:r>
            <a:r>
              <a:rPr lang="en-US" sz="2400" b="1" kern="0" dirty="0" smtClean="0">
                <a:latin typeface="+mn-lt"/>
              </a:rPr>
              <a:t>Free Float</a:t>
            </a:r>
            <a:r>
              <a:rPr lang="en-US" sz="2400" b="0" kern="0" dirty="0">
                <a:latin typeface="+mn-lt"/>
              </a:rPr>
              <a:t>.</a:t>
            </a:r>
          </a:p>
        </p:txBody>
      </p:sp>
    </p:spTree>
    <p:extLst>
      <p:ext uri="{BB962C8B-B14F-4D97-AF65-F5344CB8AC3E}">
        <p14:creationId xmlns:p14="http://schemas.microsoft.com/office/powerpoint/2010/main" val="2394101827"/>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noFill/>
        </p:spPr>
        <p:txBody>
          <a:bodyPr/>
          <a:lstStyle/>
          <a:p>
            <a:fld id="{922D55B8-33A3-42FB-AB27-3C808C3E68F4}" type="datetime8">
              <a:rPr lang="en-US" smtClean="0"/>
              <a:pPr/>
              <a:t>10/11/2012 9:03 AM</a:t>
            </a:fld>
            <a:endParaRPr lang="en-US" smtClean="0"/>
          </a:p>
        </p:txBody>
      </p:sp>
      <p:sp>
        <p:nvSpPr>
          <p:cNvPr id="497667" name="Rectangle 3"/>
          <p:cNvSpPr>
            <a:spLocks noGrp="1" noChangeArrowheads="1"/>
          </p:cNvSpPr>
          <p:nvPr>
            <p:ph type="body" idx="1"/>
          </p:nvPr>
        </p:nvSpPr>
        <p:spPr>
          <a:xfrm>
            <a:off x="827584" y="1447800"/>
            <a:ext cx="7783016" cy="3779838"/>
          </a:xfrm>
          <a:noFill/>
          <a:ln>
            <a:noFill/>
          </a:ln>
          <a:effectLst/>
        </p:spPr>
        <p:txBody>
          <a:bodyPr/>
          <a:lstStyle/>
          <a:p>
            <a:pPr algn="just">
              <a:lnSpc>
                <a:spcPct val="140000"/>
              </a:lnSpc>
              <a:buClr>
                <a:srgbClr val="C00000"/>
              </a:buClr>
              <a:buSzTx/>
              <a:buFont typeface="Wingdings" pitchFamily="2" charset="2"/>
              <a:buChar char="§"/>
              <a:defRPr/>
            </a:pPr>
            <a:r>
              <a:rPr lang="en-US" sz="2000" dirty="0" smtClean="0"/>
              <a:t>The total float of an activity is obtained by subtracting its ES time from its LS time. Subtracting the EF from the LF gives   the same result.</a:t>
            </a:r>
          </a:p>
          <a:p>
            <a:pPr marL="0" indent="0" algn="ctr">
              <a:lnSpc>
                <a:spcPct val="140000"/>
              </a:lnSpc>
              <a:buClr>
                <a:srgbClr val="C00000"/>
              </a:buClr>
              <a:buSzTx/>
              <a:buNone/>
              <a:tabLst>
                <a:tab pos="1527175" algn="l"/>
              </a:tabLst>
              <a:defRPr/>
            </a:pPr>
            <a:r>
              <a:rPr lang="en-US" sz="2400" b="1" dirty="0" smtClean="0">
                <a:solidFill>
                  <a:srgbClr val="C00000"/>
                </a:solidFill>
              </a:rPr>
              <a:t>Total float (TF) = LS - ES = LF - EF</a:t>
            </a:r>
          </a:p>
          <a:p>
            <a:pPr algn="just">
              <a:lnSpc>
                <a:spcPct val="140000"/>
              </a:lnSpc>
              <a:buClr>
                <a:srgbClr val="C00000"/>
              </a:buClr>
              <a:buSzTx/>
              <a:buFont typeface="Wingdings" pitchFamily="2" charset="2"/>
              <a:buChar char="§"/>
              <a:defRPr/>
            </a:pPr>
            <a:r>
              <a:rPr lang="en-US" sz="2000" dirty="0" smtClean="0"/>
              <a:t> An activity with </a:t>
            </a:r>
            <a:r>
              <a:rPr lang="en-US" sz="2000" b="1" dirty="0" smtClean="0">
                <a:solidFill>
                  <a:srgbClr val="C00000"/>
                </a:solidFill>
              </a:rPr>
              <a:t>zero</a:t>
            </a:r>
            <a:r>
              <a:rPr lang="en-US" sz="2000" dirty="0" smtClean="0"/>
              <a:t> total float has </a:t>
            </a:r>
            <a:r>
              <a:rPr lang="en-US" sz="2000" b="1" dirty="0" smtClean="0">
                <a:solidFill>
                  <a:srgbClr val="C00000"/>
                </a:solidFill>
              </a:rPr>
              <a:t>no spare time</a:t>
            </a:r>
            <a:r>
              <a:rPr lang="en-US" sz="2000" dirty="0" smtClean="0">
                <a:solidFill>
                  <a:srgbClr val="C00000"/>
                </a:solidFill>
              </a:rPr>
              <a:t> </a:t>
            </a:r>
            <a:r>
              <a:rPr lang="en-US" sz="2000" dirty="0" smtClean="0"/>
              <a:t>and is,      therefore, one of the operations that controls project          completion time.</a:t>
            </a:r>
          </a:p>
          <a:p>
            <a:pPr algn="just">
              <a:lnSpc>
                <a:spcPct val="140000"/>
              </a:lnSpc>
              <a:buClr>
                <a:srgbClr val="C00000"/>
              </a:buClr>
              <a:buSzTx/>
              <a:buFont typeface="Wingdings" pitchFamily="2" charset="2"/>
              <a:buChar char="§"/>
              <a:defRPr/>
            </a:pPr>
            <a:r>
              <a:rPr lang="en-US" sz="2000" dirty="0" smtClean="0"/>
              <a:t> Activities with zero total float are called </a:t>
            </a:r>
            <a:r>
              <a:rPr lang="en-US" sz="2000" dirty="0" smtClean="0">
                <a:solidFill>
                  <a:srgbClr val="C00000"/>
                </a:solidFill>
              </a:rPr>
              <a:t>“</a:t>
            </a:r>
            <a:r>
              <a:rPr lang="en-US" sz="2000" b="1" dirty="0" smtClean="0">
                <a:solidFill>
                  <a:srgbClr val="C00000"/>
                </a:solidFill>
              </a:rPr>
              <a:t>critical activities</a:t>
            </a:r>
            <a:r>
              <a:rPr lang="en-US" sz="2000" dirty="0" smtClean="0">
                <a:solidFill>
                  <a:srgbClr val="C00000"/>
                </a:solidFill>
              </a:rPr>
              <a:t>”</a:t>
            </a:r>
            <a:r>
              <a:rPr lang="en-US" sz="2000" dirty="0" smtClean="0"/>
              <a:t>.</a:t>
            </a:r>
          </a:p>
        </p:txBody>
      </p:sp>
      <p:sp>
        <p:nvSpPr>
          <p:cNvPr id="499717" name="Rectangle 1029"/>
          <p:cNvSpPr>
            <a:spLocks noChangeArrowheads="1"/>
          </p:cNvSpPr>
          <p:nvPr/>
        </p:nvSpPr>
        <p:spPr bwMode="auto">
          <a:xfrm>
            <a:off x="623888" y="322263"/>
            <a:ext cx="2805112" cy="515937"/>
          </a:xfrm>
          <a:prstGeom prst="rect">
            <a:avLst/>
          </a:prstGeom>
          <a:noFill/>
          <a:ln w="9525">
            <a:no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2400" dirty="0">
                <a:solidFill>
                  <a:srgbClr val="CC3300"/>
                </a:solidFill>
              </a:rPr>
              <a:t>TOTAL FLOAT</a:t>
            </a:r>
            <a:endParaRPr lang="de-DE" sz="1700" dirty="0">
              <a:solidFill>
                <a:schemeClr val="tx2"/>
              </a:solidFill>
            </a:endParaRPr>
          </a:p>
        </p:txBody>
      </p:sp>
    </p:spTree>
    <p:extLst>
      <p:ext uri="{BB962C8B-B14F-4D97-AF65-F5344CB8AC3E}">
        <p14:creationId xmlns:p14="http://schemas.microsoft.com/office/powerpoint/2010/main" val="3632428620"/>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3"/>
          <p:cNvSpPr>
            <a:spLocks noGrp="1"/>
          </p:cNvSpPr>
          <p:nvPr>
            <p:ph type="dt" sz="quarter" idx="10"/>
          </p:nvPr>
        </p:nvSpPr>
        <p:spPr>
          <a:noFill/>
        </p:spPr>
        <p:txBody>
          <a:bodyPr/>
          <a:lstStyle/>
          <a:p>
            <a:fld id="{61DAF4FA-32FE-4734-8FF3-BBE8638FDEA8}" type="datetime8">
              <a:rPr lang="en-US" smtClean="0"/>
              <a:pPr/>
              <a:t>10/11/2012 9:03 AM</a:t>
            </a:fld>
            <a:endParaRPr lang="en-US" smtClean="0"/>
          </a:p>
        </p:txBody>
      </p:sp>
      <p:sp>
        <p:nvSpPr>
          <p:cNvPr id="530434" name="Rectangle 2"/>
          <p:cNvSpPr>
            <a:spLocks noGrp="1" noChangeArrowheads="1"/>
          </p:cNvSpPr>
          <p:nvPr>
            <p:ph type="body" idx="1"/>
          </p:nvPr>
        </p:nvSpPr>
        <p:spPr>
          <a:xfrm>
            <a:off x="838200" y="1295400"/>
            <a:ext cx="8001000" cy="4441825"/>
          </a:xfrm>
          <a:noFill/>
          <a:ln>
            <a:noFill/>
          </a:ln>
          <a:effectLst/>
        </p:spPr>
        <p:txBody>
          <a:bodyPr/>
          <a:lstStyle/>
          <a:p>
            <a:pPr algn="just">
              <a:buClr>
                <a:srgbClr val="CC3300"/>
              </a:buClr>
              <a:buFont typeface="Wingdings" pitchFamily="2" charset="2"/>
              <a:buChar char="§"/>
              <a:defRPr/>
            </a:pPr>
            <a:r>
              <a:rPr lang="en-US" sz="1800" dirty="0" smtClean="0"/>
              <a:t>Critical activity is quickly identified as one whose two start times at   the left of the activity box are equal. Also equal are the two finish      times at the right of the activity box.</a:t>
            </a:r>
          </a:p>
          <a:p>
            <a:pPr algn="just">
              <a:buClr>
                <a:srgbClr val="CC3300"/>
              </a:buClr>
              <a:buFont typeface="Wingdings" pitchFamily="2" charset="2"/>
              <a:buChar char="§"/>
              <a:defRPr/>
            </a:pPr>
            <a:endParaRPr lang="en-US" sz="800" dirty="0" smtClean="0"/>
          </a:p>
          <a:p>
            <a:pPr algn="just">
              <a:buClr>
                <a:srgbClr val="CC3300"/>
              </a:buClr>
              <a:buFont typeface="Wingdings" pitchFamily="2" charset="2"/>
              <a:buChar char="§"/>
              <a:defRPr/>
            </a:pPr>
            <a:r>
              <a:rPr lang="en-US" sz="1800" dirty="0" smtClean="0"/>
              <a:t>The critical activities must form a continuous path from project        beginning to project end, this chain of critical activities is called the  </a:t>
            </a:r>
            <a:r>
              <a:rPr lang="en-US" sz="1800" dirty="0" smtClean="0">
                <a:solidFill>
                  <a:srgbClr val="C00000"/>
                </a:solidFill>
              </a:rPr>
              <a:t>"critical path"</a:t>
            </a:r>
            <a:r>
              <a:rPr lang="en-US" sz="1800" dirty="0" smtClean="0"/>
              <a:t>.</a:t>
            </a:r>
          </a:p>
          <a:p>
            <a:pPr algn="just">
              <a:buClr>
                <a:srgbClr val="CC3300"/>
              </a:buClr>
              <a:buFont typeface="Wingdings" pitchFamily="2" charset="2"/>
              <a:buChar char="§"/>
              <a:defRPr/>
            </a:pPr>
            <a:endParaRPr lang="en-US" sz="800" dirty="0" smtClean="0"/>
          </a:p>
          <a:p>
            <a:pPr algn="just">
              <a:buClr>
                <a:srgbClr val="CC3300"/>
              </a:buClr>
              <a:buFont typeface="Wingdings" pitchFamily="2" charset="2"/>
              <a:buChar char="§"/>
              <a:defRPr/>
            </a:pPr>
            <a:r>
              <a:rPr lang="en-US" sz="1800" dirty="0" smtClean="0"/>
              <a:t>The critical path is normally indicated on the diagram in some          distinctive way such as with colors, heavy lines, or double lines.</a:t>
            </a:r>
          </a:p>
          <a:p>
            <a:pPr algn="just">
              <a:buClr>
                <a:srgbClr val="CC3300"/>
              </a:buClr>
              <a:buFont typeface="Wingdings" pitchFamily="2" charset="2"/>
              <a:buChar char="§"/>
              <a:defRPr/>
            </a:pPr>
            <a:endParaRPr lang="en-US" sz="800" dirty="0" smtClean="0"/>
          </a:p>
          <a:p>
            <a:pPr algn="just">
              <a:buClr>
                <a:srgbClr val="CC3300"/>
              </a:buClr>
              <a:buFont typeface="Wingdings" pitchFamily="2" charset="2"/>
              <a:buChar char="§"/>
              <a:defRPr/>
            </a:pPr>
            <a:r>
              <a:rPr lang="en-US" sz="1800" dirty="0" smtClean="0"/>
              <a:t>The critical path is the longest path in the network.</a:t>
            </a:r>
          </a:p>
          <a:p>
            <a:pPr algn="just">
              <a:buClr>
                <a:srgbClr val="CC3300"/>
              </a:buClr>
              <a:buFont typeface="Wingdings" pitchFamily="2" charset="2"/>
              <a:buChar char="§"/>
              <a:defRPr/>
            </a:pPr>
            <a:endParaRPr lang="en-US" sz="800" dirty="0" smtClean="0"/>
          </a:p>
          <a:p>
            <a:pPr algn="just">
              <a:buClr>
                <a:srgbClr val="CC3300"/>
              </a:buClr>
              <a:buFont typeface="Wingdings" pitchFamily="2" charset="2"/>
              <a:buChar char="§"/>
              <a:defRPr/>
            </a:pPr>
            <a:r>
              <a:rPr lang="en-US" sz="1800" dirty="0" smtClean="0"/>
              <a:t>Any delay in the finish date of a critical activity, for whatever reason, automatically prolongs project completion by the same amount.</a:t>
            </a:r>
          </a:p>
        </p:txBody>
      </p:sp>
      <p:sp>
        <p:nvSpPr>
          <p:cNvPr id="530435" name="Rectangle 3"/>
          <p:cNvSpPr>
            <a:spLocks noChangeArrowheads="1"/>
          </p:cNvSpPr>
          <p:nvPr/>
        </p:nvSpPr>
        <p:spPr bwMode="auto">
          <a:xfrm>
            <a:off x="623888" y="322263"/>
            <a:ext cx="3338512" cy="515937"/>
          </a:xfrm>
          <a:prstGeom prst="rect">
            <a:avLst/>
          </a:prstGeom>
          <a:noFill/>
          <a:ln w="9525">
            <a:no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2400" dirty="0">
                <a:solidFill>
                  <a:srgbClr val="CC3300"/>
                </a:solidFill>
              </a:rPr>
              <a:t>CRITICAL PATH</a:t>
            </a:r>
            <a:endParaRPr lang="de-DE" sz="1700" dirty="0">
              <a:solidFill>
                <a:schemeClr val="tx2"/>
              </a:solidFill>
            </a:endParaRPr>
          </a:p>
        </p:txBody>
      </p:sp>
    </p:spTree>
    <p:extLst>
      <p:ext uri="{BB962C8B-B14F-4D97-AF65-F5344CB8AC3E}">
        <p14:creationId xmlns:p14="http://schemas.microsoft.com/office/powerpoint/2010/main" val="2924879250"/>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p:spPr>
        <p:txBody>
          <a:bodyPr/>
          <a:lstStyle/>
          <a:p>
            <a:fld id="{308F3474-40BC-4615-ACE1-696ED49DECD9}" type="datetime8">
              <a:rPr lang="en-US" smtClean="0"/>
              <a:pPr/>
              <a:t>10/11/2012 9:03 AM</a:t>
            </a:fld>
            <a:endParaRPr lang="en-US" smtClean="0"/>
          </a:p>
        </p:txBody>
      </p:sp>
      <p:sp>
        <p:nvSpPr>
          <p:cNvPr id="513027" name="Rectangle 3"/>
          <p:cNvSpPr>
            <a:spLocks noGrp="1" noChangeArrowheads="1"/>
          </p:cNvSpPr>
          <p:nvPr>
            <p:ph type="body" idx="1"/>
          </p:nvPr>
        </p:nvSpPr>
        <p:spPr>
          <a:xfrm>
            <a:off x="838200" y="1219200"/>
            <a:ext cx="7924800" cy="4597400"/>
          </a:xfrm>
          <a:noFill/>
          <a:ln>
            <a:noFill/>
          </a:ln>
          <a:effectLst/>
        </p:spPr>
        <p:txBody>
          <a:bodyPr/>
          <a:lstStyle/>
          <a:p>
            <a:pPr marL="363538" indent="-298450" algn="just">
              <a:lnSpc>
                <a:spcPct val="130000"/>
              </a:lnSpc>
              <a:buClr>
                <a:srgbClr val="CC3300"/>
              </a:buClr>
              <a:buFont typeface="Wingdings" pitchFamily="2" charset="2"/>
              <a:buChar char="Ø"/>
              <a:defRPr/>
            </a:pPr>
            <a:r>
              <a:rPr lang="en-US" sz="2400" dirty="0" smtClean="0"/>
              <a:t>Each time-consuming activity is portrayed by a </a:t>
            </a:r>
            <a:r>
              <a:rPr lang="en-US" sz="2400" b="1" u="sng" dirty="0" smtClean="0"/>
              <a:t>rectangular figure</a:t>
            </a:r>
            <a:r>
              <a:rPr lang="en-US" sz="2400" dirty="0" smtClean="0"/>
              <a:t>.</a:t>
            </a:r>
            <a:endParaRPr lang="en-US" sz="800" dirty="0" smtClean="0"/>
          </a:p>
          <a:p>
            <a:pPr marL="363538" indent="-298450" algn="just">
              <a:lnSpc>
                <a:spcPct val="130000"/>
              </a:lnSpc>
              <a:buClr>
                <a:srgbClr val="CC3300"/>
              </a:buClr>
              <a:buFont typeface="Wingdings" pitchFamily="2" charset="2"/>
              <a:buChar char="Ø"/>
              <a:defRPr/>
            </a:pPr>
            <a:r>
              <a:rPr lang="en-US" sz="2400" dirty="0" smtClean="0"/>
              <a:t>The dependencies between activities are indicated by </a:t>
            </a:r>
            <a:r>
              <a:rPr lang="en-US" sz="2400" b="1" u="sng" dirty="0" smtClean="0"/>
              <a:t>dependency lines (arrows)</a:t>
            </a:r>
            <a:r>
              <a:rPr lang="en-US" sz="2400" dirty="0" smtClean="0"/>
              <a:t> going form one activity to another.</a:t>
            </a:r>
            <a:endParaRPr lang="en-US" sz="800" dirty="0" smtClean="0"/>
          </a:p>
          <a:p>
            <a:pPr marL="363538" indent="-298450" algn="just">
              <a:lnSpc>
                <a:spcPct val="130000"/>
              </a:lnSpc>
              <a:buClr>
                <a:srgbClr val="CC3300"/>
              </a:buClr>
              <a:buFont typeface="Wingdings" pitchFamily="2" charset="2"/>
              <a:buChar char="Ø"/>
              <a:defRPr/>
            </a:pPr>
            <a:r>
              <a:rPr lang="en-US" sz="2400" dirty="0" smtClean="0"/>
              <a:t>Each </a:t>
            </a:r>
            <a:r>
              <a:rPr lang="en-US" sz="2400" b="1" u="sng" dirty="0" smtClean="0"/>
              <a:t>activity duration</a:t>
            </a:r>
            <a:r>
              <a:rPr lang="en-US" sz="2400" dirty="0" smtClean="0"/>
              <a:t> in terms of working days is shown in the lower, central part of the activity box. </a:t>
            </a:r>
          </a:p>
          <a:p>
            <a:pPr marL="363538" indent="-269875" algn="just">
              <a:lnSpc>
                <a:spcPct val="130000"/>
              </a:lnSpc>
              <a:buClr>
                <a:srgbClr val="CC3300"/>
              </a:buClr>
              <a:buFont typeface="Wingdings" pitchFamily="2" charset="2"/>
              <a:buChar char="Ø"/>
              <a:defRPr/>
            </a:pPr>
            <a:r>
              <a:rPr lang="en-US" sz="2400" dirty="0" smtClean="0"/>
              <a:t>The principal advantage of the activity on node network is that it </a:t>
            </a:r>
            <a:r>
              <a:rPr lang="en-US" sz="2400" b="1" u="sng" dirty="0" smtClean="0"/>
              <a:t>eliminates the need for dummies</a:t>
            </a:r>
            <a:r>
              <a:rPr lang="en-US" sz="2400" dirty="0" smtClean="0"/>
              <a:t>.</a:t>
            </a:r>
            <a:endParaRPr lang="de-DE" sz="2400" dirty="0" smtClean="0"/>
          </a:p>
        </p:txBody>
      </p:sp>
      <p:sp>
        <p:nvSpPr>
          <p:cNvPr id="513029" name="Rectangle 5"/>
          <p:cNvSpPr>
            <a:spLocks noChangeArrowheads="1"/>
          </p:cNvSpPr>
          <p:nvPr/>
        </p:nvSpPr>
        <p:spPr bwMode="auto">
          <a:xfrm>
            <a:off x="685800" y="381000"/>
            <a:ext cx="4953000" cy="515938"/>
          </a:xfrm>
          <a:prstGeom prst="rect">
            <a:avLst/>
          </a:prstGeom>
          <a:noFill/>
          <a:ln w="9525">
            <a:noFill/>
            <a:miter lim="800000"/>
            <a:headEnd/>
            <a:tailEnd/>
          </a:ln>
          <a:effectLst/>
          <a:scene3d>
            <a:camera prst="orthographicFront"/>
            <a:lightRig rig="threePt" dir="t"/>
          </a:scene3d>
          <a:sp3d>
            <a:bevelT w="165100" prst="coolSlant"/>
          </a:sp3d>
        </p:spPr>
        <p:txBody>
          <a:bodyPr lIns="0" tIns="0" rIns="0" bIns="0"/>
          <a:lstStyle/>
          <a:p>
            <a:pPr marL="381000" indent="-381000" algn="l">
              <a:spcBef>
                <a:spcPct val="20000"/>
              </a:spcBef>
              <a:buClr>
                <a:srgbClr val="CC3300"/>
              </a:buClr>
              <a:buSzPct val="120000"/>
              <a:buFont typeface="Webdings" pitchFamily="18" charset="2"/>
              <a:buChar char="&lt;"/>
              <a:defRPr/>
            </a:pPr>
            <a:r>
              <a:rPr lang="en-US" sz="2800" dirty="0">
                <a:solidFill>
                  <a:srgbClr val="CC3300"/>
                </a:solidFill>
              </a:rPr>
              <a:t>Activity on Node Notation</a:t>
            </a:r>
            <a:r>
              <a:rPr lang="en-US" sz="2800" dirty="0"/>
              <a:t> </a:t>
            </a:r>
            <a:endParaRPr lang="de-DE" sz="2800" dirty="0"/>
          </a:p>
        </p:txBody>
      </p:sp>
    </p:spTree>
    <p:extLst>
      <p:ext uri="{BB962C8B-B14F-4D97-AF65-F5344CB8AC3E}">
        <p14:creationId xmlns:p14="http://schemas.microsoft.com/office/powerpoint/2010/main" val="3497571741"/>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p>
            <a:fld id="{1C61E448-194E-4C7B-AD84-A4308C4A8C11}" type="datetime8">
              <a:rPr lang="en-US" smtClean="0"/>
              <a:pPr/>
              <a:t>10/11/2012 9:03 AM</a:t>
            </a:fld>
            <a:endParaRPr lang="en-US" smtClean="0"/>
          </a:p>
        </p:txBody>
      </p:sp>
      <p:sp>
        <p:nvSpPr>
          <p:cNvPr id="531458" name="Rectangle 2"/>
          <p:cNvSpPr>
            <a:spLocks noGrp="1" noChangeArrowheads="1"/>
          </p:cNvSpPr>
          <p:nvPr>
            <p:ph type="body" idx="1"/>
          </p:nvPr>
        </p:nvSpPr>
        <p:spPr>
          <a:xfrm>
            <a:off x="623888" y="1340768"/>
            <a:ext cx="8077200" cy="4708525"/>
          </a:xfrm>
          <a:noFill/>
          <a:ln>
            <a:noFill/>
          </a:ln>
          <a:effectLst/>
        </p:spPr>
        <p:txBody>
          <a:bodyPr/>
          <a:lstStyle/>
          <a:p>
            <a:pPr algn="just">
              <a:buClr>
                <a:srgbClr val="C00000"/>
              </a:buClr>
              <a:buSzTx/>
              <a:buFont typeface="Wingdings" pitchFamily="2" charset="2"/>
              <a:buChar char="§"/>
              <a:defRPr/>
            </a:pPr>
            <a:r>
              <a:rPr lang="en-US" sz="2000" dirty="0" smtClean="0"/>
              <a:t>The free float of an activity is the amount of time by which the completion of that activity can be deferred without delaying the early start of the following activities.</a:t>
            </a:r>
          </a:p>
          <a:p>
            <a:pPr algn="just">
              <a:buClr>
                <a:srgbClr val="C00000"/>
              </a:buClr>
              <a:buSzTx/>
              <a:buFont typeface="Wingdings" pitchFamily="2" charset="2"/>
              <a:buChar char="§"/>
              <a:defRPr/>
            </a:pPr>
            <a:endParaRPr lang="en-US" sz="1000" dirty="0" smtClean="0"/>
          </a:p>
          <a:p>
            <a:pPr algn="just">
              <a:buClr>
                <a:srgbClr val="C00000"/>
              </a:buClr>
              <a:buSzTx/>
              <a:buFont typeface="Wingdings" pitchFamily="2" charset="2"/>
              <a:buChar char="§"/>
              <a:defRPr/>
            </a:pPr>
            <a:r>
              <a:rPr lang="en-US" sz="2000" dirty="0" smtClean="0"/>
              <a:t>The free float of an activity is determined by subtracting its     earliest finish time from the earliest start time of the directly     following  activities.</a:t>
            </a:r>
          </a:p>
          <a:p>
            <a:pPr algn="just">
              <a:buClr>
                <a:srgbClr val="C00000"/>
              </a:buClr>
              <a:buSzTx/>
              <a:buFont typeface="Wingdings" pitchFamily="2" charset="2"/>
              <a:buChar char="§"/>
              <a:defRPr/>
            </a:pPr>
            <a:endParaRPr lang="en-US" sz="1000" dirty="0" smtClean="0"/>
          </a:p>
          <a:p>
            <a:pPr algn="just">
              <a:buClr>
                <a:srgbClr val="C00000"/>
              </a:buClr>
              <a:buSzTx/>
              <a:buFont typeface="Wingdings" pitchFamily="2" charset="2"/>
              <a:buChar char="§"/>
              <a:defRPr/>
            </a:pPr>
            <a:r>
              <a:rPr lang="en-US" sz="2000" b="1" dirty="0" smtClean="0">
                <a:solidFill>
                  <a:srgbClr val="C00000"/>
                </a:solidFill>
              </a:rPr>
              <a:t>FF</a:t>
            </a:r>
            <a:r>
              <a:rPr lang="en-US" sz="2000" dirty="0" smtClean="0"/>
              <a:t> = The smallest of the ES value of those activities                immediately following - EF of the activity.</a:t>
            </a:r>
          </a:p>
          <a:p>
            <a:pPr marL="811213" lvl="2" indent="0" algn="just">
              <a:buClr>
                <a:srgbClr val="C00000"/>
              </a:buClr>
              <a:buSzTx/>
              <a:buNone/>
              <a:defRPr/>
            </a:pPr>
            <a:r>
              <a:rPr lang="en-US" sz="2000" dirty="0" smtClean="0"/>
              <a:t>= the smallest of the earliest start time of the successor    activities minus the earliest finish time of the activity in      question.</a:t>
            </a:r>
          </a:p>
          <a:p>
            <a:pPr marL="811213" lvl="2" indent="0" algn="ctr">
              <a:buClr>
                <a:srgbClr val="C00000"/>
              </a:buClr>
              <a:buSzTx/>
              <a:buNone/>
              <a:defRPr/>
            </a:pPr>
            <a:r>
              <a:rPr lang="en-US" sz="2400" b="1" dirty="0" smtClean="0">
                <a:solidFill>
                  <a:srgbClr val="C00000"/>
                </a:solidFill>
              </a:rPr>
              <a:t>FF</a:t>
            </a:r>
            <a:r>
              <a:rPr lang="en-US" sz="2400" b="1" baseline="-25000" dirty="0" smtClean="0">
                <a:solidFill>
                  <a:srgbClr val="C00000"/>
                </a:solidFill>
              </a:rPr>
              <a:t>i</a:t>
            </a:r>
            <a:r>
              <a:rPr lang="en-US" sz="2400" b="1" dirty="0" smtClean="0">
                <a:solidFill>
                  <a:srgbClr val="C00000"/>
                </a:solidFill>
              </a:rPr>
              <a:t> = Min. (ES</a:t>
            </a:r>
            <a:r>
              <a:rPr lang="en-US" sz="2400" b="1" baseline="-25000" dirty="0" smtClean="0">
                <a:solidFill>
                  <a:srgbClr val="C00000"/>
                </a:solidFill>
              </a:rPr>
              <a:t>j</a:t>
            </a:r>
            <a:r>
              <a:rPr lang="en-US" sz="2400" b="1" dirty="0" smtClean="0">
                <a:solidFill>
                  <a:srgbClr val="C00000"/>
                </a:solidFill>
              </a:rPr>
              <a:t>) - EF</a:t>
            </a:r>
            <a:r>
              <a:rPr lang="en-US" sz="2400" b="1" baseline="-25000" dirty="0" smtClean="0">
                <a:solidFill>
                  <a:srgbClr val="C00000"/>
                </a:solidFill>
              </a:rPr>
              <a:t>i</a:t>
            </a:r>
          </a:p>
        </p:txBody>
      </p:sp>
      <p:sp>
        <p:nvSpPr>
          <p:cNvPr id="531459" name="Rectangle 3"/>
          <p:cNvSpPr>
            <a:spLocks noChangeArrowheads="1"/>
          </p:cNvSpPr>
          <p:nvPr/>
        </p:nvSpPr>
        <p:spPr bwMode="auto">
          <a:xfrm>
            <a:off x="623888" y="322263"/>
            <a:ext cx="3338512" cy="515937"/>
          </a:xfrm>
          <a:prstGeom prst="rect">
            <a:avLst/>
          </a:prstGeom>
          <a:noFill/>
          <a:ln w="9525">
            <a:no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2400" dirty="0">
                <a:solidFill>
                  <a:srgbClr val="CC3300"/>
                </a:solidFill>
              </a:rPr>
              <a:t>FREE FLOAT</a:t>
            </a:r>
            <a:endParaRPr lang="de-DE" sz="1700" dirty="0">
              <a:solidFill>
                <a:schemeClr val="tx2"/>
              </a:solidFill>
            </a:endParaRPr>
          </a:p>
        </p:txBody>
      </p:sp>
    </p:spTree>
    <p:extLst>
      <p:ext uri="{BB962C8B-B14F-4D97-AF65-F5344CB8AC3E}">
        <p14:creationId xmlns:p14="http://schemas.microsoft.com/office/powerpoint/2010/main" val="3431488480"/>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3"/>
          <p:cNvSpPr>
            <a:spLocks noGrp="1"/>
          </p:cNvSpPr>
          <p:nvPr>
            <p:ph type="dt" sz="quarter" idx="10"/>
          </p:nvPr>
        </p:nvSpPr>
        <p:spPr>
          <a:noFill/>
        </p:spPr>
        <p:txBody>
          <a:bodyPr/>
          <a:lstStyle/>
          <a:p>
            <a:fld id="{5EAC09BE-B27E-4282-B680-A9B25CC1D17E}" type="datetime8">
              <a:rPr lang="en-US" smtClean="0"/>
              <a:pPr/>
              <a:t>10/11/2012 9:03 AM</a:t>
            </a:fld>
            <a:endParaRPr lang="en-US" smtClean="0"/>
          </a:p>
        </p:txBody>
      </p:sp>
      <p:sp>
        <p:nvSpPr>
          <p:cNvPr id="533506" name="Rectangle 2"/>
          <p:cNvSpPr>
            <a:spLocks noGrp="1" noChangeArrowheads="1"/>
          </p:cNvSpPr>
          <p:nvPr>
            <p:ph type="body" idx="1"/>
          </p:nvPr>
        </p:nvSpPr>
        <p:spPr>
          <a:xfrm>
            <a:off x="683568" y="1628800"/>
            <a:ext cx="7772400" cy="4124325"/>
          </a:xfrm>
          <a:noFill/>
          <a:ln>
            <a:noFill/>
          </a:ln>
          <a:effectLst/>
        </p:spPr>
        <p:txBody>
          <a:bodyPr/>
          <a:lstStyle/>
          <a:p>
            <a:pPr algn="justLow">
              <a:buClr>
                <a:srgbClr val="CC3300"/>
              </a:buClr>
              <a:buSzTx/>
              <a:buFont typeface="Wingdings" pitchFamily="2" charset="2"/>
              <a:buChar char="§"/>
              <a:defRPr/>
            </a:pPr>
            <a:r>
              <a:rPr lang="en-US" sz="2000" dirty="0" smtClean="0"/>
              <a:t>Activity times (ES, EF, LS, LF) obtained from previous         calculations are expressed in terms of expired </a:t>
            </a:r>
            <a:r>
              <a:rPr lang="en-US" sz="2000" b="1" dirty="0" smtClean="0">
                <a:solidFill>
                  <a:srgbClr val="C00000"/>
                </a:solidFill>
              </a:rPr>
              <a:t>working days</a:t>
            </a:r>
            <a:r>
              <a:rPr lang="en-US" sz="2000" dirty="0" smtClean="0"/>
              <a:t>.</a:t>
            </a:r>
          </a:p>
          <a:p>
            <a:pPr algn="justLow">
              <a:buClr>
                <a:srgbClr val="CC3300"/>
              </a:buClr>
              <a:buSzTx/>
              <a:buFont typeface="Wingdings" pitchFamily="2" charset="2"/>
              <a:buChar char="§"/>
              <a:defRPr/>
            </a:pPr>
            <a:endParaRPr lang="en-US" sz="2000" dirty="0" smtClean="0"/>
          </a:p>
          <a:p>
            <a:pPr algn="justLow">
              <a:buClr>
                <a:srgbClr val="CC3300"/>
              </a:buClr>
              <a:buSzTx/>
              <a:buFont typeface="Wingdings" pitchFamily="2" charset="2"/>
              <a:buChar char="§"/>
              <a:defRPr/>
            </a:pPr>
            <a:r>
              <a:rPr lang="en-US" sz="2000" dirty="0" smtClean="0"/>
              <a:t>For purposes of project directing, monitoring and control, it is necessary to convert these times to </a:t>
            </a:r>
            <a:r>
              <a:rPr lang="en-US" sz="2000" b="1" dirty="0" smtClean="0">
                <a:solidFill>
                  <a:srgbClr val="C00000"/>
                </a:solidFill>
              </a:rPr>
              <a:t>calendar dates</a:t>
            </a:r>
            <a:r>
              <a:rPr lang="en-US" sz="2000" dirty="0" smtClean="0"/>
              <a:t> on    which each activity is expected to start and finish.</a:t>
            </a:r>
          </a:p>
          <a:p>
            <a:pPr algn="justLow">
              <a:buClr>
                <a:srgbClr val="CC3300"/>
              </a:buClr>
              <a:buSzTx/>
              <a:buFont typeface="Wingdings" pitchFamily="2" charset="2"/>
              <a:buChar char="§"/>
              <a:defRPr/>
            </a:pPr>
            <a:endParaRPr lang="en-US" sz="2000" dirty="0" smtClean="0"/>
          </a:p>
          <a:p>
            <a:pPr algn="justLow">
              <a:buClr>
                <a:srgbClr val="CC3300"/>
              </a:buClr>
              <a:buSzTx/>
              <a:buFont typeface="Wingdings" pitchFamily="2" charset="2"/>
              <a:buChar char="§"/>
              <a:defRPr/>
            </a:pPr>
            <a:r>
              <a:rPr lang="en-US" sz="2000" dirty="0" smtClean="0"/>
              <a:t>This is done with the aid of a </a:t>
            </a:r>
            <a:r>
              <a:rPr lang="en-US" sz="2000" b="1" dirty="0" smtClean="0">
                <a:solidFill>
                  <a:srgbClr val="C00000"/>
                </a:solidFill>
              </a:rPr>
              <a:t>calendar</a:t>
            </a:r>
            <a:r>
              <a:rPr lang="en-US" sz="2000" dirty="0" smtClean="0"/>
              <a:t> on which the working days are numbered consecutively, starting with number 1 on the anticipated start date and skipping weekends and         holidays. </a:t>
            </a:r>
          </a:p>
        </p:txBody>
      </p:sp>
      <p:sp>
        <p:nvSpPr>
          <p:cNvPr id="533507" name="Rectangle 3"/>
          <p:cNvSpPr>
            <a:spLocks noChangeArrowheads="1"/>
          </p:cNvSpPr>
          <p:nvPr/>
        </p:nvSpPr>
        <p:spPr bwMode="auto">
          <a:xfrm>
            <a:off x="623888" y="322263"/>
            <a:ext cx="5853112" cy="515937"/>
          </a:xfrm>
          <a:prstGeom prst="rect">
            <a:avLst/>
          </a:prstGeom>
          <a:noFill/>
          <a:ln w="9525">
            <a:no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2800" dirty="0">
                <a:solidFill>
                  <a:srgbClr val="CC3300"/>
                </a:solidFill>
              </a:rPr>
              <a:t>CALENDAR-DATE SCHEDULE</a:t>
            </a:r>
            <a:endParaRPr lang="de-DE" sz="1900" dirty="0">
              <a:solidFill>
                <a:srgbClr val="CC3300"/>
              </a:solidFill>
            </a:endParaRPr>
          </a:p>
        </p:txBody>
      </p:sp>
    </p:spTree>
    <p:extLst>
      <p:ext uri="{BB962C8B-B14F-4D97-AF65-F5344CB8AC3E}">
        <p14:creationId xmlns:p14="http://schemas.microsoft.com/office/powerpoint/2010/main" val="1348724941"/>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3"/>
          <p:cNvSpPr>
            <a:spLocks noGrp="1"/>
          </p:cNvSpPr>
          <p:nvPr>
            <p:ph type="dt" sz="quarter" idx="10"/>
          </p:nvPr>
        </p:nvSpPr>
        <p:spPr>
          <a:noFill/>
        </p:spPr>
        <p:txBody>
          <a:bodyPr/>
          <a:lstStyle/>
          <a:p>
            <a:fld id="{02220557-D6A6-4529-BEA6-32379FF82E4D}" type="datetime8">
              <a:rPr lang="en-US" smtClean="0"/>
              <a:pPr/>
              <a:t>10/11/2012 9:03 AM</a:t>
            </a:fld>
            <a:endParaRPr lang="en-US" smtClean="0"/>
          </a:p>
        </p:txBody>
      </p:sp>
      <p:sp>
        <p:nvSpPr>
          <p:cNvPr id="534531" name="Rectangle 3"/>
          <p:cNvSpPr>
            <a:spLocks noChangeArrowheads="1"/>
          </p:cNvSpPr>
          <p:nvPr/>
        </p:nvSpPr>
        <p:spPr bwMode="auto">
          <a:xfrm>
            <a:off x="623888" y="322263"/>
            <a:ext cx="4862512" cy="515937"/>
          </a:xfrm>
          <a:prstGeom prst="rect">
            <a:avLst/>
          </a:prstGeom>
          <a:noFill/>
          <a:ln w="9525">
            <a:no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2800" dirty="0">
                <a:solidFill>
                  <a:srgbClr val="CC3300"/>
                </a:solidFill>
              </a:rPr>
              <a:t>Precedence Diagramming</a:t>
            </a:r>
            <a:endParaRPr lang="de-DE" sz="1900" dirty="0">
              <a:solidFill>
                <a:srgbClr val="CC3300"/>
              </a:solidFill>
            </a:endParaRPr>
          </a:p>
        </p:txBody>
      </p:sp>
      <p:sp>
        <p:nvSpPr>
          <p:cNvPr id="10" name="TextBox 9"/>
          <p:cNvSpPr txBox="1"/>
          <p:nvPr/>
        </p:nvSpPr>
        <p:spPr>
          <a:xfrm>
            <a:off x="755576" y="1484784"/>
            <a:ext cx="7848600" cy="4678204"/>
          </a:xfrm>
          <a:prstGeom prst="rect">
            <a:avLst/>
          </a:prstGeom>
          <a:noFill/>
          <a:ln>
            <a:noFill/>
          </a:ln>
          <a:effectLst/>
        </p:spPr>
        <p:txBody>
          <a:bodyPr>
            <a:spAutoFit/>
          </a:bodyPr>
          <a:lstStyle/>
          <a:p>
            <a:pPr marL="363538" indent="-363538" algn="just">
              <a:buClr>
                <a:srgbClr val="C00000"/>
              </a:buClr>
              <a:buFont typeface="Wingdings" pitchFamily="2" charset="2"/>
              <a:buChar char="§"/>
              <a:defRPr/>
            </a:pPr>
            <a:r>
              <a:rPr lang="en-US" sz="2400" b="0" dirty="0"/>
              <a:t>An important extension to the original activity-on-node concept appeared around 1964.</a:t>
            </a:r>
          </a:p>
          <a:p>
            <a:pPr marL="363538" indent="-363538" algn="just">
              <a:buClr>
                <a:srgbClr val="C00000"/>
              </a:buClr>
              <a:buFont typeface="Wingdings" pitchFamily="2" charset="2"/>
              <a:buChar char="§"/>
              <a:defRPr/>
            </a:pPr>
            <a:endParaRPr lang="en-US" sz="1200" b="0" dirty="0"/>
          </a:p>
          <a:p>
            <a:pPr marL="363538" indent="-363538" algn="just">
              <a:buClr>
                <a:srgbClr val="C00000"/>
              </a:buClr>
              <a:buFont typeface="Wingdings" pitchFamily="2" charset="2"/>
              <a:buChar char="§"/>
              <a:defRPr/>
            </a:pPr>
            <a:r>
              <a:rPr lang="en-US" sz="2400" b="0" dirty="0"/>
              <a:t>The sole relationship used in PERT/CPM network is finish to start type of dependency, with Fs</a:t>
            </a:r>
            <a:r>
              <a:rPr lang="en-US" sz="2400" b="0" baseline="-25000" dirty="0"/>
              <a:t>ij </a:t>
            </a:r>
            <a:r>
              <a:rPr lang="en-US" sz="2400" b="0" dirty="0"/>
              <a:t>= 0 .</a:t>
            </a:r>
          </a:p>
          <a:p>
            <a:pPr marL="363538" indent="-363538" algn="just">
              <a:buClr>
                <a:srgbClr val="C00000"/>
              </a:buClr>
              <a:buFont typeface="Wingdings" pitchFamily="2" charset="2"/>
              <a:buChar char="§"/>
              <a:defRPr/>
            </a:pPr>
            <a:endParaRPr lang="en-US" sz="1200" b="0" dirty="0"/>
          </a:p>
          <a:p>
            <a:pPr marL="363538" indent="-363538" algn="just">
              <a:buClr>
                <a:srgbClr val="C00000"/>
              </a:buClr>
              <a:buFont typeface="Wingdings" pitchFamily="2" charset="2"/>
              <a:buChar char="§"/>
              <a:defRPr/>
            </a:pPr>
            <a:r>
              <a:rPr lang="en-US" sz="2400" b="0" dirty="0"/>
              <a:t>Precedence diagramming includes precedence </a:t>
            </a:r>
            <a:r>
              <a:rPr lang="en-US" sz="2400" b="0" dirty="0" smtClean="0"/>
              <a:t>    relationships </a:t>
            </a:r>
            <a:r>
              <a:rPr lang="en-US" sz="2400" b="0" dirty="0"/>
              <a:t>among the activities. In Addition, one may specify a “lag time” associated with any of </a:t>
            </a:r>
            <a:r>
              <a:rPr lang="en-US" sz="2400" b="0" dirty="0" smtClean="0"/>
              <a:t>   the </a:t>
            </a:r>
            <a:r>
              <a:rPr lang="en-US" sz="2400" b="0" dirty="0"/>
              <a:t>precedence relationships, which can be </a:t>
            </a:r>
            <a:r>
              <a:rPr lang="en-US" sz="2400" b="0" dirty="0" smtClean="0"/>
              <a:t>used  </a:t>
            </a:r>
            <a:r>
              <a:rPr lang="en-US" sz="2400" b="0" dirty="0"/>
              <a:t>to account for overlapping times among activities</a:t>
            </a:r>
            <a:r>
              <a:rPr lang="en-US" sz="2400" b="0" dirty="0" smtClean="0"/>
              <a:t>. </a:t>
            </a:r>
          </a:p>
          <a:p>
            <a:pPr marL="363538" indent="-363538" algn="just">
              <a:buClr>
                <a:srgbClr val="C00000"/>
              </a:buClr>
              <a:buFont typeface="Wingdings" pitchFamily="2" charset="2"/>
              <a:buChar char="§"/>
              <a:defRPr/>
            </a:pPr>
            <a:endParaRPr lang="en-US" sz="1000" b="0" dirty="0"/>
          </a:p>
          <a:p>
            <a:pPr marL="363538" indent="-363538" algn="just">
              <a:buClr>
                <a:srgbClr val="C00000"/>
              </a:buClr>
              <a:buFont typeface="Wingdings" pitchFamily="2" charset="2"/>
              <a:buChar char="§"/>
              <a:defRPr/>
            </a:pPr>
            <a:r>
              <a:rPr lang="en-US" sz="2400" b="0" dirty="0"/>
              <a:t>The computation of activity times (published in </a:t>
            </a:r>
            <a:r>
              <a:rPr lang="en-US" sz="2400" b="0" dirty="0" smtClean="0"/>
              <a:t>    1973</a:t>
            </a:r>
            <a:r>
              <a:rPr lang="en-US" sz="2400" b="0" dirty="0"/>
              <a:t>) is more complex than AON.</a:t>
            </a:r>
          </a:p>
        </p:txBody>
      </p:sp>
    </p:spTree>
    <p:extLst>
      <p:ext uri="{BB962C8B-B14F-4D97-AF65-F5344CB8AC3E}">
        <p14:creationId xmlns:p14="http://schemas.microsoft.com/office/powerpoint/2010/main" val="1267623966"/>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ate Placeholder 3"/>
          <p:cNvSpPr>
            <a:spLocks noGrp="1"/>
          </p:cNvSpPr>
          <p:nvPr>
            <p:ph type="dt" sz="quarter" idx="10"/>
          </p:nvPr>
        </p:nvSpPr>
        <p:spPr>
          <a:noFill/>
        </p:spPr>
        <p:txBody>
          <a:bodyPr/>
          <a:lstStyle/>
          <a:p>
            <a:fld id="{81688FFE-0416-430A-B866-88195A373E85}" type="datetime8">
              <a:rPr lang="en-US" smtClean="0"/>
              <a:pPr/>
              <a:t>10/11/2012 9:03 AM</a:t>
            </a:fld>
            <a:endParaRPr lang="en-US" smtClean="0"/>
          </a:p>
        </p:txBody>
      </p:sp>
      <p:sp>
        <p:nvSpPr>
          <p:cNvPr id="534530" name="Rectangle 2"/>
          <p:cNvSpPr>
            <a:spLocks noGrp="1" noChangeArrowheads="1"/>
          </p:cNvSpPr>
          <p:nvPr>
            <p:ph type="body" idx="1"/>
          </p:nvPr>
        </p:nvSpPr>
        <p:spPr>
          <a:xfrm>
            <a:off x="755576" y="1700808"/>
            <a:ext cx="7772400" cy="4176241"/>
          </a:xfrm>
          <a:noFill/>
          <a:ln>
            <a:noFill/>
          </a:ln>
          <a:effectLst/>
        </p:spPr>
        <p:txBody>
          <a:bodyPr/>
          <a:lstStyle/>
          <a:p>
            <a:pPr algn="justLow">
              <a:buClr>
                <a:srgbClr val="C00000"/>
              </a:buClr>
              <a:buSzTx/>
              <a:buFont typeface="Wingdings" pitchFamily="2" charset="2"/>
              <a:buChar char="§"/>
              <a:defRPr/>
            </a:pPr>
            <a:r>
              <a:rPr lang="en-US" sz="1800" dirty="0" smtClean="0"/>
              <a:t>In many cases,  there is a delay between the completion of one    activity and the start of another following or there is a need to       show that one activity will </a:t>
            </a:r>
            <a:r>
              <a:rPr lang="en-US" sz="1800" b="1" dirty="0" smtClean="0">
                <a:solidFill>
                  <a:srgbClr val="C00000"/>
                </a:solidFill>
              </a:rPr>
              <a:t>overlap</a:t>
            </a:r>
            <a:r>
              <a:rPr lang="en-US" sz="1800" dirty="0" smtClean="0"/>
              <a:t> another in some fashion.</a:t>
            </a:r>
          </a:p>
          <a:p>
            <a:pPr algn="justLow">
              <a:buClr>
                <a:srgbClr val="C00000"/>
              </a:buClr>
              <a:buSzTx/>
              <a:buFont typeface="Wingdings" pitchFamily="2" charset="2"/>
              <a:buChar char="§"/>
              <a:defRPr/>
            </a:pPr>
            <a:endParaRPr lang="en-US" sz="800" dirty="0" smtClean="0"/>
          </a:p>
          <a:p>
            <a:pPr algn="justLow">
              <a:buClr>
                <a:srgbClr val="C00000"/>
              </a:buClr>
              <a:buSzTx/>
              <a:buFont typeface="Wingdings" pitchFamily="2" charset="2"/>
              <a:buChar char="§"/>
              <a:defRPr/>
            </a:pPr>
            <a:r>
              <a:rPr lang="en-US" sz="1800" dirty="0" smtClean="0"/>
              <a:t>A successor </a:t>
            </a:r>
            <a:r>
              <a:rPr lang="en-US" sz="1800" dirty="0" smtClean="0">
                <a:solidFill>
                  <a:srgbClr val="C00000"/>
                </a:solidFill>
              </a:rPr>
              <a:t>"</a:t>
            </a:r>
            <a:r>
              <a:rPr lang="en-US" sz="1800" b="1" u="sng" dirty="0" smtClean="0">
                <a:solidFill>
                  <a:srgbClr val="C00000"/>
                </a:solidFill>
              </a:rPr>
              <a:t>lags</a:t>
            </a:r>
            <a:r>
              <a:rPr lang="en-US" sz="1800" dirty="0" smtClean="0">
                <a:solidFill>
                  <a:srgbClr val="C00000"/>
                </a:solidFill>
              </a:rPr>
              <a:t>"</a:t>
            </a:r>
            <a:r>
              <a:rPr lang="en-US" sz="1800" dirty="0" smtClean="0"/>
              <a:t> a predecessor, but a predecessor </a:t>
            </a:r>
            <a:r>
              <a:rPr lang="en-US" sz="1800" dirty="0" smtClean="0">
                <a:solidFill>
                  <a:srgbClr val="C00000"/>
                </a:solidFill>
              </a:rPr>
              <a:t>"</a:t>
            </a:r>
            <a:r>
              <a:rPr lang="en-US" sz="1800" b="1" u="sng" dirty="0" smtClean="0">
                <a:solidFill>
                  <a:srgbClr val="C00000"/>
                </a:solidFill>
              </a:rPr>
              <a:t>leads</a:t>
            </a:r>
            <a:r>
              <a:rPr lang="en-US" sz="1800" dirty="0" smtClean="0">
                <a:solidFill>
                  <a:srgbClr val="C00000"/>
                </a:solidFill>
              </a:rPr>
              <a:t>"</a:t>
            </a:r>
            <a:r>
              <a:rPr lang="en-US" sz="1800" dirty="0" smtClean="0"/>
              <a:t>        a successor.</a:t>
            </a:r>
          </a:p>
          <a:p>
            <a:pPr algn="justLow">
              <a:buClr>
                <a:srgbClr val="C00000"/>
              </a:buClr>
              <a:buSzTx/>
              <a:buFont typeface="Wingdings" pitchFamily="2" charset="2"/>
              <a:buChar char="§"/>
              <a:defRPr/>
            </a:pPr>
            <a:endParaRPr lang="en-US" sz="800" dirty="0" smtClean="0"/>
          </a:p>
          <a:p>
            <a:pPr algn="just">
              <a:buClr>
                <a:srgbClr val="C00000"/>
              </a:buClr>
              <a:buSzTx/>
              <a:buFont typeface="Wingdings" pitchFamily="2" charset="2"/>
              <a:buChar char="§"/>
              <a:defRPr/>
            </a:pPr>
            <a:r>
              <a:rPr lang="en-US" sz="1800" dirty="0" smtClean="0"/>
              <a:t>Lag time can be designated on a dependency line with a positive, negative, or zero value.</a:t>
            </a:r>
          </a:p>
          <a:p>
            <a:pPr algn="just">
              <a:buClr>
                <a:srgbClr val="C00000"/>
              </a:buClr>
              <a:buSzTx/>
              <a:buFont typeface="Wingdings" pitchFamily="2" charset="2"/>
              <a:buChar char="§"/>
              <a:defRPr/>
            </a:pPr>
            <a:endParaRPr lang="en-US" sz="800" dirty="0" smtClean="0"/>
          </a:p>
          <a:p>
            <a:pPr algn="just">
              <a:buClr>
                <a:srgbClr val="C00000"/>
              </a:buClr>
              <a:buSzTx/>
              <a:buFont typeface="Wingdings" pitchFamily="2" charset="2"/>
              <a:buChar char="§"/>
              <a:defRPr/>
            </a:pPr>
            <a:r>
              <a:rPr lang="en-US" sz="1800" b="1" dirty="0" smtClean="0"/>
              <a:t>Limitations and Disadvantages of Lag</a:t>
            </a:r>
            <a:r>
              <a:rPr lang="en-US" sz="1800" dirty="0" smtClean="0"/>
              <a:t>: </a:t>
            </a:r>
          </a:p>
          <a:p>
            <a:pPr marL="633413" lvl="1" indent="0">
              <a:buClr>
                <a:srgbClr val="C00000"/>
              </a:buClr>
              <a:buSzTx/>
              <a:buNone/>
              <a:defRPr/>
            </a:pPr>
            <a:r>
              <a:rPr lang="en-US" sz="1800" dirty="0" smtClean="0"/>
              <a:t>Lag would complicate the scheduling process.</a:t>
            </a:r>
          </a:p>
          <a:p>
            <a:pPr marL="633413" lvl="1" indent="0">
              <a:buClr>
                <a:srgbClr val="C00000"/>
              </a:buClr>
              <a:buSzTx/>
              <a:buNone/>
              <a:defRPr/>
            </a:pPr>
            <a:r>
              <a:rPr lang="en-US" sz="1800" dirty="0" smtClean="0"/>
              <a:t>Lags are not extensively used except where the time effects are substantial for special project type. </a:t>
            </a:r>
          </a:p>
        </p:txBody>
      </p:sp>
      <p:sp>
        <p:nvSpPr>
          <p:cNvPr id="534531" name="Rectangle 3"/>
          <p:cNvSpPr>
            <a:spLocks noChangeArrowheads="1"/>
          </p:cNvSpPr>
          <p:nvPr/>
        </p:nvSpPr>
        <p:spPr bwMode="auto">
          <a:xfrm>
            <a:off x="623888" y="476672"/>
            <a:ext cx="3414712" cy="515937"/>
          </a:xfrm>
          <a:prstGeom prst="rect">
            <a:avLst/>
          </a:prstGeom>
          <a:noFill/>
          <a:ln w="9525">
            <a:no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2800" b="1" dirty="0">
                <a:solidFill>
                  <a:srgbClr val="CC3300"/>
                </a:solidFill>
              </a:rPr>
              <a:t>Lag / Lead Times</a:t>
            </a:r>
            <a:r>
              <a:rPr lang="en-US" sz="1900" b="1" dirty="0">
                <a:solidFill>
                  <a:srgbClr val="CC3300"/>
                </a:solidFill>
              </a:rPr>
              <a:t> </a:t>
            </a:r>
            <a:endParaRPr lang="de-DE" sz="1900" b="1" dirty="0">
              <a:solidFill>
                <a:srgbClr val="CC3300"/>
              </a:solidFill>
            </a:endParaRPr>
          </a:p>
        </p:txBody>
      </p:sp>
    </p:spTree>
    <p:extLst>
      <p:ext uri="{BB962C8B-B14F-4D97-AF65-F5344CB8AC3E}">
        <p14:creationId xmlns:p14="http://schemas.microsoft.com/office/powerpoint/2010/main" val="2429005061"/>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ate Placeholder 3"/>
          <p:cNvSpPr>
            <a:spLocks noGrp="1"/>
          </p:cNvSpPr>
          <p:nvPr>
            <p:ph type="dt" sz="quarter" idx="10"/>
          </p:nvPr>
        </p:nvSpPr>
        <p:spPr>
          <a:noFill/>
        </p:spPr>
        <p:txBody>
          <a:bodyPr/>
          <a:lstStyle/>
          <a:p>
            <a:fld id="{492B4BB5-CB5E-4DCA-A132-07E540733051}" type="datetime8">
              <a:rPr lang="en-US" smtClean="0"/>
              <a:pPr/>
              <a:t>10/11/2012 9:03 AM</a:t>
            </a:fld>
            <a:endParaRPr lang="en-US" smtClean="0"/>
          </a:p>
        </p:txBody>
      </p:sp>
      <p:sp>
        <p:nvSpPr>
          <p:cNvPr id="534531" name="Rectangle 3"/>
          <p:cNvSpPr>
            <a:spLocks noChangeArrowheads="1"/>
          </p:cNvSpPr>
          <p:nvPr/>
        </p:nvSpPr>
        <p:spPr bwMode="auto">
          <a:xfrm>
            <a:off x="623888" y="322263"/>
            <a:ext cx="7377112" cy="515937"/>
          </a:xfrm>
          <a:prstGeom prst="rect">
            <a:avLst/>
          </a:prstGeom>
          <a:noFill/>
          <a:ln w="9525">
            <a:no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2800" b="1" dirty="0">
                <a:solidFill>
                  <a:srgbClr val="CC3300"/>
                </a:solidFill>
              </a:rPr>
              <a:t>Precedence Diagramming Relationships</a:t>
            </a:r>
            <a:endParaRPr lang="de-DE" sz="1900" b="1" dirty="0">
              <a:solidFill>
                <a:srgbClr val="CC3300"/>
              </a:solidFill>
            </a:endParaRPr>
          </a:p>
        </p:txBody>
      </p:sp>
      <p:sp>
        <p:nvSpPr>
          <p:cNvPr id="10" name="TextBox 9"/>
          <p:cNvSpPr txBox="1"/>
          <p:nvPr/>
        </p:nvSpPr>
        <p:spPr>
          <a:xfrm>
            <a:off x="838200" y="1143000"/>
            <a:ext cx="7848600" cy="4801314"/>
          </a:xfrm>
          <a:prstGeom prst="rect">
            <a:avLst/>
          </a:prstGeom>
          <a:noFill/>
          <a:ln>
            <a:noFill/>
          </a:ln>
          <a:effectLst/>
        </p:spPr>
        <p:txBody>
          <a:bodyPr>
            <a:spAutoFit/>
          </a:bodyPr>
          <a:lstStyle/>
          <a:p>
            <a:pPr marL="342900" indent="-342900" algn="just">
              <a:buClr>
                <a:srgbClr val="FF0000"/>
              </a:buClr>
              <a:buFont typeface="+mj-lt"/>
              <a:buAutoNum type="arabicPeriod"/>
              <a:defRPr/>
            </a:pPr>
            <a:r>
              <a:rPr lang="en-US" sz="2200" b="1" dirty="0">
                <a:solidFill>
                  <a:srgbClr val="C00000"/>
                </a:solidFill>
              </a:rPr>
              <a:t>Start-to-Start (SS</a:t>
            </a:r>
            <a:r>
              <a:rPr lang="en-US" sz="2200" b="1" baseline="-25000" dirty="0">
                <a:solidFill>
                  <a:srgbClr val="C00000"/>
                </a:solidFill>
              </a:rPr>
              <a:t>ij</a:t>
            </a:r>
            <a:r>
              <a:rPr lang="en-US" sz="2200" b="1" dirty="0">
                <a:solidFill>
                  <a:srgbClr val="C00000"/>
                </a:solidFill>
              </a:rPr>
              <a:t>)</a:t>
            </a:r>
          </a:p>
          <a:p>
            <a:pPr marL="363538" algn="just">
              <a:defRPr/>
            </a:pPr>
            <a:r>
              <a:rPr lang="en-US" sz="2200" b="0" dirty="0"/>
              <a:t>SS</a:t>
            </a:r>
            <a:r>
              <a:rPr lang="en-US" sz="2200" b="0" baseline="-25000" dirty="0"/>
              <a:t>ij</a:t>
            </a:r>
            <a:r>
              <a:rPr lang="en-US" sz="2200" b="0" dirty="0"/>
              <a:t> is equal to the minimum number of time units that must be complete on the preceding activity (i) prior to </a:t>
            </a:r>
            <a:r>
              <a:rPr lang="en-US" sz="2200" b="0" dirty="0" smtClean="0"/>
              <a:t> the </a:t>
            </a:r>
            <a:r>
              <a:rPr lang="en-US" sz="2200" b="0" dirty="0"/>
              <a:t>start of the successor (j). “Lag” is always applied </a:t>
            </a:r>
            <a:r>
              <a:rPr lang="en-US" sz="2200" b="0" dirty="0" smtClean="0"/>
              <a:t>  to </a:t>
            </a:r>
            <a:r>
              <a:rPr lang="en-US" sz="2200" b="0" dirty="0"/>
              <a:t>SS relation.</a:t>
            </a:r>
          </a:p>
          <a:p>
            <a:pPr algn="just">
              <a:defRPr/>
            </a:pPr>
            <a:endParaRPr lang="en-US" sz="1000" b="0" dirty="0"/>
          </a:p>
          <a:p>
            <a:pPr marL="342900" indent="-342900" algn="just">
              <a:buClr>
                <a:srgbClr val="FF0000"/>
              </a:buClr>
              <a:buFont typeface="+mj-lt"/>
              <a:buAutoNum type="arabicPeriod" startAt="2"/>
              <a:defRPr/>
            </a:pPr>
            <a:r>
              <a:rPr lang="en-US" sz="2200" b="1" dirty="0">
                <a:solidFill>
                  <a:srgbClr val="C00000"/>
                </a:solidFill>
              </a:rPr>
              <a:t>Finish-to-Finish (FF</a:t>
            </a:r>
            <a:r>
              <a:rPr lang="en-US" sz="2200" b="1" baseline="-25000" dirty="0">
                <a:solidFill>
                  <a:srgbClr val="C00000"/>
                </a:solidFill>
              </a:rPr>
              <a:t>ij</a:t>
            </a:r>
            <a:r>
              <a:rPr lang="en-US" sz="2200" b="1" dirty="0">
                <a:solidFill>
                  <a:srgbClr val="C00000"/>
                </a:solidFill>
              </a:rPr>
              <a:t>)</a:t>
            </a:r>
          </a:p>
          <a:p>
            <a:pPr marL="363538" algn="just">
              <a:defRPr/>
            </a:pPr>
            <a:r>
              <a:rPr lang="en-US" sz="2200" b="0" dirty="0"/>
              <a:t>FF</a:t>
            </a:r>
            <a:r>
              <a:rPr lang="en-US" sz="2200" b="0" baseline="-25000" dirty="0"/>
              <a:t>ij</a:t>
            </a:r>
            <a:r>
              <a:rPr lang="en-US" sz="2200" b="0" dirty="0"/>
              <a:t> is equal to the minimum number of time units that must remain to be completed on the successor (j) after the completion of the predecessor (</a:t>
            </a:r>
            <a:r>
              <a:rPr lang="en-US" sz="2200" b="0" dirty="0" err="1"/>
              <a:t>i</a:t>
            </a:r>
            <a:r>
              <a:rPr lang="en-US" sz="2200" b="0" dirty="0"/>
              <a:t>).</a:t>
            </a:r>
          </a:p>
          <a:p>
            <a:pPr algn="just">
              <a:defRPr/>
            </a:pPr>
            <a:endParaRPr lang="en-US" sz="1000" b="0" dirty="0"/>
          </a:p>
          <a:p>
            <a:pPr marL="342900" indent="-342900" algn="just">
              <a:buClr>
                <a:srgbClr val="FF0000"/>
              </a:buClr>
              <a:buFont typeface="+mj-lt"/>
              <a:buAutoNum type="arabicPeriod" startAt="3"/>
              <a:defRPr/>
            </a:pPr>
            <a:r>
              <a:rPr lang="en-US" sz="2200" b="1" dirty="0">
                <a:solidFill>
                  <a:srgbClr val="C00000"/>
                </a:solidFill>
              </a:rPr>
              <a:t>Finish-to-Start (FS</a:t>
            </a:r>
            <a:r>
              <a:rPr lang="en-US" sz="2200" b="1" baseline="-25000" dirty="0">
                <a:solidFill>
                  <a:srgbClr val="C00000"/>
                </a:solidFill>
              </a:rPr>
              <a:t>ij</a:t>
            </a:r>
            <a:r>
              <a:rPr lang="en-US" sz="2200" b="1" dirty="0">
                <a:solidFill>
                  <a:srgbClr val="C00000"/>
                </a:solidFill>
              </a:rPr>
              <a:t>)</a:t>
            </a:r>
          </a:p>
          <a:p>
            <a:pPr marL="363538" algn="just">
              <a:defRPr/>
            </a:pPr>
            <a:r>
              <a:rPr lang="en-US" sz="2200" b="0" dirty="0"/>
              <a:t>FS</a:t>
            </a:r>
            <a:r>
              <a:rPr lang="en-US" sz="2200" b="0" baseline="-25000" dirty="0"/>
              <a:t>ij</a:t>
            </a:r>
            <a:r>
              <a:rPr lang="en-US" sz="2200" b="0" dirty="0"/>
              <a:t> is equal to the minimum number of time units that must transpire from the completion of the predecessor (i) prior to the start of the successor (j).</a:t>
            </a:r>
          </a:p>
        </p:txBody>
      </p:sp>
    </p:spTree>
    <p:extLst>
      <p:ext uri="{BB962C8B-B14F-4D97-AF65-F5344CB8AC3E}">
        <p14:creationId xmlns:p14="http://schemas.microsoft.com/office/powerpoint/2010/main" val="88916449"/>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p:spPr>
        <p:txBody>
          <a:bodyPr/>
          <a:lstStyle/>
          <a:p>
            <a:fld id="{DB403AF9-2A8B-4B8F-BD61-C453FC495F19}" type="datetime8">
              <a:rPr lang="en-US" smtClean="0"/>
              <a:pPr/>
              <a:t>10/11/2012 9:03 AM</a:t>
            </a:fld>
            <a:endParaRPr lang="en-US" smtClean="0"/>
          </a:p>
        </p:txBody>
      </p:sp>
      <p:sp>
        <p:nvSpPr>
          <p:cNvPr id="534531" name="Rectangle 3"/>
          <p:cNvSpPr>
            <a:spLocks noChangeArrowheads="1"/>
          </p:cNvSpPr>
          <p:nvPr/>
        </p:nvSpPr>
        <p:spPr bwMode="auto">
          <a:xfrm>
            <a:off x="623888" y="322263"/>
            <a:ext cx="7377112" cy="515937"/>
          </a:xfrm>
          <a:prstGeom prst="rect">
            <a:avLst/>
          </a:prstGeom>
          <a:solidFill>
            <a:schemeClr val="bg1"/>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2800" dirty="0">
                <a:solidFill>
                  <a:srgbClr val="CC3300"/>
                </a:solidFill>
                <a:effectLst>
                  <a:outerShdw blurRad="38100" dist="38100" dir="2700000" algn="tl">
                    <a:srgbClr val="C0C0C0"/>
                  </a:outerShdw>
                </a:effectLst>
              </a:rPr>
              <a:t>Precedence Diagramming Relationships</a:t>
            </a:r>
            <a:endParaRPr lang="de-DE" sz="1900" dirty="0">
              <a:solidFill>
                <a:srgbClr val="CC3300"/>
              </a:solidFill>
            </a:endParaRPr>
          </a:p>
        </p:txBody>
      </p:sp>
      <p:sp>
        <p:nvSpPr>
          <p:cNvPr id="10" name="TextBox 9"/>
          <p:cNvSpPr txBox="1"/>
          <p:nvPr/>
        </p:nvSpPr>
        <p:spPr>
          <a:xfrm>
            <a:off x="699623" y="1484784"/>
            <a:ext cx="8003232" cy="3785652"/>
          </a:xfrm>
          <a:prstGeom prst="rect">
            <a:avLst/>
          </a:prstGeom>
          <a:noFill/>
          <a:ln>
            <a:noFill/>
          </a:ln>
          <a:effectLst/>
        </p:spPr>
        <p:txBody>
          <a:bodyPr wrap="square">
            <a:spAutoFit/>
          </a:bodyPr>
          <a:lstStyle/>
          <a:p>
            <a:pPr marL="342900" indent="-342900" algn="just">
              <a:buClr>
                <a:srgbClr val="FF0000"/>
              </a:buClr>
              <a:buFont typeface="+mj-lt"/>
              <a:buAutoNum type="arabicPeriod" startAt="4"/>
              <a:defRPr/>
            </a:pPr>
            <a:r>
              <a:rPr lang="en-US" sz="2400" b="1" dirty="0">
                <a:solidFill>
                  <a:srgbClr val="C00000"/>
                </a:solidFill>
              </a:rPr>
              <a:t>Start-to-Finish (SF</a:t>
            </a:r>
            <a:r>
              <a:rPr lang="en-US" sz="2400" b="1" baseline="-25000" dirty="0">
                <a:solidFill>
                  <a:srgbClr val="C00000"/>
                </a:solidFill>
              </a:rPr>
              <a:t>ij</a:t>
            </a:r>
            <a:r>
              <a:rPr lang="en-US" sz="2400" b="1" dirty="0">
                <a:solidFill>
                  <a:srgbClr val="C00000"/>
                </a:solidFill>
              </a:rPr>
              <a:t>)</a:t>
            </a:r>
          </a:p>
          <a:p>
            <a:pPr marL="363538" algn="just">
              <a:defRPr/>
            </a:pPr>
            <a:r>
              <a:rPr lang="en-US" sz="2400" b="0" dirty="0"/>
              <a:t>SF</a:t>
            </a:r>
            <a:r>
              <a:rPr lang="en-US" sz="2400" b="0" baseline="-25000" dirty="0"/>
              <a:t>ij</a:t>
            </a:r>
            <a:r>
              <a:rPr lang="en-US" sz="2400" b="0" dirty="0"/>
              <a:t> is equal to the minimum number of time units </a:t>
            </a:r>
            <a:r>
              <a:rPr lang="en-US" sz="2400" b="0" dirty="0" smtClean="0"/>
              <a:t>   that </a:t>
            </a:r>
            <a:r>
              <a:rPr lang="en-US" sz="2400" b="0" dirty="0"/>
              <a:t>must transpire from the start of the predecessor (i) to the completion of the successor (j).</a:t>
            </a:r>
          </a:p>
          <a:p>
            <a:pPr algn="just">
              <a:defRPr/>
            </a:pPr>
            <a:endParaRPr lang="en-US" sz="2400" b="0" dirty="0"/>
          </a:p>
          <a:p>
            <a:pPr marL="342900" indent="-342900" algn="just">
              <a:buClr>
                <a:srgbClr val="FF0000"/>
              </a:buClr>
              <a:buFont typeface="+mj-lt"/>
              <a:buAutoNum type="arabicPeriod" startAt="5"/>
              <a:defRPr/>
            </a:pPr>
            <a:r>
              <a:rPr lang="en-US" sz="2400" b="1" dirty="0">
                <a:solidFill>
                  <a:srgbClr val="C00000"/>
                </a:solidFill>
              </a:rPr>
              <a:t>Start-to-Start and Finish-to-Finish (ZZ</a:t>
            </a:r>
            <a:r>
              <a:rPr lang="en-US" sz="2400" b="1" i="1" baseline="-25000" dirty="0">
                <a:solidFill>
                  <a:srgbClr val="C00000"/>
                </a:solidFill>
              </a:rPr>
              <a:t>ij</a:t>
            </a:r>
            <a:r>
              <a:rPr lang="en-US" sz="2400" b="1" dirty="0">
                <a:solidFill>
                  <a:srgbClr val="C00000"/>
                </a:solidFill>
              </a:rPr>
              <a:t>):</a:t>
            </a:r>
          </a:p>
          <a:p>
            <a:pPr marL="363538" algn="just">
              <a:defRPr/>
            </a:pPr>
            <a:r>
              <a:rPr lang="en-US" sz="2400" b="0" dirty="0"/>
              <a:t>ZZ</a:t>
            </a:r>
            <a:r>
              <a:rPr lang="en-US" sz="2400" b="0" i="1" baseline="-25000" dirty="0"/>
              <a:t>ij</a:t>
            </a:r>
            <a:r>
              <a:rPr lang="en-US" sz="2400" b="0" dirty="0"/>
              <a:t> is a combination of two constraints, i.e., a start-to-start and finish-to-finish relationship. It is </a:t>
            </a:r>
            <a:r>
              <a:rPr lang="en-US" sz="2400" b="0" dirty="0" smtClean="0"/>
              <a:t>     written </a:t>
            </a:r>
            <a:r>
              <a:rPr lang="en-US" sz="2400" b="0" dirty="0"/>
              <a:t>with the SS</a:t>
            </a:r>
            <a:r>
              <a:rPr lang="en-US" sz="2400" b="0" i="1" baseline="-25000" dirty="0"/>
              <a:t>ij</a:t>
            </a:r>
            <a:r>
              <a:rPr lang="en-US" sz="2400" b="0" dirty="0"/>
              <a:t> time units first, followed by the FF</a:t>
            </a:r>
            <a:r>
              <a:rPr lang="en-US" sz="2400" b="0" i="1" baseline="-25000" dirty="0"/>
              <a:t>ij</a:t>
            </a:r>
            <a:r>
              <a:rPr lang="en-US" sz="2400" b="0" dirty="0"/>
              <a:t> time units.</a:t>
            </a:r>
          </a:p>
        </p:txBody>
      </p:sp>
    </p:spTree>
    <p:extLst>
      <p:ext uri="{BB962C8B-B14F-4D97-AF65-F5344CB8AC3E}">
        <p14:creationId xmlns:p14="http://schemas.microsoft.com/office/powerpoint/2010/main" val="2720320581"/>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ounded Rectangle 22"/>
          <p:cNvSpPr/>
          <p:nvPr/>
        </p:nvSpPr>
        <p:spPr bwMode="auto">
          <a:xfrm>
            <a:off x="1600200" y="1600200"/>
            <a:ext cx="6400800" cy="2971800"/>
          </a:xfrm>
          <a:prstGeom prst="roundRect">
            <a:avLst/>
          </a:prstGeom>
          <a:noFill/>
          <a:ln w="9525" cap="flat" cmpd="sng" algn="ctr">
            <a:noFill/>
            <a:prstDash val="solid"/>
            <a:round/>
            <a:headEnd type="none" w="med" len="med"/>
            <a:tailEnd type="none" w="med" len="med"/>
          </a:ln>
          <a:effectLst/>
        </p:spPr>
        <p:txBody>
          <a:bodyPr lIns="0" tIns="0" rIns="0" bIns="0"/>
          <a:lstStyle/>
          <a:p>
            <a:pPr>
              <a:defRPr/>
            </a:pPr>
            <a:endParaRPr lang="en-US" dirty="0"/>
          </a:p>
        </p:txBody>
      </p:sp>
      <p:sp>
        <p:nvSpPr>
          <p:cNvPr id="26628" name="Slide Number Placeholder 4"/>
          <p:cNvSpPr>
            <a:spLocks noGrp="1"/>
          </p:cNvSpPr>
          <p:nvPr>
            <p:ph type="sldNum" sz="quarter" idx="11"/>
          </p:nvPr>
        </p:nvSpPr>
        <p:spPr>
          <a:noFill/>
        </p:spPr>
        <p:txBody>
          <a:bodyPr/>
          <a:lstStyle/>
          <a:p>
            <a:fld id="{83A1E649-2D1C-4E90-AC53-DAD62DC06C4B}" type="slidenum">
              <a:rPr lang="ar-SA" smtClean="0"/>
              <a:pPr/>
              <a:t>3</a:t>
            </a:fld>
            <a:endParaRPr lang="en-US" smtClean="0"/>
          </a:p>
        </p:txBody>
      </p:sp>
      <p:grpSp>
        <p:nvGrpSpPr>
          <p:cNvPr id="26629" name="Group 3"/>
          <p:cNvGrpSpPr>
            <a:grpSpLocks/>
          </p:cNvGrpSpPr>
          <p:nvPr/>
        </p:nvGrpSpPr>
        <p:grpSpPr bwMode="auto">
          <a:xfrm>
            <a:off x="1835697" y="1268760"/>
            <a:ext cx="5472608" cy="3600400"/>
            <a:chOff x="2018" y="8450"/>
            <a:chExt cx="7304" cy="4529"/>
          </a:xfrm>
        </p:grpSpPr>
        <p:sp>
          <p:nvSpPr>
            <p:cNvPr id="26652" name="Text Box 4"/>
            <p:cNvSpPr txBox="1">
              <a:spLocks noChangeArrowheads="1"/>
            </p:cNvSpPr>
            <p:nvPr/>
          </p:nvSpPr>
          <p:spPr bwMode="auto">
            <a:xfrm>
              <a:off x="4538" y="11879"/>
              <a:ext cx="1020" cy="1080"/>
            </a:xfrm>
            <a:prstGeom prst="rect">
              <a:avLst/>
            </a:prstGeom>
            <a:noFill/>
            <a:ln w="9525">
              <a:noFill/>
              <a:miter lim="800000"/>
              <a:headEnd/>
              <a:tailEnd/>
            </a:ln>
          </p:spPr>
          <p:txBody>
            <a:bodyPr/>
            <a:lstStyle/>
            <a:p>
              <a:pPr algn="ctr" rtl="1"/>
              <a:r>
                <a:rPr lang="en-US" sz="1000" b="0">
                  <a:latin typeface="Times New Roman" pitchFamily="18" charset="0"/>
                </a:rPr>
                <a:t>Latest</a:t>
              </a:r>
            </a:p>
            <a:p>
              <a:pPr algn="ctr" rtl="1"/>
              <a:r>
                <a:rPr lang="en-US" sz="1000" b="0">
                  <a:latin typeface="Times New Roman" pitchFamily="18" charset="0"/>
                </a:rPr>
                <a:t>Starting</a:t>
              </a:r>
            </a:p>
            <a:p>
              <a:pPr algn="ctr" rtl="1"/>
              <a:r>
                <a:rPr lang="en-US" sz="1000" b="0">
                  <a:latin typeface="Times New Roman" pitchFamily="18" charset="0"/>
                </a:rPr>
                <a:t>Date</a:t>
              </a:r>
              <a:endParaRPr lang="en-US"/>
            </a:p>
          </p:txBody>
        </p:sp>
        <p:sp>
          <p:nvSpPr>
            <p:cNvPr id="26653" name="Text Box 5"/>
            <p:cNvSpPr txBox="1">
              <a:spLocks noChangeArrowheads="1"/>
            </p:cNvSpPr>
            <p:nvPr/>
          </p:nvSpPr>
          <p:spPr bwMode="auto">
            <a:xfrm>
              <a:off x="6518" y="11899"/>
              <a:ext cx="1200" cy="1080"/>
            </a:xfrm>
            <a:prstGeom prst="rect">
              <a:avLst/>
            </a:prstGeom>
            <a:noFill/>
            <a:ln w="9525">
              <a:noFill/>
              <a:miter lim="800000"/>
              <a:headEnd/>
              <a:tailEnd/>
            </a:ln>
          </p:spPr>
          <p:txBody>
            <a:bodyPr/>
            <a:lstStyle/>
            <a:p>
              <a:pPr algn="ctr" rtl="1"/>
              <a:r>
                <a:rPr lang="en-US" sz="1000" b="0">
                  <a:latin typeface="Times New Roman" pitchFamily="18" charset="0"/>
                </a:rPr>
                <a:t>Latest</a:t>
              </a:r>
            </a:p>
            <a:p>
              <a:pPr algn="ctr" rtl="1"/>
              <a:r>
                <a:rPr lang="en-US" sz="1000" b="0">
                  <a:latin typeface="Times New Roman" pitchFamily="18" charset="0"/>
                </a:rPr>
                <a:t>Finishing</a:t>
              </a:r>
            </a:p>
            <a:p>
              <a:pPr algn="ctr" rtl="1"/>
              <a:r>
                <a:rPr lang="en-US" sz="1000" b="0">
                  <a:latin typeface="Times New Roman" pitchFamily="18" charset="0"/>
                </a:rPr>
                <a:t>Date</a:t>
              </a:r>
              <a:endParaRPr lang="en-US"/>
            </a:p>
          </p:txBody>
        </p:sp>
        <p:sp>
          <p:nvSpPr>
            <p:cNvPr id="26654" name="Text Box 6"/>
            <p:cNvSpPr txBox="1">
              <a:spLocks noChangeArrowheads="1"/>
            </p:cNvSpPr>
            <p:nvPr/>
          </p:nvSpPr>
          <p:spPr bwMode="auto">
            <a:xfrm>
              <a:off x="5558" y="11959"/>
              <a:ext cx="1080" cy="540"/>
            </a:xfrm>
            <a:prstGeom prst="rect">
              <a:avLst/>
            </a:prstGeom>
            <a:noFill/>
            <a:ln w="9525">
              <a:noFill/>
              <a:miter lim="800000"/>
              <a:headEnd/>
              <a:tailEnd/>
            </a:ln>
          </p:spPr>
          <p:txBody>
            <a:bodyPr/>
            <a:lstStyle/>
            <a:p>
              <a:pPr algn="ctr" rtl="1"/>
              <a:r>
                <a:rPr lang="en-US" sz="1000" b="0">
                  <a:latin typeface="Times New Roman" pitchFamily="18" charset="0"/>
                </a:rPr>
                <a:t>Duration</a:t>
              </a:r>
              <a:endParaRPr lang="en-US"/>
            </a:p>
          </p:txBody>
        </p:sp>
        <p:sp>
          <p:nvSpPr>
            <p:cNvPr id="26655" name="Line 7"/>
            <p:cNvSpPr>
              <a:spLocks noChangeShapeType="1"/>
            </p:cNvSpPr>
            <p:nvPr/>
          </p:nvSpPr>
          <p:spPr bwMode="auto">
            <a:xfrm flipH="1">
              <a:off x="2888" y="10673"/>
              <a:ext cx="1950" cy="0"/>
            </a:xfrm>
            <a:prstGeom prst="line">
              <a:avLst/>
            </a:prstGeom>
            <a:noFill/>
            <a:ln w="31750">
              <a:solidFill>
                <a:srgbClr val="000000"/>
              </a:solidFill>
              <a:round/>
              <a:headEnd type="triangle" w="med" len="med"/>
              <a:tailEnd/>
            </a:ln>
          </p:spPr>
          <p:txBody>
            <a:bodyPr/>
            <a:lstStyle/>
            <a:p>
              <a:endParaRPr lang="en-US"/>
            </a:p>
          </p:txBody>
        </p:sp>
        <p:sp>
          <p:nvSpPr>
            <p:cNvPr id="26656" name="Line 8"/>
            <p:cNvSpPr>
              <a:spLocks noChangeShapeType="1"/>
            </p:cNvSpPr>
            <p:nvPr/>
          </p:nvSpPr>
          <p:spPr bwMode="auto">
            <a:xfrm flipV="1">
              <a:off x="5187" y="9524"/>
              <a:ext cx="0" cy="540"/>
            </a:xfrm>
            <a:prstGeom prst="line">
              <a:avLst/>
            </a:prstGeom>
            <a:noFill/>
            <a:ln w="9525">
              <a:solidFill>
                <a:srgbClr val="000000"/>
              </a:solidFill>
              <a:round/>
              <a:headEnd type="triangle" w="med" len="med"/>
              <a:tailEnd/>
            </a:ln>
          </p:spPr>
          <p:txBody>
            <a:bodyPr/>
            <a:lstStyle/>
            <a:p>
              <a:endParaRPr lang="en-US"/>
            </a:p>
          </p:txBody>
        </p:sp>
        <p:sp>
          <p:nvSpPr>
            <p:cNvPr id="26657" name="Line 9"/>
            <p:cNvSpPr>
              <a:spLocks noChangeShapeType="1"/>
            </p:cNvSpPr>
            <p:nvPr/>
          </p:nvSpPr>
          <p:spPr bwMode="auto">
            <a:xfrm flipV="1">
              <a:off x="5198" y="11393"/>
              <a:ext cx="0" cy="505"/>
            </a:xfrm>
            <a:prstGeom prst="line">
              <a:avLst/>
            </a:prstGeom>
            <a:noFill/>
            <a:ln w="9525">
              <a:solidFill>
                <a:srgbClr val="000000"/>
              </a:solidFill>
              <a:round/>
              <a:headEnd/>
              <a:tailEnd type="triangle" w="med" len="med"/>
            </a:ln>
          </p:spPr>
          <p:txBody>
            <a:bodyPr/>
            <a:lstStyle/>
            <a:p>
              <a:endParaRPr lang="en-US"/>
            </a:p>
          </p:txBody>
        </p:sp>
        <p:sp>
          <p:nvSpPr>
            <p:cNvPr id="26658" name="Line 10"/>
            <p:cNvSpPr>
              <a:spLocks noChangeShapeType="1"/>
            </p:cNvSpPr>
            <p:nvPr/>
          </p:nvSpPr>
          <p:spPr bwMode="auto">
            <a:xfrm flipV="1">
              <a:off x="6098" y="11393"/>
              <a:ext cx="0" cy="540"/>
            </a:xfrm>
            <a:prstGeom prst="line">
              <a:avLst/>
            </a:prstGeom>
            <a:noFill/>
            <a:ln w="9525">
              <a:solidFill>
                <a:srgbClr val="000000"/>
              </a:solidFill>
              <a:round/>
              <a:headEnd/>
              <a:tailEnd type="triangle" w="med" len="med"/>
            </a:ln>
          </p:spPr>
          <p:txBody>
            <a:bodyPr/>
            <a:lstStyle/>
            <a:p>
              <a:endParaRPr lang="en-US"/>
            </a:p>
          </p:txBody>
        </p:sp>
        <p:sp>
          <p:nvSpPr>
            <p:cNvPr id="26659" name="Line 11"/>
            <p:cNvSpPr>
              <a:spLocks noChangeShapeType="1"/>
            </p:cNvSpPr>
            <p:nvPr/>
          </p:nvSpPr>
          <p:spPr bwMode="auto">
            <a:xfrm flipV="1">
              <a:off x="6998" y="11393"/>
              <a:ext cx="0" cy="540"/>
            </a:xfrm>
            <a:prstGeom prst="line">
              <a:avLst/>
            </a:prstGeom>
            <a:noFill/>
            <a:ln w="9525">
              <a:solidFill>
                <a:srgbClr val="000000"/>
              </a:solidFill>
              <a:round/>
              <a:headEnd/>
              <a:tailEnd type="triangle" w="med" len="med"/>
            </a:ln>
          </p:spPr>
          <p:txBody>
            <a:bodyPr/>
            <a:lstStyle/>
            <a:p>
              <a:endParaRPr lang="en-US"/>
            </a:p>
          </p:txBody>
        </p:sp>
        <p:sp>
          <p:nvSpPr>
            <p:cNvPr id="26660" name="Line 12"/>
            <p:cNvSpPr>
              <a:spLocks noChangeShapeType="1"/>
            </p:cNvSpPr>
            <p:nvPr/>
          </p:nvSpPr>
          <p:spPr bwMode="auto">
            <a:xfrm flipV="1">
              <a:off x="6098" y="9412"/>
              <a:ext cx="0" cy="540"/>
            </a:xfrm>
            <a:prstGeom prst="line">
              <a:avLst/>
            </a:prstGeom>
            <a:noFill/>
            <a:ln w="9525">
              <a:solidFill>
                <a:srgbClr val="000000"/>
              </a:solidFill>
              <a:round/>
              <a:headEnd type="triangle" w="med" len="med"/>
              <a:tailEnd/>
            </a:ln>
          </p:spPr>
          <p:txBody>
            <a:bodyPr/>
            <a:lstStyle/>
            <a:p>
              <a:endParaRPr lang="en-US"/>
            </a:p>
          </p:txBody>
        </p:sp>
        <p:sp>
          <p:nvSpPr>
            <p:cNvPr id="26661" name="Line 13"/>
            <p:cNvSpPr>
              <a:spLocks noChangeShapeType="1"/>
            </p:cNvSpPr>
            <p:nvPr/>
          </p:nvSpPr>
          <p:spPr bwMode="auto">
            <a:xfrm flipV="1">
              <a:off x="6998" y="9412"/>
              <a:ext cx="0" cy="540"/>
            </a:xfrm>
            <a:prstGeom prst="line">
              <a:avLst/>
            </a:prstGeom>
            <a:noFill/>
            <a:ln w="9525">
              <a:solidFill>
                <a:srgbClr val="000000"/>
              </a:solidFill>
              <a:round/>
              <a:headEnd type="triangle" w="med" len="med"/>
              <a:tailEnd/>
            </a:ln>
          </p:spPr>
          <p:txBody>
            <a:bodyPr/>
            <a:lstStyle/>
            <a:p>
              <a:endParaRPr lang="en-US"/>
            </a:p>
          </p:txBody>
        </p:sp>
        <p:sp>
          <p:nvSpPr>
            <p:cNvPr id="26662" name="Line 14"/>
            <p:cNvSpPr>
              <a:spLocks noChangeShapeType="1"/>
            </p:cNvSpPr>
            <p:nvPr/>
          </p:nvSpPr>
          <p:spPr bwMode="auto">
            <a:xfrm flipH="1" flipV="1">
              <a:off x="3218" y="9412"/>
              <a:ext cx="1830" cy="1286"/>
            </a:xfrm>
            <a:prstGeom prst="line">
              <a:avLst/>
            </a:prstGeom>
            <a:noFill/>
            <a:ln w="9525">
              <a:solidFill>
                <a:srgbClr val="000000"/>
              </a:solidFill>
              <a:round/>
              <a:headEnd type="triangle" w="med" len="med"/>
              <a:tailEnd/>
            </a:ln>
          </p:spPr>
          <p:txBody>
            <a:bodyPr/>
            <a:lstStyle/>
            <a:p>
              <a:endParaRPr lang="en-US"/>
            </a:p>
          </p:txBody>
        </p:sp>
        <p:sp>
          <p:nvSpPr>
            <p:cNvPr id="26663" name="Text Box 15"/>
            <p:cNvSpPr txBox="1">
              <a:spLocks noChangeArrowheads="1"/>
            </p:cNvSpPr>
            <p:nvPr/>
          </p:nvSpPr>
          <p:spPr bwMode="auto">
            <a:xfrm>
              <a:off x="2018" y="8719"/>
              <a:ext cx="1740" cy="720"/>
            </a:xfrm>
            <a:prstGeom prst="rect">
              <a:avLst/>
            </a:prstGeom>
            <a:noFill/>
            <a:ln w="9525">
              <a:noFill/>
              <a:miter lim="800000"/>
              <a:headEnd/>
              <a:tailEnd/>
            </a:ln>
          </p:spPr>
          <p:txBody>
            <a:bodyPr/>
            <a:lstStyle/>
            <a:p>
              <a:pPr algn="ctr" rtl="1"/>
              <a:r>
                <a:rPr lang="en-US" sz="1200" b="0">
                  <a:latin typeface="Times New Roman" pitchFamily="18" charset="0"/>
                </a:rPr>
                <a:t>Activity</a:t>
              </a:r>
            </a:p>
            <a:p>
              <a:pPr algn="ctr" rtl="1"/>
              <a:r>
                <a:rPr lang="en-US" sz="1200" b="0">
                  <a:latin typeface="Times New Roman" pitchFamily="18" charset="0"/>
                </a:rPr>
                <a:t>Description</a:t>
              </a:r>
              <a:endParaRPr lang="en-US"/>
            </a:p>
          </p:txBody>
        </p:sp>
        <p:sp>
          <p:nvSpPr>
            <p:cNvPr id="26664" name="Text Box 16"/>
            <p:cNvSpPr txBox="1">
              <a:spLocks noChangeArrowheads="1"/>
            </p:cNvSpPr>
            <p:nvPr/>
          </p:nvSpPr>
          <p:spPr bwMode="auto">
            <a:xfrm>
              <a:off x="5438" y="8719"/>
              <a:ext cx="1020" cy="694"/>
            </a:xfrm>
            <a:prstGeom prst="rect">
              <a:avLst/>
            </a:prstGeom>
            <a:noFill/>
            <a:ln w="9525">
              <a:noFill/>
              <a:miter lim="800000"/>
              <a:headEnd/>
              <a:tailEnd/>
            </a:ln>
          </p:spPr>
          <p:txBody>
            <a:bodyPr/>
            <a:lstStyle/>
            <a:p>
              <a:pPr algn="ctr" rtl="1"/>
              <a:r>
                <a:rPr lang="en-US" sz="1000" b="0">
                  <a:latin typeface="Times New Roman" pitchFamily="18" charset="0"/>
                </a:rPr>
                <a:t>Activity</a:t>
              </a:r>
            </a:p>
            <a:p>
              <a:pPr algn="ctr" rtl="1"/>
              <a:r>
                <a:rPr lang="en-US" sz="1000" b="0">
                  <a:latin typeface="Times New Roman" pitchFamily="18" charset="0"/>
                </a:rPr>
                <a:t>Number</a:t>
              </a:r>
              <a:endParaRPr lang="en-US"/>
            </a:p>
          </p:txBody>
        </p:sp>
        <p:sp>
          <p:nvSpPr>
            <p:cNvPr id="26665" name="Line 17"/>
            <p:cNvSpPr>
              <a:spLocks noChangeShapeType="1"/>
            </p:cNvSpPr>
            <p:nvPr/>
          </p:nvSpPr>
          <p:spPr bwMode="auto">
            <a:xfrm flipH="1">
              <a:off x="7560" y="10698"/>
              <a:ext cx="1762" cy="0"/>
            </a:xfrm>
            <a:prstGeom prst="line">
              <a:avLst/>
            </a:prstGeom>
            <a:noFill/>
            <a:ln w="31750">
              <a:solidFill>
                <a:srgbClr val="000000"/>
              </a:solidFill>
              <a:round/>
              <a:headEnd type="triangle" w="med" len="med"/>
              <a:tailEnd/>
            </a:ln>
          </p:spPr>
          <p:txBody>
            <a:bodyPr/>
            <a:lstStyle/>
            <a:p>
              <a:endParaRPr lang="en-US"/>
            </a:p>
          </p:txBody>
        </p:sp>
        <p:sp>
          <p:nvSpPr>
            <p:cNvPr id="26666" name="Text Box 18"/>
            <p:cNvSpPr txBox="1">
              <a:spLocks noChangeArrowheads="1"/>
            </p:cNvSpPr>
            <p:nvPr/>
          </p:nvSpPr>
          <p:spPr bwMode="auto">
            <a:xfrm>
              <a:off x="4478" y="8450"/>
              <a:ext cx="1020" cy="808"/>
            </a:xfrm>
            <a:prstGeom prst="rect">
              <a:avLst/>
            </a:prstGeom>
            <a:noFill/>
            <a:ln w="9525">
              <a:noFill/>
              <a:miter lim="800000"/>
              <a:headEnd/>
              <a:tailEnd/>
            </a:ln>
          </p:spPr>
          <p:txBody>
            <a:bodyPr/>
            <a:lstStyle/>
            <a:p>
              <a:pPr algn="ctr" rtl="1"/>
              <a:r>
                <a:rPr lang="en-US" sz="1000" b="0">
                  <a:latin typeface="Times New Roman" pitchFamily="18" charset="0"/>
                </a:rPr>
                <a:t>Earliest</a:t>
              </a:r>
            </a:p>
            <a:p>
              <a:pPr algn="ctr" rtl="1"/>
              <a:r>
                <a:rPr lang="en-US" sz="1000" b="0">
                  <a:latin typeface="Times New Roman" pitchFamily="18" charset="0"/>
                </a:rPr>
                <a:t>Starting</a:t>
              </a:r>
            </a:p>
            <a:p>
              <a:pPr algn="ctr" rtl="1"/>
              <a:r>
                <a:rPr lang="en-US" sz="1000" b="0">
                  <a:latin typeface="Times New Roman" pitchFamily="18" charset="0"/>
                </a:rPr>
                <a:t>Date</a:t>
              </a:r>
              <a:endParaRPr lang="en-US"/>
            </a:p>
          </p:txBody>
        </p:sp>
        <p:sp>
          <p:nvSpPr>
            <p:cNvPr id="26667" name="Text Box 19"/>
            <p:cNvSpPr txBox="1">
              <a:spLocks noChangeArrowheads="1"/>
            </p:cNvSpPr>
            <p:nvPr/>
          </p:nvSpPr>
          <p:spPr bwMode="auto">
            <a:xfrm>
              <a:off x="6458" y="8450"/>
              <a:ext cx="1200" cy="900"/>
            </a:xfrm>
            <a:prstGeom prst="rect">
              <a:avLst/>
            </a:prstGeom>
            <a:noFill/>
            <a:ln w="9525">
              <a:noFill/>
              <a:miter lim="800000"/>
              <a:headEnd/>
              <a:tailEnd/>
            </a:ln>
          </p:spPr>
          <p:txBody>
            <a:bodyPr/>
            <a:lstStyle/>
            <a:p>
              <a:pPr algn="ctr" rtl="1"/>
              <a:r>
                <a:rPr lang="en-US" sz="1000" b="0">
                  <a:latin typeface="Times New Roman" pitchFamily="18" charset="0"/>
                </a:rPr>
                <a:t>Earliest</a:t>
              </a:r>
            </a:p>
            <a:p>
              <a:pPr algn="ctr" rtl="1"/>
              <a:r>
                <a:rPr lang="en-US" sz="1000" b="0">
                  <a:latin typeface="Times New Roman" pitchFamily="18" charset="0"/>
                </a:rPr>
                <a:t>Finishing</a:t>
              </a:r>
            </a:p>
            <a:p>
              <a:pPr algn="ctr" rtl="1"/>
              <a:r>
                <a:rPr lang="en-US" sz="1000" b="0">
                  <a:latin typeface="Times New Roman" pitchFamily="18" charset="0"/>
                </a:rPr>
                <a:t>Date</a:t>
              </a:r>
              <a:endParaRPr lang="en-US"/>
            </a:p>
          </p:txBody>
        </p:sp>
      </p:grpSp>
      <p:graphicFrame>
        <p:nvGraphicFramePr>
          <p:cNvPr id="532500" name="Group 20"/>
          <p:cNvGraphicFramePr>
            <a:graphicFrameLocks noGrp="1"/>
          </p:cNvGraphicFramePr>
          <p:nvPr>
            <p:ph idx="1"/>
            <p:extLst>
              <p:ext uri="{D42A27DB-BD31-4B8C-83A1-F6EECF244321}">
                <p14:modId xmlns:p14="http://schemas.microsoft.com/office/powerpoint/2010/main" val="522153130"/>
              </p:ext>
            </p:extLst>
          </p:nvPr>
        </p:nvGraphicFramePr>
        <p:xfrm>
          <a:off x="3943447" y="2630169"/>
          <a:ext cx="1977897" cy="953748"/>
        </p:xfrm>
        <a:graphic>
          <a:graphicData uri="http://schemas.openxmlformats.org/drawingml/2006/table">
            <a:tbl>
              <a:tblPr rtl="1"/>
              <a:tblGrid>
                <a:gridCol w="659299"/>
                <a:gridCol w="659299"/>
                <a:gridCol w="659299"/>
              </a:tblGrid>
              <a:tr h="30996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Code</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3812">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Description</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0996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4" name="TextBox 23"/>
          <p:cNvSpPr txBox="1"/>
          <p:nvPr/>
        </p:nvSpPr>
        <p:spPr>
          <a:xfrm>
            <a:off x="1066800" y="4732338"/>
            <a:ext cx="7620000" cy="830262"/>
          </a:xfrm>
          <a:prstGeom prst="rect">
            <a:avLst/>
          </a:prstGeom>
          <a:noFill/>
          <a:ln>
            <a:noFill/>
          </a:ln>
          <a:effectLst/>
        </p:spPr>
        <p:txBody>
          <a:bodyPr>
            <a:spAutoFit/>
          </a:bodyPr>
          <a:lstStyle/>
          <a:p>
            <a:pPr algn="just">
              <a:defRPr/>
            </a:pPr>
            <a:r>
              <a:rPr lang="en-US" sz="2400" b="0" dirty="0"/>
              <a:t>The left side of the activity box (node) is the start side, while the right side is the finish (end) side.</a:t>
            </a:r>
          </a:p>
        </p:txBody>
      </p:sp>
      <p:sp>
        <p:nvSpPr>
          <p:cNvPr id="25" name="Rectangle 5"/>
          <p:cNvSpPr>
            <a:spLocks noChangeArrowheads="1"/>
          </p:cNvSpPr>
          <p:nvPr/>
        </p:nvSpPr>
        <p:spPr bwMode="auto">
          <a:xfrm>
            <a:off x="685800" y="381000"/>
            <a:ext cx="2819400" cy="515938"/>
          </a:xfrm>
          <a:prstGeom prst="rect">
            <a:avLst/>
          </a:prstGeom>
          <a:noFill/>
          <a:ln w="9525">
            <a:noFill/>
            <a:miter lim="800000"/>
            <a:headEnd/>
            <a:tailEnd/>
          </a:ln>
          <a:effectLst/>
          <a:scene3d>
            <a:camera prst="orthographicFront"/>
            <a:lightRig rig="threePt" dir="t"/>
          </a:scene3d>
          <a:sp3d>
            <a:bevelT w="165100" prst="coolSlant"/>
          </a:sp3d>
        </p:spPr>
        <p:txBody>
          <a:bodyPr lIns="0" tIns="0" rIns="0" bIns="0"/>
          <a:lstStyle/>
          <a:p>
            <a:pPr marL="381000" indent="-381000" algn="l">
              <a:spcBef>
                <a:spcPct val="20000"/>
              </a:spcBef>
              <a:buClr>
                <a:srgbClr val="CC3300"/>
              </a:buClr>
              <a:buSzPct val="120000"/>
              <a:buFont typeface="Webdings" pitchFamily="18" charset="2"/>
              <a:buChar char="&lt;"/>
              <a:defRPr/>
            </a:pPr>
            <a:r>
              <a:rPr lang="en-US" sz="2800" dirty="0">
                <a:solidFill>
                  <a:srgbClr val="CC3300"/>
                </a:solidFill>
              </a:rPr>
              <a:t>Activity Box</a:t>
            </a:r>
            <a:endParaRPr lang="de-DE" sz="2800" dirty="0"/>
          </a:p>
        </p:txBody>
      </p:sp>
    </p:spTree>
    <p:extLst>
      <p:ext uri="{BB962C8B-B14F-4D97-AF65-F5344CB8AC3E}">
        <p14:creationId xmlns:p14="http://schemas.microsoft.com/office/powerpoint/2010/main" val="1984186053"/>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noFill/>
        </p:spPr>
        <p:txBody>
          <a:bodyPr/>
          <a:lstStyle/>
          <a:p>
            <a:fld id="{5B72BA73-C059-4700-A732-E40C53D9157D}" type="datetime8">
              <a:rPr lang="en-US" smtClean="0"/>
              <a:pPr/>
              <a:t>10/11/2012 9:03 AM</a:t>
            </a:fld>
            <a:endParaRPr lang="en-US" smtClean="0"/>
          </a:p>
        </p:txBody>
      </p:sp>
      <p:sp>
        <p:nvSpPr>
          <p:cNvPr id="492547" name="Rectangle 3"/>
          <p:cNvSpPr>
            <a:spLocks noGrp="1" noChangeArrowheads="1"/>
          </p:cNvSpPr>
          <p:nvPr>
            <p:ph type="body" idx="1"/>
          </p:nvPr>
        </p:nvSpPr>
        <p:spPr>
          <a:xfrm>
            <a:off x="685800" y="1700808"/>
            <a:ext cx="7827143" cy="4178399"/>
          </a:xfrm>
          <a:noFill/>
          <a:ln>
            <a:noFill/>
          </a:ln>
          <a:effectLst/>
        </p:spPr>
        <p:txBody>
          <a:bodyPr/>
          <a:lstStyle/>
          <a:p>
            <a:pPr algn="just">
              <a:buClr>
                <a:srgbClr val="C00000"/>
              </a:buClr>
              <a:buFont typeface="Wingdings" pitchFamily="2" charset="2"/>
              <a:buChar char="§"/>
              <a:defRPr/>
            </a:pPr>
            <a:r>
              <a:rPr lang="en-US" sz="2000" dirty="0" smtClean="0"/>
              <a:t>Each activity in the network must be preceded either by the  start of the project or by the completion of a previous activity</a:t>
            </a:r>
          </a:p>
          <a:p>
            <a:pPr algn="just">
              <a:buClr>
                <a:srgbClr val="C00000"/>
              </a:buClr>
              <a:buFont typeface="Wingdings" pitchFamily="2" charset="2"/>
              <a:buChar char="§"/>
              <a:defRPr/>
            </a:pPr>
            <a:endParaRPr lang="en-US" sz="800" dirty="0" smtClean="0"/>
          </a:p>
          <a:p>
            <a:pPr algn="just">
              <a:buClr>
                <a:srgbClr val="C00000"/>
              </a:buClr>
              <a:buFont typeface="Wingdings" pitchFamily="2" charset="2"/>
              <a:buChar char="§"/>
              <a:defRPr/>
            </a:pPr>
            <a:r>
              <a:rPr lang="en-US" sz="2000" dirty="0" smtClean="0"/>
              <a:t>Each path through the network must be </a:t>
            </a:r>
            <a:r>
              <a:rPr lang="en-US" sz="2000" b="1" dirty="0" smtClean="0">
                <a:solidFill>
                  <a:srgbClr val="C00000"/>
                </a:solidFill>
              </a:rPr>
              <a:t>continuous</a:t>
            </a:r>
            <a:r>
              <a:rPr lang="en-US" sz="2000" dirty="0" smtClean="0"/>
              <a:t> with no   gaps, discontinuities, or dangling activities.</a:t>
            </a:r>
          </a:p>
          <a:p>
            <a:pPr algn="just">
              <a:buClr>
                <a:srgbClr val="C00000"/>
              </a:buClr>
              <a:buFont typeface="Wingdings" pitchFamily="2" charset="2"/>
              <a:buChar char="§"/>
              <a:defRPr/>
            </a:pPr>
            <a:endParaRPr lang="en-US" sz="800" dirty="0" smtClean="0"/>
          </a:p>
          <a:p>
            <a:pPr algn="just">
              <a:buClr>
                <a:srgbClr val="C00000"/>
              </a:buClr>
              <a:buFont typeface="Wingdings" pitchFamily="2" charset="2"/>
              <a:buChar char="§"/>
              <a:defRPr/>
            </a:pPr>
            <a:r>
              <a:rPr lang="en-US" sz="2000" dirty="0" smtClean="0"/>
              <a:t>All activities must have at least one activity following, except the activity that terminates the project.</a:t>
            </a:r>
          </a:p>
          <a:p>
            <a:pPr algn="just">
              <a:buClr>
                <a:srgbClr val="C00000"/>
              </a:buClr>
              <a:buFont typeface="Wingdings" pitchFamily="2" charset="2"/>
              <a:buChar char="§"/>
              <a:defRPr/>
            </a:pPr>
            <a:endParaRPr lang="en-US" sz="800" dirty="0" smtClean="0"/>
          </a:p>
          <a:p>
            <a:pPr algn="just">
              <a:buClr>
                <a:srgbClr val="C00000"/>
              </a:buClr>
              <a:buFont typeface="Wingdings" pitchFamily="2" charset="2"/>
              <a:buChar char="§"/>
              <a:defRPr/>
            </a:pPr>
            <a:r>
              <a:rPr lang="en-US" sz="2000" dirty="0" smtClean="0"/>
              <a:t>Each activity should have a unique numerical designation     (activity code). Activity code is shown in the upper, central   part of the activity box, with the numbering proceeding        generally from project start to finish.</a:t>
            </a:r>
            <a:endParaRPr lang="de-DE" sz="2000" dirty="0" smtClean="0"/>
          </a:p>
        </p:txBody>
      </p:sp>
      <p:sp>
        <p:nvSpPr>
          <p:cNvPr id="6" name="Rectangle 5"/>
          <p:cNvSpPr>
            <a:spLocks noChangeArrowheads="1"/>
          </p:cNvSpPr>
          <p:nvPr/>
        </p:nvSpPr>
        <p:spPr bwMode="auto">
          <a:xfrm>
            <a:off x="685800" y="381000"/>
            <a:ext cx="4953000" cy="515938"/>
          </a:xfrm>
          <a:prstGeom prst="rect">
            <a:avLst/>
          </a:prstGeom>
          <a:noFill/>
          <a:ln w="9525">
            <a:noFill/>
            <a:miter lim="800000"/>
            <a:headEnd/>
            <a:tailEnd/>
          </a:ln>
          <a:effectLst/>
          <a:scene3d>
            <a:camera prst="orthographicFront"/>
            <a:lightRig rig="threePt" dir="t"/>
          </a:scene3d>
          <a:sp3d>
            <a:bevelT w="165100" prst="coolSlant"/>
          </a:sp3d>
        </p:spPr>
        <p:txBody>
          <a:bodyPr lIns="0" tIns="0" rIns="0" bIns="0"/>
          <a:lstStyle/>
          <a:p>
            <a:pPr marL="381000" indent="-381000" algn="l">
              <a:spcBef>
                <a:spcPct val="20000"/>
              </a:spcBef>
              <a:buClr>
                <a:srgbClr val="CC3300"/>
              </a:buClr>
              <a:buSzPct val="120000"/>
              <a:buFont typeface="Webdings" pitchFamily="18" charset="2"/>
              <a:buChar char="&lt;"/>
              <a:defRPr/>
            </a:pPr>
            <a:r>
              <a:rPr lang="en-US" sz="2800" dirty="0">
                <a:solidFill>
                  <a:srgbClr val="CC3300"/>
                </a:solidFill>
              </a:rPr>
              <a:t>Activity on Node Network</a:t>
            </a:r>
            <a:r>
              <a:rPr lang="en-US" sz="2800" dirty="0"/>
              <a:t> </a:t>
            </a:r>
            <a:endParaRPr lang="de-DE" sz="2800" dirty="0"/>
          </a:p>
        </p:txBody>
      </p:sp>
    </p:spTree>
    <p:extLst>
      <p:ext uri="{BB962C8B-B14F-4D97-AF65-F5344CB8AC3E}">
        <p14:creationId xmlns:p14="http://schemas.microsoft.com/office/powerpoint/2010/main" val="3439131648"/>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noFill/>
        </p:spPr>
        <p:txBody>
          <a:bodyPr/>
          <a:lstStyle/>
          <a:p>
            <a:fld id="{CA767EE2-A399-40CB-898B-03631C783497}" type="datetime8">
              <a:rPr lang="en-US" smtClean="0"/>
              <a:pPr/>
              <a:t>10/11/2012 9:03 AM</a:t>
            </a:fld>
            <a:endParaRPr lang="en-US" smtClean="0"/>
          </a:p>
        </p:txBody>
      </p:sp>
      <p:sp>
        <p:nvSpPr>
          <p:cNvPr id="493571" name="Rectangle 3"/>
          <p:cNvSpPr>
            <a:spLocks noGrp="1" noChangeArrowheads="1"/>
          </p:cNvSpPr>
          <p:nvPr>
            <p:ph type="body" idx="1"/>
          </p:nvPr>
        </p:nvSpPr>
        <p:spPr>
          <a:xfrm>
            <a:off x="711804" y="1700808"/>
            <a:ext cx="7837487" cy="4115916"/>
          </a:xfrm>
          <a:noFill/>
          <a:ln>
            <a:noFill/>
          </a:ln>
          <a:effectLst/>
        </p:spPr>
        <p:txBody>
          <a:bodyPr/>
          <a:lstStyle/>
          <a:p>
            <a:pPr algn="just">
              <a:buClr>
                <a:srgbClr val="C00000"/>
              </a:buClr>
              <a:buFont typeface="Wingdings" pitchFamily="2" charset="2"/>
              <a:buChar char="§"/>
              <a:defRPr/>
            </a:pPr>
            <a:r>
              <a:rPr lang="en-US" sz="1800" dirty="0" smtClean="0">
                <a:solidFill>
                  <a:srgbClr val="C00000"/>
                </a:solidFill>
              </a:rPr>
              <a:t>A </a:t>
            </a:r>
            <a:r>
              <a:rPr lang="en-US" sz="1800" b="1" dirty="0" smtClean="0">
                <a:solidFill>
                  <a:srgbClr val="C00000"/>
                </a:solidFill>
              </a:rPr>
              <a:t>horizontal diagram</a:t>
            </a:r>
            <a:r>
              <a:rPr lang="en-US" sz="1800" dirty="0" smtClean="0">
                <a:solidFill>
                  <a:srgbClr val="C00000"/>
                </a:solidFill>
              </a:rPr>
              <a:t> </a:t>
            </a:r>
            <a:r>
              <a:rPr lang="en-US" sz="1800" dirty="0" smtClean="0"/>
              <a:t>format is the standard format.</a:t>
            </a:r>
          </a:p>
          <a:p>
            <a:pPr algn="just">
              <a:buClr>
                <a:srgbClr val="C00000"/>
              </a:buClr>
              <a:buFont typeface="Wingdings" pitchFamily="2" charset="2"/>
              <a:buChar char="§"/>
              <a:defRPr/>
            </a:pPr>
            <a:r>
              <a:rPr lang="en-US" sz="1800" dirty="0" smtClean="0"/>
              <a:t>The general developing of a network is from start to finish, from     project beginning on the left to project completion on the right.</a:t>
            </a:r>
          </a:p>
          <a:p>
            <a:pPr algn="just">
              <a:buClr>
                <a:srgbClr val="C00000"/>
              </a:buClr>
              <a:buFont typeface="Wingdings" pitchFamily="2" charset="2"/>
              <a:buChar char="§"/>
              <a:defRPr/>
            </a:pPr>
            <a:r>
              <a:rPr lang="en-US" sz="1800" dirty="0" smtClean="0"/>
              <a:t>The sequential relationship of one activity to another is shown by    the dependency lines between them.</a:t>
            </a:r>
          </a:p>
          <a:p>
            <a:pPr algn="just">
              <a:buClr>
                <a:srgbClr val="C00000"/>
              </a:buClr>
              <a:buFont typeface="Wingdings" pitchFamily="2" charset="2"/>
              <a:buChar char="§"/>
              <a:defRPr/>
            </a:pPr>
            <a:r>
              <a:rPr lang="en-US" sz="1800" dirty="0" smtClean="0"/>
              <a:t>The length of the lines between activities has no significance. </a:t>
            </a:r>
          </a:p>
          <a:p>
            <a:pPr algn="just">
              <a:buClr>
                <a:srgbClr val="C00000"/>
              </a:buClr>
              <a:buFont typeface="Wingdings" pitchFamily="2" charset="2"/>
              <a:buChar char="§"/>
              <a:defRPr/>
            </a:pPr>
            <a:r>
              <a:rPr lang="en-US" sz="1800" dirty="0" smtClean="0"/>
              <a:t>Arrowheads are not always shown on the dependency lines           because of the obvious left to right flow of time.</a:t>
            </a:r>
          </a:p>
          <a:p>
            <a:pPr algn="just">
              <a:buClr>
                <a:srgbClr val="C00000"/>
              </a:buClr>
              <a:buFont typeface="Wingdings" pitchFamily="2" charset="2"/>
              <a:buChar char="§"/>
              <a:defRPr/>
            </a:pPr>
            <a:r>
              <a:rPr lang="en-US" sz="1800" dirty="0" smtClean="0"/>
              <a:t>Dependency lines that go backward from one activity to another     (</a:t>
            </a:r>
            <a:r>
              <a:rPr lang="en-US" sz="1800" b="1" dirty="0" smtClean="0">
                <a:solidFill>
                  <a:srgbClr val="C00000"/>
                </a:solidFill>
              </a:rPr>
              <a:t>looping</a:t>
            </a:r>
            <a:r>
              <a:rPr lang="en-US" sz="1800" dirty="0" smtClean="0"/>
              <a:t>) should not be used. </a:t>
            </a:r>
          </a:p>
          <a:p>
            <a:pPr algn="just">
              <a:buClr>
                <a:srgbClr val="C00000"/>
              </a:buClr>
              <a:buFont typeface="Wingdings" pitchFamily="2" charset="2"/>
              <a:buChar char="§"/>
              <a:defRPr/>
            </a:pPr>
            <a:r>
              <a:rPr lang="en-US" sz="1800" b="1" dirty="0" smtClean="0">
                <a:solidFill>
                  <a:srgbClr val="C00000"/>
                </a:solidFill>
              </a:rPr>
              <a:t>Crossovers</a:t>
            </a:r>
            <a:r>
              <a:rPr lang="en-US" sz="1800" dirty="0" smtClean="0"/>
              <a:t> occur when one dependency line must cross over        another to satisfy job logic.</a:t>
            </a:r>
            <a:endParaRPr lang="de-DE" sz="1800" dirty="0" smtClean="0"/>
          </a:p>
        </p:txBody>
      </p:sp>
      <p:sp>
        <p:nvSpPr>
          <p:cNvPr id="6" name="Rectangle 5"/>
          <p:cNvSpPr>
            <a:spLocks noChangeArrowheads="1"/>
          </p:cNvSpPr>
          <p:nvPr/>
        </p:nvSpPr>
        <p:spPr bwMode="auto">
          <a:xfrm>
            <a:off x="685800" y="381000"/>
            <a:ext cx="3352800" cy="515938"/>
          </a:xfrm>
          <a:prstGeom prst="rect">
            <a:avLst/>
          </a:prstGeom>
          <a:noFill/>
          <a:ln w="9525">
            <a:noFill/>
            <a:miter lim="800000"/>
            <a:headEnd/>
            <a:tailEnd/>
          </a:ln>
          <a:effectLst/>
          <a:scene3d>
            <a:camera prst="orthographicFront"/>
            <a:lightRig rig="threePt" dir="t"/>
          </a:scene3d>
          <a:sp3d>
            <a:bevelT w="165100" prst="coolSlant"/>
          </a:sp3d>
        </p:spPr>
        <p:txBody>
          <a:bodyPr lIns="0" tIns="0" rIns="0" bIns="0"/>
          <a:lstStyle/>
          <a:p>
            <a:pPr marL="381000" indent="-381000" algn="l">
              <a:spcBef>
                <a:spcPct val="20000"/>
              </a:spcBef>
              <a:buClr>
                <a:srgbClr val="CC3300"/>
              </a:buClr>
              <a:buSzPct val="120000"/>
              <a:buFont typeface="Webdings" pitchFamily="18" charset="2"/>
              <a:buChar char="&lt;"/>
              <a:defRPr/>
            </a:pPr>
            <a:r>
              <a:rPr lang="en-US" sz="2800" dirty="0">
                <a:solidFill>
                  <a:srgbClr val="CC3300"/>
                </a:solidFill>
              </a:rPr>
              <a:t>Network Format</a:t>
            </a:r>
            <a:endParaRPr lang="de-DE" sz="2800" dirty="0"/>
          </a:p>
        </p:txBody>
      </p:sp>
    </p:spTree>
    <p:extLst>
      <p:ext uri="{BB962C8B-B14F-4D97-AF65-F5344CB8AC3E}">
        <p14:creationId xmlns:p14="http://schemas.microsoft.com/office/powerpoint/2010/main" val="3446022517"/>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Slide Number Placeholder 4"/>
          <p:cNvSpPr>
            <a:spLocks noGrp="1"/>
          </p:cNvSpPr>
          <p:nvPr>
            <p:ph type="sldNum" sz="quarter" idx="11"/>
          </p:nvPr>
        </p:nvSpPr>
        <p:spPr>
          <a:noFill/>
        </p:spPr>
        <p:txBody>
          <a:bodyPr/>
          <a:lstStyle/>
          <a:p>
            <a:fld id="{C8BD2D9F-81E1-4C07-8589-6A3FF6425AA5}" type="slidenum">
              <a:rPr lang="ar-SA" smtClean="0"/>
              <a:pPr/>
              <a:t>6</a:t>
            </a:fld>
            <a:endParaRPr lang="en-US" smtClean="0"/>
          </a:p>
        </p:txBody>
      </p:sp>
      <p:sp>
        <p:nvSpPr>
          <p:cNvPr id="539730" name="Rectangle 82"/>
          <p:cNvSpPr>
            <a:spLocks noChangeArrowheads="1"/>
          </p:cNvSpPr>
          <p:nvPr/>
        </p:nvSpPr>
        <p:spPr bwMode="auto">
          <a:xfrm>
            <a:off x="838200" y="1066800"/>
            <a:ext cx="8153400" cy="923925"/>
          </a:xfrm>
          <a:prstGeom prst="rect">
            <a:avLst/>
          </a:prstGeom>
          <a:noFill/>
          <a:ln w="9525">
            <a:noFill/>
            <a:miter lim="800000"/>
            <a:headEnd/>
            <a:tailEnd/>
          </a:ln>
          <a:effectLst/>
        </p:spPr>
        <p:txBody>
          <a:bodyPr lIns="0" tIns="0" rIns="0" bIns="0" anchor="ctr">
            <a:spAutoFit/>
          </a:bodyPr>
          <a:lstStyle/>
          <a:p>
            <a:pPr algn="just">
              <a:defRPr/>
            </a:pPr>
            <a:r>
              <a:rPr lang="en-US" sz="2000" b="0" dirty="0">
                <a:ea typeface="Times New Roman" pitchFamily="18" charset="0"/>
                <a:cs typeface="Arial" charset="0"/>
              </a:rPr>
              <a:t>The activity list shown below represents the activities, the job logic and the activities’ durations of a small project. Draw an activity on </a:t>
            </a:r>
            <a:r>
              <a:rPr lang="en-US" sz="2000" b="0" dirty="0" smtClean="0">
                <a:ea typeface="Times New Roman" pitchFamily="18" charset="0"/>
                <a:cs typeface="Arial" charset="0"/>
              </a:rPr>
              <a:t> node </a:t>
            </a:r>
            <a:r>
              <a:rPr lang="en-US" sz="2000" b="0" dirty="0">
                <a:ea typeface="Times New Roman" pitchFamily="18" charset="0"/>
                <a:cs typeface="Arial" charset="0"/>
              </a:rPr>
              <a:t>network to represent the project.</a:t>
            </a:r>
          </a:p>
        </p:txBody>
      </p:sp>
      <p:graphicFrame>
        <p:nvGraphicFramePr>
          <p:cNvPr id="539775" name="Group 127"/>
          <p:cNvGraphicFramePr>
            <a:graphicFrameLocks noGrp="1"/>
          </p:cNvGraphicFramePr>
          <p:nvPr>
            <p:extLst>
              <p:ext uri="{D42A27DB-BD31-4B8C-83A1-F6EECF244321}">
                <p14:modId xmlns:p14="http://schemas.microsoft.com/office/powerpoint/2010/main" val="1053044359"/>
              </p:ext>
            </p:extLst>
          </p:nvPr>
        </p:nvGraphicFramePr>
        <p:xfrm>
          <a:off x="2051720" y="2348880"/>
          <a:ext cx="4968552" cy="3657600"/>
        </p:xfrm>
        <a:graphic>
          <a:graphicData uri="http://schemas.openxmlformats.org/drawingml/2006/table">
            <a:tbl>
              <a:tblPr>
                <a:tableStyleId>{616DA210-FB5B-4158-B5E0-FEB733F419BA}</a:tableStyleId>
              </a:tblPr>
              <a:tblGrid>
                <a:gridCol w="1158528"/>
                <a:gridCol w="2260600"/>
                <a:gridCol w="1549424"/>
              </a:tblGrid>
              <a:tr h="2873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800" b="1" u="none" strike="noStrike" cap="none" normalizeH="0" baseline="0" dirty="0" smtClean="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u="none" strike="noStrike" cap="none" normalizeH="0" baseline="0" dirty="0" smtClean="0">
                          <a:ln>
                            <a:noFill/>
                          </a:ln>
                          <a:effectLst/>
                        </a:rPr>
                        <a:t>Activity</a:t>
                      </a:r>
                      <a:endParaRPr kumimoji="0" lang="en-US" sz="24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0" marR="0" marT="0" marB="0" horzOverflow="overflow">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800" b="1" u="none" strike="noStrike" cap="none" normalizeH="0" baseline="0" dirty="0" smtClean="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u="none" strike="noStrike" cap="none" normalizeH="0" baseline="0" dirty="0" smtClean="0">
                          <a:ln>
                            <a:noFill/>
                          </a:ln>
                          <a:effectLst/>
                        </a:rPr>
                        <a:t>Dependency</a:t>
                      </a:r>
                      <a:endParaRPr kumimoji="0" lang="en-US" sz="24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0" marR="0" marT="0" marB="0" horzOverflow="overflow">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u="none" strike="noStrike" cap="none" normalizeH="0" baseline="0" dirty="0" smtClean="0">
                          <a:ln>
                            <a:noFill/>
                          </a:ln>
                          <a:effectLst/>
                        </a:rPr>
                        <a:t>Duration (days)</a:t>
                      </a:r>
                      <a:endParaRPr kumimoji="0" lang="en-US" sz="24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0" marR="0" marT="0" marB="0" horzOverflow="overflow">
                    <a:solidFill>
                      <a:schemeClr val="bg1"/>
                    </a:solidFill>
                  </a:tcPr>
                </a:tc>
              </a:tr>
              <a:tr h="230346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B</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R</a:t>
                      </a:r>
                      <a:endPar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0" marR="0" marT="0" marB="0" horzOverflow="overflow">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R, S, 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B, 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None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A, 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A, C</a:t>
                      </a:r>
                      <a:endPar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0" marR="0" marT="0" marB="0" horzOverflow="overflow">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9</a:t>
                      </a:r>
                      <a:endPar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0" marR="0" marT="0" marB="0" horzOverflow="overflow">
                    <a:solidFill>
                      <a:schemeClr val="bg1"/>
                    </a:solidFill>
                  </a:tcPr>
                </a:tc>
              </a:tr>
            </a:tbl>
          </a:graphicData>
        </a:graphic>
      </p:graphicFrame>
      <p:sp>
        <p:nvSpPr>
          <p:cNvPr id="7" name="Rectangle 5"/>
          <p:cNvSpPr>
            <a:spLocks noChangeArrowheads="1"/>
          </p:cNvSpPr>
          <p:nvPr/>
        </p:nvSpPr>
        <p:spPr bwMode="auto">
          <a:xfrm>
            <a:off x="685800" y="381000"/>
            <a:ext cx="2438400" cy="515938"/>
          </a:xfrm>
          <a:prstGeom prst="rect">
            <a:avLst/>
          </a:prstGeom>
          <a:noFill/>
          <a:ln w="9525">
            <a:noFill/>
            <a:miter lim="800000"/>
            <a:headEnd/>
            <a:tailEnd/>
          </a:ln>
          <a:effectLst/>
          <a:scene3d>
            <a:camera prst="orthographicFront"/>
            <a:lightRig rig="threePt" dir="t"/>
          </a:scene3d>
          <a:sp3d>
            <a:bevelT w="165100" prst="coolSlant"/>
          </a:sp3d>
        </p:spPr>
        <p:txBody>
          <a:bodyPr lIns="0" tIns="0" rIns="0" bIns="0"/>
          <a:lstStyle/>
          <a:p>
            <a:pPr marL="381000" indent="-381000" algn="l">
              <a:spcBef>
                <a:spcPct val="20000"/>
              </a:spcBef>
              <a:buClr>
                <a:srgbClr val="CC3300"/>
              </a:buClr>
              <a:buSzPct val="120000"/>
              <a:buFont typeface="Webdings" pitchFamily="18" charset="2"/>
              <a:buChar char="&lt;"/>
              <a:defRPr/>
            </a:pPr>
            <a:r>
              <a:rPr lang="en-US" sz="2800" dirty="0">
                <a:solidFill>
                  <a:srgbClr val="CC3300"/>
                </a:solidFill>
              </a:rPr>
              <a:t>Example</a:t>
            </a:r>
            <a:endParaRPr lang="de-DE" sz="2800" dirty="0"/>
          </a:p>
        </p:txBody>
      </p:sp>
    </p:spTree>
    <p:extLst>
      <p:ext uri="{BB962C8B-B14F-4D97-AF65-F5344CB8AC3E}">
        <p14:creationId xmlns:p14="http://schemas.microsoft.com/office/powerpoint/2010/main" val="2474692556"/>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fld id="{153E838D-493C-4217-9733-9D4E3031E3BF}" type="datetime8">
              <a:rPr lang="en-US" smtClean="0"/>
              <a:pPr/>
              <a:t>10/11/2012 9:03 AM</a:t>
            </a:fld>
            <a:endParaRPr lang="en-US" smtClean="0"/>
          </a:p>
        </p:txBody>
      </p:sp>
      <p:graphicFrame>
        <p:nvGraphicFramePr>
          <p:cNvPr id="1026" name="Object 39"/>
          <p:cNvGraphicFramePr>
            <a:graphicFrameLocks noGrp="1" noChangeAspect="1"/>
          </p:cNvGraphicFramePr>
          <p:nvPr>
            <p:ph idx="1"/>
            <p:extLst>
              <p:ext uri="{D42A27DB-BD31-4B8C-83A1-F6EECF244321}">
                <p14:modId xmlns:p14="http://schemas.microsoft.com/office/powerpoint/2010/main" val="1340998006"/>
              </p:ext>
            </p:extLst>
          </p:nvPr>
        </p:nvGraphicFramePr>
        <p:xfrm>
          <a:off x="838200" y="1641475"/>
          <a:ext cx="7924800" cy="3725863"/>
        </p:xfrm>
        <a:graphic>
          <a:graphicData uri="http://schemas.openxmlformats.org/presentationml/2006/ole">
            <mc:AlternateContent xmlns:mc="http://schemas.openxmlformats.org/markup-compatibility/2006">
              <mc:Choice xmlns:v="urn:schemas-microsoft-com:vml" Requires="v">
                <p:oleObj spid="_x0000_s1033" name="Worksheet" r:id="rId4" imgW="7315200" imgH="3438617" progId="Excel.Sheet.8">
                  <p:embed/>
                </p:oleObj>
              </mc:Choice>
              <mc:Fallback>
                <p:oleObj name="Worksheet" r:id="rId4" imgW="7315200" imgH="3438617" progId="Excel.Sheet.8">
                  <p:embed/>
                  <p:pic>
                    <p:nvPicPr>
                      <p:cNvPr id="0" name=""/>
                      <p:cNvPicPr>
                        <a:picLocks noChangeAspect="1" noChangeArrowheads="1"/>
                      </p:cNvPicPr>
                      <p:nvPr/>
                    </p:nvPicPr>
                    <p:blipFill>
                      <a:blip r:embed="rId5"/>
                      <a:srcRect/>
                      <a:stretch>
                        <a:fillRect/>
                      </a:stretch>
                    </p:blipFill>
                    <p:spPr bwMode="auto">
                      <a:xfrm>
                        <a:off x="838200" y="1641475"/>
                        <a:ext cx="7924800" cy="3725863"/>
                      </a:xfrm>
                      <a:prstGeom prst="rect">
                        <a:avLst/>
                      </a:prstGeom>
                      <a:noFill/>
                      <a:ln w="9525">
                        <a:noFill/>
                        <a:miter lim="800000"/>
                        <a:headEnd/>
                        <a:tailEnd/>
                      </a:ln>
                    </p:spPr>
                  </p:pic>
                </p:oleObj>
              </mc:Fallback>
            </mc:AlternateContent>
          </a:graphicData>
        </a:graphic>
      </p:graphicFrame>
      <p:sp>
        <p:nvSpPr>
          <p:cNvPr id="6" name="Rectangle 5"/>
          <p:cNvSpPr>
            <a:spLocks noChangeArrowheads="1"/>
          </p:cNvSpPr>
          <p:nvPr/>
        </p:nvSpPr>
        <p:spPr bwMode="auto">
          <a:xfrm>
            <a:off x="685800" y="381000"/>
            <a:ext cx="2133600" cy="515938"/>
          </a:xfrm>
          <a:prstGeom prst="rect">
            <a:avLst/>
          </a:prstGeom>
          <a:noFill/>
          <a:ln w="9525">
            <a:noFill/>
            <a:miter lim="800000"/>
            <a:headEnd/>
            <a:tailEnd/>
          </a:ln>
          <a:effectLst/>
          <a:scene3d>
            <a:camera prst="orthographicFront"/>
            <a:lightRig rig="threePt" dir="t"/>
          </a:scene3d>
          <a:sp3d>
            <a:bevelT w="165100" prst="coolSlant"/>
          </a:sp3d>
        </p:spPr>
        <p:txBody>
          <a:bodyPr lIns="0" tIns="0" rIns="0" bIns="0"/>
          <a:lstStyle/>
          <a:p>
            <a:pPr marL="381000" indent="-381000" algn="l">
              <a:spcBef>
                <a:spcPct val="20000"/>
              </a:spcBef>
              <a:buClr>
                <a:srgbClr val="CC3300"/>
              </a:buClr>
              <a:buSzPct val="120000"/>
              <a:buFont typeface="Webdings" pitchFamily="18" charset="2"/>
              <a:buChar char="&lt;"/>
              <a:defRPr/>
            </a:pPr>
            <a:r>
              <a:rPr lang="en-US" sz="2800" dirty="0">
                <a:solidFill>
                  <a:srgbClr val="CC3300"/>
                </a:solidFill>
              </a:rPr>
              <a:t>Example</a:t>
            </a:r>
            <a:endParaRPr lang="de-DE" sz="2800" dirty="0"/>
          </a:p>
        </p:txBody>
      </p:sp>
    </p:spTree>
    <p:extLst>
      <p:ext uri="{BB962C8B-B14F-4D97-AF65-F5344CB8AC3E}">
        <p14:creationId xmlns:p14="http://schemas.microsoft.com/office/powerpoint/2010/main" val="2089886452"/>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noFill/>
        </p:spPr>
        <p:txBody>
          <a:bodyPr/>
          <a:lstStyle/>
          <a:p>
            <a:fld id="{BA4DB1FC-5AB7-450D-82F5-016E70377BC6}" type="datetime8">
              <a:rPr lang="en-US" smtClean="0"/>
              <a:pPr/>
              <a:t>10/11/2012 9:03 AM</a:t>
            </a:fld>
            <a:endParaRPr lang="en-US" smtClean="0"/>
          </a:p>
        </p:txBody>
      </p:sp>
      <p:sp>
        <p:nvSpPr>
          <p:cNvPr id="523267" name="Rectangle 3"/>
          <p:cNvSpPr>
            <a:spLocks noGrp="1" noChangeArrowheads="1"/>
          </p:cNvSpPr>
          <p:nvPr>
            <p:ph type="body" idx="1"/>
          </p:nvPr>
        </p:nvSpPr>
        <p:spPr>
          <a:xfrm>
            <a:off x="849313" y="1143000"/>
            <a:ext cx="7913687" cy="1692275"/>
          </a:xfrm>
          <a:noFill/>
          <a:ln>
            <a:noFill/>
          </a:ln>
          <a:effectLst/>
        </p:spPr>
        <p:txBody>
          <a:bodyPr/>
          <a:lstStyle/>
          <a:p>
            <a:pPr marL="0" indent="0" algn="justLow">
              <a:buClr>
                <a:srgbClr val="C00000"/>
              </a:buClr>
              <a:buNone/>
              <a:defRPr/>
            </a:pPr>
            <a:r>
              <a:rPr lang="en-US" sz="2000" dirty="0" smtClean="0"/>
              <a:t>The purpose of network computations is to determine:</a:t>
            </a:r>
          </a:p>
          <a:p>
            <a:pPr marL="728663" lvl="1" indent="-342900" algn="justLow">
              <a:buClr>
                <a:srgbClr val="C00000"/>
              </a:buClr>
              <a:buFont typeface="Wingdings" pitchFamily="2" charset="2"/>
              <a:buChar char="§"/>
              <a:defRPr/>
            </a:pPr>
            <a:r>
              <a:rPr lang="en-US" sz="2000" dirty="0" smtClean="0"/>
              <a:t>The overall project completion time and</a:t>
            </a:r>
          </a:p>
          <a:p>
            <a:pPr marL="728663" lvl="1" indent="-342900" algn="justLow">
              <a:buClr>
                <a:srgbClr val="C00000"/>
              </a:buClr>
              <a:buFont typeface="Wingdings" pitchFamily="2" charset="2"/>
              <a:buChar char="§"/>
              <a:defRPr/>
            </a:pPr>
            <a:r>
              <a:rPr lang="en-US" sz="2000" dirty="0" smtClean="0"/>
              <a:t>The time brackets within which each activity must be       accomplished (Activity Times ).</a:t>
            </a:r>
          </a:p>
        </p:txBody>
      </p:sp>
      <p:sp>
        <p:nvSpPr>
          <p:cNvPr id="6" name="Rectangle 3"/>
          <p:cNvSpPr txBox="1">
            <a:spLocks noChangeArrowheads="1"/>
          </p:cNvSpPr>
          <p:nvPr/>
        </p:nvSpPr>
        <p:spPr bwMode="auto">
          <a:xfrm>
            <a:off x="849313" y="2895600"/>
            <a:ext cx="7913687" cy="3078163"/>
          </a:xfrm>
          <a:prstGeom prst="rect">
            <a:avLst/>
          </a:prstGeom>
          <a:noFill/>
          <a:ln w="9525">
            <a:noFill/>
            <a:miter lim="800000"/>
            <a:headEnd/>
            <a:tailEnd/>
          </a:ln>
          <a:effectLst/>
        </p:spPr>
        <p:txBody>
          <a:bodyPr lIns="0" tIns="0" rIns="0" bIns="0">
            <a:spAutoFit/>
          </a:bodyPr>
          <a:lstStyle/>
          <a:p>
            <a:pPr algn="justLow">
              <a:lnSpc>
                <a:spcPct val="125000"/>
              </a:lnSpc>
              <a:spcBef>
                <a:spcPct val="25000"/>
              </a:spcBef>
              <a:buClr>
                <a:srgbClr val="CC3300"/>
              </a:buClr>
              <a:buSzPct val="120000"/>
              <a:defRPr/>
            </a:pPr>
            <a:r>
              <a:rPr lang="en-US" sz="2000" b="0" kern="0" dirty="0">
                <a:latin typeface="+mn-lt"/>
              </a:rPr>
              <a:t>In activity on node network, all of the numbers associated with an activity are incorporated in the one node symbol for the activity, </a:t>
            </a:r>
            <a:r>
              <a:rPr lang="en-US" sz="2000" b="0" kern="0" dirty="0" smtClean="0">
                <a:latin typeface="+mn-lt"/>
              </a:rPr>
              <a:t> whereas </a:t>
            </a:r>
            <a:r>
              <a:rPr lang="en-US" sz="2000" b="0" kern="0" dirty="0">
                <a:latin typeface="+mn-lt"/>
              </a:rPr>
              <a:t>the arrow symbols contain each activity’s data in the </a:t>
            </a:r>
            <a:r>
              <a:rPr lang="en-US" sz="2000" b="0" kern="0" dirty="0" smtClean="0">
                <a:latin typeface="+mn-lt"/>
              </a:rPr>
              <a:t>    predecessor </a:t>
            </a:r>
            <a:r>
              <a:rPr lang="en-US" sz="2000" b="0" kern="0" dirty="0">
                <a:latin typeface="+mn-lt"/>
              </a:rPr>
              <a:t>and successor nodes, as well as on </a:t>
            </a:r>
            <a:r>
              <a:rPr lang="en-US" sz="2000" b="0" kern="0" dirty="0" smtClean="0">
                <a:latin typeface="+mn-lt"/>
              </a:rPr>
              <a:t>the </a:t>
            </a:r>
            <a:r>
              <a:rPr lang="en-US" sz="2000" b="0" kern="0" dirty="0">
                <a:latin typeface="+mn-lt"/>
              </a:rPr>
              <a:t>arrow itself or in a table.</a:t>
            </a:r>
          </a:p>
          <a:p>
            <a:pPr algn="justLow">
              <a:lnSpc>
                <a:spcPct val="125000"/>
              </a:lnSpc>
              <a:spcBef>
                <a:spcPct val="25000"/>
              </a:spcBef>
              <a:buClr>
                <a:srgbClr val="CC3300"/>
              </a:buClr>
              <a:buSzPct val="120000"/>
              <a:defRPr/>
            </a:pPr>
            <a:endParaRPr lang="en-US" sz="1000" b="0" kern="0" dirty="0">
              <a:latin typeface="+mn-lt"/>
            </a:endParaRPr>
          </a:p>
          <a:p>
            <a:pPr algn="justLow">
              <a:lnSpc>
                <a:spcPct val="125000"/>
              </a:lnSpc>
              <a:spcBef>
                <a:spcPct val="25000"/>
              </a:spcBef>
              <a:buClr>
                <a:srgbClr val="CC3300"/>
              </a:buClr>
              <a:buSzPct val="120000"/>
              <a:defRPr/>
            </a:pPr>
            <a:endParaRPr lang="en-US" sz="2000" b="0" kern="0" dirty="0">
              <a:latin typeface="+mn-lt"/>
            </a:endParaRPr>
          </a:p>
          <a:p>
            <a:pPr algn="justLow">
              <a:lnSpc>
                <a:spcPct val="125000"/>
              </a:lnSpc>
              <a:spcBef>
                <a:spcPct val="25000"/>
              </a:spcBef>
              <a:buClr>
                <a:srgbClr val="CC3300"/>
              </a:buClr>
              <a:buSzPct val="120000"/>
              <a:defRPr/>
            </a:pPr>
            <a:endParaRPr lang="en-US" sz="2000" b="0" kern="0" dirty="0">
              <a:latin typeface="+mn-lt"/>
            </a:endParaRPr>
          </a:p>
        </p:txBody>
      </p:sp>
      <p:graphicFrame>
        <p:nvGraphicFramePr>
          <p:cNvPr id="7" name="Table 6"/>
          <p:cNvGraphicFramePr>
            <a:graphicFrameLocks noGrp="1"/>
          </p:cNvGraphicFramePr>
          <p:nvPr/>
        </p:nvGraphicFramePr>
        <p:xfrm>
          <a:off x="3124200" y="4724400"/>
          <a:ext cx="3048000" cy="1112520"/>
        </p:xfrm>
        <a:graphic>
          <a:graphicData uri="http://schemas.openxmlformats.org/drawingml/2006/table">
            <a:tbl>
              <a:tblPr firstRow="1" bandRow="1">
                <a:tableStyleId>{5940675A-B579-460E-94D1-54222C63F5DA}</a:tableStyleId>
              </a:tblPr>
              <a:tblGrid>
                <a:gridCol w="641684"/>
                <a:gridCol w="1684421"/>
                <a:gridCol w="721895"/>
              </a:tblGrid>
              <a:tr h="370840">
                <a:tc>
                  <a:txBody>
                    <a:bodyPr/>
                    <a:lstStyle/>
                    <a:p>
                      <a:pPr algn="ctr"/>
                      <a:r>
                        <a:rPr lang="en-US" b="1" dirty="0" smtClean="0">
                          <a:solidFill>
                            <a:schemeClr val="tx1"/>
                          </a:solidFill>
                        </a:rPr>
                        <a:t>ES</a:t>
                      </a:r>
                      <a:endParaRPr lang="en-US" b="1" dirty="0">
                        <a:solidFill>
                          <a:schemeClr val="tx1"/>
                        </a:solidFill>
                      </a:endParaRPr>
                    </a:p>
                  </a:txBody>
                  <a:tcPr>
                    <a:solidFill>
                      <a:srgbClr val="F8F9BD"/>
                    </a:solidFill>
                  </a:tcPr>
                </a:tc>
                <a:tc>
                  <a:txBody>
                    <a:bodyPr/>
                    <a:lstStyle/>
                    <a:p>
                      <a:pPr algn="ctr"/>
                      <a:r>
                        <a:rPr lang="en-US" b="1" dirty="0" smtClean="0">
                          <a:solidFill>
                            <a:schemeClr val="tx1"/>
                          </a:solidFill>
                        </a:rPr>
                        <a:t>Activity code</a:t>
                      </a:r>
                      <a:endParaRPr lang="en-US" b="1" dirty="0">
                        <a:solidFill>
                          <a:schemeClr val="tx1"/>
                        </a:solidFill>
                      </a:endParaRPr>
                    </a:p>
                  </a:txBody>
                  <a:tcPr>
                    <a:solidFill>
                      <a:srgbClr val="F8F9BD"/>
                    </a:solidFill>
                  </a:tcPr>
                </a:tc>
                <a:tc>
                  <a:txBody>
                    <a:bodyPr/>
                    <a:lstStyle/>
                    <a:p>
                      <a:pPr algn="ctr"/>
                      <a:r>
                        <a:rPr lang="en-US" b="1" dirty="0" smtClean="0">
                          <a:solidFill>
                            <a:schemeClr val="tx1"/>
                          </a:solidFill>
                        </a:rPr>
                        <a:t>EF</a:t>
                      </a:r>
                      <a:endParaRPr lang="en-US" b="1" dirty="0">
                        <a:solidFill>
                          <a:schemeClr val="tx1"/>
                        </a:solidFill>
                      </a:endParaRPr>
                    </a:p>
                  </a:txBody>
                  <a:tcPr>
                    <a:solidFill>
                      <a:srgbClr val="F8F9BD"/>
                    </a:solidFill>
                  </a:tcPr>
                </a:tc>
              </a:tr>
              <a:tr h="370840">
                <a:tc gridSpan="3">
                  <a:txBody>
                    <a:bodyPr/>
                    <a:lstStyle/>
                    <a:p>
                      <a:pPr algn="ctr"/>
                      <a:r>
                        <a:rPr lang="en-US" b="1" dirty="0" smtClean="0">
                          <a:solidFill>
                            <a:schemeClr val="tx1"/>
                          </a:solidFill>
                        </a:rPr>
                        <a:t>Activity Description</a:t>
                      </a:r>
                      <a:endParaRPr lang="en-US" b="1" dirty="0">
                        <a:solidFill>
                          <a:schemeClr val="tx1"/>
                        </a:solidFill>
                      </a:endParaRPr>
                    </a:p>
                  </a:txBody>
                  <a:tcPr>
                    <a:solidFill>
                      <a:srgbClr val="F8F9BD"/>
                    </a:solidFill>
                  </a:tcPr>
                </a:tc>
                <a:tc hMerge="1">
                  <a:txBody>
                    <a:bodyPr/>
                    <a:lstStyle/>
                    <a:p>
                      <a:endParaRPr lang="en-US"/>
                    </a:p>
                  </a:txBody>
                  <a:tcPr/>
                </a:tc>
                <a:tc hMerge="1">
                  <a:txBody>
                    <a:bodyPr/>
                    <a:lstStyle/>
                    <a:p>
                      <a:endParaRPr lang="en-US"/>
                    </a:p>
                  </a:txBody>
                  <a:tcPr/>
                </a:tc>
              </a:tr>
              <a:tr h="370840">
                <a:tc>
                  <a:txBody>
                    <a:bodyPr/>
                    <a:lstStyle/>
                    <a:p>
                      <a:pPr algn="ctr"/>
                      <a:r>
                        <a:rPr lang="en-US" b="1" dirty="0" smtClean="0">
                          <a:solidFill>
                            <a:schemeClr val="tx1"/>
                          </a:solidFill>
                        </a:rPr>
                        <a:t>LS</a:t>
                      </a:r>
                      <a:endParaRPr lang="en-US" b="1" dirty="0">
                        <a:solidFill>
                          <a:schemeClr val="tx1"/>
                        </a:solidFill>
                      </a:endParaRPr>
                    </a:p>
                  </a:txBody>
                  <a:tcPr>
                    <a:solidFill>
                      <a:srgbClr val="F8F9BD"/>
                    </a:solidFill>
                  </a:tcPr>
                </a:tc>
                <a:tc>
                  <a:txBody>
                    <a:bodyPr/>
                    <a:lstStyle/>
                    <a:p>
                      <a:pPr algn="ctr"/>
                      <a:r>
                        <a:rPr lang="en-US" b="1" dirty="0" smtClean="0">
                          <a:solidFill>
                            <a:schemeClr val="tx1"/>
                          </a:solidFill>
                        </a:rPr>
                        <a:t>Duration</a:t>
                      </a:r>
                      <a:endParaRPr lang="en-US" b="1" dirty="0">
                        <a:solidFill>
                          <a:schemeClr val="tx1"/>
                        </a:solidFill>
                      </a:endParaRPr>
                    </a:p>
                  </a:txBody>
                  <a:tcPr>
                    <a:solidFill>
                      <a:srgbClr val="F8F9BD"/>
                    </a:solidFill>
                  </a:tcPr>
                </a:tc>
                <a:tc>
                  <a:txBody>
                    <a:bodyPr/>
                    <a:lstStyle/>
                    <a:p>
                      <a:pPr algn="ctr"/>
                      <a:r>
                        <a:rPr lang="en-US" b="1" dirty="0" smtClean="0">
                          <a:solidFill>
                            <a:schemeClr val="tx1"/>
                          </a:solidFill>
                        </a:rPr>
                        <a:t>LF</a:t>
                      </a:r>
                      <a:endParaRPr lang="en-US" b="1" dirty="0">
                        <a:solidFill>
                          <a:schemeClr val="tx1"/>
                        </a:solidFill>
                      </a:endParaRPr>
                    </a:p>
                  </a:txBody>
                  <a:tcPr>
                    <a:solidFill>
                      <a:srgbClr val="F8F9BD"/>
                    </a:solidFill>
                  </a:tcPr>
                </a:tc>
              </a:tr>
            </a:tbl>
          </a:graphicData>
        </a:graphic>
      </p:graphicFrame>
      <p:sp>
        <p:nvSpPr>
          <p:cNvPr id="8" name="Rectangle 5"/>
          <p:cNvSpPr>
            <a:spLocks noChangeArrowheads="1"/>
          </p:cNvSpPr>
          <p:nvPr/>
        </p:nvSpPr>
        <p:spPr bwMode="auto">
          <a:xfrm>
            <a:off x="685800" y="381000"/>
            <a:ext cx="4572000" cy="515938"/>
          </a:xfrm>
          <a:prstGeom prst="rect">
            <a:avLst/>
          </a:prstGeom>
          <a:noFill/>
          <a:ln w="9525">
            <a:noFill/>
            <a:miter lim="800000"/>
            <a:headEnd/>
            <a:tailEnd/>
          </a:ln>
          <a:effectLst/>
          <a:scene3d>
            <a:camera prst="orthographicFront"/>
            <a:lightRig rig="threePt" dir="t"/>
          </a:scene3d>
          <a:sp3d>
            <a:bevelT w="165100" prst="coolSlant"/>
          </a:sp3d>
        </p:spPr>
        <p:txBody>
          <a:bodyPr lIns="0" tIns="0" rIns="0" bIns="0"/>
          <a:lstStyle/>
          <a:p>
            <a:pPr marL="381000" indent="-381000" algn="l">
              <a:spcBef>
                <a:spcPct val="20000"/>
              </a:spcBef>
              <a:buClr>
                <a:srgbClr val="CC3300"/>
              </a:buClr>
              <a:buSzPct val="120000"/>
              <a:buFont typeface="Webdings" pitchFamily="18" charset="2"/>
              <a:buChar char="&lt;"/>
              <a:defRPr/>
            </a:pPr>
            <a:r>
              <a:rPr lang="en-US" sz="2800" dirty="0">
                <a:solidFill>
                  <a:srgbClr val="CC3300"/>
                </a:solidFill>
              </a:rPr>
              <a:t>Network Computations</a:t>
            </a:r>
            <a:endParaRPr lang="de-DE" sz="2800" dirty="0"/>
          </a:p>
        </p:txBody>
      </p:sp>
    </p:spTree>
    <p:extLst>
      <p:ext uri="{BB962C8B-B14F-4D97-AF65-F5344CB8AC3E}">
        <p14:creationId xmlns:p14="http://schemas.microsoft.com/office/powerpoint/2010/main" val="32036832"/>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noFill/>
        </p:spPr>
        <p:txBody>
          <a:bodyPr/>
          <a:lstStyle/>
          <a:p>
            <a:fld id="{8BF2A5CD-B59F-4E33-8D29-01DD2DE7BEE3}" type="datetime8">
              <a:rPr lang="en-US" smtClean="0"/>
              <a:pPr/>
              <a:t>10/11/2012 9:03 AM</a:t>
            </a:fld>
            <a:endParaRPr lang="en-US" smtClean="0"/>
          </a:p>
        </p:txBody>
      </p:sp>
      <p:sp>
        <p:nvSpPr>
          <p:cNvPr id="522243" name="Rectangle 3"/>
          <p:cNvSpPr>
            <a:spLocks noGrp="1" noChangeArrowheads="1"/>
          </p:cNvSpPr>
          <p:nvPr>
            <p:ph type="body" idx="1"/>
          </p:nvPr>
        </p:nvSpPr>
        <p:spPr>
          <a:xfrm>
            <a:off x="611560" y="1700808"/>
            <a:ext cx="8007424" cy="3775050"/>
          </a:xfrm>
          <a:noFill/>
          <a:ln>
            <a:noFill/>
          </a:ln>
          <a:effectLst/>
        </p:spPr>
        <p:txBody>
          <a:bodyPr/>
          <a:lstStyle/>
          <a:p>
            <a:pPr marL="363538" lvl="1" indent="-363538" algn="just">
              <a:buClr>
                <a:srgbClr val="CC3300"/>
              </a:buClr>
              <a:buSzPct val="100000"/>
              <a:buFont typeface="Wingdings" pitchFamily="2" charset="2"/>
              <a:buAutoNum type="arabicPeriod"/>
              <a:defRPr/>
            </a:pPr>
            <a:r>
              <a:rPr lang="en-US" sz="2400" dirty="0" smtClean="0"/>
              <a:t>The "Early Start" (ES) or "Earliest Start" of an activity is the earliest time that the activity can possibly      start allowing for the time required to complete the preceding activities.</a:t>
            </a:r>
          </a:p>
          <a:p>
            <a:pPr marL="690563" lvl="1" indent="-304800" algn="just">
              <a:buClr>
                <a:srgbClr val="CC3300"/>
              </a:buClr>
              <a:buFont typeface="Wingdings" pitchFamily="2" charset="2"/>
              <a:buAutoNum type="arabicPeriod"/>
              <a:defRPr/>
            </a:pPr>
            <a:endParaRPr lang="en-US" sz="1400" dirty="0" smtClean="0"/>
          </a:p>
          <a:p>
            <a:pPr marL="363538" lvl="1" indent="-363538" algn="just">
              <a:buClr>
                <a:srgbClr val="CC3300"/>
              </a:buClr>
              <a:buSzPct val="100000"/>
              <a:buFont typeface="Wingdings" pitchFamily="2" charset="2"/>
              <a:buAutoNum type="arabicPeriod"/>
              <a:defRPr/>
            </a:pPr>
            <a:r>
              <a:rPr lang="en-US" sz="2400" dirty="0" smtClean="0"/>
              <a:t>The "Early Finish" (EF) or "Earliest Finish" of an      activity is the earliest possible time that it can be    completed. It is determined by adding that activity's duration to its early start time.</a:t>
            </a:r>
          </a:p>
        </p:txBody>
      </p:sp>
      <p:sp>
        <p:nvSpPr>
          <p:cNvPr id="522245" name="Rectangle 5"/>
          <p:cNvSpPr>
            <a:spLocks noGrp="1" noChangeArrowheads="1"/>
          </p:cNvSpPr>
          <p:nvPr>
            <p:ph type="title"/>
          </p:nvPr>
        </p:nvSpPr>
        <p:spPr>
          <a:xfrm>
            <a:off x="611560" y="476672"/>
            <a:ext cx="4176712" cy="515937"/>
          </a:xfrm>
          <a:noFill/>
          <a:ln>
            <a:noFill/>
          </a:ln>
          <a:effectLst/>
        </p:spPr>
        <p:txBody>
          <a:bodyPr/>
          <a:lstStyle/>
          <a:p>
            <a:pPr>
              <a:buClr>
                <a:srgbClr val="CC3300"/>
              </a:buClr>
              <a:defRPr/>
            </a:pPr>
            <a:r>
              <a:rPr lang="en-US" sz="2400" dirty="0" smtClean="0">
                <a:solidFill>
                  <a:srgbClr val="CC3300"/>
                </a:solidFill>
              </a:rPr>
              <a:t>EARLY ACTIVITY TIMES</a:t>
            </a:r>
            <a:endParaRPr lang="de-DE" sz="1700" dirty="0" smtClean="0"/>
          </a:p>
        </p:txBody>
      </p:sp>
    </p:spTree>
    <p:extLst>
      <p:ext uri="{BB962C8B-B14F-4D97-AF65-F5344CB8AC3E}">
        <p14:creationId xmlns:p14="http://schemas.microsoft.com/office/powerpoint/2010/main" val="2382357089"/>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2_기본 디자인">
  <a:themeElements>
    <a:clrScheme name="1_기본 디자인 3">
      <a:dk1>
        <a:srgbClr val="000000"/>
      </a:dk1>
      <a:lt1>
        <a:srgbClr val="FFFFFF"/>
      </a:lt1>
      <a:dk2>
        <a:srgbClr val="FFFFFF"/>
      </a:dk2>
      <a:lt2>
        <a:srgbClr val="4D4D4D"/>
      </a:lt2>
      <a:accent1>
        <a:srgbClr val="7067AF"/>
      </a:accent1>
      <a:accent2>
        <a:srgbClr val="99CCFF"/>
      </a:accent2>
      <a:accent3>
        <a:srgbClr val="FFFFFF"/>
      </a:accent3>
      <a:accent4>
        <a:srgbClr val="000000"/>
      </a:accent4>
      <a:accent5>
        <a:srgbClr val="BBB8D4"/>
      </a:accent5>
      <a:accent6>
        <a:srgbClr val="8AB9E7"/>
      </a:accent6>
      <a:hlink>
        <a:srgbClr val="CCCCFF"/>
      </a:hlink>
      <a:folHlink>
        <a:srgbClr val="C68DFF"/>
      </a:folHlink>
    </a:clrScheme>
    <a:fontScheme name="1_기본 디자인">
      <a:majorFont>
        <a:latin typeface="굴림"/>
        <a:ea typeface="굴림"/>
        <a:cs typeface=""/>
      </a:majorFont>
      <a:minorFont>
        <a:latin typeface="굴림"/>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1" hangingPunct="1">
          <a:lnSpc>
            <a:spcPct val="100000"/>
          </a:lnSpc>
          <a:spcBef>
            <a:spcPct val="0"/>
          </a:spcBef>
          <a:spcAft>
            <a:spcPct val="0"/>
          </a:spcAft>
          <a:buClrTx/>
          <a:buSzTx/>
          <a:buFontTx/>
          <a:buNone/>
          <a:tabLst/>
          <a:defRPr kumimoji="1" lang="ko-KR" altLang="en-US" sz="2400" b="0" i="0" u="none" strike="noStrike" cap="none" normalizeH="0" baseline="0" smtClean="0">
            <a:ln>
              <a:noFill/>
            </a:ln>
            <a:solidFill>
              <a:schemeClr val="tx1"/>
            </a:solidFill>
            <a:effectLst/>
            <a:latin typeface="굴림" pitchFamily="34" charset="-127"/>
            <a:ea typeface="굴림" pitchFamily="34"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1" hangingPunct="1">
          <a:lnSpc>
            <a:spcPct val="100000"/>
          </a:lnSpc>
          <a:spcBef>
            <a:spcPct val="0"/>
          </a:spcBef>
          <a:spcAft>
            <a:spcPct val="0"/>
          </a:spcAft>
          <a:buClrTx/>
          <a:buSzTx/>
          <a:buFontTx/>
          <a:buNone/>
          <a:tabLst/>
          <a:defRPr kumimoji="1" lang="ko-KR" altLang="en-US" sz="2400" b="0" i="0" u="none" strike="noStrike" cap="none" normalizeH="0" baseline="0" smtClean="0">
            <a:ln>
              <a:noFill/>
            </a:ln>
            <a:solidFill>
              <a:schemeClr val="tx1"/>
            </a:solidFill>
            <a:effectLst/>
            <a:latin typeface="굴림" pitchFamily="34" charset="-127"/>
            <a:ea typeface="굴림" pitchFamily="34" charset="-127"/>
          </a:defRPr>
        </a:defPPr>
      </a:lstStyle>
    </a:lnDef>
  </a:objectDefaults>
  <a:extraClrSchemeLst>
    <a:extraClrScheme>
      <a:clrScheme name="1_기본 디자인 1">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1_기본 디자인 2">
        <a:dk1>
          <a:srgbClr val="000000"/>
        </a:dk1>
        <a:lt1>
          <a:srgbClr val="FFFFFF"/>
        </a:lt1>
        <a:dk2>
          <a:srgbClr val="FFFFCC"/>
        </a:dk2>
        <a:lt2>
          <a:srgbClr val="5F5F5F"/>
        </a:lt2>
        <a:accent1>
          <a:srgbClr val="5A9E65"/>
        </a:accent1>
        <a:accent2>
          <a:srgbClr val="CCCC00"/>
        </a:accent2>
        <a:accent3>
          <a:srgbClr val="FFFFFF"/>
        </a:accent3>
        <a:accent4>
          <a:srgbClr val="000000"/>
        </a:accent4>
        <a:accent5>
          <a:srgbClr val="B5CCB8"/>
        </a:accent5>
        <a:accent6>
          <a:srgbClr val="B9B900"/>
        </a:accent6>
        <a:hlink>
          <a:srgbClr val="DB8647"/>
        </a:hlink>
        <a:folHlink>
          <a:srgbClr val="90B7CA"/>
        </a:folHlink>
      </a:clrScheme>
      <a:clrMap bg1="lt1" tx1="dk1" bg2="lt2" tx2="dk2" accent1="accent1" accent2="accent2" accent3="accent3" accent4="accent4" accent5="accent5" accent6="accent6" hlink="hlink" folHlink="folHlink"/>
    </a:extraClrScheme>
    <a:extraClrScheme>
      <a:clrScheme name="1_기본 디자인 3">
        <a:dk1>
          <a:srgbClr val="000000"/>
        </a:dk1>
        <a:lt1>
          <a:srgbClr val="FFFFFF"/>
        </a:lt1>
        <a:dk2>
          <a:srgbClr val="FFFFFF"/>
        </a:dk2>
        <a:lt2>
          <a:srgbClr val="4D4D4D"/>
        </a:lt2>
        <a:accent1>
          <a:srgbClr val="7067AF"/>
        </a:accent1>
        <a:accent2>
          <a:srgbClr val="99CCFF"/>
        </a:accent2>
        <a:accent3>
          <a:srgbClr val="FFFFFF"/>
        </a:accent3>
        <a:accent4>
          <a:srgbClr val="000000"/>
        </a:accent4>
        <a:accent5>
          <a:srgbClr val="BBB8D4"/>
        </a:accent5>
        <a:accent6>
          <a:srgbClr val="8AB9E7"/>
        </a:accent6>
        <a:hlink>
          <a:srgbClr val="CCCCFF"/>
        </a:hlink>
        <a:folHlink>
          <a:srgbClr val="C68DFF"/>
        </a:folHlink>
      </a:clrScheme>
      <a:clrMap bg1="lt1" tx1="dk1" bg2="lt2" tx2="dk2" accent1="accent1" accent2="accent2" accent3="accent3" accent4="accent4" accent5="accent5" accent6="accent6" hlink="hlink" folHlink="folHlink"/>
    </a:extraClrScheme>
    <a:extraClrScheme>
      <a:clrScheme name="1_기본 디자인 4">
        <a:dk1>
          <a:srgbClr val="000000"/>
        </a:dk1>
        <a:lt1>
          <a:srgbClr val="FFFFFF"/>
        </a:lt1>
        <a:dk2>
          <a:srgbClr val="FEE9DE"/>
        </a:dk2>
        <a:lt2>
          <a:srgbClr val="777777"/>
        </a:lt2>
        <a:accent1>
          <a:srgbClr val="6D5484"/>
        </a:accent1>
        <a:accent2>
          <a:srgbClr val="D88EC6"/>
        </a:accent2>
        <a:accent3>
          <a:srgbClr val="FFFFFF"/>
        </a:accent3>
        <a:accent4>
          <a:srgbClr val="000000"/>
        </a:accent4>
        <a:accent5>
          <a:srgbClr val="BAB3C2"/>
        </a:accent5>
        <a:accent6>
          <a:srgbClr val="C480B3"/>
        </a:accent6>
        <a:hlink>
          <a:srgbClr val="EA8484"/>
        </a:hlink>
        <a:folHlink>
          <a:srgbClr val="8BCFB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3094</TotalTime>
  <Words>1833</Words>
  <Application>Microsoft Office PowerPoint</Application>
  <PresentationFormat>On-screen Show (4:3)</PresentationFormat>
  <Paragraphs>216</Paragraphs>
  <Slides>25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2_기본 디자인</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EARLY ACTIVITY TIMES</vt:lpstr>
      <vt:lpstr>PowerPoint Presentation</vt:lpstr>
      <vt:lpstr>Example</vt:lpstr>
      <vt:lpstr>Example</vt:lpstr>
      <vt:lpstr>PowerPoint Presentation</vt:lpstr>
      <vt:lpstr>PowerPoint Presentation</vt:lpstr>
      <vt:lpstr>Example</vt:lpstr>
      <vt:lpstr>Example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HBP, USM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STUDIO</dc:title>
  <dc:creator>Abdullah</dc:creator>
  <cp:lastModifiedBy>User</cp:lastModifiedBy>
  <cp:revision>292</cp:revision>
  <cp:lastPrinted>2012-11-03T07:35:22Z</cp:lastPrinted>
  <dcterms:created xsi:type="dcterms:W3CDTF">2004-04-28T08:22:41Z</dcterms:created>
  <dcterms:modified xsi:type="dcterms:W3CDTF">2012-11-10T06:04:42Z</dcterms:modified>
</cp:coreProperties>
</file>