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27"/>
  </p:notesMasterIdLst>
  <p:handoutMasterIdLst>
    <p:handoutMasterId r:id="rId28"/>
  </p:handoutMasterIdLst>
  <p:sldIdLst>
    <p:sldId id="381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56" r:id="rId19"/>
    <p:sldId id="359" r:id="rId20"/>
    <p:sldId id="360" r:id="rId21"/>
    <p:sldId id="361" r:id="rId22"/>
    <p:sldId id="366" r:id="rId23"/>
    <p:sldId id="363" r:id="rId24"/>
    <p:sldId id="364" r:id="rId25"/>
    <p:sldId id="399" r:id="rId2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7CF"/>
    <a:srgbClr val="FC1A5B"/>
    <a:srgbClr val="9D4DC9"/>
    <a:srgbClr val="C0C0C0"/>
    <a:srgbClr val="969696"/>
    <a:srgbClr val="A40C83"/>
    <a:srgbClr val="0F03AD"/>
    <a:srgbClr val="253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649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D582-9CB7-4FB8-A1D1-D3AE4E38F8ED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4F24-BF82-4DA4-9F53-9EC99A904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658AB1-AC73-4B1D-8BA3-CEFD0AA1ED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86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5580C-750F-41C6-AF76-74FA7C369121}" type="slidenum">
              <a:rPr lang="ar-SA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0" descr="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1"/>
          <p:cNvSpPr>
            <a:spLocks noChangeArrowheads="1"/>
          </p:cNvSpPr>
          <p:nvPr userDrawn="1"/>
        </p:nvSpPr>
        <p:spPr bwMode="auto">
          <a:xfrm>
            <a:off x="0" y="2286000"/>
            <a:ext cx="9144000" cy="4581525"/>
          </a:xfrm>
          <a:prstGeom prst="rect">
            <a:avLst/>
          </a:prstGeom>
          <a:gradFill rotWithShape="1">
            <a:gsLst>
              <a:gs pos="0">
                <a:srgbClr val="3B3B3B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752475" y="0"/>
            <a:ext cx="7346950" cy="6880225"/>
            <a:chOff x="474" y="0"/>
            <a:chExt cx="4628" cy="4334"/>
          </a:xfrm>
        </p:grpSpPr>
        <p:sp>
          <p:nvSpPr>
            <p:cNvPr id="5" name="Line 53"/>
            <p:cNvSpPr>
              <a:spLocks noChangeShapeType="1"/>
            </p:cNvSpPr>
            <p:nvPr/>
          </p:nvSpPr>
          <p:spPr bwMode="auto">
            <a:xfrm>
              <a:off x="47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Line 54"/>
            <p:cNvSpPr>
              <a:spLocks noChangeShapeType="1"/>
            </p:cNvSpPr>
            <p:nvPr/>
          </p:nvSpPr>
          <p:spPr bwMode="auto">
            <a:xfrm>
              <a:off x="106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Line 55"/>
            <p:cNvSpPr>
              <a:spLocks noChangeShapeType="1"/>
            </p:cNvSpPr>
            <p:nvPr/>
          </p:nvSpPr>
          <p:spPr bwMode="auto">
            <a:xfrm>
              <a:off x="4094" y="8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Line 56"/>
            <p:cNvSpPr>
              <a:spLocks noChangeShapeType="1"/>
            </p:cNvSpPr>
            <p:nvPr/>
          </p:nvSpPr>
          <p:spPr bwMode="auto">
            <a:xfrm>
              <a:off x="433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Line 57"/>
            <p:cNvSpPr>
              <a:spLocks noChangeShapeType="1"/>
            </p:cNvSpPr>
            <p:nvPr/>
          </p:nvSpPr>
          <p:spPr bwMode="auto">
            <a:xfrm>
              <a:off x="454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58"/>
            <p:cNvSpPr>
              <a:spLocks noChangeShapeType="1"/>
            </p:cNvSpPr>
            <p:nvPr/>
          </p:nvSpPr>
          <p:spPr bwMode="auto">
            <a:xfrm>
              <a:off x="5102" y="1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" name="Rectangle 59"/>
          <p:cNvSpPr>
            <a:spLocks noChangeArrowheads="1"/>
          </p:cNvSpPr>
          <p:nvPr userDrawn="1"/>
        </p:nvSpPr>
        <p:spPr bwMode="auto">
          <a:xfrm>
            <a:off x="0" y="2349500"/>
            <a:ext cx="9144000" cy="1366838"/>
          </a:xfrm>
          <a:prstGeom prst="rect">
            <a:avLst/>
          </a:prstGeom>
          <a:solidFill>
            <a:srgbClr val="00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60" descr="좁은 수평선"/>
          <p:cNvSpPr>
            <a:spLocks noChangeArrowheads="1"/>
          </p:cNvSpPr>
          <p:nvPr userDrawn="1"/>
        </p:nvSpPr>
        <p:spPr bwMode="auto">
          <a:xfrm>
            <a:off x="0" y="2349500"/>
            <a:ext cx="9144000" cy="250825"/>
          </a:xfrm>
          <a:prstGeom prst="rect">
            <a:avLst/>
          </a:prstGeom>
          <a:pattFill prst="narHorz">
            <a:fgClr>
              <a:srgbClr val="FFFFFF">
                <a:alpha val="50195"/>
              </a:srgbClr>
            </a:fgClr>
            <a:bgClr>
              <a:srgbClr val="969696">
                <a:alpha val="50195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1" descr="어두운 상향 대각선"/>
          <p:cNvSpPr>
            <a:spLocks noChangeArrowheads="1"/>
          </p:cNvSpPr>
          <p:nvPr userDrawn="1"/>
        </p:nvSpPr>
        <p:spPr bwMode="auto">
          <a:xfrm>
            <a:off x="0" y="3744913"/>
            <a:ext cx="9144000" cy="476250"/>
          </a:xfrm>
          <a:prstGeom prst="rect">
            <a:avLst/>
          </a:prstGeom>
          <a:pattFill prst="dkUpDiag">
            <a:fgClr>
              <a:srgbClr val="000000">
                <a:alpha val="30196"/>
              </a:srgbClr>
            </a:fgClr>
            <a:bgClr>
              <a:srgbClr val="969696">
                <a:alpha val="30196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" name="Group 62"/>
          <p:cNvGrpSpPr>
            <a:grpSpLocks/>
          </p:cNvGrpSpPr>
          <p:nvPr userDrawn="1"/>
        </p:nvGrpSpPr>
        <p:grpSpPr bwMode="auto">
          <a:xfrm>
            <a:off x="755650" y="1123950"/>
            <a:ext cx="2508250" cy="1657350"/>
            <a:chOff x="748" y="1657"/>
            <a:chExt cx="1580" cy="1044"/>
          </a:xfrm>
        </p:grpSpPr>
        <p:sp>
          <p:nvSpPr>
            <p:cNvPr id="15" name="AutoShape 63"/>
            <p:cNvSpPr>
              <a:spLocks noChangeArrowheads="1"/>
            </p:cNvSpPr>
            <p:nvPr/>
          </p:nvSpPr>
          <p:spPr bwMode="auto">
            <a:xfrm>
              <a:off x="1494" y="1657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AutoShape 64"/>
            <p:cNvSpPr>
              <a:spLocks noChangeArrowheads="1"/>
            </p:cNvSpPr>
            <p:nvPr/>
          </p:nvSpPr>
          <p:spPr bwMode="auto">
            <a:xfrm>
              <a:off x="1864" y="187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AutoShape 65"/>
            <p:cNvSpPr>
              <a:spLocks noChangeArrowheads="1"/>
            </p:cNvSpPr>
            <p:nvPr/>
          </p:nvSpPr>
          <p:spPr bwMode="auto">
            <a:xfrm>
              <a:off x="1496" y="2085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AutoShape 66"/>
            <p:cNvSpPr>
              <a:spLocks noChangeArrowheads="1"/>
            </p:cNvSpPr>
            <p:nvPr/>
          </p:nvSpPr>
          <p:spPr bwMode="auto">
            <a:xfrm>
              <a:off x="1122" y="1873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AutoShape 67"/>
            <p:cNvSpPr>
              <a:spLocks noChangeArrowheads="1"/>
            </p:cNvSpPr>
            <p:nvPr/>
          </p:nvSpPr>
          <p:spPr bwMode="auto">
            <a:xfrm>
              <a:off x="748" y="166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AutoShape 68"/>
            <p:cNvSpPr>
              <a:spLocks noChangeArrowheads="1"/>
            </p:cNvSpPr>
            <p:nvPr/>
          </p:nvSpPr>
          <p:spPr bwMode="auto">
            <a:xfrm>
              <a:off x="758" y="2091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AutoShape 69"/>
            <p:cNvSpPr>
              <a:spLocks noChangeArrowheads="1"/>
            </p:cNvSpPr>
            <p:nvPr/>
          </p:nvSpPr>
          <p:spPr bwMode="auto">
            <a:xfrm>
              <a:off x="1128" y="2305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AutoShape 70"/>
            <p:cNvSpPr>
              <a:spLocks noChangeArrowheads="1"/>
            </p:cNvSpPr>
            <p:nvPr/>
          </p:nvSpPr>
          <p:spPr bwMode="auto">
            <a:xfrm>
              <a:off x="1870" y="2297"/>
              <a:ext cx="458" cy="396"/>
            </a:xfrm>
            <a:prstGeom prst="hexagon">
              <a:avLst>
                <a:gd name="adj" fmla="val 28914"/>
                <a:gd name="vf" fmla="val 115470"/>
              </a:avLst>
            </a:prstGeom>
            <a:noFill/>
            <a:ln w="9525" algn="ctr">
              <a:solidFill>
                <a:srgbClr val="FFFFFF">
                  <a:alpha val="30196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71"/>
          <p:cNvGrpSpPr>
            <a:grpSpLocks/>
          </p:cNvGrpSpPr>
          <p:nvPr userDrawn="1"/>
        </p:nvGrpSpPr>
        <p:grpSpPr bwMode="auto">
          <a:xfrm>
            <a:off x="6875463" y="3500438"/>
            <a:ext cx="2268537" cy="504825"/>
            <a:chOff x="3833" y="2010"/>
            <a:chExt cx="1860" cy="422"/>
          </a:xfrm>
        </p:grpSpPr>
        <p:sp>
          <p:nvSpPr>
            <p:cNvPr id="24" name="AutoShape 72"/>
            <p:cNvSpPr>
              <a:spLocks noChangeArrowheads="1"/>
            </p:cNvSpPr>
            <p:nvPr/>
          </p:nvSpPr>
          <p:spPr bwMode="auto">
            <a:xfrm>
              <a:off x="3833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AutoShape 73"/>
            <p:cNvSpPr>
              <a:spLocks noChangeArrowheads="1"/>
            </p:cNvSpPr>
            <p:nvPr/>
          </p:nvSpPr>
          <p:spPr bwMode="auto">
            <a:xfrm>
              <a:off x="4095" y="2014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AutoShape 74"/>
            <p:cNvSpPr>
              <a:spLocks noChangeArrowheads="1"/>
            </p:cNvSpPr>
            <p:nvPr/>
          </p:nvSpPr>
          <p:spPr bwMode="auto">
            <a:xfrm>
              <a:off x="4358" y="2018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AutoShape 75"/>
            <p:cNvSpPr>
              <a:spLocks noChangeArrowheads="1"/>
            </p:cNvSpPr>
            <p:nvPr/>
          </p:nvSpPr>
          <p:spPr bwMode="auto">
            <a:xfrm>
              <a:off x="4619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AutoShape 76"/>
            <p:cNvSpPr>
              <a:spLocks noChangeArrowheads="1"/>
            </p:cNvSpPr>
            <p:nvPr/>
          </p:nvSpPr>
          <p:spPr bwMode="auto">
            <a:xfrm>
              <a:off x="4881" y="2014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AutoShape 77"/>
            <p:cNvSpPr>
              <a:spLocks noChangeArrowheads="1"/>
            </p:cNvSpPr>
            <p:nvPr/>
          </p:nvSpPr>
          <p:spPr bwMode="auto">
            <a:xfrm>
              <a:off x="5142" y="2013"/>
              <a:ext cx="289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AutoShape 78"/>
            <p:cNvSpPr>
              <a:spLocks noChangeArrowheads="1"/>
            </p:cNvSpPr>
            <p:nvPr/>
          </p:nvSpPr>
          <p:spPr bwMode="auto">
            <a:xfrm>
              <a:off x="5405" y="2010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3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9"/>
          <p:cNvGrpSpPr>
            <a:grpSpLocks/>
          </p:cNvGrpSpPr>
          <p:nvPr userDrawn="1"/>
        </p:nvGrpSpPr>
        <p:grpSpPr bwMode="auto">
          <a:xfrm>
            <a:off x="250825" y="3575050"/>
            <a:ext cx="1441450" cy="285750"/>
            <a:chOff x="612" y="2353"/>
            <a:chExt cx="1361" cy="311"/>
          </a:xfrm>
        </p:grpSpPr>
        <p:sp>
          <p:nvSpPr>
            <p:cNvPr id="32" name="AutoShape 80"/>
            <p:cNvSpPr>
              <a:spLocks noChangeArrowheads="1"/>
            </p:cNvSpPr>
            <p:nvPr/>
          </p:nvSpPr>
          <p:spPr bwMode="auto">
            <a:xfrm>
              <a:off x="612" y="2362"/>
              <a:ext cx="211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AutoShape 81"/>
            <p:cNvSpPr>
              <a:spLocks noChangeArrowheads="1"/>
            </p:cNvSpPr>
            <p:nvPr/>
          </p:nvSpPr>
          <p:spPr bwMode="auto">
            <a:xfrm>
              <a:off x="804" y="2356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AutoShape 82"/>
            <p:cNvSpPr>
              <a:spLocks noChangeArrowheads="1"/>
            </p:cNvSpPr>
            <p:nvPr/>
          </p:nvSpPr>
          <p:spPr bwMode="auto">
            <a:xfrm>
              <a:off x="996" y="2358"/>
              <a:ext cx="210" cy="304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AutoShape 83"/>
            <p:cNvSpPr>
              <a:spLocks noChangeArrowheads="1"/>
            </p:cNvSpPr>
            <p:nvPr/>
          </p:nvSpPr>
          <p:spPr bwMode="auto">
            <a:xfrm>
              <a:off x="1188" y="2358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AutoShape 84"/>
            <p:cNvSpPr>
              <a:spLocks noChangeArrowheads="1"/>
            </p:cNvSpPr>
            <p:nvPr/>
          </p:nvSpPr>
          <p:spPr bwMode="auto">
            <a:xfrm>
              <a:off x="1379" y="2356"/>
              <a:ext cx="210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AutoShape 85"/>
            <p:cNvSpPr>
              <a:spLocks noChangeArrowheads="1"/>
            </p:cNvSpPr>
            <p:nvPr/>
          </p:nvSpPr>
          <p:spPr bwMode="auto">
            <a:xfrm>
              <a:off x="1571" y="2355"/>
              <a:ext cx="210" cy="304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AutoShape 86"/>
            <p:cNvSpPr>
              <a:spLocks noChangeArrowheads="1"/>
            </p:cNvSpPr>
            <p:nvPr/>
          </p:nvSpPr>
          <p:spPr bwMode="auto">
            <a:xfrm>
              <a:off x="1762" y="2353"/>
              <a:ext cx="211" cy="302"/>
            </a:xfrm>
            <a:prstGeom prst="chevron">
              <a:avLst>
                <a:gd name="adj" fmla="val 25000"/>
              </a:avLst>
            </a:prstGeom>
            <a:noFill/>
            <a:ln w="9525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39" name="Picture 87" descr="방사형 패턴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65151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" name="Group 88"/>
          <p:cNvGrpSpPr>
            <a:grpSpLocks/>
          </p:cNvGrpSpPr>
          <p:nvPr userDrawn="1"/>
        </p:nvGrpSpPr>
        <p:grpSpPr bwMode="auto">
          <a:xfrm>
            <a:off x="-12700" y="2047875"/>
            <a:ext cx="9166225" cy="3000375"/>
            <a:chOff x="-14" y="1278"/>
            <a:chExt cx="5774" cy="1890"/>
          </a:xfrm>
        </p:grpSpPr>
        <p:sp>
          <p:nvSpPr>
            <p:cNvPr id="41" name="Line 89"/>
            <p:cNvSpPr>
              <a:spLocks noChangeShapeType="1"/>
            </p:cNvSpPr>
            <p:nvPr/>
          </p:nvSpPr>
          <p:spPr bwMode="auto">
            <a:xfrm>
              <a:off x="0" y="3168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2" name="Line 90"/>
            <p:cNvSpPr>
              <a:spLocks noChangeShapeType="1"/>
            </p:cNvSpPr>
            <p:nvPr/>
          </p:nvSpPr>
          <p:spPr bwMode="auto">
            <a:xfrm>
              <a:off x="-14" y="2659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" name="Line 91"/>
            <p:cNvSpPr>
              <a:spLocks noChangeShapeType="1"/>
            </p:cNvSpPr>
            <p:nvPr/>
          </p:nvSpPr>
          <p:spPr bwMode="auto">
            <a:xfrm>
              <a:off x="-10" y="2341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4" name="Line 92"/>
            <p:cNvSpPr>
              <a:spLocks noChangeShapeType="1"/>
            </p:cNvSpPr>
            <p:nvPr/>
          </p:nvSpPr>
          <p:spPr bwMode="auto">
            <a:xfrm>
              <a:off x="-10" y="1278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5" name="Line 93"/>
          <p:cNvSpPr>
            <a:spLocks noChangeShapeType="1"/>
          </p:cNvSpPr>
          <p:nvPr userDrawn="1"/>
        </p:nvSpPr>
        <p:spPr bwMode="auto">
          <a:xfrm>
            <a:off x="0" y="3254375"/>
            <a:ext cx="9144000" cy="0"/>
          </a:xfrm>
          <a:prstGeom prst="line">
            <a:avLst/>
          </a:prstGeom>
          <a:noFill/>
          <a:ln w="19050">
            <a:solidFill>
              <a:srgbClr val="FFFFFF">
                <a:alpha val="50195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46" name="Picture 94" descr="영문간지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833563"/>
            <a:ext cx="2879725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95" descr="영문간지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1557338"/>
            <a:ext cx="18351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79913" y="6648450"/>
            <a:ext cx="685800" cy="214313"/>
          </a:xfrm>
        </p:spPr>
        <p:txBody>
          <a:bodyPr anchorCtr="0"/>
          <a:lstStyle>
            <a:lvl1pPr algn="l">
              <a:defRPr sz="800"/>
            </a:lvl1pPr>
          </a:lstStyle>
          <a:p>
            <a:pPr>
              <a:defRPr/>
            </a:pPr>
            <a:fld id="{1AF1A1DD-1254-4472-A90F-B9D900587D5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1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DDAF2-3610-4DF8-AAED-C0530D7FC11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07B2D-B7D0-4831-BE9C-19237A6EE01A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1999E-5BA2-4B98-9FF9-4F9AA5CB9707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375F-037C-424F-ADA5-A6E415D44476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F20B-A9CF-4BEA-8AD7-1CC5FFBC00E4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8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864A-301D-4FE2-8552-334CDFBA4059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9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2A260-FE9E-4790-8B43-FC39DB878463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3044B-AA01-4362-AFAA-2B64FFE1EDA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6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AEA9-1742-4B16-8371-7A2F9094738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8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CA077-D84E-4FFC-A99D-33E51EDA8B6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5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4D65B-2E50-4A0E-A349-D0491063DB32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6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lue"/>
          <p:cNvPicPr>
            <a:picLocks noChangeAspect="1" noChangeArrowheads="1"/>
          </p:cNvPicPr>
          <p:nvPr userDrawn="1"/>
        </p:nvPicPr>
        <p:blipFill>
          <a:blip r:embed="rId15"/>
          <a:srcRect t="27328"/>
          <a:stretch>
            <a:fillRect/>
          </a:stretch>
        </p:blipFill>
        <p:spPr bwMode="auto">
          <a:xfrm>
            <a:off x="0" y="0"/>
            <a:ext cx="9144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752475" y="0"/>
            <a:ext cx="7346950" cy="6880225"/>
            <a:chOff x="474" y="0"/>
            <a:chExt cx="4628" cy="4334"/>
          </a:xfrm>
        </p:grpSpPr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74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06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4094" y="8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4338" y="0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4546" y="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5102" y="14"/>
              <a:ext cx="0" cy="4320"/>
            </a:xfrm>
            <a:prstGeom prst="line">
              <a:avLst/>
            </a:prstGeom>
            <a:noFill/>
            <a:ln w="9525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8" name="Rectangle 6"/>
          <p:cNvSpPr>
            <a:spLocks noChangeArrowheads="1"/>
          </p:cNvSpPr>
          <p:nvPr userDrawn="1"/>
        </p:nvSpPr>
        <p:spPr bwMode="auto">
          <a:xfrm>
            <a:off x="0" y="2286000"/>
            <a:ext cx="9144000" cy="4581525"/>
          </a:xfrm>
          <a:prstGeom prst="rect">
            <a:avLst/>
          </a:prstGeom>
          <a:gradFill rotWithShape="1">
            <a:gsLst>
              <a:gs pos="0">
                <a:srgbClr val="3B3B3B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98925" y="6480175"/>
            <a:ext cx="982663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>
              <a:defRPr kumimoji="0"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FAA86D-C72D-4038-898C-12842BFCFD7E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030" name="Rectangle 4"/>
          <p:cNvSpPr>
            <a:spLocks noChangeArrowheads="1"/>
          </p:cNvSpPr>
          <p:nvPr userDrawn="1"/>
        </p:nvSpPr>
        <p:spPr bwMode="auto">
          <a:xfrm>
            <a:off x="0" y="908050"/>
            <a:ext cx="9153525" cy="5614988"/>
          </a:xfrm>
          <a:prstGeom prst="rect">
            <a:avLst/>
          </a:prstGeom>
          <a:solidFill>
            <a:srgbClr val="EAEAEA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8" descr="영문간지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08850" y="115888"/>
            <a:ext cx="18351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4859338" y="333375"/>
            <a:ext cx="2268537" cy="504825"/>
            <a:chOff x="3833" y="2010"/>
            <a:chExt cx="1860" cy="422"/>
          </a:xfrm>
        </p:grpSpPr>
        <p:sp>
          <p:nvSpPr>
            <p:cNvPr id="1035" name="AutoShape 10"/>
            <p:cNvSpPr>
              <a:spLocks noChangeArrowheads="1"/>
            </p:cNvSpPr>
            <p:nvPr/>
          </p:nvSpPr>
          <p:spPr bwMode="auto">
            <a:xfrm>
              <a:off x="3833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" name="AutoShape 11"/>
            <p:cNvSpPr>
              <a:spLocks noChangeArrowheads="1"/>
            </p:cNvSpPr>
            <p:nvPr/>
          </p:nvSpPr>
          <p:spPr bwMode="auto">
            <a:xfrm>
              <a:off x="4095" y="2014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7" name="AutoShape 12"/>
            <p:cNvSpPr>
              <a:spLocks noChangeArrowheads="1"/>
            </p:cNvSpPr>
            <p:nvPr/>
          </p:nvSpPr>
          <p:spPr bwMode="auto">
            <a:xfrm>
              <a:off x="4358" y="2018"/>
              <a:ext cx="289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8" name="AutoShape 13"/>
            <p:cNvSpPr>
              <a:spLocks noChangeArrowheads="1"/>
            </p:cNvSpPr>
            <p:nvPr/>
          </p:nvSpPr>
          <p:spPr bwMode="auto">
            <a:xfrm>
              <a:off x="4619" y="2017"/>
              <a:ext cx="288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9" name="AutoShape 14"/>
            <p:cNvSpPr>
              <a:spLocks noChangeArrowheads="1"/>
            </p:cNvSpPr>
            <p:nvPr/>
          </p:nvSpPr>
          <p:spPr bwMode="auto">
            <a:xfrm>
              <a:off x="4881" y="2014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0" name="AutoShape 15"/>
            <p:cNvSpPr>
              <a:spLocks noChangeArrowheads="1"/>
            </p:cNvSpPr>
            <p:nvPr/>
          </p:nvSpPr>
          <p:spPr bwMode="auto">
            <a:xfrm>
              <a:off x="5142" y="2013"/>
              <a:ext cx="289" cy="413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1" name="AutoShape 16"/>
            <p:cNvSpPr>
              <a:spLocks noChangeArrowheads="1"/>
            </p:cNvSpPr>
            <p:nvPr/>
          </p:nvSpPr>
          <p:spPr bwMode="auto">
            <a:xfrm>
              <a:off x="5405" y="2010"/>
              <a:ext cx="288" cy="414"/>
            </a:xfrm>
            <a:prstGeom prst="chevron">
              <a:avLst>
                <a:gd name="adj" fmla="val 25000"/>
              </a:avLst>
            </a:prstGeom>
            <a:solidFill>
              <a:srgbClr val="FFFFFF">
                <a:alpha val="10196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3" name="Rectangle 25" descr="어두운 상향 대각선"/>
          <p:cNvSpPr>
            <a:spLocks noChangeArrowheads="1"/>
          </p:cNvSpPr>
          <p:nvPr userDrawn="1"/>
        </p:nvSpPr>
        <p:spPr bwMode="auto">
          <a:xfrm>
            <a:off x="0" y="908050"/>
            <a:ext cx="9144000" cy="476250"/>
          </a:xfrm>
          <a:prstGeom prst="rect">
            <a:avLst/>
          </a:prstGeom>
          <a:pattFill prst="dkUpDiag">
            <a:fgClr>
              <a:srgbClr val="000000">
                <a:alpha val="20000"/>
              </a:srgbClr>
            </a:fgClr>
            <a:bgClr>
              <a:srgbClr val="969696">
                <a:alpha val="20000"/>
              </a:srgbClr>
            </a:bgClr>
          </a:patt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Line 26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9050">
            <a:solidFill>
              <a:srgbClr val="FFFFFF">
                <a:alpha val="50195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-com.co.kr/online/ppt_gallery_1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B7373AF-A275-48E4-ABEF-286F7E49F87F}" type="slidenum">
              <a:rPr lang="en-US" altLang="ko-KR" smtClean="0">
                <a:solidFill>
                  <a:srgbClr val="FFFFFF"/>
                </a:solidFill>
              </a:rPr>
              <a:pPr/>
              <a:t>1</a:t>
            </a:fld>
            <a:endParaRPr lang="en-US" altLang="ko-KR" smtClean="0">
              <a:solidFill>
                <a:srgbClr val="FFFFFF"/>
              </a:solidFill>
            </a:endParaRPr>
          </a:p>
        </p:txBody>
      </p:sp>
      <p:sp>
        <p:nvSpPr>
          <p:cNvPr id="3076" name="Rectangle 85"/>
          <p:cNvSpPr>
            <a:spLocks noChangeArrowheads="1"/>
          </p:cNvSpPr>
          <p:nvPr/>
        </p:nvSpPr>
        <p:spPr bwMode="auto">
          <a:xfrm rot="20302582">
            <a:off x="1403350" y="2565400"/>
            <a:ext cx="631031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  <a:t>ARCH </a:t>
            </a:r>
            <a:r>
              <a:rPr lang="en-US" altLang="ko-KR" sz="3600" dirty="0" smtClean="0">
                <a:solidFill>
                  <a:srgbClr val="000000"/>
                </a:solidFill>
                <a:latin typeface="Arial Black" pitchFamily="34" charset="0"/>
              </a:rPr>
              <a:t>435</a:t>
            </a:r>
            <a: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altLang="ko-KR" sz="360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altLang="ko-KR" sz="3200" dirty="0">
                <a:solidFill>
                  <a:srgbClr val="000000"/>
                </a:solidFill>
                <a:latin typeface="Arial Black" pitchFamily="34" charset="0"/>
              </a:rPr>
              <a:t>PROJECT MANAGEMENT</a:t>
            </a:r>
          </a:p>
        </p:txBody>
      </p:sp>
      <p:sp>
        <p:nvSpPr>
          <p:cNvPr id="5" name="Rectangle 81">
            <a:hlinkClick r:id="rId2"/>
          </p:cNvPr>
          <p:cNvSpPr>
            <a:spLocks noChangeArrowheads="1"/>
          </p:cNvSpPr>
          <p:nvPr/>
        </p:nvSpPr>
        <p:spPr bwMode="auto">
          <a:xfrm>
            <a:off x="1168400" y="4784603"/>
            <a:ext cx="7010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ko-KR" b="1" dirty="0" smtClean="0">
                <a:solidFill>
                  <a:srgbClr val="000000"/>
                </a:solidFill>
                <a:latin typeface="Arial" charset="0"/>
              </a:rPr>
              <a:t>Lecture 2: Project Participants and Life Cycle</a:t>
            </a:r>
            <a:endParaRPr lang="en-US" altLang="ko-KR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861E196-9068-4984-966B-F08F56718E5C}" type="slidenum">
              <a:rPr lang="ar-SA">
                <a:ea typeface="Majalla UI"/>
              </a:rPr>
              <a:pPr/>
              <a:t>10</a:t>
            </a:fld>
            <a:endParaRPr lang="en-US"/>
          </a:p>
        </p:txBody>
      </p:sp>
      <p:sp>
        <p:nvSpPr>
          <p:cNvPr id="534530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  <p:pic>
        <p:nvPicPr>
          <p:cNvPr id="7" name="Picture 2" descr="fig2_3.GIF (4256 bytes)"/>
          <p:cNvPicPr>
            <a:picLocks noChangeAspect="1" noChangeArrowheads="1"/>
          </p:cNvPicPr>
          <p:nvPr/>
        </p:nvPicPr>
        <p:blipFill>
          <a:blip r:embed="rId2" cstate="print"/>
          <a:srcRect l="878" b="4225"/>
          <a:stretch>
            <a:fillRect/>
          </a:stretch>
        </p:blipFill>
        <p:spPr bwMode="auto">
          <a:xfrm>
            <a:off x="304800" y="1143000"/>
            <a:ext cx="86074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2935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A1C9679-8A43-4E35-B200-5425AD61328D}" type="slidenum">
              <a:rPr lang="ar-SA">
                <a:ea typeface="Majalla UI"/>
              </a:rPr>
              <a:pPr/>
              <a:t>11</a:t>
            </a:fld>
            <a:endParaRPr lang="en-US"/>
          </a:p>
        </p:txBody>
      </p:sp>
      <p:sp>
        <p:nvSpPr>
          <p:cNvPr id="534530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192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1. Concept and Feasibility Studies</a:t>
            </a:r>
          </a:p>
          <a:p>
            <a:pPr algn="just">
              <a:defRPr/>
            </a:pPr>
            <a:r>
              <a:rPr lang="en-US" sz="2000" dirty="0">
                <a:latin typeface="+mj-lt"/>
              </a:rPr>
              <a:t> 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Recognition of a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need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for </a:t>
            </a:r>
            <a:r>
              <a:rPr lang="en-US" sz="2000" dirty="0">
                <a:latin typeface="Arial" charset="0"/>
              </a:rPr>
              <a:t>a new facility.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Project definition involving establishing broad project characteristics such as location, performance criteria, size configuration, layout, </a:t>
            </a:r>
            <a:r>
              <a:rPr lang="en-US" sz="2000" dirty="0" smtClean="0">
                <a:latin typeface="Arial" charset="0"/>
              </a:rPr>
              <a:t>    equipment</a:t>
            </a:r>
            <a:r>
              <a:rPr lang="en-US" sz="2000" dirty="0">
                <a:latin typeface="Arial" charset="0"/>
              </a:rPr>
              <a:t>, services, and other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owner requirements</a:t>
            </a:r>
            <a:r>
              <a:rPr lang="en-US" sz="2000" dirty="0">
                <a:latin typeface="Arial" charset="0"/>
              </a:rPr>
              <a:t>.</a:t>
            </a:r>
          </a:p>
          <a:p>
            <a:pPr marL="271463" indent="-271463" algn="just">
              <a:buClr>
                <a:srgbClr val="FF0000"/>
              </a:buClr>
              <a:defRPr/>
            </a:pPr>
            <a:r>
              <a:rPr lang="en-US" sz="2000" dirty="0">
                <a:latin typeface="Arial" charset="0"/>
              </a:rPr>
              <a:t> 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Project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constraints</a:t>
            </a:r>
            <a:r>
              <a:rPr lang="en-US" sz="2000" dirty="0">
                <a:latin typeface="Arial" charset="0"/>
              </a:rPr>
              <a:t> (finance, budget, time, ..). 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Conceptual analyses, process development, ….</a:t>
            </a:r>
          </a:p>
          <a:p>
            <a:pPr marL="271463" indent="-271463" algn="just">
              <a:buClr>
                <a:srgbClr val="FF0000"/>
              </a:buClr>
              <a:defRPr/>
            </a:pPr>
            <a:r>
              <a:rPr lang="en-US" sz="2000" dirty="0">
                <a:latin typeface="Arial" charset="0"/>
              </a:rPr>
              <a:t> 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Technical, economical, financial, political, social and </a:t>
            </a:r>
            <a:r>
              <a:rPr lang="en-US" sz="2000" dirty="0" smtClean="0">
                <a:latin typeface="Arial" charset="0"/>
              </a:rPr>
              <a:t>marketing-      oriented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feasibility studies </a:t>
            </a:r>
            <a:r>
              <a:rPr lang="en-US" sz="2000" dirty="0">
                <a:latin typeface="Arial" charset="0"/>
              </a:rPr>
              <a:t>and environmental impact reports.</a:t>
            </a:r>
          </a:p>
          <a:p>
            <a:pPr algn="just">
              <a:defRPr/>
            </a:pPr>
            <a:endParaRPr lang="en-US" sz="2000" dirty="0">
              <a:latin typeface="+mj-lt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en-US" sz="2000" dirty="0">
              <a:latin typeface="+mj-lt"/>
            </a:endParaRP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4310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0D2EE8-B14C-4136-A096-9ADF03A6B394}" type="slidenum">
              <a:rPr lang="ar-SA">
                <a:ea typeface="Majalla UI"/>
              </a:rPr>
              <a:pPr/>
              <a:t>12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838200" y="11430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2. Engineering and Design</a:t>
            </a:r>
          </a:p>
          <a:p>
            <a:pPr algn="just">
              <a:defRPr/>
            </a:pPr>
            <a:r>
              <a:rPr lang="en-US" sz="2000" dirty="0">
                <a:latin typeface="+mj-lt"/>
              </a:rPr>
              <a:t> </a:t>
            </a:r>
          </a:p>
          <a:p>
            <a:pPr algn="just">
              <a:defRPr/>
            </a:pPr>
            <a:r>
              <a:rPr lang="en-US" sz="2000" dirty="0">
                <a:latin typeface="+mj-lt"/>
              </a:rPr>
              <a:t>Engineering and design have two main phases: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Preliminary Engineering and Design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Detailed Engineering and Design </a:t>
            </a:r>
          </a:p>
          <a:p>
            <a:pPr algn="just">
              <a:defRPr/>
            </a:pPr>
            <a:r>
              <a:rPr lang="en-US" sz="2000" dirty="0">
                <a:latin typeface="+mj-lt"/>
              </a:rPr>
              <a:t> </a:t>
            </a:r>
            <a:endParaRPr lang="en-US" sz="1000" dirty="0">
              <a:latin typeface="+mj-lt"/>
            </a:endParaRPr>
          </a:p>
          <a:p>
            <a:pPr algn="just">
              <a:defRPr/>
            </a:pPr>
            <a:r>
              <a:rPr lang="en-US" sz="2000" b="1" i="1" dirty="0">
                <a:latin typeface="+mj-lt"/>
              </a:rPr>
              <a:t>Preliminary Engineering and Design: </a:t>
            </a:r>
            <a:endParaRPr lang="en-US" sz="2000" dirty="0">
              <a:latin typeface="+mj-lt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This phase stresses architectural concepts, evaluation of technological process alternatives, size and capacity decisions, and comparative </a:t>
            </a:r>
            <a:r>
              <a:rPr lang="en-US" sz="1800" dirty="0" smtClean="0">
                <a:solidFill>
                  <a:srgbClr val="0070C0"/>
                </a:solidFill>
                <a:latin typeface="+mn-lt"/>
                <a:cs typeface="Arial" charset="0"/>
              </a:rPr>
              <a:t>    economic </a:t>
            </a: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studies. </a:t>
            </a: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This phase result in a set of preliminary plans and specifications that </a:t>
            </a:r>
            <a:r>
              <a:rPr lang="en-US" sz="1800" dirty="0" smtClean="0">
                <a:solidFill>
                  <a:srgbClr val="0070C0"/>
                </a:solidFill>
                <a:latin typeface="+mn-lt"/>
                <a:cs typeface="Arial" charset="0"/>
              </a:rPr>
              <a:t> are </a:t>
            </a: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first subject to review and refinement.</a:t>
            </a: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The review focuses on seeking approval from owner, sources of </a:t>
            </a:r>
            <a:r>
              <a:rPr lang="en-US" sz="1800" dirty="0" smtClean="0">
                <a:solidFill>
                  <a:srgbClr val="0070C0"/>
                </a:solidFill>
                <a:latin typeface="+mn-lt"/>
                <a:cs typeface="Arial" charset="0"/>
              </a:rPr>
              <a:t>        external </a:t>
            </a: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financing, regulatory bodies that look for compliance with </a:t>
            </a:r>
            <a:r>
              <a:rPr lang="en-US" sz="1800" dirty="0" smtClean="0">
                <a:solidFill>
                  <a:srgbClr val="0070C0"/>
                </a:solidFill>
                <a:latin typeface="+mn-lt"/>
                <a:cs typeface="Arial" charset="0"/>
              </a:rPr>
              <a:t>     zoning </a:t>
            </a: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regulations, building codes, licensing procedures, safety </a:t>
            </a:r>
            <a:r>
              <a:rPr lang="en-US" sz="1800" dirty="0" smtClean="0">
                <a:solidFill>
                  <a:srgbClr val="0070C0"/>
                </a:solidFill>
                <a:latin typeface="+mn-lt"/>
                <a:cs typeface="Arial" charset="0"/>
              </a:rPr>
              <a:t>        standards</a:t>
            </a:r>
            <a:r>
              <a:rPr lang="en-US" sz="1800" dirty="0">
                <a:solidFill>
                  <a:srgbClr val="0070C0"/>
                </a:solidFill>
                <a:latin typeface="+mn-lt"/>
                <a:cs typeface="Arial" charset="0"/>
              </a:rPr>
              <a:t>, environmental impact, etc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. </a:t>
            </a:r>
          </a:p>
          <a:p>
            <a:pPr algn="just">
              <a:defRPr/>
            </a:pPr>
            <a:r>
              <a:rPr lang="en-US" sz="2000" dirty="0">
                <a:latin typeface="+mj-lt"/>
              </a:rPr>
              <a:t> 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n-US" sz="2000" dirty="0">
              <a:latin typeface="+mj-lt"/>
            </a:endParaRP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2455958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85D2F92-DF7E-4C52-9AF3-F2249661A8D4}" type="slidenum">
              <a:rPr lang="ar-SA">
                <a:ea typeface="Majalla UI"/>
              </a:rPr>
              <a:pPr/>
              <a:t>13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838200" y="12954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2. Engineering and Design</a:t>
            </a:r>
          </a:p>
          <a:p>
            <a:pPr algn="just">
              <a:defRPr/>
            </a:pPr>
            <a:endParaRPr lang="en-US" sz="2000" b="1" i="1" dirty="0">
              <a:latin typeface="+mj-lt"/>
            </a:endParaRPr>
          </a:p>
          <a:p>
            <a:pPr algn="just">
              <a:defRPr/>
            </a:pPr>
            <a:r>
              <a:rPr lang="en-US" sz="2000" b="1" i="1" dirty="0">
                <a:latin typeface="+mj-lt"/>
              </a:rPr>
              <a:t>Detailed Engineering and Design</a:t>
            </a:r>
            <a:endParaRPr lang="en-US" sz="2000" dirty="0">
              <a:latin typeface="+mj-lt"/>
            </a:endParaRPr>
          </a:p>
          <a:p>
            <a:pPr algn="just">
              <a:defRPr/>
            </a:pPr>
            <a:r>
              <a:rPr lang="en-US" sz="2000" dirty="0">
                <a:latin typeface="+mj-lt"/>
              </a:rPr>
              <a:t>It is the process of: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</a:rPr>
              <a:t>Breaking down, analyzing, and designing the structure and </a:t>
            </a:r>
            <a:r>
              <a:rPr lang="en-US" sz="2000" dirty="0" smtClean="0">
                <a:latin typeface="+mj-lt"/>
              </a:rPr>
              <a:t>   its </a:t>
            </a:r>
            <a:r>
              <a:rPr lang="en-US" sz="2000" dirty="0">
                <a:latin typeface="+mj-lt"/>
              </a:rPr>
              <a:t>elements so that it complies with recognized standards of </a:t>
            </a:r>
            <a:r>
              <a:rPr lang="en-US" sz="2000" dirty="0" smtClean="0">
                <a:latin typeface="+mj-lt"/>
              </a:rPr>
              <a:t> safety </a:t>
            </a:r>
            <a:r>
              <a:rPr lang="en-US" sz="2000" dirty="0">
                <a:latin typeface="+mj-lt"/>
              </a:rPr>
              <a:t>and performance.</a:t>
            </a:r>
          </a:p>
          <a:p>
            <a:pPr lvl="1" algn="just">
              <a:defRPr/>
            </a:pPr>
            <a:endParaRPr lang="en-US" sz="1000" dirty="0">
              <a:latin typeface="+mj-lt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000" dirty="0">
                <a:latin typeface="Arial" charset="0"/>
              </a:rPr>
              <a:t>The various technical disciplines involved are: architectural </a:t>
            </a:r>
            <a:r>
              <a:rPr lang="en-US" sz="2000" dirty="0" smtClean="0">
                <a:latin typeface="Arial" charset="0"/>
              </a:rPr>
              <a:t>        design</a:t>
            </a:r>
            <a:r>
              <a:rPr lang="en-US" sz="2000" dirty="0">
                <a:latin typeface="Arial" charset="0"/>
              </a:rPr>
              <a:t>, structural design, civil design, piping design, electrical </a:t>
            </a:r>
            <a:r>
              <a:rPr lang="en-US" sz="2000" dirty="0" smtClean="0">
                <a:latin typeface="Arial" charset="0"/>
              </a:rPr>
              <a:t>     design</a:t>
            </a:r>
            <a:r>
              <a:rPr lang="en-US" sz="2000" dirty="0">
                <a:latin typeface="Arial" charset="0"/>
              </a:rPr>
              <a:t>, mechanical design……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en-US" sz="1000" dirty="0">
              <a:latin typeface="+mj-lt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</a:rPr>
              <a:t>Rendering the design in the form of a set of explicit </a:t>
            </a:r>
            <a:r>
              <a:rPr lang="en-US" sz="2000" dirty="0" smtClean="0">
                <a:latin typeface="+mj-lt"/>
              </a:rPr>
              <a:t>drawings </a:t>
            </a:r>
            <a:r>
              <a:rPr lang="en-US" sz="2000" dirty="0">
                <a:latin typeface="+mj-lt"/>
              </a:rPr>
              <a:t>and specifications that will tell the constructors exactly how to build the structure in the field.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n-US" sz="2000" dirty="0">
              <a:latin typeface="+mj-lt"/>
            </a:endParaRP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13683286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954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3. Procurement </a:t>
            </a:r>
          </a:p>
          <a:p>
            <a:pPr algn="just">
              <a:defRPr/>
            </a:pPr>
            <a:r>
              <a:rPr lang="en-US" sz="2400" dirty="0">
                <a:latin typeface="+mj-lt"/>
              </a:rPr>
              <a:t> </a:t>
            </a:r>
          </a:p>
          <a:p>
            <a:pPr algn="just">
              <a:defRPr/>
            </a:pPr>
            <a:r>
              <a:rPr lang="en-US" sz="2400" dirty="0">
                <a:latin typeface="Arial" charset="0"/>
              </a:rPr>
              <a:t>Procurement involves three major types of activities:</a:t>
            </a:r>
          </a:p>
          <a:p>
            <a:pPr algn="just">
              <a:defRPr/>
            </a:pP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Tendering, and contracting for services of </a:t>
            </a:r>
            <a:r>
              <a:rPr lang="en-US" sz="2400" dirty="0" smtClean="0">
                <a:latin typeface="Arial" charset="0"/>
              </a:rPr>
              <a:t>general         </a:t>
            </a:r>
            <a:r>
              <a:rPr lang="en-US" sz="2400" dirty="0">
                <a:latin typeface="Arial" charset="0"/>
              </a:rPr>
              <a:t>construction contractors.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24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Subcontracting for services of specialty construction </a:t>
            </a:r>
            <a:r>
              <a:rPr lang="en-US" sz="2400" dirty="0" smtClean="0">
                <a:latin typeface="Arial" charset="0"/>
              </a:rPr>
              <a:t>    contractors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24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Ordering, expediting, and delivering of key project </a:t>
            </a:r>
            <a:r>
              <a:rPr lang="en-US" sz="2400" dirty="0" smtClean="0">
                <a:latin typeface="Arial" charset="0"/>
              </a:rPr>
              <a:t>        equipment </a:t>
            </a:r>
            <a:r>
              <a:rPr lang="en-US" sz="2400" dirty="0">
                <a:latin typeface="Arial" charset="0"/>
              </a:rPr>
              <a:t>and materials required to construct the </a:t>
            </a:r>
            <a:r>
              <a:rPr lang="en-US" sz="2400" dirty="0" smtClean="0">
                <a:latin typeface="Arial" charset="0"/>
              </a:rPr>
              <a:t>        project</a:t>
            </a:r>
            <a:r>
              <a:rPr lang="en-US" sz="2400" dirty="0">
                <a:latin typeface="Arial" charset="0"/>
              </a:rPr>
              <a:t>.</a:t>
            </a:r>
            <a:r>
              <a:rPr lang="en-US" sz="2400" dirty="0">
                <a:latin typeface="+mj-lt"/>
              </a:rPr>
              <a:t> 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n-US" sz="2400" dirty="0">
              <a:latin typeface="+mj-lt"/>
            </a:endParaRP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3479464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D686FF8-ED6C-4E96-B438-D1411F96E76D}" type="slidenum">
              <a:rPr lang="ar-SA">
                <a:ea typeface="Majalla UI"/>
              </a:rPr>
              <a:pPr/>
              <a:t>15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954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4. Construction </a:t>
            </a:r>
          </a:p>
          <a:p>
            <a:pPr algn="just">
              <a:defRPr/>
            </a:pPr>
            <a:r>
              <a:rPr lang="en-US" sz="2400" dirty="0">
                <a:latin typeface="+mj-lt"/>
              </a:rPr>
              <a:t> 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Construction is the process of erecting the project, </a:t>
            </a:r>
            <a:r>
              <a:rPr lang="en-US" sz="2400" dirty="0" smtClean="0">
                <a:latin typeface="Arial" charset="0"/>
              </a:rPr>
              <a:t>      whereby </a:t>
            </a:r>
            <a:r>
              <a:rPr lang="en-US" sz="2400" dirty="0">
                <a:latin typeface="Arial" charset="0"/>
              </a:rPr>
              <a:t>designers’ plans and specifications are </a:t>
            </a:r>
            <a:r>
              <a:rPr lang="en-US" sz="2400" dirty="0" smtClean="0">
                <a:latin typeface="Arial" charset="0"/>
              </a:rPr>
              <a:t>           converted </a:t>
            </a:r>
            <a:r>
              <a:rPr lang="en-US" sz="2400" dirty="0">
                <a:latin typeface="Arial" charset="0"/>
              </a:rPr>
              <a:t>into physical structures and facilities.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24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It involves the organization and coordination of all </a:t>
            </a:r>
            <a:r>
              <a:rPr lang="en-US" sz="2400" dirty="0" smtClean="0">
                <a:latin typeface="Arial" charset="0"/>
              </a:rPr>
              <a:t>the    </a:t>
            </a:r>
            <a:r>
              <a:rPr lang="en-US" sz="2400" dirty="0">
                <a:latin typeface="Arial" charset="0"/>
              </a:rPr>
              <a:t>resources for the project to complete the project</a:t>
            </a:r>
            <a:r>
              <a:rPr lang="en-US" sz="2400" dirty="0">
                <a:latin typeface="+mj-lt"/>
              </a:rPr>
              <a:t> </a:t>
            </a:r>
          </a:p>
          <a:p>
            <a:pPr marL="1165225" lvl="2" indent="-273050" algn="just">
              <a:buFont typeface="Wingdings" pitchFamily="2" charset="2"/>
              <a:buChar char="§"/>
              <a:defRPr/>
            </a:pPr>
            <a:r>
              <a:rPr lang="en-US" sz="2000" b="1" dirty="0">
                <a:latin typeface="+mj-lt"/>
              </a:rPr>
              <a:t>on Schedule,</a:t>
            </a:r>
            <a:endParaRPr lang="en-US" sz="2000" dirty="0">
              <a:latin typeface="+mj-lt"/>
            </a:endParaRPr>
          </a:p>
          <a:p>
            <a:pPr marL="1165225" lvl="2" indent="-273050" algn="just">
              <a:buFont typeface="Wingdings" pitchFamily="2" charset="2"/>
              <a:buChar char="§"/>
              <a:defRPr/>
            </a:pPr>
            <a:r>
              <a:rPr lang="en-US" sz="2000" b="1" dirty="0">
                <a:latin typeface="+mj-lt"/>
              </a:rPr>
              <a:t>within the Budget,</a:t>
            </a:r>
            <a:endParaRPr lang="en-US" sz="2000" dirty="0">
              <a:latin typeface="+mj-lt"/>
            </a:endParaRPr>
          </a:p>
          <a:p>
            <a:pPr marL="1165225" lvl="2" indent="-273050" algn="just">
              <a:buFont typeface="Wingdings" pitchFamily="2" charset="2"/>
              <a:buChar char="§"/>
              <a:defRPr/>
            </a:pPr>
            <a:r>
              <a:rPr lang="en-US" sz="2000" b="1" dirty="0">
                <a:latin typeface="+mj-lt"/>
              </a:rPr>
              <a:t>according to the Standards of Quality and Performance </a:t>
            </a:r>
            <a:r>
              <a:rPr lang="en-US" sz="2000" b="1" dirty="0" smtClean="0">
                <a:latin typeface="+mj-lt"/>
              </a:rPr>
              <a:t> specified </a:t>
            </a:r>
            <a:r>
              <a:rPr lang="en-US" sz="2000" b="1" dirty="0">
                <a:latin typeface="+mj-lt"/>
              </a:rPr>
              <a:t>by the A/E, and</a:t>
            </a:r>
            <a:endParaRPr lang="en-US" sz="2000" dirty="0">
              <a:latin typeface="+mj-lt"/>
            </a:endParaRPr>
          </a:p>
          <a:p>
            <a:pPr marL="1165225" lvl="2" indent="-273050" algn="just">
              <a:buFont typeface="Wingdings" pitchFamily="2" charset="2"/>
              <a:buChar char="§"/>
              <a:defRPr/>
            </a:pPr>
            <a:r>
              <a:rPr lang="en-US" sz="2000" b="1" dirty="0">
                <a:latin typeface="+mj-lt"/>
              </a:rPr>
              <a:t>Safely</a:t>
            </a:r>
            <a:endParaRPr lang="en-US" sz="2400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4112642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CD3BE34-1025-463A-A428-F341FB55E5B0}" type="slidenum">
              <a:rPr lang="ar-SA">
                <a:ea typeface="Majalla UI"/>
              </a:rPr>
              <a:pPr/>
              <a:t>16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762000" y="11430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5. Start-up and Implementation</a:t>
            </a:r>
          </a:p>
          <a:p>
            <a:pPr algn="just">
              <a:defRPr/>
            </a:pPr>
            <a:r>
              <a:rPr lang="en-US" sz="2000" dirty="0">
                <a:latin typeface="+mj-lt"/>
              </a:rPr>
              <a:t> 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+mj-lt"/>
              </a:rPr>
              <a:t>Much Inspection and testing of components are done while the project is underway.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+mj-lt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+mj-lt"/>
              </a:rPr>
              <a:t>As the project nears completion, it is important to be sure that </a:t>
            </a:r>
            <a:r>
              <a:rPr lang="en-US" sz="2000" dirty="0" smtClean="0">
                <a:latin typeface="+mj-lt"/>
              </a:rPr>
              <a:t>  all </a:t>
            </a:r>
            <a:r>
              <a:rPr lang="en-US" sz="2000" dirty="0">
                <a:latin typeface="+mj-lt"/>
              </a:rPr>
              <a:t>components function well together as a total system.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+mj-lt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+mj-lt"/>
              </a:rPr>
              <a:t>This involves testing, adjusting, and correcting the major </a:t>
            </a:r>
            <a:r>
              <a:rPr lang="en-US" sz="2000" dirty="0" smtClean="0">
                <a:latin typeface="+mj-lt"/>
              </a:rPr>
              <a:t>         electrical</a:t>
            </a:r>
            <a:r>
              <a:rPr lang="en-US" sz="2000" dirty="0">
                <a:latin typeface="+mj-lt"/>
              </a:rPr>
              <a:t>, piping and mechanical systems so that they perform </a:t>
            </a:r>
            <a:r>
              <a:rPr lang="en-US" sz="2000" dirty="0" smtClean="0">
                <a:latin typeface="+mj-lt"/>
              </a:rPr>
              <a:t> at </a:t>
            </a:r>
            <a:r>
              <a:rPr lang="en-US" sz="2000" dirty="0">
                <a:latin typeface="+mj-lt"/>
              </a:rPr>
              <a:t>their optimum level.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+mj-lt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+mj-lt"/>
              </a:rPr>
              <a:t>This phase involves a </a:t>
            </a:r>
            <a:r>
              <a:rPr lang="en-US" sz="2000" b="1" u="sng" dirty="0">
                <a:latin typeface="+mj-lt"/>
              </a:rPr>
              <a:t>Warranty Period</a:t>
            </a:r>
            <a:r>
              <a:rPr lang="en-US" sz="2000" dirty="0">
                <a:latin typeface="+mj-lt"/>
              </a:rPr>
              <a:t> during which the designer and the contractors can be called back to correct problems that were not immediately evident upon initial testing and to make </a:t>
            </a:r>
            <a:r>
              <a:rPr lang="en-US" sz="2000" dirty="0" smtClean="0">
                <a:latin typeface="+mj-lt"/>
              </a:rPr>
              <a:t>   adjustments </a:t>
            </a:r>
            <a:r>
              <a:rPr lang="en-US" sz="2000" dirty="0">
                <a:latin typeface="+mj-lt"/>
              </a:rPr>
              <a:t>to better suit the facility to the owner’s needs after he has had a chance to try it out.</a:t>
            </a: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1853400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F434657-1444-4CAE-99D7-0E17143C7856}" type="slidenum">
              <a:rPr lang="ar-SA">
                <a:ea typeface="Majalla UI"/>
              </a:rPr>
              <a:pPr/>
              <a:t>17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192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6. Operation and Utilization</a:t>
            </a:r>
          </a:p>
          <a:p>
            <a:pPr algn="just">
              <a:defRPr/>
            </a:pPr>
            <a:r>
              <a:rPr lang="en-US" sz="2400" dirty="0">
                <a:latin typeface="+mj-lt"/>
              </a:rPr>
              <a:t> </a:t>
            </a:r>
          </a:p>
          <a:p>
            <a:pPr algn="just">
              <a:defRPr/>
            </a:pPr>
            <a:r>
              <a:rPr lang="en-US" sz="2400" dirty="0">
                <a:latin typeface="+mj-lt"/>
              </a:rPr>
              <a:t>During operation and utilization phase, following </a:t>
            </a:r>
            <a:r>
              <a:rPr lang="en-US" sz="2400" dirty="0" smtClean="0">
                <a:latin typeface="+mj-lt"/>
              </a:rPr>
              <a:t>       activities </a:t>
            </a:r>
            <a:r>
              <a:rPr lang="en-US" sz="2400" dirty="0">
                <a:latin typeface="+mj-lt"/>
              </a:rPr>
              <a:t>are to be performed:</a:t>
            </a:r>
          </a:p>
          <a:p>
            <a:pPr algn="just">
              <a:defRPr/>
            </a:pPr>
            <a:endParaRPr lang="en-US" sz="2400" dirty="0">
              <a:latin typeface="+mj-lt"/>
            </a:endParaRPr>
          </a:p>
          <a:p>
            <a:pPr marL="358775" indent="-358775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+mj-lt"/>
              </a:rPr>
              <a:t>Operating the facility by public works staffs, skilled engineers and technicians and others.</a:t>
            </a:r>
          </a:p>
          <a:p>
            <a:pPr marL="358775" indent="-358775" algn="just">
              <a:buClr>
                <a:srgbClr val="FF0000"/>
              </a:buClr>
              <a:defRPr/>
            </a:pPr>
            <a:endParaRPr lang="en-US" sz="2400" dirty="0">
              <a:latin typeface="+mj-lt"/>
            </a:endParaRPr>
          </a:p>
          <a:p>
            <a:pPr marL="358775" indent="-358775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+mj-lt"/>
              </a:rPr>
              <a:t>Maintenance and repairs of the facility and its </a:t>
            </a:r>
            <a:r>
              <a:rPr lang="en-US" sz="2400" dirty="0" smtClean="0">
                <a:latin typeface="+mj-lt"/>
              </a:rPr>
              <a:t>       constituent </a:t>
            </a:r>
            <a:r>
              <a:rPr lang="en-US" sz="2400" dirty="0">
                <a:latin typeface="+mj-lt"/>
              </a:rPr>
              <a:t>parts.</a:t>
            </a:r>
          </a:p>
          <a:p>
            <a:pPr marL="358775" indent="-358775" algn="just">
              <a:buClr>
                <a:srgbClr val="FF0000"/>
              </a:buClr>
              <a:defRPr/>
            </a:pPr>
            <a:r>
              <a:rPr lang="en-US" sz="2400" dirty="0">
                <a:latin typeface="+mj-lt"/>
              </a:rPr>
              <a:t> </a:t>
            </a:r>
          </a:p>
          <a:p>
            <a:pPr marL="358775" indent="-358775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+mj-lt"/>
              </a:rPr>
              <a:t>Expansions and alterations.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</p:spTree>
    <p:extLst>
      <p:ext uri="{BB962C8B-B14F-4D97-AF65-F5344CB8AC3E}">
        <p14:creationId xmlns:p14="http://schemas.microsoft.com/office/powerpoint/2010/main" val="4254573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285750" y="944676"/>
            <a:ext cx="8915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Historical Perspective of Project Management</a:t>
            </a:r>
            <a:br>
              <a:rPr kumimoji="0"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US" sz="2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121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management has been practiced since early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civilization.</a:t>
            </a:r>
          </a:p>
          <a:p>
            <a:pPr marL="342900" indent="-342900"/>
            <a:r>
              <a:rPr lang="en-US" dirty="0" smtClean="0">
                <a:latin typeface="Arial" pitchFamily="34" charset="0"/>
                <a:cs typeface="Arial" pitchFamily="34" charset="0"/>
              </a:rPr>
              <a:t>	Example of early projects are: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building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Kaaba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pyramids (Egypt);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temples of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Madain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 generally accepted or defined methods.</a:t>
            </a:r>
          </a:p>
          <a:p>
            <a:pPr marL="342900" indent="-3429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121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Until 1900 civil engineering projects were generally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managed by creative architects, engineers, and master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builders themselves, among those for example Vitruvius    (1st century BC), Christopher Wren (1632–1723),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Thomas Telford (1757–1834) and Isambard K. Brunel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(1806–1859).</a:t>
            </a:r>
          </a:p>
          <a:p>
            <a:pPr marL="3429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Projects were managed on an ad-hoc basis using informal techniques and tools.</a:t>
            </a:r>
          </a:p>
          <a:p>
            <a:pPr marL="342900"/>
            <a:endParaRPr kumimoji="0"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EF102DA-1CE2-4D91-A779-8794A97CFD38}" type="slidenum">
              <a:rPr lang="ar-SA">
                <a:ea typeface="Majalla UI"/>
              </a:rPr>
              <a:pPr/>
              <a:t>2</a:t>
            </a:fld>
            <a:endParaRPr lang="en-US"/>
          </a:p>
        </p:txBody>
      </p:sp>
      <p:sp>
        <p:nvSpPr>
          <p:cNvPr id="534530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1430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1. Owner/ Client/ Customer</a:t>
            </a:r>
          </a:p>
          <a:p>
            <a:pPr algn="just">
              <a:defRPr/>
            </a:pPr>
            <a:r>
              <a:rPr lang="en-US" sz="1800" dirty="0">
                <a:latin typeface="Arial" charset="0"/>
              </a:rPr>
              <a:t> </a:t>
            </a: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The owner, whether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public or private</a:t>
            </a:r>
            <a:r>
              <a:rPr lang="en-US" sz="2000" dirty="0">
                <a:latin typeface="Arial" charset="0"/>
              </a:rPr>
              <a:t>, is the instigating party that </a:t>
            </a:r>
            <a:r>
              <a:rPr lang="en-US" sz="2000" dirty="0" smtClean="0">
                <a:latin typeface="Arial" charset="0"/>
              </a:rPr>
              <a:t> has </a:t>
            </a:r>
            <a:r>
              <a:rPr lang="en-US" sz="2000" dirty="0">
                <a:latin typeface="Arial" charset="0"/>
              </a:rPr>
              <a:t>a need for new facility and that may get the project financed, </a:t>
            </a:r>
            <a:r>
              <a:rPr lang="en-US" sz="2000" dirty="0" smtClean="0">
                <a:latin typeface="Arial" charset="0"/>
              </a:rPr>
              <a:t>  designed</a:t>
            </a:r>
            <a:r>
              <a:rPr lang="en-US" sz="2000" dirty="0">
                <a:latin typeface="Arial" charset="0"/>
              </a:rPr>
              <a:t>, and built.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Public projects</a:t>
            </a:r>
            <a:r>
              <a:rPr lang="en-US" sz="2000" dirty="0">
                <a:latin typeface="Arial" charset="0"/>
              </a:rPr>
              <a:t>, like schools and hospitals, are built to perform </a:t>
            </a:r>
            <a:r>
              <a:rPr lang="en-US" sz="2000" dirty="0" smtClean="0">
                <a:latin typeface="Arial" charset="0"/>
              </a:rPr>
              <a:t>    a </a:t>
            </a:r>
            <a:r>
              <a:rPr lang="en-US" sz="2000" dirty="0">
                <a:latin typeface="Arial" charset="0"/>
              </a:rPr>
              <a:t>public function.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Public owners</a:t>
            </a:r>
            <a:r>
              <a:rPr lang="en-US" sz="2000" dirty="0">
                <a:latin typeface="Arial" charset="0"/>
              </a:rPr>
              <a:t> must work in accordance with </a:t>
            </a:r>
            <a:r>
              <a:rPr lang="en-US" sz="2000" dirty="0" smtClean="0">
                <a:latin typeface="Arial" charset="0"/>
              </a:rPr>
              <a:t>    applicable </a:t>
            </a:r>
            <a:r>
              <a:rPr lang="en-US" sz="2000" dirty="0">
                <a:latin typeface="Arial" charset="0"/>
              </a:rPr>
              <a:t>laws and administrative directives pertaining to </a:t>
            </a:r>
            <a:r>
              <a:rPr lang="en-US" sz="2000" dirty="0" smtClean="0">
                <a:latin typeface="Arial" charset="0"/>
              </a:rPr>
              <a:t>             advertising </a:t>
            </a:r>
            <a:r>
              <a:rPr lang="en-US" sz="2000" dirty="0">
                <a:latin typeface="Arial" charset="0"/>
              </a:rPr>
              <a:t>for bids, bidding procedure, construction contracts, and others.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Private owners</a:t>
            </a:r>
            <a:r>
              <a:rPr lang="en-US" sz="2000" dirty="0">
                <a:latin typeface="Arial" charset="0"/>
              </a:rPr>
              <a:t> may be individuals, partnerships, corporations. </a:t>
            </a:r>
            <a:r>
              <a:rPr lang="en-US" sz="2000" dirty="0" smtClean="0">
                <a:latin typeface="Arial" charset="0"/>
              </a:rPr>
              <a:t>   Most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private owners</a:t>
            </a:r>
            <a:r>
              <a:rPr lang="en-US" sz="2000" dirty="0">
                <a:latin typeface="Arial" charset="0"/>
              </a:rPr>
              <a:t> have the structure built for their own use. </a:t>
            </a:r>
            <a:r>
              <a:rPr lang="en-US" sz="2000" dirty="0" smtClean="0">
                <a:latin typeface="Arial" charset="0"/>
              </a:rPr>
              <a:t>    Some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private owners</a:t>
            </a:r>
            <a:r>
              <a:rPr lang="en-US" sz="2000" dirty="0">
                <a:latin typeface="Arial" charset="0"/>
              </a:rPr>
              <a:t> do not intend to be the end users of the </a:t>
            </a:r>
            <a:r>
              <a:rPr lang="en-US" sz="2000" dirty="0" smtClean="0">
                <a:latin typeface="Arial" charset="0"/>
              </a:rPr>
              <a:t>      constructed </a:t>
            </a:r>
            <a:r>
              <a:rPr lang="en-US" sz="2000" dirty="0">
                <a:latin typeface="Arial" charset="0"/>
              </a:rPr>
              <a:t>facility; rather, they plan to sell, or rent the completed </a:t>
            </a:r>
            <a:r>
              <a:rPr lang="en-US" sz="2000" dirty="0" smtClean="0">
                <a:latin typeface="Arial" charset="0"/>
              </a:rPr>
              <a:t> structure </a:t>
            </a:r>
            <a:r>
              <a:rPr lang="en-US" sz="2000" dirty="0">
                <a:latin typeface="Arial" charset="0"/>
              </a:rPr>
              <a:t>to others.</a:t>
            </a: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94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990600"/>
            <a:ext cx="841216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1950s marked the beginning of modern Project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Management. Businesses and other organizations began  to see the benefit of organizing work around projects and  to understand the critical need to communicate and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integrate work across multiple departments and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professions.</a:t>
            </a:r>
          </a:p>
          <a:p>
            <a:pPr marL="3429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Due to complexity of projects and project constraints, new tools and techniques were developed.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Gantt Chart.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Network Models (Activity on Arrow, Activity of Node      (Precedence Diagramming)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PERT (Program Evaluation and Review Technique).</a:t>
            </a:r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883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Later in the 1990s, project become more complex and </a:t>
            </a:r>
          </a:p>
          <a:p>
            <a:pPr marL="342900" indent="-342900"/>
            <a:r>
              <a:rPr lang="en-US" dirty="0" smtClean="0">
                <a:latin typeface="Arial" pitchFamily="34" charset="0"/>
                <a:cs typeface="Arial" pitchFamily="34" charset="0"/>
              </a:rPr>
              <a:t>	resources becomes more restricted. Contingent project </a:t>
            </a:r>
          </a:p>
          <a:p>
            <a:pPr marL="342900" indent="-342900"/>
            <a:r>
              <a:rPr lang="en-US" dirty="0" smtClean="0">
                <a:latin typeface="Arial" pitchFamily="34" charset="0"/>
                <a:cs typeface="Arial" pitchFamily="34" charset="0"/>
              </a:rPr>
              <a:t>	management  approach based on strategy was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developed and widely used.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Today, the nature of Project Management has changed. It  is no more dominated by the engineering and construction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industry. It is now applicable and used in all organizations and industries – business, finance, banking, advertising, </a:t>
            </a:r>
          </a:p>
          <a:p>
            <a:pPr marL="342900"/>
            <a:r>
              <a:rPr lang="en-US" dirty="0" smtClean="0">
                <a:latin typeface="Arial" pitchFamily="34" charset="0"/>
                <a:cs typeface="Arial" pitchFamily="34" charset="0"/>
              </a:rPr>
              <a:t>marketing, manufacturing, IT, services sector etc.</a:t>
            </a:r>
          </a:p>
          <a:p>
            <a:pPr marL="3429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121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Surge of interest to pursue advancement in the discipline of Project Management through formation of association –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AACE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(International Association for the Advancement of Cost</a:t>
            </a:r>
          </a:p>
          <a:p>
            <a:pPr marL="800100"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Engineering) – USA 1956.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IPMA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(International Project Management Association – Europe </a:t>
            </a:r>
          </a:p>
          <a:p>
            <a:pPr marL="800100" lvl="1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	1967.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(Project Management Institute) – USA 1969.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Management is now one of the most popular and  sought after profession.</a:t>
            </a: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121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AACE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(International Association for the Advancement of Cost Engineering) – USA 1956.</a:t>
            </a:r>
          </a:p>
          <a:p>
            <a:pPr marL="800100"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Formerly known as the American Association of Cost  Engineers. It was formed by early practitioners of        project management and the associated specialties of planning and scheduling, cost estimating, and              cost/schedule  control (project control). </a:t>
            </a:r>
          </a:p>
          <a:p>
            <a:pPr marL="800100" lvl="1"/>
            <a:r>
              <a:rPr lang="en-US" dirty="0" smtClean="0">
                <a:latin typeface="Arial" pitchFamily="34" charset="0"/>
                <a:cs typeface="Arial" pitchFamily="34" charset="0"/>
              </a:rPr>
              <a:t>AACE continued its pioneering work and in 2006          released the first integrated process for portfolio,         program and project management called the                “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Total Cost Management Framework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1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24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121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IPMA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(International Project Management Association –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Europe 1967.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/>
            <a:r>
              <a:rPr lang="en-US" dirty="0" smtClean="0"/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International Project Management Association</a:t>
            </a:r>
          </a:p>
          <a:p>
            <a:pPr marL="800100" lvl="1"/>
            <a:r>
              <a:rPr lang="en-US" dirty="0" smtClean="0"/>
              <a:t>(IPMA) was founded as a federation of several       national project management associations. </a:t>
            </a:r>
          </a:p>
          <a:p>
            <a:pPr marL="800100" lvl="1"/>
            <a:r>
              <a:rPr lang="en-US" dirty="0" smtClean="0"/>
              <a:t>IPMA now includes member associations on every </a:t>
            </a:r>
          </a:p>
          <a:p>
            <a:pPr marL="800100" lvl="1"/>
            <a:r>
              <a:rPr lang="en-US" dirty="0" smtClean="0"/>
              <a:t>continent except Antarctica. IPMA offers a Four     Level Certification program based on the IPMA      Competence Baseline (ICB).The ICB covers            technical competences, contextual competences,  and behavioral competences.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E98028-4493-41ED-85BF-3A1558BE5BAF}" type="slidenum">
              <a:rPr lang="en-US" altLang="ko-KR" smtClean="0"/>
              <a:pPr/>
              <a:t>25</a:t>
            </a:fld>
            <a:endParaRPr lang="en-US" altLang="ko-KR" smtClean="0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285750" y="12366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0" lang="en-US" sz="2800" b="1">
                <a:solidFill>
                  <a:schemeClr val="tx2"/>
                </a:solidFill>
                <a:latin typeface="Arial" charset="0"/>
              </a:rPr>
              <a:t> </a:t>
            </a:r>
            <a:endParaRPr kumimoji="0" lang="en-US" altLang="ko-KR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Rectangle 13"/>
          <p:cNvSpPr>
            <a:spLocks noChangeArrowheads="1"/>
          </p:cNvSpPr>
          <p:nvPr/>
        </p:nvSpPr>
        <p:spPr bwMode="auto">
          <a:xfrm>
            <a:off x="427038" y="1371600"/>
            <a:ext cx="84121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/>
            <a:r>
              <a:rPr lang="en-US" b="1" dirty="0" smtClean="0">
                <a:latin typeface="Arial" pitchFamily="34" charset="0"/>
                <a:cs typeface="Arial" pitchFamily="34" charset="0"/>
              </a:rPr>
              <a:t>PMI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(Project Management Institute) – USA 1969.</a:t>
            </a:r>
          </a:p>
          <a:p>
            <a:pPr marL="800100" lvl="1" indent="-3429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/>
            <a:r>
              <a:rPr lang="en-US" dirty="0" smtClean="0"/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Project Management Institute </a:t>
            </a:r>
            <a:r>
              <a:rPr lang="en-US" dirty="0" smtClean="0"/>
              <a:t>(PMI) was formed  in in 1969.</a:t>
            </a:r>
          </a:p>
          <a:p>
            <a:pPr marL="800100" lvl="1"/>
            <a:endParaRPr lang="en-US" dirty="0" smtClean="0"/>
          </a:p>
          <a:p>
            <a:pPr marL="800100" lvl="1"/>
            <a:r>
              <a:rPr lang="en-US" dirty="0" smtClean="0"/>
              <a:t>PMI publishes A Guide to the Project Management </a:t>
            </a:r>
          </a:p>
          <a:p>
            <a:pPr marL="800100" lvl="1"/>
            <a:r>
              <a:rPr lang="en-US" dirty="0" smtClean="0"/>
              <a:t>Body of Knowledge (PMBOK Guide), which           describes project management practices that are   common to "most projects, most of the time. " PMI also offers multiple certifications of project            managers.</a:t>
            </a:r>
          </a:p>
          <a:p>
            <a:pPr marL="800100" lvl="1" indent="-3429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kumimoji="0"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kumimoji="0"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60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7D82963-45F5-4242-93EB-97B14B7BC07B}" type="slidenum">
              <a:rPr lang="ar-SA">
                <a:ea typeface="Majalla UI"/>
              </a:rPr>
              <a:pPr/>
              <a:t>3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192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2. Architect-Engineer [A/E]</a:t>
            </a:r>
            <a:r>
              <a:rPr lang="en-US" sz="2000" dirty="0">
                <a:latin typeface="Arial" charset="0"/>
              </a:rPr>
              <a:t> </a:t>
            </a: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The A/E is the organization that designs the project </a:t>
            </a:r>
            <a:r>
              <a:rPr lang="en-US" sz="2000" dirty="0" smtClean="0">
                <a:latin typeface="Arial" charset="0"/>
              </a:rPr>
              <a:t>to meets </a:t>
            </a:r>
            <a:r>
              <a:rPr lang="en-US" sz="2000" dirty="0">
                <a:latin typeface="Arial" charset="0"/>
              </a:rPr>
              <a:t>the </a:t>
            </a:r>
            <a:r>
              <a:rPr lang="en-US" sz="2000" dirty="0" smtClean="0">
                <a:latin typeface="Arial" charset="0"/>
              </a:rPr>
              <a:t>   need </a:t>
            </a:r>
            <a:r>
              <a:rPr lang="en-US" sz="2000" dirty="0">
                <a:latin typeface="Arial" charset="0"/>
              </a:rPr>
              <a:t>of the client and that complies with applicable codes.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The A/E can occupy a variety of positions with respect to the owner: </a:t>
            </a:r>
          </a:p>
          <a:p>
            <a:pPr algn="just">
              <a:defRPr/>
            </a:pPr>
            <a:endParaRPr lang="en-US" sz="1000" dirty="0">
              <a:latin typeface="Arial" charset="0"/>
            </a:endParaRPr>
          </a:p>
          <a:p>
            <a:pPr marL="719138" lvl="1" indent="-261938" algn="just">
              <a:buClr>
                <a:srgbClr val="7030A0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Arial" charset="0"/>
              </a:rPr>
              <a:t>Many public agencies and large corporate owners maintain </a:t>
            </a:r>
            <a:r>
              <a:rPr lang="en-US" sz="2000" dirty="0" smtClean="0">
                <a:latin typeface="Arial" charset="0"/>
              </a:rPr>
              <a:t>      their </a:t>
            </a:r>
            <a:r>
              <a:rPr lang="en-US" sz="2000" dirty="0">
                <a:latin typeface="Arial" charset="0"/>
              </a:rPr>
              <a:t>own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in-house</a:t>
            </a:r>
            <a:r>
              <a:rPr lang="en-US" sz="2000" dirty="0">
                <a:latin typeface="Arial" charset="0"/>
              </a:rPr>
              <a:t> design capability.</a:t>
            </a:r>
          </a:p>
          <a:p>
            <a:pPr marL="719138" indent="-261938" algn="just">
              <a:buClr>
                <a:srgbClr val="7030A0"/>
              </a:buClr>
              <a:buFont typeface="Wingdings" pitchFamily="2" charset="2"/>
              <a:buChar char="Ø"/>
              <a:defRPr/>
            </a:pPr>
            <a:endParaRPr lang="en-US" sz="1000" dirty="0">
              <a:latin typeface="Arial" charset="0"/>
            </a:endParaRPr>
          </a:p>
          <a:p>
            <a:pPr marL="719138" lvl="1" indent="-261938" algn="just">
              <a:buClr>
                <a:srgbClr val="7030A0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Arial" charset="0"/>
              </a:rPr>
              <a:t>In traditional and most common arrangements, the A/E is </a:t>
            </a:r>
            <a:r>
              <a:rPr lang="en-US" sz="2000" dirty="0" smtClean="0">
                <a:latin typeface="Arial" charset="0"/>
              </a:rPr>
              <a:t>        a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private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and independent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design </a:t>
            </a:r>
            <a:r>
              <a:rPr lang="en-US" sz="2000" dirty="0">
                <a:latin typeface="Arial" charset="0"/>
              </a:rPr>
              <a:t>firm.</a:t>
            </a:r>
          </a:p>
          <a:p>
            <a:pPr marL="719138" indent="-261938" algn="just">
              <a:buClr>
                <a:srgbClr val="7030A0"/>
              </a:buClr>
              <a:buFont typeface="Wingdings" pitchFamily="2" charset="2"/>
              <a:buChar char="Ø"/>
              <a:defRPr/>
            </a:pPr>
            <a:endParaRPr lang="en-US" sz="1000" dirty="0">
              <a:latin typeface="Arial" charset="0"/>
            </a:endParaRPr>
          </a:p>
          <a:p>
            <a:pPr marL="719138" lvl="1" indent="-261938" algn="just">
              <a:buClr>
                <a:srgbClr val="7030A0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Arial" charset="0"/>
              </a:rPr>
              <a:t>Where the “design-construct” mode of construction is used, the owner contracts with a single party for both design and </a:t>
            </a:r>
            <a:r>
              <a:rPr lang="en-US" sz="2000" dirty="0" smtClean="0">
                <a:latin typeface="Arial" charset="0"/>
              </a:rPr>
              <a:t>            construction</a:t>
            </a:r>
            <a:r>
              <a:rPr lang="en-US" sz="2000" dirty="0">
                <a:latin typeface="Arial" charset="0"/>
              </a:rPr>
              <a:t>. In such cases the A/E is a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branch of</a:t>
            </a:r>
            <a:r>
              <a:rPr lang="en-US" sz="2000" dirty="0">
                <a:latin typeface="Arial" charset="0"/>
              </a:rPr>
              <a:t>, or is joined in some way with, the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construction contractor</a:t>
            </a:r>
            <a:r>
              <a:rPr lang="en-US" sz="2000" dirty="0">
                <a:latin typeface="Arial" charset="0"/>
              </a:rPr>
              <a:t>.</a:t>
            </a: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</p:spTree>
    <p:extLst>
      <p:ext uri="{BB962C8B-B14F-4D97-AF65-F5344CB8AC3E}">
        <p14:creationId xmlns:p14="http://schemas.microsoft.com/office/powerpoint/2010/main" val="1050732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0C5AF4A-C23A-4349-9B4D-95BD8C25D6E7}" type="slidenum">
              <a:rPr lang="ar-SA">
                <a:ea typeface="Majalla UI"/>
              </a:rPr>
              <a:pPr/>
              <a:t>4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192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3. Prime (General) Contractor</a:t>
            </a:r>
          </a:p>
          <a:p>
            <a:pPr algn="just">
              <a:defRPr/>
            </a:pPr>
            <a:r>
              <a:rPr lang="en-US" sz="2000" dirty="0">
                <a:latin typeface="Arial" charset="0"/>
              </a:rPr>
              <a:t> 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The prime/general contractor is the business firm that executes the work and delivers the products (facility).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The prime contractor is in prime contract with the owner for the </a:t>
            </a:r>
            <a:r>
              <a:rPr lang="en-US" sz="2000" dirty="0" smtClean="0">
                <a:latin typeface="Arial" charset="0"/>
              </a:rPr>
              <a:t>     construction </a:t>
            </a:r>
            <a:r>
              <a:rPr lang="en-US" sz="2000" dirty="0">
                <a:latin typeface="Arial" charset="0"/>
              </a:rPr>
              <a:t>of the project, either in its total or for some specialized portion thereof. In this regard, the owner may choose to use </a:t>
            </a:r>
            <a:r>
              <a:rPr lang="en-US" sz="2000" dirty="0" smtClean="0">
                <a:latin typeface="Arial" charset="0"/>
              </a:rPr>
              <a:t>          a </a:t>
            </a:r>
            <a:r>
              <a:rPr lang="en-US" sz="2000" dirty="0">
                <a:latin typeface="Arial" charset="0"/>
              </a:rPr>
              <a:t>single prime contract or several separate prime contracts.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The prime contractor brings all inputs of the construction process </a:t>
            </a:r>
            <a:r>
              <a:rPr lang="en-US" sz="2000" dirty="0" smtClean="0">
                <a:latin typeface="Arial" charset="0"/>
              </a:rPr>
              <a:t>   (</a:t>
            </a:r>
            <a:r>
              <a:rPr lang="en-US" sz="2000" dirty="0">
                <a:latin typeface="Arial" charset="0"/>
              </a:rPr>
              <a:t>labor, equipment, materials, subcontractors, information, methods, money and others).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8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One of the essential functions of the prime contractor is close </a:t>
            </a:r>
            <a:r>
              <a:rPr lang="en-US" sz="2000" dirty="0" smtClean="0">
                <a:latin typeface="Arial" charset="0"/>
              </a:rPr>
              <a:t>       management </a:t>
            </a:r>
            <a:r>
              <a:rPr lang="en-US" sz="2000" dirty="0">
                <a:latin typeface="Arial" charset="0"/>
              </a:rPr>
              <a:t>of </a:t>
            </a:r>
            <a:r>
              <a:rPr lang="en-US" sz="2000" dirty="0" err="1" smtClean="0">
                <a:latin typeface="Arial" charset="0"/>
              </a:rPr>
              <a:t>construction.Efficient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utilization of resources/inputs is the essence of construction management.</a:t>
            </a: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</p:spTree>
    <p:extLst>
      <p:ext uri="{BB962C8B-B14F-4D97-AF65-F5344CB8AC3E}">
        <p14:creationId xmlns:p14="http://schemas.microsoft.com/office/powerpoint/2010/main" val="2715757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A7D3806-30D7-49E7-BE33-4EF5B8E51DD8}" type="slidenum">
              <a:rPr lang="ar-SA">
                <a:ea typeface="Majalla UI"/>
              </a:rPr>
              <a:pPr/>
              <a:t>5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954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4. Subcontractor</a:t>
            </a:r>
          </a:p>
          <a:p>
            <a:pPr algn="just">
              <a:defRPr/>
            </a:pPr>
            <a:r>
              <a:rPr lang="en-US" sz="2000" dirty="0">
                <a:latin typeface="Arial" charset="0"/>
              </a:rPr>
              <a:t> </a:t>
            </a: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A subcontractor is a construction specialty firm that contracts with </a:t>
            </a:r>
            <a:r>
              <a:rPr lang="en-US" sz="2000" dirty="0" smtClean="0">
                <a:latin typeface="Arial" charset="0"/>
              </a:rPr>
              <a:t>  the </a:t>
            </a:r>
            <a:r>
              <a:rPr lang="en-US" sz="2000" dirty="0">
                <a:latin typeface="Arial" charset="0"/>
              </a:rPr>
              <a:t>prime contractor (a contract called a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subcontract</a:t>
            </a:r>
            <a:r>
              <a:rPr lang="en-US" sz="2000" dirty="0">
                <a:latin typeface="Arial" charset="0"/>
              </a:rPr>
              <a:t>) to perform </a:t>
            </a:r>
            <a:r>
              <a:rPr lang="en-US" sz="2000" dirty="0" smtClean="0">
                <a:latin typeface="Arial" charset="0"/>
              </a:rPr>
              <a:t>  some </a:t>
            </a:r>
            <a:r>
              <a:rPr lang="en-US" sz="2000" dirty="0">
                <a:latin typeface="Arial" charset="0"/>
              </a:rPr>
              <a:t>aspect of the prime contractor’s work (a particular portion </a:t>
            </a:r>
            <a:r>
              <a:rPr lang="en-US" sz="2000" dirty="0" smtClean="0">
                <a:latin typeface="Arial" charset="0"/>
              </a:rPr>
              <a:t>of  </a:t>
            </a:r>
            <a:r>
              <a:rPr lang="en-US" sz="2000" dirty="0">
                <a:latin typeface="Arial" charset="0"/>
              </a:rPr>
              <a:t>the project).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No contractual relationship is established between the owner and </a:t>
            </a:r>
            <a:r>
              <a:rPr lang="en-US" sz="2000" dirty="0" smtClean="0">
                <a:latin typeface="Arial" charset="0"/>
              </a:rPr>
              <a:t>  the </a:t>
            </a:r>
            <a:r>
              <a:rPr lang="en-US" sz="2000" dirty="0">
                <a:latin typeface="Arial" charset="0"/>
              </a:rPr>
              <a:t>subcontractor. </a:t>
            </a: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Types of work with which the prime contractor is inexperienced or </a:t>
            </a:r>
            <a:r>
              <a:rPr lang="en-US" sz="2000" dirty="0" smtClean="0">
                <a:latin typeface="Arial" charset="0"/>
              </a:rPr>
              <a:t>  for </a:t>
            </a:r>
            <a:r>
              <a:rPr lang="en-US" sz="2000" dirty="0">
                <a:latin typeface="Arial" charset="0"/>
              </a:rPr>
              <a:t>which he is not properly equipped or has no time are usually </a:t>
            </a:r>
            <a:r>
              <a:rPr lang="en-US" sz="2000" dirty="0" smtClean="0">
                <a:latin typeface="Arial" charset="0"/>
              </a:rPr>
              <a:t>    subcontracted</a:t>
            </a:r>
            <a:r>
              <a:rPr lang="en-US" sz="2000" dirty="0">
                <a:latin typeface="Arial" charset="0"/>
              </a:rPr>
              <a:t>.</a:t>
            </a:r>
          </a:p>
          <a:p>
            <a:pPr algn="just">
              <a:defRPr/>
            </a:pPr>
            <a:r>
              <a:rPr lang="en-US" dirty="0">
                <a:latin typeface="Arial" charset="0"/>
              </a:rPr>
              <a:t> </a:t>
            </a: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1400" dirty="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</p:spTree>
    <p:extLst>
      <p:ext uri="{BB962C8B-B14F-4D97-AF65-F5344CB8AC3E}">
        <p14:creationId xmlns:p14="http://schemas.microsoft.com/office/powerpoint/2010/main" val="2635206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9966A19-35EA-41C2-8FF7-55060DA1EC12}" type="slidenum">
              <a:rPr lang="ar-SA">
                <a:ea typeface="Majalla UI"/>
              </a:rPr>
              <a:pPr/>
              <a:t>6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143000"/>
            <a:ext cx="784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4. Subcontractor</a:t>
            </a:r>
          </a:p>
          <a:p>
            <a:pPr algn="just">
              <a:defRPr/>
            </a:pPr>
            <a:r>
              <a:rPr lang="en-US" sz="2000" dirty="0">
                <a:latin typeface="Arial" charset="0"/>
              </a:rPr>
              <a:t> </a:t>
            </a:r>
            <a:endParaRPr lang="en-US" sz="1000" dirty="0">
              <a:latin typeface="Arial" charset="0"/>
            </a:endParaRPr>
          </a:p>
          <a:p>
            <a:pPr algn="just">
              <a:defRPr/>
            </a:pPr>
            <a:r>
              <a:rPr lang="en-US" sz="2000" b="1" dirty="0">
                <a:latin typeface="Arial" charset="0"/>
              </a:rPr>
              <a:t>Advantages of using subcontractors</a:t>
            </a: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Subcontract system is efficient and economical in the use of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available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resources.</a:t>
            </a: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endParaRPr lang="en-US" sz="8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The prime contractor can obtain workers with the requisite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   skills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when they are needed, without the necessity of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          maintaining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an unwieldy and inefficient full-time labor force.</a:t>
            </a: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endParaRPr lang="en-US" sz="8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Qualified subcontractors are usually able to perform their work more quickly and at lesser cost than can the general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contractor</a:t>
            </a:r>
            <a:endParaRPr lang="en-US" sz="8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Many construction specialties have specific licensing, bonding, and insurance requirements that would be costly for the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       general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contractor to secure for irregular use.</a:t>
            </a:r>
          </a:p>
          <a:p>
            <a:pPr algn="just">
              <a:defRPr/>
            </a:pPr>
            <a:r>
              <a:rPr lang="en-US" dirty="0">
                <a:latin typeface="Arial" charset="0"/>
              </a:rPr>
              <a:t> </a:t>
            </a: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1400" dirty="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</p:spTree>
    <p:extLst>
      <p:ext uri="{BB962C8B-B14F-4D97-AF65-F5344CB8AC3E}">
        <p14:creationId xmlns:p14="http://schemas.microsoft.com/office/powerpoint/2010/main" val="790440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383D7BD-6AB4-4D1D-A56E-FB17BF811572}" type="slidenum">
              <a:rPr lang="ar-SA">
                <a:ea typeface="Majalla UI"/>
              </a:rPr>
              <a:pPr/>
              <a:t>7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1430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>
              <a:defRPr/>
            </a:pP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Albertus Extra Bold" pitchFamily="34" charset="0"/>
              </a:rPr>
              <a:t>4. Subcontractor</a:t>
            </a:r>
          </a:p>
          <a:p>
            <a:pPr algn="just">
              <a:defRPr/>
            </a:pPr>
            <a:r>
              <a:rPr lang="en-US" sz="2000" dirty="0">
                <a:latin typeface="Arial" charset="0"/>
              </a:rPr>
              <a:t> </a:t>
            </a:r>
            <a:r>
              <a:rPr lang="en-US" sz="1000" b="1" i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Disadvantages of using subcontractors</a:t>
            </a:r>
            <a:endParaRPr lang="en-US" sz="1000" dirty="0">
              <a:latin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Extensive subcontracting can seriously complicate the overall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scheduling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of job operations, lead to a serious division of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    project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authority, fragmentize responsibility, make the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          coordination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of construction activities difficult, weaken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        communication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between management and the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field, foster      disputes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, and be generally detrimental to job efficiency.</a:t>
            </a: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endParaRPr lang="en-US" sz="10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The prime contractor remains responsible under its contract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with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the owner for any faulty performance by the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subcontractor</a:t>
            </a:r>
            <a:endParaRPr lang="en-US" sz="20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endParaRPr lang="en-US" sz="1000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marL="280988" lvl="1" indent="-280988" algn="just">
              <a:spcBef>
                <a:spcPct val="25000"/>
              </a:spcBef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The prime contractor assumes complete responsibility to the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owner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for the direction and accomplishment of the total work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 including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the responsibility of coordination and supervision of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 the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Arial" charset="0"/>
              </a:rPr>
              <a:t>subcontractors.</a:t>
            </a:r>
          </a:p>
          <a:p>
            <a:pPr algn="just">
              <a:defRPr/>
            </a:pPr>
            <a:endParaRPr lang="en-US" sz="1000" dirty="0">
              <a:solidFill>
                <a:srgbClr val="0070C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dirty="0">
                <a:solidFill>
                  <a:srgbClr val="0070C0"/>
                </a:solidFill>
                <a:latin typeface="Arial" charset="0"/>
              </a:rPr>
              <a:t> </a:t>
            </a:r>
            <a:endParaRPr lang="en-US" sz="2400" dirty="0">
              <a:solidFill>
                <a:srgbClr val="0070C0"/>
              </a:solidFill>
              <a:latin typeface="Arial" charset="0"/>
            </a:endParaRPr>
          </a:p>
          <a:p>
            <a:pPr algn="just">
              <a:defRPr/>
            </a:pPr>
            <a:endParaRPr lang="en-US" sz="1400" b="1" dirty="0"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</p:spTree>
    <p:extLst>
      <p:ext uri="{BB962C8B-B14F-4D97-AF65-F5344CB8AC3E}">
        <p14:creationId xmlns:p14="http://schemas.microsoft.com/office/powerpoint/2010/main" val="7978736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0403532-EB93-42EC-A675-5E08C80C164C}" type="slidenum">
              <a:rPr lang="ar-SA">
                <a:ea typeface="Majalla UI"/>
              </a:rPr>
              <a:pPr/>
              <a:t>8</a:t>
            </a:fld>
            <a:endParaRPr lang="en-US"/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914400" y="12954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just">
              <a:defRPr/>
            </a:pPr>
            <a:r>
              <a:rPr lang="en-US" sz="2400" dirty="0">
                <a:latin typeface="Arial" charset="0"/>
              </a:rPr>
              <a:t>Other project participants (stakeholders) include:</a:t>
            </a: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Users of construction facilities,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Materials suppliers,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Equipment manufacturers,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Labor organizations,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Government regulatory agencies,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Investors and banks</a:t>
            </a: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en-US" sz="1000" dirty="0">
              <a:latin typeface="Arial" charset="0"/>
            </a:endParaRPr>
          </a:p>
          <a:p>
            <a:pPr marL="271463" indent="-271463" algn="just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Arial" charset="0"/>
              </a:rPr>
              <a:t>……………………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2000" y="323850"/>
            <a:ext cx="457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algn="l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Participants</a:t>
            </a:r>
          </a:p>
        </p:txBody>
      </p:sp>
    </p:spTree>
    <p:extLst>
      <p:ext uri="{BB962C8B-B14F-4D97-AF65-F5344CB8AC3E}">
        <p14:creationId xmlns:p14="http://schemas.microsoft.com/office/powerpoint/2010/main" val="40531468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861E196-9068-4984-966B-F08F56718E5C}" type="slidenum">
              <a:rPr lang="ar-SA">
                <a:ea typeface="Majalla UI"/>
              </a:rPr>
              <a:pPr/>
              <a:t>9</a:t>
            </a:fld>
            <a:endParaRPr lang="en-US"/>
          </a:p>
        </p:txBody>
      </p:sp>
      <p:sp>
        <p:nvSpPr>
          <p:cNvPr id="534530" name="Rectangle 2"/>
          <p:cNvSpPr>
            <a:spLocks noChangeArrowheads="1"/>
          </p:cNvSpPr>
          <p:nvPr/>
        </p:nvSpPr>
        <p:spPr bwMode="auto">
          <a:xfrm>
            <a:off x="762000" y="323850"/>
            <a:ext cx="396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990000"/>
              </a:buClr>
              <a:buFont typeface="Webdings" pitchFamily="18" charset="2"/>
              <a:buChar char="&lt;"/>
              <a:defRPr/>
            </a:pPr>
            <a:r>
              <a:rPr lang="en-US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Life Cycle</a:t>
            </a: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762000" y="12954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just">
              <a:defRPr/>
            </a:pPr>
            <a:r>
              <a:rPr lang="en-US" sz="2400" dirty="0">
                <a:latin typeface="Arial" charset="0"/>
              </a:rPr>
              <a:t>Six basic phases contribute to the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traditional</a:t>
            </a:r>
            <a:r>
              <a:rPr lang="en-US" sz="2400" dirty="0">
                <a:latin typeface="Arial" charset="0"/>
              </a:rPr>
              <a:t> development </a:t>
            </a:r>
            <a:r>
              <a:rPr lang="en-US" sz="2400" dirty="0" smtClean="0">
                <a:latin typeface="Arial" charset="0"/>
              </a:rPr>
              <a:t>of a </a:t>
            </a:r>
            <a:r>
              <a:rPr lang="en-US" sz="2400" dirty="0">
                <a:latin typeface="Arial" charset="0"/>
              </a:rPr>
              <a:t>construction project from an idea to reality.</a:t>
            </a: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marL="0" lvl="1" algn="just">
              <a:defRPr/>
            </a:pPr>
            <a:endParaRPr lang="en-US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marL="0" lvl="1" algn="just">
              <a:defRPr/>
            </a:pPr>
            <a:r>
              <a:rPr lang="en-US" sz="2400" kern="0" dirty="0">
                <a:latin typeface="Arial" charset="0"/>
                <a:cs typeface="Times New Roman" pitchFamily="18" charset="0"/>
              </a:rPr>
              <a:t>These functions are interrelated</a:t>
            </a: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.</a:t>
            </a:r>
            <a:endParaRPr lang="de-DE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just">
              <a:defRPr/>
            </a:pPr>
            <a:endParaRPr lang="en-US" sz="2400" dirty="0">
              <a:latin typeface="Arial" charset="0"/>
            </a:endParaRPr>
          </a:p>
          <a:p>
            <a:pPr algn="just">
              <a:defRPr/>
            </a:pPr>
            <a:endParaRPr lang="en-US" sz="2400" b="1" dirty="0">
              <a:latin typeface="Arial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en-US" sz="2000" dirty="0">
              <a:latin typeface="Arial" charset="0"/>
            </a:endParaRPr>
          </a:p>
          <a:p>
            <a:pPr marL="107950" indent="-42863" algn="just">
              <a:lnSpc>
                <a:spcPct val="125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00200" y="2133600"/>
            <a:ext cx="6248400" cy="31400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/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Concept and Feasibility Studies </a:t>
            </a:r>
          </a:p>
          <a:p>
            <a:pPr marL="914400" lvl="1" indent="-457200" algn="just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Engineering and Design </a:t>
            </a:r>
          </a:p>
          <a:p>
            <a:pPr marL="914400" lvl="1" indent="-457200"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Procurement 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Construction 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Start-up and Implementation 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Operation or Utilization </a:t>
            </a:r>
          </a:p>
        </p:txBody>
      </p:sp>
    </p:spTree>
    <p:extLst>
      <p:ext uri="{BB962C8B-B14F-4D97-AF65-F5344CB8AC3E}">
        <p14:creationId xmlns:p14="http://schemas.microsoft.com/office/powerpoint/2010/main" val="857216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기본 디자인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ppt/theme/themeOverride2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ppt/theme/themeOverride3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ppt/theme/themeOverride4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ppt/theme/themeOverride5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ppt/theme/themeOverride6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ppt/theme/themeOverride7.xml><?xml version="1.0" encoding="utf-8"?>
<a:themeOverride xmlns:a="http://schemas.openxmlformats.org/drawingml/2006/main">
  <a:clrScheme name="1_기본 디자인 3">
    <a:dk1>
      <a:srgbClr val="000000"/>
    </a:dk1>
    <a:lt1>
      <a:srgbClr val="FFFFFF"/>
    </a:lt1>
    <a:dk2>
      <a:srgbClr val="FFFFFF"/>
    </a:dk2>
    <a:lt2>
      <a:srgbClr val="4D4D4D"/>
    </a:lt2>
    <a:accent1>
      <a:srgbClr val="7067AF"/>
    </a:accent1>
    <a:accent2>
      <a:srgbClr val="99CCFF"/>
    </a:accent2>
    <a:accent3>
      <a:srgbClr val="FFFFFF"/>
    </a:accent3>
    <a:accent4>
      <a:srgbClr val="000000"/>
    </a:accent4>
    <a:accent5>
      <a:srgbClr val="BBB8D4"/>
    </a:accent5>
    <a:accent6>
      <a:srgbClr val="8AB9E7"/>
    </a:accent6>
    <a:hlink>
      <a:srgbClr val="CCCCFF"/>
    </a:hlink>
    <a:folHlink>
      <a:srgbClr val="C68D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</TotalTime>
  <Words>659</Words>
  <Application>Microsoft Office PowerPoint</Application>
  <PresentationFormat>On-screen Show (4:3)</PresentationFormat>
  <Paragraphs>329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Historical Perspective of Project Management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HBP, USM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</dc:title>
  <dc:creator>Abdullah</dc:creator>
  <cp:lastModifiedBy>User</cp:lastModifiedBy>
  <cp:revision>237</cp:revision>
  <cp:lastPrinted>2012-09-29T09:17:00Z</cp:lastPrinted>
  <dcterms:created xsi:type="dcterms:W3CDTF">2004-04-28T08:22:41Z</dcterms:created>
  <dcterms:modified xsi:type="dcterms:W3CDTF">2012-11-10T05:55:12Z</dcterms:modified>
</cp:coreProperties>
</file>