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70" r:id="rId12"/>
    <p:sldId id="277" r:id="rId13"/>
    <p:sldId id="268" r:id="rId14"/>
    <p:sldId id="260" r:id="rId15"/>
    <p:sldId id="271" r:id="rId16"/>
    <p:sldId id="279" r:id="rId17"/>
    <p:sldId id="272" r:id="rId18"/>
    <p:sldId id="273" r:id="rId19"/>
    <p:sldId id="274" r:id="rId20"/>
    <p:sldId id="282" r:id="rId21"/>
    <p:sldId id="278" r:id="rId22"/>
    <p:sldId id="275" r:id="rId23"/>
    <p:sldId id="269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1437" autoAdjust="0"/>
  </p:normalViewPr>
  <p:slideViewPr>
    <p:cSldViewPr snapToGrid="0" snapToObjects="1">
      <p:cViewPr varScale="1">
        <p:scale>
          <a:sx n="74" d="100"/>
          <a:sy n="74" d="100"/>
        </p:scale>
        <p:origin x="723" y="31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C222B-4030-B549-8EC6-02E95D8829E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49043-1B87-E54E-82F9-951ACA06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=DH7o9Df5_50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1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expression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by which the heritable information in a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sequence of DNA base pairs, is made into a functional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product, such as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RNA. The basic idea is that DNA is transcribed into RNA, which is then translated into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gDNA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endParaRPr lang="en-US" u="sn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9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sz="1200" dirty="0"/>
              <a:t>Primers.</a:t>
            </a:r>
          </a:p>
          <a:p>
            <a:pPr algn="l" rtl="0"/>
            <a:r>
              <a:rPr lang="en-GB" sz="1200" dirty="0"/>
              <a:t>Advantages and disadvantages.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closed-tube reaction, reducing contamination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variation and risk of contamination due to extra open-tube step and pipetting</a:t>
            </a:r>
          </a:p>
          <a:p>
            <a:pPr algn="l" rtl="0"/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SYBR® Green PCR Master Mix: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Hot-start </a:t>
            </a:r>
            <a:r>
              <a:rPr lang="en-GB" sz="1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iTaq</a:t>
            </a:r>
            <a:r>
              <a:rPr lang="en-GB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 polymerase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dNTPs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GB" sz="1200" b="1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SYBR® Green I dye</a:t>
            </a:r>
            <a:endParaRPr lang="en-GB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inhibitor can be an antibody that binds the polymerase and denatures at the initial denaturation temperature.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3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Normalizer,  reference or endogenous control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endogenous control gene is a gene whose expression level should not differ between samples, such as a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housekeeping. (ex: GAPDH)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controls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no template control (NTC) omits any DNA or RNA template from a reaction, and serves as a general control for extraneous nucleic acid </a:t>
            </a:r>
            <a:r>
              <a:rPr lang="en-US" sz="11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contamination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When using SYBR Green chemistry, this also serves as an important control for primer dimer formation.</a:t>
            </a:r>
            <a:endParaRPr lang="en-US" sz="11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8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 regulated * because it is a tumor suppressor gene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Downregulated/</a:t>
            </a:r>
            <a:r>
              <a:rPr lang="en-US" dirty="0" err="1"/>
              <a:t>underexpressed</a:t>
            </a:r>
            <a:endParaRPr lang="en-US" dirty="0"/>
          </a:p>
          <a:p>
            <a:r>
              <a:rPr lang="en-US" dirty="0"/>
              <a:t>tumor suppressor gene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Quantitative PCR (qPCR) is used to detect, characterize and quantify nucleic acids for numerous applications. Commonly, in RT-qPCR, RNA transcripts are quantified by reverse transcribing them into cDNA first, as described above and then qPCR 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subseq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change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expression ratio: if the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change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positive it means that the gene is upregulated; if the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change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negative it means it is downregulated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Binds to minor grooves </a:t>
            </a:r>
          </a:p>
          <a:p>
            <a:r>
              <a:rPr lang="en-US" dirty="0"/>
              <a:t>Advantages and disadvantages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8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sz="1200" dirty="0"/>
              <a:t>Specificity.</a:t>
            </a:r>
          </a:p>
          <a:p>
            <a:pPr algn="l" rtl="0"/>
            <a:r>
              <a:rPr lang="en-GB" sz="1200" dirty="0"/>
              <a:t>Applications.</a:t>
            </a:r>
          </a:p>
          <a:p>
            <a:pPr algn="l" rtl="0"/>
            <a:r>
              <a:rPr lang="en-GB" sz="1200" dirty="0"/>
              <a:t>Optimization.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Times New Roman" panose="02020603050405020304" pitchFamily="18" charset="0"/>
              </a:rPr>
              <a:t>* Low Ct value </a:t>
            </a:r>
            <a:r>
              <a:rPr lang="ar-SA" b="1" dirty="0">
                <a:ea typeface="Times New Roman" panose="02020603050405020304" pitchFamily="18" charset="0"/>
              </a:rPr>
              <a:t>&lt;&lt;</a:t>
            </a:r>
            <a:r>
              <a:rPr lang="en-US" b="1" dirty="0">
                <a:ea typeface="Times New Roman" panose="02020603050405020304" pitchFamily="18" charset="0"/>
              </a:rPr>
              <a:t> high expression </a:t>
            </a:r>
            <a:r>
              <a:rPr lang="en-US" dirty="0">
                <a:ea typeface="Times New Roman" panose="02020603050405020304" pitchFamily="18" charset="0"/>
              </a:rPr>
              <a:t>(high </a:t>
            </a:r>
            <a:r>
              <a:rPr lang="en-US" sz="1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starting quantity of the amplified target )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Times New Roman" panose="02020603050405020304" pitchFamily="18" charset="0"/>
              </a:rPr>
              <a:t>The reaction is characterized/identified by the PCR cycle at which fluorescence first rises above a defined or threshold background fluorescence, a parameter known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the threshold cycle (Ct).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49043-1B87-E54E-82F9-951ACA060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7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6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661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4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28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3979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74428F-4023-164E-9079-D09B34E45C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8098CAB-0298-1D40-BF56-9C0F5A48B6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517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ster.com/simulations/gene-regulation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7E4BC8-6D15-9649-B8FE-20E1B32FB8B3}"/>
              </a:ext>
            </a:extLst>
          </p:cNvPr>
          <p:cNvSpPr/>
          <p:nvPr/>
        </p:nvSpPr>
        <p:spPr>
          <a:xfrm>
            <a:off x="1140239" y="3038897"/>
            <a:ext cx="10025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(8) Quantitative Reverse Transcription PCR (RT-qPCR)</a:t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 Real-time PCR”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EC8C5-A4CE-744F-A237-835E45B31B17}"/>
              </a:ext>
            </a:extLst>
          </p:cNvPr>
          <p:cNvSpPr/>
          <p:nvPr/>
        </p:nvSpPr>
        <p:spPr>
          <a:xfrm>
            <a:off x="1733604" y="2523853"/>
            <a:ext cx="8961107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 462- Biotechnology &amp; Genetic Engineering [Practical] </a:t>
            </a:r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9759EF-DD40-2645-92B7-34CA364BB371}"/>
              </a:ext>
            </a:extLst>
          </p:cNvPr>
          <p:cNvCxnSpPr>
            <a:cxnSpLocks/>
          </p:cNvCxnSpPr>
          <p:nvPr/>
        </p:nvCxnSpPr>
        <p:spPr>
          <a:xfrm>
            <a:off x="1946156" y="3022921"/>
            <a:ext cx="84124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0">
            <a:extLst>
              <a:ext uri="{FF2B5EF4-FFF2-40B4-BE49-F238E27FC236}">
                <a16:creationId xmlns:a16="http://schemas.microsoft.com/office/drawing/2014/main" id="{88953FE9-22FD-DA40-8A88-BF62A024224C}"/>
              </a:ext>
            </a:extLst>
          </p:cNvPr>
          <p:cNvGrpSpPr/>
          <p:nvPr/>
        </p:nvGrpSpPr>
        <p:grpSpPr>
          <a:xfrm rot="19959457">
            <a:off x="7654982" y="5265186"/>
            <a:ext cx="5714525" cy="1140584"/>
            <a:chOff x="683515" y="1568205"/>
            <a:chExt cx="7786497" cy="1512168"/>
          </a:xfrm>
        </p:grpSpPr>
        <p:grpSp>
          <p:nvGrpSpPr>
            <p:cNvPr id="8" name="Group 81">
              <a:extLst>
                <a:ext uri="{FF2B5EF4-FFF2-40B4-BE49-F238E27FC236}">
                  <a16:creationId xmlns:a16="http://schemas.microsoft.com/office/drawing/2014/main" id="{89DC4115-216E-A64C-9552-4FE3423E9372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5" name="Group 79">
                <a:extLst>
                  <a:ext uri="{FF2B5EF4-FFF2-40B4-BE49-F238E27FC236}">
                    <a16:creationId xmlns:a16="http://schemas.microsoft.com/office/drawing/2014/main" id="{7D657BA1-CC2D-5F4D-98BC-B1C92761E2C8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7" name="Rounded Rectangle 67">
                  <a:extLst>
                    <a:ext uri="{FF2B5EF4-FFF2-40B4-BE49-F238E27FC236}">
                      <a16:creationId xmlns:a16="http://schemas.microsoft.com/office/drawing/2014/main" id="{5DF98B17-66C6-154F-B9FA-1F2DAAC2DC19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68">
                  <a:extLst>
                    <a:ext uri="{FF2B5EF4-FFF2-40B4-BE49-F238E27FC236}">
                      <a16:creationId xmlns:a16="http://schemas.microsoft.com/office/drawing/2014/main" id="{42153BF8-5628-084E-87D0-9BEBE3DED3DD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69">
                  <a:extLst>
                    <a:ext uri="{FF2B5EF4-FFF2-40B4-BE49-F238E27FC236}">
                      <a16:creationId xmlns:a16="http://schemas.microsoft.com/office/drawing/2014/main" id="{8BD4A6FC-0977-E64B-B66F-1FABAD15A6F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ounded Rectangle 70">
                  <a:extLst>
                    <a:ext uri="{FF2B5EF4-FFF2-40B4-BE49-F238E27FC236}">
                      <a16:creationId xmlns:a16="http://schemas.microsoft.com/office/drawing/2014/main" id="{212ADEED-EFFC-C24C-A283-3EC241F96CDD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ounded Rectangle 71">
                  <a:extLst>
                    <a:ext uri="{FF2B5EF4-FFF2-40B4-BE49-F238E27FC236}">
                      <a16:creationId xmlns:a16="http://schemas.microsoft.com/office/drawing/2014/main" id="{BB3F1F26-329E-ED45-A0DD-5E32A7532D5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Diamond 3">
                <a:extLst>
                  <a:ext uri="{FF2B5EF4-FFF2-40B4-BE49-F238E27FC236}">
                    <a16:creationId xmlns:a16="http://schemas.microsoft.com/office/drawing/2014/main" id="{7B7B1A71-C22F-DA4D-AA30-6DF43364F131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rgbClr val="D6D6D6">
                    <a:alpha val="7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8">
              <a:extLst>
                <a:ext uri="{FF2B5EF4-FFF2-40B4-BE49-F238E27FC236}">
                  <a16:creationId xmlns:a16="http://schemas.microsoft.com/office/drawing/2014/main" id="{665C5A52-8FB7-2444-A814-6CDEA90AAE97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8" name="Group 80">
                <a:extLst>
                  <a:ext uri="{FF2B5EF4-FFF2-40B4-BE49-F238E27FC236}">
                    <a16:creationId xmlns:a16="http://schemas.microsoft.com/office/drawing/2014/main" id="{485E792F-1C0C-4D41-8B5C-E5DCCC5AAE36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20" name="Rounded Rectangle 60">
                  <a:extLst>
                    <a:ext uri="{FF2B5EF4-FFF2-40B4-BE49-F238E27FC236}">
                      <a16:creationId xmlns:a16="http://schemas.microsoft.com/office/drawing/2014/main" id="{E7838350-DFC6-BD4E-8885-F769AE9E6FAC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1" name="Rounded Rectangle 61">
                  <a:extLst>
                    <a:ext uri="{FF2B5EF4-FFF2-40B4-BE49-F238E27FC236}">
                      <a16:creationId xmlns:a16="http://schemas.microsoft.com/office/drawing/2014/main" id="{B4A196FD-E19C-5F42-B8F2-5A0989A602C6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2">
                  <a:extLst>
                    <a:ext uri="{FF2B5EF4-FFF2-40B4-BE49-F238E27FC236}">
                      <a16:creationId xmlns:a16="http://schemas.microsoft.com/office/drawing/2014/main" id="{B68769A7-067C-A345-B46D-0E656916ADC8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ounded Rectangle 63">
                  <a:extLst>
                    <a:ext uri="{FF2B5EF4-FFF2-40B4-BE49-F238E27FC236}">
                      <a16:creationId xmlns:a16="http://schemas.microsoft.com/office/drawing/2014/main" id="{E84FEBAB-9C29-F147-BD1A-A2AD817C7BA3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ounded Rectangle 64">
                  <a:extLst>
                    <a:ext uri="{FF2B5EF4-FFF2-40B4-BE49-F238E27FC236}">
                      <a16:creationId xmlns:a16="http://schemas.microsoft.com/office/drawing/2014/main" id="{3414A1ED-D349-1A4F-B6D7-B79ABBDEF2E2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Diamond 3">
                <a:extLst>
                  <a:ext uri="{FF2B5EF4-FFF2-40B4-BE49-F238E27FC236}">
                    <a16:creationId xmlns:a16="http://schemas.microsoft.com/office/drawing/2014/main" id="{6A7C5390-0743-BF44-BDA1-BF8A31652459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rgbClr val="D6D6D6">
                    <a:alpha val="7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Group 89">
              <a:extLst>
                <a:ext uri="{FF2B5EF4-FFF2-40B4-BE49-F238E27FC236}">
                  <a16:creationId xmlns:a16="http://schemas.microsoft.com/office/drawing/2014/main" id="{32619053-21EF-EE4E-B7A8-5E8BBA5B52E2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11" name="Diamond 3">
                <a:extLst>
                  <a:ext uri="{FF2B5EF4-FFF2-40B4-BE49-F238E27FC236}">
                    <a16:creationId xmlns:a16="http://schemas.microsoft.com/office/drawing/2014/main" id="{D33FB2ED-B5B7-7C46-93D3-1F5B162FA140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rgbClr val="D6D6D6">
                    <a:alpha val="7882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Group 82">
                <a:extLst>
                  <a:ext uri="{FF2B5EF4-FFF2-40B4-BE49-F238E27FC236}">
                    <a16:creationId xmlns:a16="http://schemas.microsoft.com/office/drawing/2014/main" id="{D68DB324-C433-4246-8FD7-44B64B4FA618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3" name="Rounded Rectangle 83">
                  <a:extLst>
                    <a:ext uri="{FF2B5EF4-FFF2-40B4-BE49-F238E27FC236}">
                      <a16:creationId xmlns:a16="http://schemas.microsoft.com/office/drawing/2014/main" id="{A337FCA0-78C4-6C4B-ACE4-C12EEE49F372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4">
                  <a:extLst>
                    <a:ext uri="{FF2B5EF4-FFF2-40B4-BE49-F238E27FC236}">
                      <a16:creationId xmlns:a16="http://schemas.microsoft.com/office/drawing/2014/main" id="{2A1DE94C-3322-9D47-8737-A7072023300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5">
                  <a:extLst>
                    <a:ext uri="{FF2B5EF4-FFF2-40B4-BE49-F238E27FC236}">
                      <a16:creationId xmlns:a16="http://schemas.microsoft.com/office/drawing/2014/main" id="{69A9D9CF-F4F6-3A4B-90E9-C2A19EC0F719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ounded Rectangle 86">
                  <a:extLst>
                    <a:ext uri="{FF2B5EF4-FFF2-40B4-BE49-F238E27FC236}">
                      <a16:creationId xmlns:a16="http://schemas.microsoft.com/office/drawing/2014/main" id="{E47CE90A-4CE3-DA42-8BE9-7288AD3CDCB5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Rounded Rectangle 87">
                  <a:extLst>
                    <a:ext uri="{FF2B5EF4-FFF2-40B4-BE49-F238E27FC236}">
                      <a16:creationId xmlns:a16="http://schemas.microsoft.com/office/drawing/2014/main" id="{578202C2-2A55-9B4C-A3D8-B32D89286E02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6D6D6">
                    <a:alpha val="65098"/>
                  </a:srgbClr>
                </a:solidFill>
                <a:ln>
                  <a:solidFill>
                    <a:srgbClr val="D6D6D6">
                      <a:alpha val="78824"/>
                    </a:srgb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359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C360B1-6AA5-9D4E-98A1-CC314C9651C0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A59D853-FD6C-B24D-965D-0777CD3DAE39}"/>
              </a:ext>
            </a:extLst>
          </p:cNvPr>
          <p:cNvSpPr/>
          <p:nvPr/>
        </p:nvSpPr>
        <p:spPr>
          <a:xfrm>
            <a:off x="1092605" y="697906"/>
            <a:ext cx="411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amplification curve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FF6F69-07A9-7749-8354-3188A6ED4AF0}"/>
              </a:ext>
            </a:extLst>
          </p:cNvPr>
          <p:cNvSpPr/>
          <p:nvPr/>
        </p:nvSpPr>
        <p:spPr>
          <a:xfrm>
            <a:off x="1092605" y="1159571"/>
            <a:ext cx="10520276" cy="291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Amplification plot is the plot of fluorescence signal versus cycle number.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baseline of the real-time PCR reaction refers to the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change in fluorescent signal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 cycles of PCR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(background or the “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of the reaction).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Threshold: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level of detection or the point at which a reaction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reaches a fluorescent intensity above background (baseline) levels.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(threshold cycle):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threshold cycle (Ct) is the PCR cycle number at which your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sample’s reaction curve intersects the threshold line.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9AFD3F-0D52-5C47-BF92-D5AF3FD3D6B9}"/>
              </a:ext>
            </a:extLst>
          </p:cNvPr>
          <p:cNvGrpSpPr/>
          <p:nvPr/>
        </p:nvGrpSpPr>
        <p:grpSpPr>
          <a:xfrm>
            <a:off x="7557834" y="3802232"/>
            <a:ext cx="3800370" cy="3055768"/>
            <a:chOff x="7557834" y="3802232"/>
            <a:chExt cx="3800370" cy="30557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4D7D8F-D4AC-9641-A219-BA0849420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7834" y="3802232"/>
              <a:ext cx="3800370" cy="30557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B69BB1-7E5C-FB44-9BD0-5D5A76C72ACF}"/>
                </a:ext>
              </a:extLst>
            </p:cNvPr>
            <p:cNvSpPr txBox="1"/>
            <p:nvPr/>
          </p:nvSpPr>
          <p:spPr>
            <a:xfrm>
              <a:off x="10169520" y="5769912"/>
              <a:ext cx="10692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Threshold</a:t>
              </a:r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AC56DB-E351-A746-912A-2CF8176F17DF}"/>
                </a:ext>
              </a:extLst>
            </p:cNvPr>
            <p:cNvSpPr/>
            <p:nvPr/>
          </p:nvSpPr>
          <p:spPr>
            <a:xfrm>
              <a:off x="9953546" y="4647988"/>
              <a:ext cx="1007062" cy="230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B77122-3373-054D-9FA5-0A85A2B4A3AB}"/>
                </a:ext>
              </a:extLst>
            </p:cNvPr>
            <p:cNvSpPr txBox="1"/>
            <p:nvPr/>
          </p:nvSpPr>
          <p:spPr>
            <a:xfrm>
              <a:off x="7901215" y="6065683"/>
              <a:ext cx="10692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ea typeface="Times New Roman" panose="02020603050405020304" pitchFamily="18" charset="0"/>
                  <a:cs typeface="Arial" panose="020B0604020202020204" pitchFamily="34" charset="0"/>
                </a:rPr>
                <a:t>Baseline</a:t>
              </a:r>
              <a:endParaRPr lang="en-US" sz="120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E9EC00-D59E-D647-9CE1-2763CF81185A}"/>
                </a:ext>
              </a:extLst>
            </p:cNvPr>
            <p:cNvCxnSpPr>
              <a:cxnSpLocks/>
            </p:cNvCxnSpPr>
            <p:nvPr/>
          </p:nvCxnSpPr>
          <p:spPr>
            <a:xfrm>
              <a:off x="7901215" y="6090805"/>
              <a:ext cx="106924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076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42BB77-163D-0449-B124-B5AF21978323}"/>
              </a:ext>
            </a:extLst>
          </p:cNvPr>
          <p:cNvCxnSpPr>
            <a:cxnSpLocks/>
          </p:cNvCxnSpPr>
          <p:nvPr/>
        </p:nvCxnSpPr>
        <p:spPr>
          <a:xfrm>
            <a:off x="3621492" y="3429000"/>
            <a:ext cx="5212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5C04BC9-75A5-F645-8F81-2FD49901832B}"/>
              </a:ext>
            </a:extLst>
          </p:cNvPr>
          <p:cNvSpPr/>
          <p:nvPr/>
        </p:nvSpPr>
        <p:spPr>
          <a:xfrm>
            <a:off x="4771584" y="2905780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Part 🧬</a:t>
            </a:r>
          </a:p>
        </p:txBody>
      </p:sp>
    </p:spTree>
    <p:extLst>
      <p:ext uri="{BB962C8B-B14F-4D97-AF65-F5344CB8AC3E}">
        <p14:creationId xmlns:p14="http://schemas.microsoft.com/office/powerpoint/2010/main" val="57852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C951DF-6B4C-B44C-9093-C87592CEE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02" b="5883"/>
          <a:stretch/>
        </p:blipFill>
        <p:spPr>
          <a:xfrm>
            <a:off x="7515616" y="113917"/>
            <a:ext cx="4283901" cy="66301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E6C1B9-3614-8441-B47E-76D51AC59991}"/>
              </a:ext>
            </a:extLst>
          </p:cNvPr>
          <p:cNvSpPr/>
          <p:nvPr/>
        </p:nvSpPr>
        <p:spPr>
          <a:xfrm>
            <a:off x="1092605" y="1159571"/>
            <a:ext cx="6096000" cy="12899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expression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process by which the heritable information in a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made into a functional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1DB2C-FDE7-684F-B2F3-1F6FF2358931}"/>
              </a:ext>
            </a:extLst>
          </p:cNvPr>
          <p:cNvSpPr/>
          <p:nvPr/>
        </p:nvSpPr>
        <p:spPr>
          <a:xfrm>
            <a:off x="1092605" y="697906"/>
            <a:ext cx="519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for gene expression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A317F8-0322-0242-8E87-CD39024D4B98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550945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5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B5B1A-AEC6-4347-92AC-FA087DD06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8" t="7845" r="5104" b="3949"/>
          <a:stretch/>
        </p:blipFill>
        <p:spPr>
          <a:xfrm>
            <a:off x="6806012" y="28849"/>
            <a:ext cx="5096698" cy="6778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B52334-7096-1D4F-A949-02518C635D2A}"/>
              </a:ext>
            </a:extLst>
          </p:cNvPr>
          <p:cNvSpPr/>
          <p:nvPr/>
        </p:nvSpPr>
        <p:spPr>
          <a:xfrm>
            <a:off x="826474" y="1161028"/>
            <a:ext cx="10580665" cy="254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 Extraction from Tissue/ Cell line or blood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Reverse transcription to convert RNA to cDNA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Determination of cDNA using real time PCR</a:t>
            </a:r>
          </a:p>
          <a:p>
            <a:pPr marL="270510">
              <a:lnSpc>
                <a:spcPct val="200000"/>
              </a:lnSpc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marL="27051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EFF9F2-5340-6842-A759-740F1E08B9C6}"/>
              </a:ext>
            </a:extLst>
          </p:cNvPr>
          <p:cNvCxnSpPr>
            <a:cxnSpLocks/>
          </p:cNvCxnSpPr>
          <p:nvPr/>
        </p:nvCxnSpPr>
        <p:spPr>
          <a:xfrm flipV="1">
            <a:off x="1092605" y="1158115"/>
            <a:ext cx="6939287" cy="1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96CB81-73A8-2E4E-9FA2-E92FA62EAEAD}"/>
              </a:ext>
            </a:extLst>
          </p:cNvPr>
          <p:cNvSpPr/>
          <p:nvPr/>
        </p:nvSpPr>
        <p:spPr>
          <a:xfrm>
            <a:off x="1092605" y="696450"/>
            <a:ext cx="657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evaluation gene expression by RT-qPCR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CBCEE-4F67-AB46-A189-CFC010AD6E58}"/>
              </a:ext>
            </a:extLst>
          </p:cNvPr>
          <p:cNvSpPr/>
          <p:nvPr/>
        </p:nvSpPr>
        <p:spPr>
          <a:xfrm>
            <a:off x="730760" y="3115884"/>
            <a:ext cx="6437098" cy="42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Pause and Think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use cDNA instead of gDNA or RNA?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9085A-16B5-9B4D-AFAB-A976AE5E28A2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3CAE665-2CA6-3A41-B83E-00D6EEC4B7EF}"/>
              </a:ext>
            </a:extLst>
          </p:cNvPr>
          <p:cNvSpPr/>
          <p:nvPr/>
        </p:nvSpPr>
        <p:spPr>
          <a:xfrm>
            <a:off x="1092605" y="697906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types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C5EDC-4BC3-C94C-BA0C-620BADAD8406}"/>
              </a:ext>
            </a:extLst>
          </p:cNvPr>
          <p:cNvSpPr/>
          <p:nvPr/>
        </p:nvSpPr>
        <p:spPr>
          <a:xfrm>
            <a:off x="974558" y="1207699"/>
            <a:ext cx="1020925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RT-qPCR assay can be performed either as a </a:t>
            </a:r>
            <a:r>
              <a:rPr lang="en-US" sz="1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one-tube single RT and PCR enzyme method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US" sz="1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 RT and PCR enzyme technique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using one or a two tubes. </a:t>
            </a:r>
          </a:p>
          <a:p>
            <a:pPr marL="342900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One-step RT-qPCR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combines reverse transcription and PCR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tube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buffer, using a</a:t>
            </a:r>
          </a:p>
          <a:p>
            <a:pPr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reverse transcriptase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along with a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 polymerase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simplifying reaction setup and reducing the possibility of contamination.</a:t>
            </a:r>
          </a:p>
          <a:p>
            <a:pPr marL="342900" indent="-34290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Two-step RT-qPCR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7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reverse transcription and PCR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steps are performed in </a:t>
            </a:r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 tubes,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different optimized buffers, reaction conditions, and priming strategies.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50C30-1652-2047-9F9B-06784A749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225"/>
          <a:stretch/>
        </p:blipFill>
        <p:spPr>
          <a:xfrm>
            <a:off x="1092605" y="4105446"/>
            <a:ext cx="6635953" cy="1480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A97BC-FD9B-E54A-9DDB-BBD83A77B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43" b="4554"/>
          <a:stretch/>
        </p:blipFill>
        <p:spPr>
          <a:xfrm>
            <a:off x="5211399" y="5458939"/>
            <a:ext cx="6635953" cy="13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3229-9E15-2649-A2A7-78F1B070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05" y="1930725"/>
            <a:ext cx="5829300" cy="369333"/>
          </a:xfrm>
        </p:spPr>
        <p:txBody>
          <a:bodyPr>
            <a:normAutofit/>
          </a:bodyPr>
          <a:lstStyle/>
          <a:p>
            <a:pPr defTabSz="457200"/>
            <a:r>
              <a:rPr lang="en-GB" sz="2000" b="1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Reaction Components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52C948-BA29-0846-8E66-375898A25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31474"/>
              </p:ext>
            </p:extLst>
          </p:nvPr>
        </p:nvGraphicFramePr>
        <p:xfrm>
          <a:off x="1111463" y="2430865"/>
          <a:ext cx="5829299" cy="2682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9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22" kern="1200" dirty="0"/>
                        <a:t>Component </a:t>
                      </a:r>
                      <a:endParaRPr lang="en-GB" sz="1822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22" kern="1200" dirty="0"/>
                        <a:t>Volume per 12.5µl reaction </a:t>
                      </a:r>
                      <a:endParaRPr lang="en-GB" sz="1822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/>
                        <a:t> 2X Green Master mix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/>
                        <a:t>6.25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>
                          <a:solidFill>
                            <a:srgbClr val="FF0000"/>
                          </a:solidFill>
                        </a:rPr>
                        <a:t>Forward primer </a:t>
                      </a:r>
                      <a:endParaRPr lang="en-GB" sz="1822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/>
                        <a:t>0.25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>
                          <a:solidFill>
                            <a:srgbClr val="FF0000"/>
                          </a:solidFill>
                        </a:rPr>
                        <a:t>Reverse primer </a:t>
                      </a:r>
                      <a:endParaRPr lang="en-GB" sz="1822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405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22" kern="1200" dirty="0"/>
                        <a:t>0.25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/>
                        <a:t>Nuclease free water 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405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22" kern="1200" dirty="0"/>
                        <a:t>3.75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1822" kern="1200" dirty="0">
                          <a:solidFill>
                            <a:srgbClr val="FF0000"/>
                          </a:solidFill>
                        </a:rPr>
                        <a:t>cDNA Template </a:t>
                      </a:r>
                      <a:endParaRPr lang="en-GB" sz="1822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405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22" kern="1200" dirty="0"/>
                        <a:t>2</a:t>
                      </a:r>
                      <a:endParaRPr lang="en-GB" sz="1822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2400" kern="1200" dirty="0"/>
                        <a:t>Total:</a:t>
                      </a:r>
                      <a:endParaRPr lang="en-GB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54055" rtl="1" eaLnBrk="1" latinLnBrk="0" hangingPunct="1"/>
                      <a:r>
                        <a:rPr lang="en-GB" sz="2400" kern="1200" dirty="0"/>
                        <a:t>12.5 µl</a:t>
                      </a:r>
                      <a:endParaRPr lang="en-GB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E6D92E0-757C-9646-9B7E-03846343094E}"/>
              </a:ext>
            </a:extLst>
          </p:cNvPr>
          <p:cNvSpPr/>
          <p:nvPr/>
        </p:nvSpPr>
        <p:spPr>
          <a:xfrm>
            <a:off x="1092605" y="697906"/>
            <a:ext cx="519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for gene expression analysis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EB85A0-036C-2046-98CA-6A35A8B7272F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2B21E-3318-EF46-9459-4FF59FAB2F59}"/>
              </a:ext>
            </a:extLst>
          </p:cNvPr>
          <p:cNvGrpSpPr/>
          <p:nvPr/>
        </p:nvGrpSpPr>
        <p:grpSpPr>
          <a:xfrm flipH="1">
            <a:off x="7011100" y="2594994"/>
            <a:ext cx="4096884" cy="2383589"/>
            <a:chOff x="408090" y="3099891"/>
            <a:chExt cx="5395008" cy="3443108"/>
          </a:xfrm>
        </p:grpSpPr>
        <p:pic>
          <p:nvPicPr>
            <p:cNvPr id="6" name="Picture 2" descr="نتيجة بحث الصور عن ‪SYBR® Green Supermix biorad‬‏">
              <a:extLst>
                <a:ext uri="{FF2B5EF4-FFF2-40B4-BE49-F238E27FC236}">
                  <a16:creationId xmlns:a16="http://schemas.microsoft.com/office/drawing/2014/main" id="{008A0071-AD97-7644-85C0-53699BE10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0" t="20235" r="65237" b="15080"/>
            <a:stretch/>
          </p:blipFill>
          <p:spPr bwMode="auto">
            <a:xfrm>
              <a:off x="408090" y="3168384"/>
              <a:ext cx="871869" cy="299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5E7908-0BC1-144A-8533-7CDAF33E5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0937" y="3435595"/>
              <a:ext cx="727503" cy="46573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ABA022-EA31-AE4F-9D9E-0C9A5B46A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7713" y="4436009"/>
              <a:ext cx="842893" cy="21266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32B115-0BCF-1046-A42B-2C87347BF86C}"/>
                </a:ext>
              </a:extLst>
            </p:cNvPr>
            <p:cNvCxnSpPr>
              <a:cxnSpLocks/>
            </p:cNvCxnSpPr>
            <p:nvPr/>
          </p:nvCxnSpPr>
          <p:spPr>
            <a:xfrm>
              <a:off x="1322436" y="5088956"/>
              <a:ext cx="842893" cy="329609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4D603F-664A-184C-8295-D3A23001C081}"/>
                </a:ext>
              </a:extLst>
            </p:cNvPr>
            <p:cNvSpPr/>
            <p:nvPr/>
          </p:nvSpPr>
          <p:spPr>
            <a:xfrm>
              <a:off x="2213596" y="3099891"/>
              <a:ext cx="3589502" cy="444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Hot-start </a:t>
              </a:r>
              <a:r>
                <a:rPr lang="en-GB" sz="1400" b="1" dirty="0" err="1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iTaq</a:t>
              </a:r>
              <a:r>
                <a:rPr lang="en-GB" sz="14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DNA polymerase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F1000F-1DFB-E149-884A-6D9D0B21D691}"/>
                </a:ext>
              </a:extLst>
            </p:cNvPr>
            <p:cNvSpPr/>
            <p:nvPr/>
          </p:nvSpPr>
          <p:spPr>
            <a:xfrm>
              <a:off x="2282638" y="4146408"/>
              <a:ext cx="947720" cy="444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dNTPs</a:t>
              </a:r>
              <a:endPara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F7F59D-2D1C-434D-84AE-02A641D31257}"/>
                </a:ext>
              </a:extLst>
            </p:cNvPr>
            <p:cNvSpPr/>
            <p:nvPr/>
          </p:nvSpPr>
          <p:spPr>
            <a:xfrm>
              <a:off x="2110976" y="5182233"/>
              <a:ext cx="899676" cy="444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MgCl</a:t>
              </a:r>
              <a:r>
                <a:rPr lang="en-GB" sz="1400" b="1" baseline="-25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86D222-EB99-7745-A0ED-F0742B80E3F2}"/>
                </a:ext>
              </a:extLst>
            </p:cNvPr>
            <p:cNvSpPr/>
            <p:nvPr/>
          </p:nvSpPr>
          <p:spPr>
            <a:xfrm>
              <a:off x="2078549" y="6098413"/>
              <a:ext cx="2303357" cy="4445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SYBR® Green I dye</a:t>
              </a:r>
              <a:endParaRPr lang="en-GB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4C5D5C-5744-EF44-B7E2-ECCFCD59AF85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13" y="5757191"/>
              <a:ext cx="630815" cy="634254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3BE49-D45A-5541-8401-78F566561502}"/>
              </a:ext>
            </a:extLst>
          </p:cNvPr>
          <p:cNvSpPr/>
          <p:nvPr/>
        </p:nvSpPr>
        <p:spPr>
          <a:xfrm>
            <a:off x="8676647" y="1930725"/>
            <a:ext cx="3313729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54055" rtl="1"/>
            <a:r>
              <a:rPr lang="en-GB" sz="1822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SYBR® Green PCR Master Mix </a:t>
            </a:r>
          </a:p>
        </p:txBody>
      </p:sp>
    </p:spTree>
    <p:extLst>
      <p:ext uri="{BB962C8B-B14F-4D97-AF65-F5344CB8AC3E}">
        <p14:creationId xmlns:p14="http://schemas.microsoft.com/office/powerpoint/2010/main" val="1633281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8A01F2-6C4D-BE44-8993-45CEDDE3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610" y="0"/>
            <a:ext cx="10814330" cy="6140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69A4C-EE4F-8549-B4D3-E6440E95AE4D}"/>
              </a:ext>
            </a:extLst>
          </p:cNvPr>
          <p:cNvSpPr txBox="1"/>
          <p:nvPr/>
        </p:nvSpPr>
        <p:spPr>
          <a:xfrm>
            <a:off x="4226424" y="6140193"/>
            <a:ext cx="419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Quantitative real-time PCR workflow</a:t>
            </a:r>
          </a:p>
        </p:txBody>
      </p:sp>
    </p:spTree>
    <p:extLst>
      <p:ext uri="{BB962C8B-B14F-4D97-AF65-F5344CB8AC3E}">
        <p14:creationId xmlns:p14="http://schemas.microsoft.com/office/powerpoint/2010/main" val="40909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28149-3E07-4F4C-8468-D27C43D11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06" t="11109" r="2252" b="8204"/>
          <a:stretch/>
        </p:blipFill>
        <p:spPr>
          <a:xfrm>
            <a:off x="6792232" y="1808443"/>
            <a:ext cx="1520490" cy="1419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B568E-A120-C44C-B948-BC6729E2B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0" t="14528" r="57827" b="13675"/>
          <a:stretch/>
        </p:blipFill>
        <p:spPr>
          <a:xfrm>
            <a:off x="3380875" y="1877902"/>
            <a:ext cx="1251284" cy="1263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7B49E-5AFA-AA44-A427-0816BD91462A}"/>
              </a:ext>
            </a:extLst>
          </p:cNvPr>
          <p:cNvSpPr txBox="1"/>
          <p:nvPr/>
        </p:nvSpPr>
        <p:spPr>
          <a:xfrm>
            <a:off x="7303666" y="3244379"/>
            <a:ext cx="88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60F37-CD7A-7545-AEFC-6A51B3C1B151}"/>
              </a:ext>
            </a:extLst>
          </p:cNvPr>
          <p:cNvSpPr txBox="1"/>
          <p:nvPr/>
        </p:nvSpPr>
        <p:spPr>
          <a:xfrm>
            <a:off x="3589949" y="3272466"/>
            <a:ext cx="929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9CE09-B96B-6F40-A46B-6819E521F4B2}"/>
              </a:ext>
            </a:extLst>
          </p:cNvPr>
          <p:cNvSpPr txBox="1"/>
          <p:nvPr/>
        </p:nvSpPr>
        <p:spPr>
          <a:xfrm>
            <a:off x="4894304" y="1285223"/>
            <a:ext cx="180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B567AD-2C45-9A4D-959E-9DDB37A3B511}"/>
              </a:ext>
            </a:extLst>
          </p:cNvPr>
          <p:cNvCxnSpPr/>
          <p:nvPr/>
        </p:nvCxnSpPr>
        <p:spPr>
          <a:xfrm flipH="1">
            <a:off x="3470132" y="3592729"/>
            <a:ext cx="542260" cy="725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39B29E-7D5C-8240-B1C3-514F6BBF522A}"/>
              </a:ext>
            </a:extLst>
          </p:cNvPr>
          <p:cNvCxnSpPr/>
          <p:nvPr/>
        </p:nvCxnSpPr>
        <p:spPr>
          <a:xfrm>
            <a:off x="4012392" y="3589908"/>
            <a:ext cx="506819" cy="711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849805-12E5-8340-BC88-0CCD39CC4230}"/>
              </a:ext>
            </a:extLst>
          </p:cNvPr>
          <p:cNvCxnSpPr/>
          <p:nvPr/>
        </p:nvCxnSpPr>
        <p:spPr>
          <a:xfrm flipH="1">
            <a:off x="7143466" y="3571187"/>
            <a:ext cx="542260" cy="725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A0AAD1-82CE-274B-9943-5A7D5BC4B212}"/>
              </a:ext>
            </a:extLst>
          </p:cNvPr>
          <p:cNvCxnSpPr/>
          <p:nvPr/>
        </p:nvCxnSpPr>
        <p:spPr>
          <a:xfrm>
            <a:off x="7685726" y="3568366"/>
            <a:ext cx="506819" cy="711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E2181-57E4-764C-9E30-7B4F9271C57D}"/>
              </a:ext>
            </a:extLst>
          </p:cNvPr>
          <p:cNvSpPr/>
          <p:nvPr/>
        </p:nvSpPr>
        <p:spPr>
          <a:xfrm>
            <a:off x="2487817" y="4357607"/>
            <a:ext cx="1336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gene</a:t>
            </a:r>
          </a:p>
          <a:p>
            <a:pPr algn="ctr"/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BA0A7C-B12D-F849-9476-54157B2503BD}"/>
              </a:ext>
            </a:extLst>
          </p:cNvPr>
          <p:cNvSpPr/>
          <p:nvPr/>
        </p:nvSpPr>
        <p:spPr>
          <a:xfrm>
            <a:off x="6184232" y="4357607"/>
            <a:ext cx="1336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gene</a:t>
            </a:r>
          </a:p>
          <a:p>
            <a:pPr algn="ctr"/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0A685D-38C5-0649-BC08-E6821AC2DE24}"/>
              </a:ext>
            </a:extLst>
          </p:cNvPr>
          <p:cNvSpPr/>
          <p:nvPr/>
        </p:nvSpPr>
        <p:spPr>
          <a:xfrm>
            <a:off x="4087522" y="4357607"/>
            <a:ext cx="1674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gene</a:t>
            </a:r>
          </a:p>
          <a:p>
            <a:pPr algn="ctr"/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381443-4B2D-E442-9E7D-263D2864AC33}"/>
              </a:ext>
            </a:extLst>
          </p:cNvPr>
          <p:cNvSpPr/>
          <p:nvPr/>
        </p:nvSpPr>
        <p:spPr>
          <a:xfrm>
            <a:off x="7760030" y="4357607"/>
            <a:ext cx="1674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gene</a:t>
            </a:r>
          </a:p>
          <a:p>
            <a:pPr algn="ctr"/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470980-BF28-EC45-866D-5A4D17B3DD26}"/>
              </a:ext>
            </a:extLst>
          </p:cNvPr>
          <p:cNvSpPr/>
          <p:nvPr/>
        </p:nvSpPr>
        <p:spPr>
          <a:xfrm>
            <a:off x="5074651" y="5241196"/>
            <a:ext cx="21341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As triplicate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3BC91-E8C9-414E-A899-43C19BC43FEC}"/>
              </a:ext>
            </a:extLst>
          </p:cNvPr>
          <p:cNvSpPr txBox="1"/>
          <p:nvPr/>
        </p:nvSpPr>
        <p:spPr>
          <a:xfrm>
            <a:off x="1479884" y="601579"/>
            <a:ext cx="944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assume we want to study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p53 expression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colorectal cancer patient using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 RT-PCR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5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8AC288-3A31-7F45-A9CC-315FFA2E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59" y="2132886"/>
            <a:ext cx="6062106" cy="4076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148277-2900-5D41-8CCC-98DD1AD3B54E}"/>
              </a:ext>
            </a:extLst>
          </p:cNvPr>
          <p:cNvCxnSpPr/>
          <p:nvPr/>
        </p:nvCxnSpPr>
        <p:spPr>
          <a:xfrm flipH="1" flipV="1">
            <a:off x="3989127" y="2648038"/>
            <a:ext cx="1127051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5D098CD-808F-E244-8CC6-49526C15C850}"/>
              </a:ext>
            </a:extLst>
          </p:cNvPr>
          <p:cNvSpPr/>
          <p:nvPr/>
        </p:nvSpPr>
        <p:spPr>
          <a:xfrm>
            <a:off x="853845" y="2324872"/>
            <a:ext cx="31227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row represents </a:t>
            </a:r>
            <a:r>
              <a:rPr lang="en-US" sz="2000" b="1" u="sng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 patient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4FBE7D8A-881A-334C-BD70-86926D600236}"/>
              </a:ext>
            </a:extLst>
          </p:cNvPr>
          <p:cNvSpPr/>
          <p:nvPr/>
        </p:nvSpPr>
        <p:spPr>
          <a:xfrm rot="5400000">
            <a:off x="7432814" y="1330402"/>
            <a:ext cx="308347" cy="1188720"/>
          </a:xfrm>
          <a:prstGeom prst="leftBrace">
            <a:avLst/>
          </a:prstGeom>
          <a:ln>
            <a:extLst>
              <a:ext uri="{C807C97D-BFC1-408E-A445-0C87EB9F89A2}">
                <ask:lineSketchStyleProps xmlns:ask="http://schemas.microsoft.com/office/drawing/2018/sketchyshapes" sd="4057322111">
                  <a:custGeom>
                    <a:avLst/>
                    <a:gdLst>
                      <a:gd name="connsiteX0" fmla="*/ 308347 w 308347"/>
                      <a:gd name="connsiteY0" fmla="*/ 1188720 h 1188720"/>
                      <a:gd name="connsiteX1" fmla="*/ 154173 w 308347"/>
                      <a:gd name="connsiteY1" fmla="*/ 1163025 h 1188720"/>
                      <a:gd name="connsiteX2" fmla="*/ 154174 w 308347"/>
                      <a:gd name="connsiteY2" fmla="*/ 620055 h 1188720"/>
                      <a:gd name="connsiteX3" fmla="*/ 0 w 308347"/>
                      <a:gd name="connsiteY3" fmla="*/ 594360 h 1188720"/>
                      <a:gd name="connsiteX4" fmla="*/ 154174 w 308347"/>
                      <a:gd name="connsiteY4" fmla="*/ 568665 h 1188720"/>
                      <a:gd name="connsiteX5" fmla="*/ 154174 w 308347"/>
                      <a:gd name="connsiteY5" fmla="*/ 25695 h 1188720"/>
                      <a:gd name="connsiteX6" fmla="*/ 308348 w 308347"/>
                      <a:gd name="connsiteY6" fmla="*/ 0 h 1188720"/>
                      <a:gd name="connsiteX7" fmla="*/ 308347 w 308347"/>
                      <a:gd name="connsiteY7" fmla="*/ 1188720 h 1188720"/>
                      <a:gd name="connsiteX0" fmla="*/ 308347 w 308347"/>
                      <a:gd name="connsiteY0" fmla="*/ 1188720 h 1188720"/>
                      <a:gd name="connsiteX1" fmla="*/ 154173 w 308347"/>
                      <a:gd name="connsiteY1" fmla="*/ 1163025 h 1188720"/>
                      <a:gd name="connsiteX2" fmla="*/ 154174 w 308347"/>
                      <a:gd name="connsiteY2" fmla="*/ 620055 h 1188720"/>
                      <a:gd name="connsiteX3" fmla="*/ 0 w 308347"/>
                      <a:gd name="connsiteY3" fmla="*/ 594360 h 1188720"/>
                      <a:gd name="connsiteX4" fmla="*/ 154174 w 308347"/>
                      <a:gd name="connsiteY4" fmla="*/ 568665 h 1188720"/>
                      <a:gd name="connsiteX5" fmla="*/ 154174 w 308347"/>
                      <a:gd name="connsiteY5" fmla="*/ 25695 h 1188720"/>
                      <a:gd name="connsiteX6" fmla="*/ 308348 w 308347"/>
                      <a:gd name="connsiteY6" fmla="*/ 0 h 1188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347" h="1188720" stroke="0" extrusionOk="0">
                        <a:moveTo>
                          <a:pt x="308347" y="1188720"/>
                        </a:moveTo>
                        <a:cubicBezTo>
                          <a:pt x="225546" y="1191789"/>
                          <a:pt x="153060" y="1175455"/>
                          <a:pt x="154173" y="1163025"/>
                        </a:cubicBezTo>
                        <a:cubicBezTo>
                          <a:pt x="139699" y="964665"/>
                          <a:pt x="158356" y="771434"/>
                          <a:pt x="154174" y="620055"/>
                        </a:cubicBezTo>
                        <a:cubicBezTo>
                          <a:pt x="174323" y="607245"/>
                          <a:pt x="84597" y="591100"/>
                          <a:pt x="0" y="594360"/>
                        </a:cubicBezTo>
                        <a:cubicBezTo>
                          <a:pt x="82493" y="595236"/>
                          <a:pt x="154409" y="584619"/>
                          <a:pt x="154174" y="568665"/>
                        </a:cubicBezTo>
                        <a:cubicBezTo>
                          <a:pt x="119456" y="335552"/>
                          <a:pt x="183486" y="190180"/>
                          <a:pt x="154174" y="25695"/>
                        </a:cubicBezTo>
                        <a:cubicBezTo>
                          <a:pt x="157934" y="3866"/>
                          <a:pt x="224028" y="-10564"/>
                          <a:pt x="308348" y="0"/>
                        </a:cubicBezTo>
                        <a:cubicBezTo>
                          <a:pt x="316850" y="504318"/>
                          <a:pt x="260470" y="752152"/>
                          <a:pt x="308347" y="1188720"/>
                        </a:cubicBezTo>
                        <a:close/>
                      </a:path>
                      <a:path w="308347" h="1188720" fill="none" extrusionOk="0">
                        <a:moveTo>
                          <a:pt x="308347" y="1188720"/>
                        </a:moveTo>
                        <a:cubicBezTo>
                          <a:pt x="223133" y="1187638"/>
                          <a:pt x="153547" y="1178969"/>
                          <a:pt x="154173" y="1163025"/>
                        </a:cubicBezTo>
                        <a:cubicBezTo>
                          <a:pt x="169092" y="959596"/>
                          <a:pt x="136954" y="761122"/>
                          <a:pt x="154174" y="620055"/>
                        </a:cubicBezTo>
                        <a:cubicBezTo>
                          <a:pt x="159166" y="622150"/>
                          <a:pt x="75945" y="595002"/>
                          <a:pt x="0" y="594360"/>
                        </a:cubicBezTo>
                        <a:cubicBezTo>
                          <a:pt x="82747" y="594757"/>
                          <a:pt x="154592" y="582874"/>
                          <a:pt x="154174" y="568665"/>
                        </a:cubicBezTo>
                        <a:cubicBezTo>
                          <a:pt x="119632" y="373182"/>
                          <a:pt x="218066" y="261454"/>
                          <a:pt x="154174" y="25695"/>
                        </a:cubicBezTo>
                        <a:cubicBezTo>
                          <a:pt x="162483" y="-5836"/>
                          <a:pt x="224696" y="15382"/>
                          <a:pt x="308348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FB757BD-BD22-734A-A64F-23D62F0EB857}"/>
              </a:ext>
            </a:extLst>
          </p:cNvPr>
          <p:cNvSpPr/>
          <p:nvPr/>
        </p:nvSpPr>
        <p:spPr>
          <a:xfrm rot="5400000">
            <a:off x="6018836" y="1332074"/>
            <a:ext cx="308344" cy="1188720"/>
          </a:xfrm>
          <a:prstGeom prst="leftBrace">
            <a:avLst/>
          </a:prstGeom>
          <a:ln>
            <a:extLst>
              <a:ext uri="{C807C97D-BFC1-408E-A445-0C87EB9F89A2}">
                <ask:lineSketchStyleProps xmlns:ask="http://schemas.microsoft.com/office/drawing/2018/sketchyshapes" sd="1046823181">
                  <a:custGeom>
                    <a:avLst/>
                    <a:gdLst>
                      <a:gd name="connsiteX0" fmla="*/ 308344 w 308344"/>
                      <a:gd name="connsiteY0" fmla="*/ 1188720 h 1188720"/>
                      <a:gd name="connsiteX1" fmla="*/ 154172 w 308344"/>
                      <a:gd name="connsiteY1" fmla="*/ 1163026 h 1188720"/>
                      <a:gd name="connsiteX2" fmla="*/ 154172 w 308344"/>
                      <a:gd name="connsiteY2" fmla="*/ 620054 h 1188720"/>
                      <a:gd name="connsiteX3" fmla="*/ 0 w 308344"/>
                      <a:gd name="connsiteY3" fmla="*/ 594360 h 1188720"/>
                      <a:gd name="connsiteX4" fmla="*/ 154172 w 308344"/>
                      <a:gd name="connsiteY4" fmla="*/ 568666 h 1188720"/>
                      <a:gd name="connsiteX5" fmla="*/ 154172 w 308344"/>
                      <a:gd name="connsiteY5" fmla="*/ 25694 h 1188720"/>
                      <a:gd name="connsiteX6" fmla="*/ 308344 w 308344"/>
                      <a:gd name="connsiteY6" fmla="*/ 0 h 1188720"/>
                      <a:gd name="connsiteX7" fmla="*/ 308344 w 308344"/>
                      <a:gd name="connsiteY7" fmla="*/ 594360 h 1188720"/>
                      <a:gd name="connsiteX8" fmla="*/ 308344 w 308344"/>
                      <a:gd name="connsiteY8" fmla="*/ 1188720 h 1188720"/>
                      <a:gd name="connsiteX0" fmla="*/ 308344 w 308344"/>
                      <a:gd name="connsiteY0" fmla="*/ 1188720 h 1188720"/>
                      <a:gd name="connsiteX1" fmla="*/ 154172 w 308344"/>
                      <a:gd name="connsiteY1" fmla="*/ 1163026 h 1188720"/>
                      <a:gd name="connsiteX2" fmla="*/ 154172 w 308344"/>
                      <a:gd name="connsiteY2" fmla="*/ 620054 h 1188720"/>
                      <a:gd name="connsiteX3" fmla="*/ 0 w 308344"/>
                      <a:gd name="connsiteY3" fmla="*/ 594360 h 1188720"/>
                      <a:gd name="connsiteX4" fmla="*/ 154172 w 308344"/>
                      <a:gd name="connsiteY4" fmla="*/ 568666 h 1188720"/>
                      <a:gd name="connsiteX5" fmla="*/ 154172 w 308344"/>
                      <a:gd name="connsiteY5" fmla="*/ 25694 h 1188720"/>
                      <a:gd name="connsiteX6" fmla="*/ 308344 w 308344"/>
                      <a:gd name="connsiteY6" fmla="*/ 0 h 1188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344" h="1188720" stroke="0" extrusionOk="0">
                        <a:moveTo>
                          <a:pt x="308344" y="1188720"/>
                        </a:moveTo>
                        <a:cubicBezTo>
                          <a:pt x="222958" y="1189992"/>
                          <a:pt x="155248" y="1175546"/>
                          <a:pt x="154172" y="1163026"/>
                        </a:cubicBezTo>
                        <a:cubicBezTo>
                          <a:pt x="180698" y="924576"/>
                          <a:pt x="144603" y="757451"/>
                          <a:pt x="154172" y="620054"/>
                        </a:cubicBezTo>
                        <a:cubicBezTo>
                          <a:pt x="152089" y="599181"/>
                          <a:pt x="83570" y="592534"/>
                          <a:pt x="0" y="594360"/>
                        </a:cubicBezTo>
                        <a:cubicBezTo>
                          <a:pt x="82703" y="593930"/>
                          <a:pt x="154863" y="585682"/>
                          <a:pt x="154172" y="568666"/>
                        </a:cubicBezTo>
                        <a:cubicBezTo>
                          <a:pt x="163219" y="443441"/>
                          <a:pt x="169291" y="162117"/>
                          <a:pt x="154172" y="25694"/>
                        </a:cubicBezTo>
                        <a:cubicBezTo>
                          <a:pt x="150142" y="18446"/>
                          <a:pt x="236357" y="6287"/>
                          <a:pt x="308344" y="0"/>
                        </a:cubicBezTo>
                        <a:cubicBezTo>
                          <a:pt x="325807" y="128423"/>
                          <a:pt x="336801" y="453519"/>
                          <a:pt x="308344" y="594360"/>
                        </a:cubicBezTo>
                        <a:cubicBezTo>
                          <a:pt x="279887" y="735201"/>
                          <a:pt x="311243" y="902771"/>
                          <a:pt x="308344" y="1188720"/>
                        </a:cubicBezTo>
                        <a:close/>
                      </a:path>
                      <a:path w="308344" h="1188720" fill="none" extrusionOk="0">
                        <a:moveTo>
                          <a:pt x="308344" y="1188720"/>
                        </a:moveTo>
                        <a:cubicBezTo>
                          <a:pt x="223129" y="1186175"/>
                          <a:pt x="154722" y="1176332"/>
                          <a:pt x="154172" y="1163026"/>
                        </a:cubicBezTo>
                        <a:cubicBezTo>
                          <a:pt x="172449" y="1042616"/>
                          <a:pt x="143022" y="828018"/>
                          <a:pt x="154172" y="620054"/>
                        </a:cubicBezTo>
                        <a:cubicBezTo>
                          <a:pt x="166865" y="597774"/>
                          <a:pt x="91873" y="593304"/>
                          <a:pt x="0" y="594360"/>
                        </a:cubicBezTo>
                        <a:cubicBezTo>
                          <a:pt x="85593" y="594200"/>
                          <a:pt x="154071" y="580976"/>
                          <a:pt x="154172" y="568666"/>
                        </a:cubicBezTo>
                        <a:cubicBezTo>
                          <a:pt x="141925" y="373230"/>
                          <a:pt x="154375" y="256491"/>
                          <a:pt x="154172" y="25694"/>
                        </a:cubicBezTo>
                        <a:cubicBezTo>
                          <a:pt x="160519" y="-2408"/>
                          <a:pt x="221849" y="-1025"/>
                          <a:pt x="308344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DFED366-4395-3349-9971-81C0C4401A8C}"/>
              </a:ext>
            </a:extLst>
          </p:cNvPr>
          <p:cNvSpPr/>
          <p:nvPr/>
        </p:nvSpPr>
        <p:spPr>
          <a:xfrm rot="5400000">
            <a:off x="10159396" y="1286741"/>
            <a:ext cx="308347" cy="1188720"/>
          </a:xfrm>
          <a:prstGeom prst="leftBrace">
            <a:avLst/>
          </a:prstGeom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53410645">
                  <a:custGeom>
                    <a:avLst/>
                    <a:gdLst>
                      <a:gd name="connsiteX0" fmla="*/ 308347 w 308347"/>
                      <a:gd name="connsiteY0" fmla="*/ 1188720 h 1188720"/>
                      <a:gd name="connsiteX1" fmla="*/ 154173 w 308347"/>
                      <a:gd name="connsiteY1" fmla="*/ 1163025 h 1188720"/>
                      <a:gd name="connsiteX2" fmla="*/ 154174 w 308347"/>
                      <a:gd name="connsiteY2" fmla="*/ 620055 h 1188720"/>
                      <a:gd name="connsiteX3" fmla="*/ 0 w 308347"/>
                      <a:gd name="connsiteY3" fmla="*/ 594360 h 1188720"/>
                      <a:gd name="connsiteX4" fmla="*/ 154174 w 308347"/>
                      <a:gd name="connsiteY4" fmla="*/ 568665 h 1188720"/>
                      <a:gd name="connsiteX5" fmla="*/ 154174 w 308347"/>
                      <a:gd name="connsiteY5" fmla="*/ 25695 h 1188720"/>
                      <a:gd name="connsiteX6" fmla="*/ 308348 w 308347"/>
                      <a:gd name="connsiteY6" fmla="*/ 0 h 1188720"/>
                      <a:gd name="connsiteX7" fmla="*/ 308347 w 308347"/>
                      <a:gd name="connsiteY7" fmla="*/ 1188720 h 1188720"/>
                      <a:gd name="connsiteX0" fmla="*/ 308347 w 308347"/>
                      <a:gd name="connsiteY0" fmla="*/ 1188720 h 1188720"/>
                      <a:gd name="connsiteX1" fmla="*/ 154173 w 308347"/>
                      <a:gd name="connsiteY1" fmla="*/ 1163025 h 1188720"/>
                      <a:gd name="connsiteX2" fmla="*/ 154174 w 308347"/>
                      <a:gd name="connsiteY2" fmla="*/ 620055 h 1188720"/>
                      <a:gd name="connsiteX3" fmla="*/ 0 w 308347"/>
                      <a:gd name="connsiteY3" fmla="*/ 594360 h 1188720"/>
                      <a:gd name="connsiteX4" fmla="*/ 154174 w 308347"/>
                      <a:gd name="connsiteY4" fmla="*/ 568665 h 1188720"/>
                      <a:gd name="connsiteX5" fmla="*/ 154174 w 308347"/>
                      <a:gd name="connsiteY5" fmla="*/ 25695 h 1188720"/>
                      <a:gd name="connsiteX6" fmla="*/ 308348 w 308347"/>
                      <a:gd name="connsiteY6" fmla="*/ 0 h 1188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347" h="1188720" stroke="0" extrusionOk="0">
                        <a:moveTo>
                          <a:pt x="308347" y="1188720"/>
                        </a:moveTo>
                        <a:cubicBezTo>
                          <a:pt x="223667" y="1191988"/>
                          <a:pt x="153044" y="1174363"/>
                          <a:pt x="154173" y="1163025"/>
                        </a:cubicBezTo>
                        <a:cubicBezTo>
                          <a:pt x="195644" y="983046"/>
                          <a:pt x="141675" y="808177"/>
                          <a:pt x="154174" y="620055"/>
                        </a:cubicBezTo>
                        <a:cubicBezTo>
                          <a:pt x="156406" y="602482"/>
                          <a:pt x="89124" y="581018"/>
                          <a:pt x="0" y="594360"/>
                        </a:cubicBezTo>
                        <a:cubicBezTo>
                          <a:pt x="84978" y="597109"/>
                          <a:pt x="153284" y="583335"/>
                          <a:pt x="154174" y="568665"/>
                        </a:cubicBezTo>
                        <a:cubicBezTo>
                          <a:pt x="171484" y="391168"/>
                          <a:pt x="156685" y="209340"/>
                          <a:pt x="154174" y="25695"/>
                        </a:cubicBezTo>
                        <a:cubicBezTo>
                          <a:pt x="153957" y="-785"/>
                          <a:pt x="223472" y="-1696"/>
                          <a:pt x="308348" y="0"/>
                        </a:cubicBezTo>
                        <a:cubicBezTo>
                          <a:pt x="283838" y="410171"/>
                          <a:pt x="384539" y="852109"/>
                          <a:pt x="308347" y="1188720"/>
                        </a:cubicBezTo>
                        <a:close/>
                      </a:path>
                      <a:path w="308347" h="1188720" fill="none" extrusionOk="0">
                        <a:moveTo>
                          <a:pt x="308347" y="1188720"/>
                        </a:moveTo>
                        <a:cubicBezTo>
                          <a:pt x="224211" y="1188202"/>
                          <a:pt x="153967" y="1176472"/>
                          <a:pt x="154173" y="1163025"/>
                        </a:cubicBezTo>
                        <a:cubicBezTo>
                          <a:pt x="123130" y="959181"/>
                          <a:pt x="128234" y="827195"/>
                          <a:pt x="154174" y="620055"/>
                        </a:cubicBezTo>
                        <a:cubicBezTo>
                          <a:pt x="160314" y="599115"/>
                          <a:pt x="88941" y="595683"/>
                          <a:pt x="0" y="594360"/>
                        </a:cubicBezTo>
                        <a:cubicBezTo>
                          <a:pt x="84739" y="594149"/>
                          <a:pt x="155712" y="583788"/>
                          <a:pt x="154174" y="568665"/>
                        </a:cubicBezTo>
                        <a:cubicBezTo>
                          <a:pt x="129739" y="326137"/>
                          <a:pt x="135350" y="170679"/>
                          <a:pt x="154174" y="25695"/>
                        </a:cubicBezTo>
                        <a:cubicBezTo>
                          <a:pt x="150027" y="-94"/>
                          <a:pt x="215375" y="3526"/>
                          <a:pt x="308348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61E530C-0CD0-434C-8E77-06B9101F1AD1}"/>
              </a:ext>
            </a:extLst>
          </p:cNvPr>
          <p:cNvSpPr/>
          <p:nvPr/>
        </p:nvSpPr>
        <p:spPr>
          <a:xfrm rot="5400000">
            <a:off x="8760154" y="1312475"/>
            <a:ext cx="308347" cy="1188720"/>
          </a:xfrm>
          <a:prstGeom prst="leftBrace">
            <a:avLst/>
          </a:prstGeom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167179417">
                  <a:custGeom>
                    <a:avLst/>
                    <a:gdLst>
                      <a:gd name="connsiteX0" fmla="*/ 308347 w 308347"/>
                      <a:gd name="connsiteY0" fmla="*/ 1188720 h 1188720"/>
                      <a:gd name="connsiteX1" fmla="*/ 154173 w 308347"/>
                      <a:gd name="connsiteY1" fmla="*/ 1163025 h 1188720"/>
                      <a:gd name="connsiteX2" fmla="*/ 154174 w 308347"/>
                      <a:gd name="connsiteY2" fmla="*/ 620055 h 1188720"/>
                      <a:gd name="connsiteX3" fmla="*/ 0 w 308347"/>
                      <a:gd name="connsiteY3" fmla="*/ 594360 h 1188720"/>
                      <a:gd name="connsiteX4" fmla="*/ 154174 w 308347"/>
                      <a:gd name="connsiteY4" fmla="*/ 568665 h 1188720"/>
                      <a:gd name="connsiteX5" fmla="*/ 154174 w 308347"/>
                      <a:gd name="connsiteY5" fmla="*/ 25695 h 1188720"/>
                      <a:gd name="connsiteX6" fmla="*/ 308348 w 308347"/>
                      <a:gd name="connsiteY6" fmla="*/ 0 h 1188720"/>
                      <a:gd name="connsiteX7" fmla="*/ 308347 w 308347"/>
                      <a:gd name="connsiteY7" fmla="*/ 1188720 h 1188720"/>
                      <a:gd name="connsiteX0" fmla="*/ 308347 w 308347"/>
                      <a:gd name="connsiteY0" fmla="*/ 1188720 h 1188720"/>
                      <a:gd name="connsiteX1" fmla="*/ 154173 w 308347"/>
                      <a:gd name="connsiteY1" fmla="*/ 1163025 h 1188720"/>
                      <a:gd name="connsiteX2" fmla="*/ 154174 w 308347"/>
                      <a:gd name="connsiteY2" fmla="*/ 620055 h 1188720"/>
                      <a:gd name="connsiteX3" fmla="*/ 0 w 308347"/>
                      <a:gd name="connsiteY3" fmla="*/ 594360 h 1188720"/>
                      <a:gd name="connsiteX4" fmla="*/ 154174 w 308347"/>
                      <a:gd name="connsiteY4" fmla="*/ 568665 h 1188720"/>
                      <a:gd name="connsiteX5" fmla="*/ 154174 w 308347"/>
                      <a:gd name="connsiteY5" fmla="*/ 25695 h 1188720"/>
                      <a:gd name="connsiteX6" fmla="*/ 308348 w 308347"/>
                      <a:gd name="connsiteY6" fmla="*/ 0 h 1188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8347" h="1188720" stroke="0" extrusionOk="0">
                        <a:moveTo>
                          <a:pt x="308347" y="1188720"/>
                        </a:moveTo>
                        <a:cubicBezTo>
                          <a:pt x="222803" y="1189504"/>
                          <a:pt x="154218" y="1179186"/>
                          <a:pt x="154173" y="1163025"/>
                        </a:cubicBezTo>
                        <a:cubicBezTo>
                          <a:pt x="128115" y="974123"/>
                          <a:pt x="158283" y="768886"/>
                          <a:pt x="154174" y="620055"/>
                        </a:cubicBezTo>
                        <a:cubicBezTo>
                          <a:pt x="138594" y="604552"/>
                          <a:pt x="78095" y="586105"/>
                          <a:pt x="0" y="594360"/>
                        </a:cubicBezTo>
                        <a:cubicBezTo>
                          <a:pt x="83399" y="594713"/>
                          <a:pt x="154746" y="580612"/>
                          <a:pt x="154174" y="568665"/>
                        </a:cubicBezTo>
                        <a:cubicBezTo>
                          <a:pt x="141250" y="433984"/>
                          <a:pt x="165900" y="292575"/>
                          <a:pt x="154174" y="25695"/>
                        </a:cubicBezTo>
                        <a:cubicBezTo>
                          <a:pt x="146406" y="8757"/>
                          <a:pt x="220553" y="-903"/>
                          <a:pt x="308348" y="0"/>
                        </a:cubicBezTo>
                        <a:cubicBezTo>
                          <a:pt x="332142" y="470229"/>
                          <a:pt x="317026" y="812722"/>
                          <a:pt x="308347" y="1188720"/>
                        </a:cubicBezTo>
                        <a:close/>
                      </a:path>
                      <a:path w="308347" h="1188720" fill="none" extrusionOk="0">
                        <a:moveTo>
                          <a:pt x="308347" y="1188720"/>
                        </a:moveTo>
                        <a:cubicBezTo>
                          <a:pt x="220430" y="1188044"/>
                          <a:pt x="154303" y="1177696"/>
                          <a:pt x="154173" y="1163025"/>
                        </a:cubicBezTo>
                        <a:cubicBezTo>
                          <a:pt x="158729" y="981192"/>
                          <a:pt x="142974" y="790442"/>
                          <a:pt x="154174" y="620055"/>
                        </a:cubicBezTo>
                        <a:cubicBezTo>
                          <a:pt x="141102" y="609450"/>
                          <a:pt x="85338" y="591096"/>
                          <a:pt x="0" y="594360"/>
                        </a:cubicBezTo>
                        <a:cubicBezTo>
                          <a:pt x="84193" y="595712"/>
                          <a:pt x="155027" y="583180"/>
                          <a:pt x="154174" y="568665"/>
                        </a:cubicBezTo>
                        <a:cubicBezTo>
                          <a:pt x="134450" y="358866"/>
                          <a:pt x="137540" y="184909"/>
                          <a:pt x="154174" y="25695"/>
                        </a:cubicBezTo>
                        <a:cubicBezTo>
                          <a:pt x="165418" y="20349"/>
                          <a:pt x="210438" y="-8135"/>
                          <a:pt x="308348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5289BC-0F0C-FB43-B41F-1128E0749474}"/>
              </a:ext>
            </a:extLst>
          </p:cNvPr>
          <p:cNvSpPr/>
          <p:nvPr/>
        </p:nvSpPr>
        <p:spPr>
          <a:xfrm>
            <a:off x="5560043" y="1135207"/>
            <a:ext cx="1209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gene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cell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0126-8B46-194D-9331-20BBB7FEEF90}"/>
              </a:ext>
            </a:extLst>
          </p:cNvPr>
          <p:cNvSpPr/>
          <p:nvPr/>
        </p:nvSpPr>
        <p:spPr>
          <a:xfrm>
            <a:off x="6938700" y="1131733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gene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cell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B63AAF-FD93-274A-83C4-169CD0C2A2A2}"/>
              </a:ext>
            </a:extLst>
          </p:cNvPr>
          <p:cNvSpPr/>
          <p:nvPr/>
        </p:nvSpPr>
        <p:spPr>
          <a:xfrm>
            <a:off x="8195505" y="1122104"/>
            <a:ext cx="15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gene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cell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396876-6FEC-ED43-B12B-E5BA25F3FDD2}"/>
              </a:ext>
            </a:extLst>
          </p:cNvPr>
          <p:cNvSpPr/>
          <p:nvPr/>
        </p:nvSpPr>
        <p:spPr>
          <a:xfrm>
            <a:off x="9717374" y="1158321"/>
            <a:ext cx="15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gene</a:t>
            </a:r>
          </a:p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cell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FF99F2-085A-AC45-99FC-2EDEE7526D54}"/>
              </a:ext>
            </a:extLst>
          </p:cNvPr>
          <p:cNvSpPr>
            <a:spLocks noChangeAspect="1"/>
          </p:cNvSpPr>
          <p:nvPr/>
        </p:nvSpPr>
        <p:spPr>
          <a:xfrm>
            <a:off x="10131729" y="5589962"/>
            <a:ext cx="411480" cy="411480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371155-FB5E-D346-9186-B75B360A9DB6}"/>
              </a:ext>
            </a:extLst>
          </p:cNvPr>
          <p:cNvSpPr>
            <a:spLocks noChangeAspect="1"/>
          </p:cNvSpPr>
          <p:nvPr/>
        </p:nvSpPr>
        <p:spPr>
          <a:xfrm>
            <a:off x="10584482" y="5589962"/>
            <a:ext cx="411480" cy="41148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421A5-5C64-2645-B153-4EA71DDC5F18}"/>
              </a:ext>
            </a:extLst>
          </p:cNvPr>
          <p:cNvSpPr/>
          <p:nvPr/>
        </p:nvSpPr>
        <p:spPr>
          <a:xfrm>
            <a:off x="8219134" y="6261866"/>
            <a:ext cx="3176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for each master mix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FBD752-D33E-1548-93FA-1CF9E971CAEE}"/>
              </a:ext>
            </a:extLst>
          </p:cNvPr>
          <p:cNvSpPr/>
          <p:nvPr/>
        </p:nvSpPr>
        <p:spPr>
          <a:xfrm>
            <a:off x="7051795" y="572921"/>
            <a:ext cx="21341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As triplicate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FD3A9-9976-3C4B-A09A-DD15420E27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4" t="20068" r="2345" b="22936"/>
          <a:stretch/>
        </p:blipFill>
        <p:spPr>
          <a:xfrm>
            <a:off x="356816" y="3607497"/>
            <a:ext cx="4577040" cy="2501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0008B-8120-DA45-97EA-27D6DE7910D5}"/>
              </a:ext>
            </a:extLst>
          </p:cNvPr>
          <p:cNvSpPr txBox="1"/>
          <p:nvPr/>
        </p:nvSpPr>
        <p:spPr>
          <a:xfrm>
            <a:off x="8800489" y="6483108"/>
            <a:ext cx="219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 template control)</a:t>
            </a:r>
          </a:p>
        </p:txBody>
      </p:sp>
    </p:spTree>
    <p:extLst>
      <p:ext uri="{BB962C8B-B14F-4D97-AF65-F5344CB8AC3E}">
        <p14:creationId xmlns:p14="http://schemas.microsoft.com/office/powerpoint/2010/main" val="362450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44D8DDE-3933-1B46-8E9B-DA20A6615727}"/>
              </a:ext>
            </a:extLst>
          </p:cNvPr>
          <p:cNvGrpSpPr/>
          <p:nvPr/>
        </p:nvGrpSpPr>
        <p:grpSpPr>
          <a:xfrm>
            <a:off x="4276244" y="2515726"/>
            <a:ext cx="7712315" cy="3704815"/>
            <a:chOff x="1100555" y="2355090"/>
            <a:chExt cx="7712315" cy="37048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68582FD-A174-3841-A036-2B901E06D4D0}"/>
                </a:ext>
              </a:extLst>
            </p:cNvPr>
            <p:cNvGrpSpPr/>
            <p:nvPr/>
          </p:nvGrpSpPr>
          <p:grpSpPr>
            <a:xfrm>
              <a:off x="1100555" y="2355090"/>
              <a:ext cx="7712315" cy="3704815"/>
              <a:chOff x="1100555" y="2355090"/>
              <a:chExt cx="7712315" cy="370481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4F048A6-2897-4140-8193-C9B3CE192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0555" y="2355090"/>
                <a:ext cx="7607236" cy="370332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239530-8AE6-704C-8733-59F5E48C05A1}"/>
                  </a:ext>
                </a:extLst>
              </p:cNvPr>
              <p:cNvSpPr txBox="1"/>
              <p:nvPr/>
            </p:nvSpPr>
            <p:spPr>
              <a:xfrm>
                <a:off x="7507705" y="3015916"/>
                <a:ext cx="7072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GAPDH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FC42D5-B9F8-6647-83A0-DF9F15A3CDDC}"/>
                  </a:ext>
                </a:extLst>
              </p:cNvPr>
              <p:cNvSpPr txBox="1"/>
              <p:nvPr/>
            </p:nvSpPr>
            <p:spPr>
              <a:xfrm>
                <a:off x="7507705" y="3292915"/>
                <a:ext cx="13051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p53 in normal cell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FEC065-9A86-154D-9E99-176D5E582BAF}"/>
                  </a:ext>
                </a:extLst>
              </p:cNvPr>
              <p:cNvSpPr txBox="1"/>
              <p:nvPr/>
            </p:nvSpPr>
            <p:spPr>
              <a:xfrm>
                <a:off x="7507705" y="3569914"/>
                <a:ext cx="12763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p53 in cancer cell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F42652-AD3B-CA48-AD67-FAACD7D9FFF5}"/>
                  </a:ext>
                </a:extLst>
              </p:cNvPr>
              <p:cNvSpPr txBox="1"/>
              <p:nvPr/>
            </p:nvSpPr>
            <p:spPr>
              <a:xfrm>
                <a:off x="4176434" y="5782906"/>
                <a:ext cx="6046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890621-30F0-3349-BB62-FD8720DA1838}"/>
                  </a:ext>
                </a:extLst>
              </p:cNvPr>
              <p:cNvSpPr txBox="1"/>
              <p:nvPr/>
            </p:nvSpPr>
            <p:spPr>
              <a:xfrm rot="16200000">
                <a:off x="910614" y="4025357"/>
                <a:ext cx="10023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Fluorescence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7DFA6A-C281-8349-9681-D24B325CDCF1}"/>
                </a:ext>
              </a:extLst>
            </p:cNvPr>
            <p:cNvCxnSpPr/>
            <p:nvPr/>
          </p:nvCxnSpPr>
          <p:spPr>
            <a:xfrm>
              <a:off x="4017017" y="4587857"/>
              <a:ext cx="0" cy="89325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92CC63-13FC-9642-BB10-C31ED190FF6F}"/>
                </a:ext>
              </a:extLst>
            </p:cNvPr>
            <p:cNvCxnSpPr/>
            <p:nvPr/>
          </p:nvCxnSpPr>
          <p:spPr>
            <a:xfrm>
              <a:off x="4452807" y="4587856"/>
              <a:ext cx="0" cy="89325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6A1620-0BE4-DF4F-B148-7C1BF06E0656}"/>
                </a:ext>
              </a:extLst>
            </p:cNvPr>
            <p:cNvCxnSpPr/>
            <p:nvPr/>
          </p:nvCxnSpPr>
          <p:spPr>
            <a:xfrm>
              <a:off x="4858913" y="4587855"/>
              <a:ext cx="0" cy="89325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B73B8C-6ECC-4946-A46E-CD10A6B41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59516"/>
              </p:ext>
            </p:extLst>
          </p:nvPr>
        </p:nvGraphicFramePr>
        <p:xfrm>
          <a:off x="1065470" y="3037439"/>
          <a:ext cx="3339069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023">
                  <a:extLst>
                    <a:ext uri="{9D8B030D-6E8A-4147-A177-3AD203B41FA5}">
                      <a16:colId xmlns:a16="http://schemas.microsoft.com/office/drawing/2014/main" val="1142335016"/>
                    </a:ext>
                  </a:extLst>
                </a:gridCol>
                <a:gridCol w="1113023">
                  <a:extLst>
                    <a:ext uri="{9D8B030D-6E8A-4147-A177-3AD203B41FA5}">
                      <a16:colId xmlns:a16="http://schemas.microsoft.com/office/drawing/2014/main" val="2053992532"/>
                    </a:ext>
                  </a:extLst>
                </a:gridCol>
                <a:gridCol w="1113023">
                  <a:extLst>
                    <a:ext uri="{9D8B030D-6E8A-4147-A177-3AD203B41FA5}">
                      <a16:colId xmlns:a16="http://schemas.microsoft.com/office/drawing/2014/main" val="3535389105"/>
                    </a:ext>
                  </a:extLst>
                </a:gridCol>
              </a:tblGrid>
              <a:tr h="321835">
                <a:tc>
                  <a:txBody>
                    <a:bodyPr/>
                    <a:lstStyle/>
                    <a:p>
                      <a:r>
                        <a:rPr lang="en-US" sz="1600" dirty="0"/>
                        <a:t>Samples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Ct value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80894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GAPDH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27654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r>
                        <a:rPr lang="en-US" sz="1600" dirty="0"/>
                        <a:t>Normal 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19.90</a:t>
                      </a:r>
                    </a:p>
                  </a:txBody>
                  <a:tcPr>
                    <a:solidFill>
                      <a:srgbClr val="F17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55176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Normal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19.80</a:t>
                      </a:r>
                    </a:p>
                  </a:txBody>
                  <a:tcPr>
                    <a:solidFill>
                      <a:srgbClr val="F17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22.74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53958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Normal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19.85</a:t>
                      </a:r>
                    </a:p>
                  </a:txBody>
                  <a:tcPr>
                    <a:solidFill>
                      <a:srgbClr val="F17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22.80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38464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r>
                        <a:rPr lang="en-US" sz="1600" dirty="0"/>
                        <a:t>Tumor 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20.00</a:t>
                      </a:r>
                    </a:p>
                  </a:txBody>
                  <a:tcPr>
                    <a:solidFill>
                      <a:srgbClr val="F17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26.00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96208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Tumor 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19.75</a:t>
                      </a:r>
                    </a:p>
                  </a:txBody>
                  <a:tcPr>
                    <a:solidFill>
                      <a:srgbClr val="F17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26.20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64105"/>
                  </a:ext>
                </a:extLst>
              </a:tr>
              <a:tr h="32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Tumor 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19.72</a:t>
                      </a:r>
                    </a:p>
                  </a:txBody>
                  <a:tcPr>
                    <a:solidFill>
                      <a:srgbClr val="F17A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26.12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35590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415D88BD-4658-F547-B604-B235D5DDE588}"/>
              </a:ext>
            </a:extLst>
          </p:cNvPr>
          <p:cNvSpPr/>
          <p:nvPr/>
        </p:nvSpPr>
        <p:spPr>
          <a:xfrm>
            <a:off x="1238913" y="927563"/>
            <a:ext cx="9933179" cy="83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are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inversely proportional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target nucleic acid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in the sample (i.e.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the Ct level the greater the amount of target nucleic acid in the sample).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4B7CBA-FA93-4C46-8F06-14326F3A9C45}"/>
              </a:ext>
            </a:extLst>
          </p:cNvPr>
          <p:cNvSpPr/>
          <p:nvPr/>
        </p:nvSpPr>
        <p:spPr>
          <a:xfrm>
            <a:off x="10321533" y="4588198"/>
            <a:ext cx="970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8AFBDA8-B50D-4043-8D94-CCF72EED0DED}"/>
              </a:ext>
            </a:extLst>
          </p:cNvPr>
          <p:cNvSpPr/>
          <p:nvPr/>
        </p:nvSpPr>
        <p:spPr>
          <a:xfrm rot="5400000">
            <a:off x="2597203" y="5391079"/>
            <a:ext cx="252741" cy="1078715"/>
          </a:xfrm>
          <a:prstGeom prst="rightBrace">
            <a:avLst>
              <a:gd name="adj1" fmla="val 38421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07BFE-EA77-9946-AA05-4FD84CD0AC18}"/>
              </a:ext>
            </a:extLst>
          </p:cNvPr>
          <p:cNvSpPr txBox="1"/>
          <p:nvPr/>
        </p:nvSpPr>
        <p:spPr>
          <a:xfrm>
            <a:off x="1065470" y="6141194"/>
            <a:ext cx="5724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GAPDH expression change in normal and cancer cell? why?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to p53 expression in cancer? Up/down?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FA24DE-8BF6-D448-8D26-5028216500AF}"/>
              </a:ext>
            </a:extLst>
          </p:cNvPr>
          <p:cNvSpPr>
            <a:spLocks noChangeAspect="1"/>
          </p:cNvSpPr>
          <p:nvPr/>
        </p:nvSpPr>
        <p:spPr>
          <a:xfrm>
            <a:off x="7095379" y="4650828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0D5F5B-9D4F-5744-B9C0-304014E0B2BC}"/>
              </a:ext>
            </a:extLst>
          </p:cNvPr>
          <p:cNvSpPr>
            <a:spLocks noChangeAspect="1"/>
          </p:cNvSpPr>
          <p:nvPr/>
        </p:nvSpPr>
        <p:spPr>
          <a:xfrm>
            <a:off x="7513478" y="4653146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D88F06-7291-9148-8DB9-3C4DA4E59D73}"/>
              </a:ext>
            </a:extLst>
          </p:cNvPr>
          <p:cNvSpPr>
            <a:spLocks noChangeAspect="1"/>
          </p:cNvSpPr>
          <p:nvPr/>
        </p:nvSpPr>
        <p:spPr>
          <a:xfrm>
            <a:off x="7931577" y="4642776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462CA9-F2D6-3349-8634-9A84938A178E}"/>
              </a:ext>
            </a:extLst>
          </p:cNvPr>
          <p:cNvSpPr/>
          <p:nvPr/>
        </p:nvSpPr>
        <p:spPr>
          <a:xfrm>
            <a:off x="1092604" y="1159570"/>
            <a:ext cx="9954857" cy="22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of the most powerful technologies in molecular biology.</a:t>
            </a:r>
          </a:p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used in molecular biology to make many copies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(amplify) small sections of DNA or a gene</a:t>
            </a:r>
          </a:p>
          <a:p>
            <a:pPr marL="285750" indent="-28575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such traditional PCR (endpoint),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the amplicon is performed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reaction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the last PCR cycle,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gel electrophoresis.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3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RT-PCR ?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3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A1FA28-B2CC-124E-B053-C1E788A2BB75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622ED73-0267-B041-B1D1-A5E6FAA688D4}"/>
              </a:ext>
            </a:extLst>
          </p:cNvPr>
          <p:cNvSpPr/>
          <p:nvPr/>
        </p:nvSpPr>
        <p:spPr>
          <a:xfrm>
            <a:off x="1092603" y="697905"/>
            <a:ext cx="4638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Polymerase chain reaction (PCR)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B8C8A-E678-A74C-BF9B-6F7DDA21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019" y="3271225"/>
            <a:ext cx="2858377" cy="31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F9E36C-EEE8-FC44-A0EA-D14B93952FB3}"/>
              </a:ext>
            </a:extLst>
          </p:cNvPr>
          <p:cNvGrpSpPr/>
          <p:nvPr/>
        </p:nvGrpSpPr>
        <p:grpSpPr>
          <a:xfrm>
            <a:off x="1396045" y="3151366"/>
            <a:ext cx="748135" cy="1565197"/>
            <a:chOff x="2445667" y="3696473"/>
            <a:chExt cx="1011383" cy="1967902"/>
          </a:xfrm>
        </p:grpSpPr>
        <p:pic>
          <p:nvPicPr>
            <p:cNvPr id="5" name="Picture 4" descr="http://media.biocompare.com/m/37/product/4226742-400x300.jpg">
              <a:extLst>
                <a:ext uri="{FF2B5EF4-FFF2-40B4-BE49-F238E27FC236}">
                  <a16:creationId xmlns:a16="http://schemas.microsoft.com/office/drawing/2014/main" id="{87557D68-D4F3-9F4E-B8C9-7F17815CB2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" b="99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9" r="34265"/>
            <a:stretch/>
          </p:blipFill>
          <p:spPr bwMode="auto">
            <a:xfrm>
              <a:off x="2445667" y="3696473"/>
              <a:ext cx="1011383" cy="1967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www.sobiologia.com.br/conteudos/figuras/quimica_vida/dna7.jpg">
              <a:extLst>
                <a:ext uri="{FF2B5EF4-FFF2-40B4-BE49-F238E27FC236}">
                  <a16:creationId xmlns:a16="http://schemas.microsoft.com/office/drawing/2014/main" id="{838412F8-B2C5-B846-9E86-457BF9AEC9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t="15218" r="58451" b="24926"/>
            <a:stretch/>
          </p:blipFill>
          <p:spPr bwMode="auto">
            <a:xfrm>
              <a:off x="3048342" y="4850930"/>
              <a:ext cx="155968" cy="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756CAD-F1D9-064E-B87A-D8C83F30D12E}"/>
              </a:ext>
            </a:extLst>
          </p:cNvPr>
          <p:cNvGrpSpPr/>
          <p:nvPr/>
        </p:nvGrpSpPr>
        <p:grpSpPr>
          <a:xfrm>
            <a:off x="1410227" y="4574653"/>
            <a:ext cx="748135" cy="1565197"/>
            <a:chOff x="2445667" y="3696473"/>
            <a:chExt cx="1011383" cy="1967902"/>
          </a:xfrm>
        </p:grpSpPr>
        <p:pic>
          <p:nvPicPr>
            <p:cNvPr id="8" name="Picture 7" descr="http://media.biocompare.com/m/37/product/4226742-400x300.jpg">
              <a:extLst>
                <a:ext uri="{FF2B5EF4-FFF2-40B4-BE49-F238E27FC236}">
                  <a16:creationId xmlns:a16="http://schemas.microsoft.com/office/drawing/2014/main" id="{27E4994C-60E0-4A48-A540-4844BEC3A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" b="99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9" r="34265"/>
            <a:stretch/>
          </p:blipFill>
          <p:spPr bwMode="auto">
            <a:xfrm>
              <a:off x="2445667" y="3696473"/>
              <a:ext cx="1011383" cy="1967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sobiologia.com.br/conteudos/figuras/quimica_vida/dna7.jpg">
              <a:extLst>
                <a:ext uri="{FF2B5EF4-FFF2-40B4-BE49-F238E27FC236}">
                  <a16:creationId xmlns:a16="http://schemas.microsoft.com/office/drawing/2014/main" id="{6F3546DC-A5F8-204D-93F9-477CB138AA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11" t="15218" r="58451" b="24926"/>
            <a:stretch/>
          </p:blipFill>
          <p:spPr bwMode="auto">
            <a:xfrm>
              <a:off x="3048342" y="4850930"/>
              <a:ext cx="155968" cy="52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8F875C52-27B1-D040-97FC-9B01188B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2744133" y="524434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3E03451-14A8-7E48-9D3F-D390E16E2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2541826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E1EC1ABD-571C-7442-B5E1-32DA5A295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2800926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1AB105-D3EA-B549-972A-C6BE68C358FC}"/>
              </a:ext>
            </a:extLst>
          </p:cNvPr>
          <p:cNvSpPr txBox="1"/>
          <p:nvPr/>
        </p:nvSpPr>
        <p:spPr>
          <a:xfrm>
            <a:off x="2199600" y="3231787"/>
            <a:ext cx="196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Original P53 expression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D58935-6A04-494C-9D49-89B3F8E66837}"/>
              </a:ext>
            </a:extLst>
          </p:cNvPr>
          <p:cNvCxnSpPr/>
          <p:nvPr/>
        </p:nvCxnSpPr>
        <p:spPr>
          <a:xfrm>
            <a:off x="3132522" y="4167447"/>
            <a:ext cx="1108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301AFE-B423-2B49-BD2D-2C88B19B045A}"/>
              </a:ext>
            </a:extLst>
          </p:cNvPr>
          <p:cNvCxnSpPr/>
          <p:nvPr/>
        </p:nvCxnSpPr>
        <p:spPr>
          <a:xfrm>
            <a:off x="3132522" y="5788429"/>
            <a:ext cx="1108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E0CB64B-6E7D-7949-A88A-43744810F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4234007" y="3739622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2F06E32-BE61-204B-B3B3-3F0C671DD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4465393" y="3739622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7BE9A906-10F4-0B4B-8228-81AADB2FD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4759556" y="3739622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DD4F10B6-B9C1-634D-A175-73080FEDF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5004810" y="3739622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89DFFFB-7880-2B40-BAC1-BC869F76A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4382277" y="524434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F617303-5CD4-E541-B921-18CE5CA09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4603943" y="524434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846452-7292-854D-A05F-9BAC863786E3}"/>
              </a:ext>
            </a:extLst>
          </p:cNvPr>
          <p:cNvCxnSpPr/>
          <p:nvPr/>
        </p:nvCxnSpPr>
        <p:spPr>
          <a:xfrm>
            <a:off x="5321541" y="4159666"/>
            <a:ext cx="611530" cy="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17C100-2C34-BF45-BFB9-C7D85FA9AD29}"/>
              </a:ext>
            </a:extLst>
          </p:cNvPr>
          <p:cNvCxnSpPr/>
          <p:nvPr/>
        </p:nvCxnSpPr>
        <p:spPr>
          <a:xfrm>
            <a:off x="4900893" y="5804546"/>
            <a:ext cx="611530" cy="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C6658F8A-24A6-0F46-8A31-D344B7C40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5957837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9833108A-3E48-CB48-8B47-A0B540237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6189223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D142799-DF4F-CF4B-AB66-B5DDCD69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6483386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F6B2958-F2EF-F148-9939-FFDC74259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6728640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9FDD62B1-A090-5F4B-9DA5-B77E1A43B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7006505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13A2C161-05F7-6849-B911-1C177A033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7237891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1D1117DC-DED5-6E42-B9AD-77A0D7AEC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7532054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C825E3F-4F09-854C-B2E1-0E0A273E5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7777308" y="375347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86CFDDF8-76A1-1140-928F-CC1FDB2F4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5605705" y="530481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D8D9C5E6-91A0-9C42-9C1F-0D07E6E1E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5827371" y="530481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B1A59DE-66F5-804A-BE93-204831A33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6085923" y="531867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F4511DE-C156-A04E-89E1-BEED69A9B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flipH="1">
            <a:off x="6307589" y="531867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8B13F3-40E1-B849-B617-FFA110B40EBD}"/>
              </a:ext>
            </a:extLst>
          </p:cNvPr>
          <p:cNvCxnSpPr/>
          <p:nvPr/>
        </p:nvCxnSpPr>
        <p:spPr>
          <a:xfrm>
            <a:off x="7971027" y="3207243"/>
            <a:ext cx="0" cy="31172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FC13DAD-EAFA-144C-BF4E-75948FA8FF9A}"/>
              </a:ext>
            </a:extLst>
          </p:cNvPr>
          <p:cNvSpPr txBox="1"/>
          <p:nvPr/>
        </p:nvSpPr>
        <p:spPr>
          <a:xfrm>
            <a:off x="8032271" y="6148068"/>
            <a:ext cx="143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Threshold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E44A11-3DA0-F14A-B02F-C7BB90CBD2B2}"/>
              </a:ext>
            </a:extLst>
          </p:cNvPr>
          <p:cNvSpPr txBox="1"/>
          <p:nvPr/>
        </p:nvSpPr>
        <p:spPr>
          <a:xfrm>
            <a:off x="3203736" y="3739793"/>
            <a:ext cx="100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Cycle-1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8B85AE-5810-9944-9667-56E5FEBEC3E5}"/>
              </a:ext>
            </a:extLst>
          </p:cNvPr>
          <p:cNvSpPr txBox="1"/>
          <p:nvPr/>
        </p:nvSpPr>
        <p:spPr>
          <a:xfrm>
            <a:off x="5141558" y="3754878"/>
            <a:ext cx="100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Cycle-2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7786B4-4EB6-F043-B0B3-D6885426C1D8}"/>
              </a:ext>
            </a:extLst>
          </p:cNvPr>
          <p:cNvSpPr txBox="1"/>
          <p:nvPr/>
        </p:nvSpPr>
        <p:spPr>
          <a:xfrm>
            <a:off x="3161930" y="5346519"/>
            <a:ext cx="100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Cycle-1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61F193-30F5-5E48-888F-68BA9D7D3DFC}"/>
              </a:ext>
            </a:extLst>
          </p:cNvPr>
          <p:cNvSpPr txBox="1"/>
          <p:nvPr/>
        </p:nvSpPr>
        <p:spPr>
          <a:xfrm>
            <a:off x="4668609" y="5391977"/>
            <a:ext cx="100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Cycle-2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4C510CE-F663-3D41-AF2D-95B4421F122A}"/>
              </a:ext>
            </a:extLst>
          </p:cNvPr>
          <p:cNvSpPr/>
          <p:nvPr/>
        </p:nvSpPr>
        <p:spPr>
          <a:xfrm>
            <a:off x="4280896" y="398428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616AF3-8DE1-4247-BD60-1711F30A966D}"/>
              </a:ext>
            </a:extLst>
          </p:cNvPr>
          <p:cNvSpPr/>
          <p:nvPr/>
        </p:nvSpPr>
        <p:spPr>
          <a:xfrm>
            <a:off x="4280895" y="424752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A0404A-91BB-9A4C-8CF7-ECEAF0096D1D}"/>
              </a:ext>
            </a:extLst>
          </p:cNvPr>
          <p:cNvSpPr/>
          <p:nvPr/>
        </p:nvSpPr>
        <p:spPr>
          <a:xfrm>
            <a:off x="4488894" y="4010408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DB77A09-FA5E-E341-920E-2A0C7B75C892}"/>
              </a:ext>
            </a:extLst>
          </p:cNvPr>
          <p:cNvSpPr/>
          <p:nvPr/>
        </p:nvSpPr>
        <p:spPr>
          <a:xfrm>
            <a:off x="4488893" y="4273645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1A699AC-871A-8B41-B4CB-96888437D69C}"/>
              </a:ext>
            </a:extLst>
          </p:cNvPr>
          <p:cNvSpPr/>
          <p:nvPr/>
        </p:nvSpPr>
        <p:spPr>
          <a:xfrm>
            <a:off x="4780336" y="4003759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AAC599-EA5C-EB4F-A913-0BF8D8D1784A}"/>
              </a:ext>
            </a:extLst>
          </p:cNvPr>
          <p:cNvSpPr/>
          <p:nvPr/>
        </p:nvSpPr>
        <p:spPr>
          <a:xfrm>
            <a:off x="4780335" y="4266996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476D628-949F-F142-90EC-88B3F291B580}"/>
              </a:ext>
            </a:extLst>
          </p:cNvPr>
          <p:cNvSpPr/>
          <p:nvPr/>
        </p:nvSpPr>
        <p:spPr>
          <a:xfrm>
            <a:off x="5028634" y="4027384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A33337E-C3AB-C74E-9B74-738F6310769A}"/>
              </a:ext>
            </a:extLst>
          </p:cNvPr>
          <p:cNvSpPr/>
          <p:nvPr/>
        </p:nvSpPr>
        <p:spPr>
          <a:xfrm>
            <a:off x="5028633" y="4290621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892288-7CC9-7742-B0A9-5478D79B1A03}"/>
              </a:ext>
            </a:extLst>
          </p:cNvPr>
          <p:cNvSpPr/>
          <p:nvPr/>
        </p:nvSpPr>
        <p:spPr>
          <a:xfrm>
            <a:off x="5956794" y="392701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43E22C-2A8E-9341-8223-F727187A21AD}"/>
              </a:ext>
            </a:extLst>
          </p:cNvPr>
          <p:cNvSpPr/>
          <p:nvPr/>
        </p:nvSpPr>
        <p:spPr>
          <a:xfrm>
            <a:off x="5956793" y="419025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1045980-53EE-B04F-9918-20273F34040F}"/>
              </a:ext>
            </a:extLst>
          </p:cNvPr>
          <p:cNvSpPr/>
          <p:nvPr/>
        </p:nvSpPr>
        <p:spPr>
          <a:xfrm>
            <a:off x="6220541" y="394126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9B74223-C7D6-EB48-80B1-6E818DC7F155}"/>
              </a:ext>
            </a:extLst>
          </p:cNvPr>
          <p:cNvSpPr/>
          <p:nvPr/>
        </p:nvSpPr>
        <p:spPr>
          <a:xfrm>
            <a:off x="6220540" y="420450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1BD05F-B70D-AF4C-809B-AE369ED7874C}"/>
              </a:ext>
            </a:extLst>
          </p:cNvPr>
          <p:cNvSpPr/>
          <p:nvPr/>
        </p:nvSpPr>
        <p:spPr>
          <a:xfrm>
            <a:off x="6511621" y="4010408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27831C6-082C-DA48-8E9C-E94F00D290D9}"/>
              </a:ext>
            </a:extLst>
          </p:cNvPr>
          <p:cNvSpPr/>
          <p:nvPr/>
        </p:nvSpPr>
        <p:spPr>
          <a:xfrm>
            <a:off x="6511620" y="4273645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0352377-DF61-E048-9EE6-F71099414C3D}"/>
              </a:ext>
            </a:extLst>
          </p:cNvPr>
          <p:cNvSpPr/>
          <p:nvPr/>
        </p:nvSpPr>
        <p:spPr>
          <a:xfrm>
            <a:off x="6761847" y="398428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879021B-5574-5A47-9171-FB28AC0CFA0E}"/>
              </a:ext>
            </a:extLst>
          </p:cNvPr>
          <p:cNvSpPr/>
          <p:nvPr/>
        </p:nvSpPr>
        <p:spPr>
          <a:xfrm>
            <a:off x="6761846" y="424752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1760AB8-1E4B-8F40-8F11-D38B2F889B24}"/>
              </a:ext>
            </a:extLst>
          </p:cNvPr>
          <p:cNvSpPr/>
          <p:nvPr/>
        </p:nvSpPr>
        <p:spPr>
          <a:xfrm>
            <a:off x="7050938" y="398428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8FDDC3B-ABFA-894C-8077-0EE1C416549D}"/>
              </a:ext>
            </a:extLst>
          </p:cNvPr>
          <p:cNvSpPr/>
          <p:nvPr/>
        </p:nvSpPr>
        <p:spPr>
          <a:xfrm>
            <a:off x="7050937" y="424752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FF0986-3B8B-8A49-9D22-0B449F0FC560}"/>
              </a:ext>
            </a:extLst>
          </p:cNvPr>
          <p:cNvSpPr/>
          <p:nvPr/>
        </p:nvSpPr>
        <p:spPr>
          <a:xfrm>
            <a:off x="7288295" y="3993074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235BC7-AAD8-2642-8EFF-E72B8F87F2B8}"/>
              </a:ext>
            </a:extLst>
          </p:cNvPr>
          <p:cNvSpPr/>
          <p:nvPr/>
        </p:nvSpPr>
        <p:spPr>
          <a:xfrm>
            <a:off x="7288294" y="4256311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824CD60-407A-1F42-9B77-ED2C5131E39C}"/>
              </a:ext>
            </a:extLst>
          </p:cNvPr>
          <p:cNvSpPr/>
          <p:nvPr/>
        </p:nvSpPr>
        <p:spPr>
          <a:xfrm>
            <a:off x="7521826" y="398428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FD1A67E-A542-9142-83D7-F4506DF4DB5C}"/>
              </a:ext>
            </a:extLst>
          </p:cNvPr>
          <p:cNvSpPr/>
          <p:nvPr/>
        </p:nvSpPr>
        <p:spPr>
          <a:xfrm>
            <a:off x="7521825" y="424752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D354935-4A3A-AD4A-BAC2-351AF09BDD7F}"/>
              </a:ext>
            </a:extLst>
          </p:cNvPr>
          <p:cNvSpPr/>
          <p:nvPr/>
        </p:nvSpPr>
        <p:spPr>
          <a:xfrm>
            <a:off x="7800957" y="398428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AB7402E-92B0-D145-9F3D-AB87827D5A27}"/>
              </a:ext>
            </a:extLst>
          </p:cNvPr>
          <p:cNvSpPr/>
          <p:nvPr/>
        </p:nvSpPr>
        <p:spPr>
          <a:xfrm>
            <a:off x="7800956" y="424752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50614F2-9C3D-4C4A-9B8C-B963FD58270B}"/>
              </a:ext>
            </a:extLst>
          </p:cNvPr>
          <p:cNvSpPr/>
          <p:nvPr/>
        </p:nvSpPr>
        <p:spPr>
          <a:xfrm>
            <a:off x="4405493" y="5513347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B9BEEB9-1A69-1748-A7B1-3528482C79F3}"/>
              </a:ext>
            </a:extLst>
          </p:cNvPr>
          <p:cNvSpPr/>
          <p:nvPr/>
        </p:nvSpPr>
        <p:spPr>
          <a:xfrm>
            <a:off x="4405492" y="5776584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3439176-2E5F-B44D-8176-2FBFA5547476}"/>
              </a:ext>
            </a:extLst>
          </p:cNvPr>
          <p:cNvSpPr/>
          <p:nvPr/>
        </p:nvSpPr>
        <p:spPr>
          <a:xfrm>
            <a:off x="4669382" y="553254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B366190-A08E-6A43-9A18-C965725F007A}"/>
              </a:ext>
            </a:extLst>
          </p:cNvPr>
          <p:cNvSpPr/>
          <p:nvPr/>
        </p:nvSpPr>
        <p:spPr>
          <a:xfrm>
            <a:off x="4669381" y="579578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B853BC3-E0E8-8148-B7FC-2426B55B4853}"/>
              </a:ext>
            </a:extLst>
          </p:cNvPr>
          <p:cNvSpPr/>
          <p:nvPr/>
        </p:nvSpPr>
        <p:spPr>
          <a:xfrm>
            <a:off x="5639891" y="5492988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68C5291-62E4-914C-AFA9-A1C44FEDD8CB}"/>
              </a:ext>
            </a:extLst>
          </p:cNvPr>
          <p:cNvSpPr/>
          <p:nvPr/>
        </p:nvSpPr>
        <p:spPr>
          <a:xfrm>
            <a:off x="5639890" y="5756225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50E9C7-9CEE-7842-BF29-8FEEAAA660F3}"/>
              </a:ext>
            </a:extLst>
          </p:cNvPr>
          <p:cNvSpPr/>
          <p:nvPr/>
        </p:nvSpPr>
        <p:spPr>
          <a:xfrm>
            <a:off x="5874472" y="554909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24ACB5-D6D9-254F-A453-78EB2ACAF694}"/>
              </a:ext>
            </a:extLst>
          </p:cNvPr>
          <p:cNvSpPr/>
          <p:nvPr/>
        </p:nvSpPr>
        <p:spPr>
          <a:xfrm>
            <a:off x="5874471" y="5812327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93110C0-7E4B-FD4B-AFE7-992FF5678942}"/>
              </a:ext>
            </a:extLst>
          </p:cNvPr>
          <p:cNvSpPr/>
          <p:nvPr/>
        </p:nvSpPr>
        <p:spPr>
          <a:xfrm>
            <a:off x="6123479" y="5549090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B74482D-0F6E-2E4A-811B-F307606BFAE6}"/>
              </a:ext>
            </a:extLst>
          </p:cNvPr>
          <p:cNvSpPr/>
          <p:nvPr/>
        </p:nvSpPr>
        <p:spPr>
          <a:xfrm>
            <a:off x="6123478" y="5812327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1F74364-F667-604A-997F-FF7704A84172}"/>
              </a:ext>
            </a:extLst>
          </p:cNvPr>
          <p:cNvSpPr/>
          <p:nvPr/>
        </p:nvSpPr>
        <p:spPr>
          <a:xfrm>
            <a:off x="6344637" y="5562416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D3AAFE6-F7E1-AC49-BA94-BCB04F14D36C}"/>
              </a:ext>
            </a:extLst>
          </p:cNvPr>
          <p:cNvSpPr/>
          <p:nvPr/>
        </p:nvSpPr>
        <p:spPr>
          <a:xfrm>
            <a:off x="6344636" y="5825653"/>
            <a:ext cx="162634" cy="2007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FC367D1-67EC-E442-A5EE-33E361510D64}"/>
              </a:ext>
            </a:extLst>
          </p:cNvPr>
          <p:cNvSpPr txBox="1"/>
          <p:nvPr/>
        </p:nvSpPr>
        <p:spPr>
          <a:xfrm rot="16200000">
            <a:off x="1005526" y="388491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0F39AB7-9665-2F4E-9F58-14930B44F30F}"/>
              </a:ext>
            </a:extLst>
          </p:cNvPr>
          <p:cNvSpPr txBox="1"/>
          <p:nvPr/>
        </p:nvSpPr>
        <p:spPr>
          <a:xfrm rot="16200000">
            <a:off x="1068063" y="544824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Cancer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F4076BF-EF85-474F-BDE2-D455C92E6DE0}"/>
              </a:ext>
            </a:extLst>
          </p:cNvPr>
          <p:cNvGrpSpPr>
            <a:grpSpLocks noChangeAspect="1"/>
          </p:cNvGrpSpPr>
          <p:nvPr/>
        </p:nvGrpSpPr>
        <p:grpSpPr>
          <a:xfrm>
            <a:off x="3427947" y="231150"/>
            <a:ext cx="6492613" cy="3118899"/>
            <a:chOff x="1100555" y="2355090"/>
            <a:chExt cx="7712315" cy="370481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55AD01C-998E-7C43-9552-DD01F2B19F4D}"/>
                </a:ext>
              </a:extLst>
            </p:cNvPr>
            <p:cNvGrpSpPr/>
            <p:nvPr/>
          </p:nvGrpSpPr>
          <p:grpSpPr>
            <a:xfrm>
              <a:off x="1100555" y="2355090"/>
              <a:ext cx="7712315" cy="3704815"/>
              <a:chOff x="1100555" y="2355090"/>
              <a:chExt cx="7712315" cy="3704815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AE41B905-BBB9-DC46-8D68-C86973032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555" y="2355090"/>
                <a:ext cx="7607236" cy="3703320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66F36FA-275F-1C4E-B21C-598C5047BB7A}"/>
                  </a:ext>
                </a:extLst>
              </p:cNvPr>
              <p:cNvSpPr txBox="1"/>
              <p:nvPr/>
            </p:nvSpPr>
            <p:spPr>
              <a:xfrm>
                <a:off x="7507705" y="3015916"/>
                <a:ext cx="7072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GAPDH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BAA0183-79C8-D946-B6C9-79E5CDABC438}"/>
                  </a:ext>
                </a:extLst>
              </p:cNvPr>
              <p:cNvSpPr txBox="1"/>
              <p:nvPr/>
            </p:nvSpPr>
            <p:spPr>
              <a:xfrm>
                <a:off x="7507705" y="3292915"/>
                <a:ext cx="13051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p53 in normal cell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A4D197-BD5B-8F4D-A88C-C45CAEFF54A2}"/>
                  </a:ext>
                </a:extLst>
              </p:cNvPr>
              <p:cNvSpPr txBox="1"/>
              <p:nvPr/>
            </p:nvSpPr>
            <p:spPr>
              <a:xfrm>
                <a:off x="7507705" y="3569914"/>
                <a:ext cx="12763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p53 in cancer cell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9CEE3F0-F0F6-2340-BD2E-FCCAD305EC0C}"/>
                  </a:ext>
                </a:extLst>
              </p:cNvPr>
              <p:cNvSpPr txBox="1"/>
              <p:nvPr/>
            </p:nvSpPr>
            <p:spPr>
              <a:xfrm>
                <a:off x="4176434" y="5782906"/>
                <a:ext cx="6046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Cycles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3B5AFC-A45E-E745-9BB4-0FB685BD3185}"/>
                  </a:ext>
                </a:extLst>
              </p:cNvPr>
              <p:cNvSpPr txBox="1"/>
              <p:nvPr/>
            </p:nvSpPr>
            <p:spPr>
              <a:xfrm rot="16200000">
                <a:off x="910614" y="4025357"/>
                <a:ext cx="10023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Fluorescence</a:t>
                </a:r>
              </a:p>
            </p:txBody>
          </p:sp>
        </p:grp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5C6C617-FE70-7A4E-B937-EE4DDD47F6F5}"/>
                </a:ext>
              </a:extLst>
            </p:cNvPr>
            <p:cNvCxnSpPr/>
            <p:nvPr/>
          </p:nvCxnSpPr>
          <p:spPr>
            <a:xfrm>
              <a:off x="4017017" y="4587857"/>
              <a:ext cx="0" cy="89325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B210751-23FC-6343-ABE7-159B32799F5E}"/>
                </a:ext>
              </a:extLst>
            </p:cNvPr>
            <p:cNvCxnSpPr/>
            <p:nvPr/>
          </p:nvCxnSpPr>
          <p:spPr>
            <a:xfrm>
              <a:off x="4452807" y="4587856"/>
              <a:ext cx="0" cy="89325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128C0ED-7BC8-B748-995F-78CFCAD7E884}"/>
                </a:ext>
              </a:extLst>
            </p:cNvPr>
            <p:cNvCxnSpPr/>
            <p:nvPr/>
          </p:nvCxnSpPr>
          <p:spPr>
            <a:xfrm>
              <a:off x="4858913" y="4587855"/>
              <a:ext cx="0" cy="89325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5B29D28-E52C-C746-91C6-789AAC443DCB}"/>
              </a:ext>
            </a:extLst>
          </p:cNvPr>
          <p:cNvSpPr txBox="1"/>
          <p:nvPr/>
        </p:nvSpPr>
        <p:spPr>
          <a:xfrm rot="16200000">
            <a:off x="7446952" y="3741115"/>
            <a:ext cx="1556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Detectable</a:t>
            </a:r>
          </a:p>
        </p:txBody>
      </p:sp>
    </p:spTree>
    <p:extLst>
      <p:ext uri="{BB962C8B-B14F-4D97-AF65-F5344CB8AC3E}">
        <p14:creationId xmlns:p14="http://schemas.microsoft.com/office/powerpoint/2010/main" val="414992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957D9CC8-EF16-0A47-91B3-E91FFE7A1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2470746" y="581217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5F8FCF-CF4D-704F-9797-E2D0768A8561}"/>
              </a:ext>
            </a:extLst>
          </p:cNvPr>
          <p:cNvCxnSpPr/>
          <p:nvPr/>
        </p:nvCxnSpPr>
        <p:spPr>
          <a:xfrm>
            <a:off x="146889" y="1103575"/>
            <a:ext cx="11766176" cy="1344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743382-1AEA-C24C-9185-38C15A99A21E}"/>
              </a:ext>
            </a:extLst>
          </p:cNvPr>
          <p:cNvSpPr txBox="1"/>
          <p:nvPr/>
        </p:nvSpPr>
        <p:spPr>
          <a:xfrm>
            <a:off x="3275270" y="5556020"/>
            <a:ext cx="2754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(p53)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(low expression=low RNA levels)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1C44B-114D-3C48-8D5D-52A5680ADF63}"/>
              </a:ext>
            </a:extLst>
          </p:cNvPr>
          <p:cNvSpPr txBox="1"/>
          <p:nvPr/>
        </p:nvSpPr>
        <p:spPr>
          <a:xfrm>
            <a:off x="8957920" y="5556020"/>
            <a:ext cx="294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(p53)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(High expression= high RNA levels)</a:t>
            </a:r>
          </a:p>
        </p:txBody>
      </p:sp>
      <p:pic>
        <p:nvPicPr>
          <p:cNvPr id="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6DA4D466-BF47-8342-99B3-2A5DEE18E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352859" y="581217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456CF467-640C-884D-89D1-72E77B19A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100666" y="583486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757054A9-EB2A-204B-B420-3DB1F9925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269345" y="583486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D2B2D-FCAC-5044-956A-F21F62AE02DC}"/>
              </a:ext>
            </a:extLst>
          </p:cNvPr>
          <p:cNvCxnSpPr/>
          <p:nvPr/>
        </p:nvCxnSpPr>
        <p:spPr>
          <a:xfrm>
            <a:off x="6096000" y="336176"/>
            <a:ext cx="55146" cy="6360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500AE74F-049B-764C-9B0B-21BA9FFB9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2431547" y="436017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D99095B-CFFA-3446-A15B-385691533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3491334" y="437383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F6C95C3-7A6E-EA4C-8E25-BF2A57E8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720304" y="419651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9543EED0-8F47-7A44-ACA4-E594AD37C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468111" y="4219213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5530CAE4-FE30-C64E-9855-0F03B17B0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636790" y="4219213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525AEA4C-BF6B-0D4F-8189-7F269A19D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720304" y="397576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8FB65C9-4F10-524D-98E7-86B936D10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468111" y="399846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360EB599-AB57-7942-845D-0D0EDE1C4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636790" y="399846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F92E65D-3D81-7F46-9D49-1475A7CD2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0075120" y="2839863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45B44E37-490E-7F41-B860-7A8940C42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822927" y="286256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85C997CF-5505-FC43-BBE1-AAF728FF1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991606" y="286256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183BAB4-A7D9-744A-BF9A-1DD1D83D1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0075120" y="261911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05D1F2B-500F-CF4C-BC1E-B1D3AC911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822927" y="2641813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124343F-7943-1E40-9612-256D66949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991606" y="2641813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5EFCBAF1-D752-BA42-AA91-0DAC43DF5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1131948" y="262753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41E8B33-E60E-5941-BC84-9BFDB4AB1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822927" y="239417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E865E39-6A78-E34E-9EA3-6C0CC18D7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991606" y="239417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6A15E68D-FF04-FF44-97DB-8E605C91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1187183" y="285051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3AFCEE73-3230-8043-AF19-865E8BD79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6773071" y="252259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1DEB043E-F81D-E749-82A6-24B07CB99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6770171" y="286256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CB59A890-DED8-644C-8AE8-143DBA27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311845" y="282586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8F9FBEFD-56F6-BD4A-BA6C-CE5CEE605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4608532" y="282165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BB0C598-330F-AD48-B7FF-24D53E0D6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2373136" y="282165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123B97F9-11D1-6041-8B70-B163EC336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3458637" y="282165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DD9B93-79AD-8C49-844C-27BF08877181}"/>
              </a:ext>
            </a:extLst>
          </p:cNvPr>
          <p:cNvSpPr txBox="1"/>
          <p:nvPr/>
        </p:nvSpPr>
        <p:spPr>
          <a:xfrm>
            <a:off x="777821" y="797635"/>
            <a:ext cx="1721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Threshold </a:t>
            </a:r>
          </a:p>
        </p:txBody>
      </p:sp>
      <p:pic>
        <p:nvPicPr>
          <p:cNvPr id="3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E2F98573-7032-BD43-9D5A-7B90C580E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942684" y="84243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816CDD24-6ABD-5545-B068-304F8639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690491" y="865135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E9D79022-08DD-BB43-85CB-A6E70ACC2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859170" y="865135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E0541D8D-91A4-784E-AF43-B8786559F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942684" y="62169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6793BF34-E800-EA4A-B7CF-AA8F80F00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690491" y="64438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95018CF-7268-C54C-9D2A-CAEE36F8B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859170" y="64438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4F4CFA9D-5DF5-B048-BE5B-71E527A44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0999512" y="630105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30645EE8-6133-0E4F-808D-3E04E80E5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690491" y="39675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B3FC88D-7A44-CD4D-9412-8DA679CFE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859170" y="396754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0EA7D28-E509-DA4A-A87D-53836F7AA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1054747" y="85308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D62AEF29-CDD3-3145-BF72-0A24CCE7F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6640635" y="52516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0662214-26F8-554D-836C-1AD2E9CDB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6637735" y="865135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1DBB2F04-4B4F-0040-A5D5-951F7E830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988620" y="154048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7952A423-FD60-9F4C-9338-176DBD02A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736427" y="156318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E3A87AB9-6F28-5049-AC24-73DB35B86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905106" y="156318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23595FF-7EA5-3D42-8694-D9EC3B012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9988620" y="1319742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A321E341-43E5-3042-A6DE-24153EF60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736427" y="134243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9570A1E-B2A6-D444-A085-5A9B61E4C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905106" y="1342439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C1AFAE7C-576F-3D43-B9FA-B3397A102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1045448" y="132815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81957ECA-96DA-C343-8190-DEF558770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7736427" y="1094805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0BB3B58-8B7F-5446-9453-546CCB1DB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8905106" y="1094805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6589ABD-583D-824F-B1D3-B1D8D8C3E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1100683" y="155114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E338C104-4B2E-CA4C-AC5F-3572DDBE3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6686571" y="122321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46BBA2F2-276A-6747-A684-FD124982D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6683671" y="1563186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9CCFB0B4-6E88-1A44-907D-F31D27CE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252795" y="1861448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CE8E48A3-7604-DD49-A36B-6819C21B8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4549482" y="185723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BC6BF032-529F-4B46-85F5-82EF3CB90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2314086" y="185723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C1C9BAE-BE4D-FA45-AC70-C81E8E7DA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3399587" y="1857231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3CB49C78-47EB-E54B-B180-AEE5CD364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1306162" y="1610867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CE2F162A-172F-2845-92C7-222B733C5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4602849" y="160665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048BBA90-10CC-944B-80F4-3C1928AA1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2367453" y="160665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uicdesign.com/des150-s14c/wp-content/uploads/2014/02/dna.jpg">
            <a:extLst>
              <a:ext uri="{FF2B5EF4-FFF2-40B4-BE49-F238E27FC236}">
                <a16:creationId xmlns:a16="http://schemas.microsoft.com/office/drawing/2014/main" id="{27297B3F-0C51-FA45-B571-52DC71E8B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r="37214"/>
          <a:stretch/>
        </p:blipFill>
        <p:spPr bwMode="auto">
          <a:xfrm rot="5400000" flipH="1">
            <a:off x="3452954" y="1606650"/>
            <a:ext cx="193050" cy="8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B28BB62-AB02-1E42-96DE-476CD71DD1D5}"/>
              </a:ext>
            </a:extLst>
          </p:cNvPr>
          <p:cNvCxnSpPr/>
          <p:nvPr/>
        </p:nvCxnSpPr>
        <p:spPr>
          <a:xfrm>
            <a:off x="242047" y="5312683"/>
            <a:ext cx="11806518" cy="6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DCE3D55-D204-C540-BFCE-2C8988400C48}"/>
              </a:ext>
            </a:extLst>
          </p:cNvPr>
          <p:cNvCxnSpPr/>
          <p:nvPr/>
        </p:nvCxnSpPr>
        <p:spPr>
          <a:xfrm>
            <a:off x="242047" y="3704165"/>
            <a:ext cx="11806518" cy="6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5A6A656-0A8B-774F-8A23-601BA9B1A172}"/>
              </a:ext>
            </a:extLst>
          </p:cNvPr>
          <p:cNvCxnSpPr/>
          <p:nvPr/>
        </p:nvCxnSpPr>
        <p:spPr>
          <a:xfrm>
            <a:off x="192741" y="2485384"/>
            <a:ext cx="11806518" cy="6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514501C-D0E4-B54D-8BE5-D3A508A7BCD6}"/>
              </a:ext>
            </a:extLst>
          </p:cNvPr>
          <p:cNvSpPr txBox="1"/>
          <p:nvPr/>
        </p:nvSpPr>
        <p:spPr>
          <a:xfrm>
            <a:off x="2872486" y="617022"/>
            <a:ext cx="247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Detectable</a:t>
            </a:r>
          </a:p>
        </p:txBody>
      </p:sp>
    </p:spTree>
    <p:extLst>
      <p:ext uri="{BB962C8B-B14F-4D97-AF65-F5344CB8AC3E}">
        <p14:creationId xmlns:p14="http://schemas.microsoft.com/office/powerpoint/2010/main" val="39321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795F33-B09C-DF41-93EF-E150C7FEC781}"/>
              </a:ext>
            </a:extLst>
          </p:cNvPr>
          <p:cNvGrpSpPr/>
          <p:nvPr/>
        </p:nvGrpSpPr>
        <p:grpSpPr>
          <a:xfrm>
            <a:off x="2017412" y="1595599"/>
            <a:ext cx="8157176" cy="2437685"/>
            <a:chOff x="2434281" y="3597391"/>
            <a:chExt cx="8157176" cy="24376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AB8572-2C39-AC47-B08C-F3C3FE2B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4281" y="3597391"/>
              <a:ext cx="8157176" cy="235118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842DDA-6E73-B840-997A-A07D52371878}"/>
                </a:ext>
              </a:extLst>
            </p:cNvPr>
            <p:cNvSpPr txBox="1"/>
            <p:nvPr/>
          </p:nvSpPr>
          <p:spPr>
            <a:xfrm>
              <a:off x="3373395" y="3991233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D6A90A-F68C-E745-BEFE-A92E7969B1DC}"/>
                </a:ext>
              </a:extLst>
            </p:cNvPr>
            <p:cNvSpPr txBox="1"/>
            <p:nvPr/>
          </p:nvSpPr>
          <p:spPr>
            <a:xfrm>
              <a:off x="5250897" y="399123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Cancer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700AB2-9EDC-C449-A274-CBABE0586FE7}"/>
                </a:ext>
              </a:extLst>
            </p:cNvPr>
            <p:cNvSpPr txBox="1"/>
            <p:nvPr/>
          </p:nvSpPr>
          <p:spPr>
            <a:xfrm>
              <a:off x="7991429" y="5665744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F6AE3A-7AA2-B84C-AD45-BF1944356EA8}"/>
                </a:ext>
              </a:extLst>
            </p:cNvPr>
            <p:cNvSpPr txBox="1"/>
            <p:nvPr/>
          </p:nvSpPr>
          <p:spPr>
            <a:xfrm>
              <a:off x="9485870" y="5665744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Cancer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8B88B-8E96-704C-A5A0-53E185A728D6}"/>
              </a:ext>
            </a:extLst>
          </p:cNvPr>
          <p:cNvSpPr txBox="1"/>
          <p:nvPr/>
        </p:nvSpPr>
        <p:spPr>
          <a:xfrm>
            <a:off x="1544594" y="4156161"/>
            <a:ext cx="9922475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blot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RT-PCR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we can conclude that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…………………. in CRC.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that could be explained through its function as …………………….......gene.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39919-33F3-E943-B2DF-BD0A28EEDBE9}"/>
              </a:ext>
            </a:extLst>
          </p:cNvPr>
          <p:cNvSpPr txBox="1"/>
          <p:nvPr/>
        </p:nvSpPr>
        <p:spPr>
          <a:xfrm>
            <a:off x="2261287" y="159559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2644E-8B72-F147-89C1-B673D99F86A1}"/>
              </a:ext>
            </a:extLst>
          </p:cNvPr>
          <p:cNvSpPr txBox="1"/>
          <p:nvPr/>
        </p:nvSpPr>
        <p:spPr>
          <a:xfrm>
            <a:off x="6639698" y="151067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66971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4C3AB9-821D-664E-90B0-CA5177BF9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5"/>
          <a:stretch/>
        </p:blipFill>
        <p:spPr>
          <a:xfrm>
            <a:off x="892662" y="49617"/>
            <a:ext cx="5203338" cy="655111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A81AEF-6213-F747-B02D-BB685FA47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11075"/>
              </p:ext>
            </p:extLst>
          </p:nvPr>
        </p:nvGraphicFramePr>
        <p:xfrm>
          <a:off x="6467971" y="2687320"/>
          <a:ext cx="50183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28">
                  <a:extLst>
                    <a:ext uri="{9D8B030D-6E8A-4147-A177-3AD203B41FA5}">
                      <a16:colId xmlns:a16="http://schemas.microsoft.com/office/drawing/2014/main" val="4081075515"/>
                    </a:ext>
                  </a:extLst>
                </a:gridCol>
                <a:gridCol w="2342368">
                  <a:extLst>
                    <a:ext uri="{9D8B030D-6E8A-4147-A177-3AD203B41FA5}">
                      <a16:colId xmlns:a16="http://schemas.microsoft.com/office/drawing/2014/main" val="248842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Conventional PCR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Real-time PCR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76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Qualitative / semi-quantitative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95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9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Gel-based PCR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Fluorescence-based PCR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5406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6CD1413-DB95-0246-96B6-ABB27619D79C}"/>
              </a:ext>
            </a:extLst>
          </p:cNvPr>
          <p:cNvSpPr/>
          <p:nvPr/>
        </p:nvSpPr>
        <p:spPr>
          <a:xfrm>
            <a:off x="1939386" y="6488668"/>
            <a:ext cx="310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Overview of RT-PCR technique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2DEE5-3615-5F43-92A2-26C9D27DADC0}"/>
              </a:ext>
            </a:extLst>
          </p:cNvPr>
          <p:cNvSpPr txBox="1"/>
          <p:nvPr/>
        </p:nvSpPr>
        <p:spPr>
          <a:xfrm>
            <a:off x="6467971" y="2258180"/>
            <a:ext cx="491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Conventional PCR and RT-PCR</a:t>
            </a:r>
          </a:p>
        </p:txBody>
      </p:sp>
    </p:spTree>
    <p:extLst>
      <p:ext uri="{BB962C8B-B14F-4D97-AF65-F5344CB8AC3E}">
        <p14:creationId xmlns:p14="http://schemas.microsoft.com/office/powerpoint/2010/main" val="116044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B0F18-A370-7B46-AE90-A2CCDDD12730}"/>
              </a:ext>
            </a:extLst>
          </p:cNvPr>
          <p:cNvSpPr/>
          <p:nvPr/>
        </p:nvSpPr>
        <p:spPr>
          <a:xfrm>
            <a:off x="1494395" y="1081705"/>
            <a:ext cx="7607852" cy="2285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Regulation Virtual Lab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RT-PCR and Western blot are included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https://www.labster.com/simulations/gene-regulation/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3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5">
            <a:extLst>
              <a:ext uri="{FF2B5EF4-FFF2-40B4-BE49-F238E27FC236}">
                <a16:creationId xmlns:a16="http://schemas.microsoft.com/office/drawing/2014/main" id="{9F70D11C-DC2F-C546-8F09-9B64AE017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414367" y="3055257"/>
            <a:ext cx="3291840" cy="747486"/>
          </a:xfrm>
        </p:spPr>
        <p:txBody>
          <a:bodyPr/>
          <a:lstStyle/>
          <a:p>
            <a:pPr marL="457200" marR="0" indent="-317500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</a:pP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تم بحمد الله ...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💜</a:t>
            </a:r>
          </a:p>
        </p:txBody>
      </p:sp>
    </p:spTree>
    <p:extLst>
      <p:ext uri="{BB962C8B-B14F-4D97-AF65-F5344CB8AC3E}">
        <p14:creationId xmlns:p14="http://schemas.microsoft.com/office/powerpoint/2010/main" val="427481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595F14-612A-714D-8EB7-10A48BC65FC7}"/>
              </a:ext>
            </a:extLst>
          </p:cNvPr>
          <p:cNvSpPr/>
          <p:nvPr/>
        </p:nvSpPr>
        <p:spPr>
          <a:xfrm>
            <a:off x="963129" y="1219731"/>
            <a:ext cx="10815787" cy="352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real-time quantitative PCR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fluorescent reporter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allow a PCR reaction to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visualized “in real time”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the reaction progresses by combine the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amplification and </a:t>
            </a:r>
            <a:r>
              <a:rPr lang="en-US" sz="1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detection steps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PCR reaction.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assay relies on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measuring the increase in fluorescent signal.</a:t>
            </a:r>
          </a:p>
          <a:p>
            <a:pPr marL="742950" lvl="1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amount of DNA produced during each PCR cycle.</a:t>
            </a:r>
          </a:p>
          <a:p>
            <a:pPr marL="742950" lvl="1" indent="-285750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Gives a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information on the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starting quantity of the amplified target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 expression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application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Microbial load testing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(type and # of microorganism)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C0F326-8DD2-7946-B1E7-A0B13C42EA66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F61EB8-3204-AB40-ABDA-122CE75F9C79}"/>
              </a:ext>
            </a:extLst>
          </p:cNvPr>
          <p:cNvSpPr/>
          <p:nvPr/>
        </p:nvSpPr>
        <p:spPr>
          <a:xfrm>
            <a:off x="1092605" y="702625"/>
            <a:ext cx="4787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quantitative (RT-qPCR)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631E6-B3EA-5741-B0EA-9A33F4A4FFA9}"/>
              </a:ext>
            </a:extLst>
          </p:cNvPr>
          <p:cNvSpPr txBox="1"/>
          <p:nvPr/>
        </p:nvSpPr>
        <p:spPr>
          <a:xfrm>
            <a:off x="3368840" y="502735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0A82A-E300-2A44-A0BD-51F5FF501B97}"/>
              </a:ext>
            </a:extLst>
          </p:cNvPr>
          <p:cNvSpPr txBox="1"/>
          <p:nvPr/>
        </p:nvSpPr>
        <p:spPr>
          <a:xfrm>
            <a:off x="7110662" y="5027353"/>
            <a:ext cx="9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RT-PCR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DF5FE0-506B-CE45-BB7F-404F4EDF2B69}"/>
              </a:ext>
            </a:extLst>
          </p:cNvPr>
          <p:cNvCxnSpPr>
            <a:cxnSpLocks/>
          </p:cNvCxnSpPr>
          <p:nvPr/>
        </p:nvCxnSpPr>
        <p:spPr>
          <a:xfrm>
            <a:off x="3989485" y="5212019"/>
            <a:ext cx="307304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47EEE6-5049-6A4D-A0F7-1C20A9F189A6}"/>
              </a:ext>
            </a:extLst>
          </p:cNvPr>
          <p:cNvCxnSpPr>
            <a:stCxn id="10" idx="2"/>
          </p:cNvCxnSpPr>
          <p:nvPr/>
        </p:nvCxnSpPr>
        <p:spPr>
          <a:xfrm flipH="1">
            <a:off x="7560144" y="5396685"/>
            <a:ext cx="29303" cy="32849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B21CA1-D150-C04C-BA15-D8380FC688B7}"/>
              </a:ext>
            </a:extLst>
          </p:cNvPr>
          <p:cNvSpPr txBox="1"/>
          <p:nvPr/>
        </p:nvSpPr>
        <p:spPr>
          <a:xfrm>
            <a:off x="6336626" y="5766017"/>
            <a:ext cx="286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(PCR + </a:t>
            </a:r>
            <a:r>
              <a:rPr lang="en-US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Spectrofluorometry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B07D9-5F9B-8448-ABEE-24EFB0EAE3A1}"/>
              </a:ext>
            </a:extLst>
          </p:cNvPr>
          <p:cNvSpPr/>
          <p:nvPr/>
        </p:nvSpPr>
        <p:spPr>
          <a:xfrm>
            <a:off x="7110662" y="144377"/>
            <a:ext cx="4668254" cy="890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RT-PCR is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identical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standard PCR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progress of the reaction is monitored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each PCR cycle. </a:t>
            </a:r>
          </a:p>
        </p:txBody>
      </p:sp>
    </p:spTree>
    <p:extLst>
      <p:ext uri="{BB962C8B-B14F-4D97-AF65-F5344CB8AC3E}">
        <p14:creationId xmlns:p14="http://schemas.microsoft.com/office/powerpoint/2010/main" val="195349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31711-2F13-804A-863C-AA992F550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6767"/>
          <a:stretch/>
        </p:blipFill>
        <p:spPr>
          <a:xfrm>
            <a:off x="7577114" y="4010675"/>
            <a:ext cx="3681780" cy="27501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909A48-2574-CE46-B183-9DD7F4EEF24D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985961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802BC36-BD51-1148-BEC0-8EBFD662428B}"/>
              </a:ext>
            </a:extLst>
          </p:cNvPr>
          <p:cNvSpPr/>
          <p:nvPr/>
        </p:nvSpPr>
        <p:spPr>
          <a:xfrm>
            <a:off x="1092604" y="690324"/>
            <a:ext cx="4593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quantification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3684E-CECC-8D47-B77A-1ED5DE46DD2C}"/>
              </a:ext>
            </a:extLst>
          </p:cNvPr>
          <p:cNvSpPr/>
          <p:nvPr/>
        </p:nvSpPr>
        <p:spPr>
          <a:xfrm>
            <a:off x="802888" y="1151989"/>
            <a:ext cx="11019573" cy="2633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Absolute quantification: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concentration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sample can be determined, in which samples (t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ypically a plasmid, oligonucleotide, or purified PCR product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known quantity</a:t>
            </a:r>
            <a:r>
              <a:rPr lang="en-US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serially diluted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then amplified to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generate a standard curve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samples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then quantified by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with this curve.</a:t>
            </a:r>
          </a:p>
          <a:p>
            <a:pPr>
              <a:lnSpc>
                <a:spcPct val="150000"/>
              </a:lnSpc>
            </a:pPr>
            <a:endParaRPr lang="en-US" sz="16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 quantification (Comparative):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analyze changes in gene expression in a given sample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relative 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gene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reference sample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(disease vs normal control sample). The results are expressed as fold change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(increase or decrease)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normalizer gene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(such as β-actin)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used as a control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experimental variability in this type of quantification.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914C22-0162-7944-81EF-7A9E2114F9E0}"/>
              </a:ext>
            </a:extLst>
          </p:cNvPr>
          <p:cNvCxnSpPr>
            <a:cxnSpLocks/>
          </p:cNvCxnSpPr>
          <p:nvPr/>
        </p:nvCxnSpPr>
        <p:spPr>
          <a:xfrm flipH="1">
            <a:off x="5790160" y="5407053"/>
            <a:ext cx="771326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F3EF7F3-2E4C-F34D-8583-8800D82A36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99" r="-639"/>
          <a:stretch/>
        </p:blipFill>
        <p:spPr>
          <a:xfrm>
            <a:off x="2059537" y="4015723"/>
            <a:ext cx="3326675" cy="2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F263C50-C39A-914D-8206-2045BE95653C}"/>
              </a:ext>
            </a:extLst>
          </p:cNvPr>
          <p:cNvGrpSpPr/>
          <p:nvPr/>
        </p:nvGrpSpPr>
        <p:grpSpPr>
          <a:xfrm>
            <a:off x="7421729" y="4526800"/>
            <a:ext cx="4284708" cy="2057631"/>
            <a:chOff x="5748093" y="2898759"/>
            <a:chExt cx="4550938" cy="247233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6BD3E5-6F9E-5D42-8AC0-38DCAE555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27431" y="2898759"/>
              <a:ext cx="1371600" cy="2472338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061BDB-CB29-CC49-A32A-F60E080B167D}"/>
                </a:ext>
              </a:extLst>
            </p:cNvPr>
            <p:cNvCxnSpPr/>
            <p:nvPr/>
          </p:nvCxnSpPr>
          <p:spPr>
            <a:xfrm flipH="1">
              <a:off x="7194884" y="3429000"/>
              <a:ext cx="1576137" cy="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08FFB55-1757-B34A-970F-704EEBF6C5B3}"/>
                </a:ext>
              </a:extLst>
            </p:cNvPr>
            <p:cNvCxnSpPr/>
            <p:nvPr/>
          </p:nvCxnSpPr>
          <p:spPr>
            <a:xfrm flipH="1">
              <a:off x="7194883" y="3846095"/>
              <a:ext cx="1576137" cy="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E2967E-4A46-2347-B2F0-84094689320E}"/>
                </a:ext>
              </a:extLst>
            </p:cNvPr>
            <p:cNvCxnSpPr/>
            <p:nvPr/>
          </p:nvCxnSpPr>
          <p:spPr>
            <a:xfrm flipH="1">
              <a:off x="7194883" y="4275221"/>
              <a:ext cx="1576137" cy="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202257-1D2D-D941-ACDA-7DC2856F52B5}"/>
                </a:ext>
              </a:extLst>
            </p:cNvPr>
            <p:cNvCxnSpPr/>
            <p:nvPr/>
          </p:nvCxnSpPr>
          <p:spPr>
            <a:xfrm flipH="1">
              <a:off x="7194883" y="4704347"/>
              <a:ext cx="1576137" cy="0"/>
            </a:xfrm>
            <a:prstGeom prst="straightConnector1">
              <a:avLst/>
            </a:prstGeom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C8B273-306D-9F49-8C29-E4042CAAA07B}"/>
                </a:ext>
              </a:extLst>
            </p:cNvPr>
            <p:cNvSpPr txBox="1"/>
            <p:nvPr/>
          </p:nvSpPr>
          <p:spPr>
            <a:xfrm>
              <a:off x="5940762" y="3256595"/>
              <a:ext cx="1198976" cy="36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DNA sample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0FCA27-6A4C-F347-9EAD-546063371C88}"/>
                </a:ext>
              </a:extLst>
            </p:cNvPr>
            <p:cNvSpPr txBox="1"/>
            <p:nvPr/>
          </p:nvSpPr>
          <p:spPr>
            <a:xfrm>
              <a:off x="6489908" y="3663210"/>
              <a:ext cx="727354" cy="36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dNTPs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9F6BDF-73E8-F447-B991-7FABBCBF352E}"/>
                </a:ext>
              </a:extLst>
            </p:cNvPr>
            <p:cNvSpPr txBox="1"/>
            <p:nvPr/>
          </p:nvSpPr>
          <p:spPr>
            <a:xfrm>
              <a:off x="5748093" y="4076249"/>
              <a:ext cx="1330075" cy="36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Taq</a:t>
              </a:r>
              <a:r>
                <a:rPr lang="en-US" sz="1400" i="1" dirty="0"/>
                <a:t> Polymerase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B8397E-2F0D-1E4F-B23A-7179A43445DD}"/>
                </a:ext>
              </a:extLst>
            </p:cNvPr>
            <p:cNvSpPr txBox="1"/>
            <p:nvPr/>
          </p:nvSpPr>
          <p:spPr>
            <a:xfrm>
              <a:off x="6281009" y="4502874"/>
              <a:ext cx="797160" cy="36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Primers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F7A63F-E2A4-354D-8328-AF62E3735535}"/>
                </a:ext>
              </a:extLst>
            </p:cNvPr>
            <p:cNvCxnSpPr/>
            <p:nvPr/>
          </p:nvCxnSpPr>
          <p:spPr>
            <a:xfrm flipH="1">
              <a:off x="7196887" y="5097379"/>
              <a:ext cx="1576137" cy="0"/>
            </a:xfrm>
            <a:prstGeom prst="straightConnector1">
              <a:avLst/>
            </a:prstGeom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7BEB09-7791-5149-9C90-7392597578D5}"/>
                </a:ext>
              </a:extLst>
            </p:cNvPr>
            <p:cNvSpPr txBox="1"/>
            <p:nvPr/>
          </p:nvSpPr>
          <p:spPr>
            <a:xfrm>
              <a:off x="6234285" y="4900681"/>
              <a:ext cx="912938" cy="36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>
                    <a:glow rad="468362">
                      <a:srgbClr val="92D050">
                        <a:alpha val="37000"/>
                      </a:srgbClr>
                    </a:glow>
                  </a:effectLst>
                </a:rPr>
                <a:t>Detector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DC7F535-CE83-E745-99D8-3F847EF24377}"/>
              </a:ext>
            </a:extLst>
          </p:cNvPr>
          <p:cNvSpPr/>
          <p:nvPr/>
        </p:nvSpPr>
        <p:spPr>
          <a:xfrm>
            <a:off x="1092604" y="697906"/>
            <a:ext cx="5608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chemistries (detection systems)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E2E545-E8B7-B749-A494-8554FFC0DFC7}"/>
              </a:ext>
            </a:extLst>
          </p:cNvPr>
          <p:cNvSpPr/>
          <p:nvPr/>
        </p:nvSpPr>
        <p:spPr>
          <a:xfrm>
            <a:off x="1092604" y="1191178"/>
            <a:ext cx="10615599" cy="372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SYBR-green based assay: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double-strands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DNA-intercalation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 (DNA-binding dyes) such as 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SYBR Green.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SYBR Green 1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fluorescing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intercalated into dsDNA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intensity of the fluorescence signal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therefore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 of dsDNA present in the reaction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main disadvantage of this method is that it is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specific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the dye </a:t>
            </a:r>
            <a:r>
              <a:rPr lang="en-US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binds to all </a:t>
            </a:r>
            <a:r>
              <a:rPr lang="en-US" sz="16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dsDNAs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formed during the PCR reaction (i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.e., nonspecific PCR products and primer-dimers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AB4461-BE8F-8F42-B0D9-DF043AD77243}"/>
              </a:ext>
            </a:extLst>
          </p:cNvPr>
          <p:cNvGrpSpPr/>
          <p:nvPr/>
        </p:nvGrpSpPr>
        <p:grpSpPr>
          <a:xfrm>
            <a:off x="9525848" y="149479"/>
            <a:ext cx="2224854" cy="2028201"/>
            <a:chOff x="2282347" y="4433236"/>
            <a:chExt cx="2224854" cy="20282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269A7DF-58EB-7541-8C50-865AF535A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659" r="31529"/>
            <a:stretch/>
          </p:blipFill>
          <p:spPr>
            <a:xfrm>
              <a:off x="2282347" y="4433236"/>
              <a:ext cx="2224854" cy="202820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8C614-C6A5-104C-BACF-9058E9560567}"/>
                </a:ext>
              </a:extLst>
            </p:cNvPr>
            <p:cNvSpPr/>
            <p:nvPr/>
          </p:nvSpPr>
          <p:spPr>
            <a:xfrm rot="2870951">
              <a:off x="2412905" y="5347076"/>
              <a:ext cx="736099" cy="33855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8B89BA-E65D-3B4A-88B5-133AA658F19B}"/>
              </a:ext>
            </a:extLst>
          </p:cNvPr>
          <p:cNvCxnSpPr>
            <a:cxnSpLocks/>
          </p:cNvCxnSpPr>
          <p:nvPr/>
        </p:nvCxnSpPr>
        <p:spPr>
          <a:xfrm>
            <a:off x="1092605" y="1159571"/>
            <a:ext cx="822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9217D32-AF74-1542-BE23-73236F7FAE22}"/>
              </a:ext>
            </a:extLst>
          </p:cNvPr>
          <p:cNvGrpSpPr/>
          <p:nvPr/>
        </p:nvGrpSpPr>
        <p:grpSpPr>
          <a:xfrm>
            <a:off x="1303019" y="1453416"/>
            <a:ext cx="10079539" cy="4617720"/>
            <a:chOff x="1291589" y="1314450"/>
            <a:chExt cx="10079539" cy="4617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608AC5-F8CE-5745-AE8A-0BD5CECE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1589" y="1314450"/>
              <a:ext cx="10079539" cy="46177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B18602-FD24-814F-AF48-1B8123127F6D}"/>
                </a:ext>
              </a:extLst>
            </p:cNvPr>
            <p:cNvSpPr/>
            <p:nvPr/>
          </p:nvSpPr>
          <p:spPr>
            <a:xfrm>
              <a:off x="9951826" y="2433353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2D9832-6146-7342-BA2C-5EE20DCB57E3}"/>
                </a:ext>
              </a:extLst>
            </p:cNvPr>
            <p:cNvSpPr/>
            <p:nvPr/>
          </p:nvSpPr>
          <p:spPr>
            <a:xfrm>
              <a:off x="9795616" y="1468115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401772-0454-8745-935D-21DF4EA3CD05}"/>
                </a:ext>
              </a:extLst>
            </p:cNvPr>
            <p:cNvSpPr/>
            <p:nvPr/>
          </p:nvSpPr>
          <p:spPr>
            <a:xfrm>
              <a:off x="7014315" y="4597437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D96A26-7654-C643-B630-FFFDACDB8EF1}"/>
                </a:ext>
              </a:extLst>
            </p:cNvPr>
            <p:cNvSpPr/>
            <p:nvPr/>
          </p:nvSpPr>
          <p:spPr>
            <a:xfrm>
              <a:off x="7014316" y="3629681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F44C85-3E5F-684D-91D1-8956F6F1F922}"/>
                </a:ext>
              </a:extLst>
            </p:cNvPr>
            <p:cNvSpPr/>
            <p:nvPr/>
          </p:nvSpPr>
          <p:spPr>
            <a:xfrm>
              <a:off x="9514128" y="1950734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60941A-A82E-3047-90F3-779AF5710AB6}"/>
                </a:ext>
              </a:extLst>
            </p:cNvPr>
            <p:cNvSpPr/>
            <p:nvPr/>
          </p:nvSpPr>
          <p:spPr>
            <a:xfrm>
              <a:off x="7157374" y="2677165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752887-2C6F-824B-A9BF-F1402E4DD8F4}"/>
                </a:ext>
              </a:extLst>
            </p:cNvPr>
            <p:cNvSpPr/>
            <p:nvPr/>
          </p:nvSpPr>
          <p:spPr>
            <a:xfrm>
              <a:off x="7157374" y="1793245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822024-74AD-3541-AF76-ED7FF09ED0F0}"/>
                </a:ext>
              </a:extLst>
            </p:cNvPr>
            <p:cNvSpPr/>
            <p:nvPr/>
          </p:nvSpPr>
          <p:spPr>
            <a:xfrm>
              <a:off x="4400656" y="2242839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4FBE83-F983-6C4D-B846-4DEA03BE7FF2}"/>
                </a:ext>
              </a:extLst>
            </p:cNvPr>
            <p:cNvSpPr/>
            <p:nvPr/>
          </p:nvSpPr>
          <p:spPr>
            <a:xfrm>
              <a:off x="4250814" y="4093852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0C8551-7E69-594B-8D1C-5E0CBF5DABFA}"/>
                </a:ext>
              </a:extLst>
            </p:cNvPr>
            <p:cNvSpPr/>
            <p:nvPr/>
          </p:nvSpPr>
          <p:spPr>
            <a:xfrm>
              <a:off x="9501899" y="2915972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FE5FB9-831B-0B4D-9BC7-9FCFB1F593B2}"/>
                </a:ext>
              </a:extLst>
            </p:cNvPr>
            <p:cNvSpPr/>
            <p:nvPr/>
          </p:nvSpPr>
          <p:spPr>
            <a:xfrm>
              <a:off x="10037857" y="3436636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149735-B175-7D43-87C6-52A7CEF62730}"/>
                </a:ext>
              </a:extLst>
            </p:cNvPr>
            <p:cNvSpPr/>
            <p:nvPr/>
          </p:nvSpPr>
          <p:spPr>
            <a:xfrm>
              <a:off x="9501898" y="3882491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0A1863-76AF-C04E-AA7C-4EB87CEDD85F}"/>
                </a:ext>
              </a:extLst>
            </p:cNvPr>
            <p:cNvSpPr/>
            <p:nvPr/>
          </p:nvSpPr>
          <p:spPr>
            <a:xfrm>
              <a:off x="10030688" y="4404521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09BAAA-1723-D541-9623-A19BB942E02D}"/>
                </a:ext>
              </a:extLst>
            </p:cNvPr>
            <p:cNvSpPr/>
            <p:nvPr/>
          </p:nvSpPr>
          <p:spPr>
            <a:xfrm>
              <a:off x="9414026" y="4849010"/>
              <a:ext cx="529312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529312"/>
                        <a:gd name="connsiteY0" fmla="*/ 0 h 246221"/>
                        <a:gd name="connsiteX1" fmla="*/ 529312 w 529312"/>
                        <a:gd name="connsiteY1" fmla="*/ 0 h 246221"/>
                        <a:gd name="connsiteX2" fmla="*/ 529312 w 529312"/>
                        <a:gd name="connsiteY2" fmla="*/ 246221 h 246221"/>
                        <a:gd name="connsiteX3" fmla="*/ 0 w 529312"/>
                        <a:gd name="connsiteY3" fmla="*/ 246221 h 246221"/>
                        <a:gd name="connsiteX4" fmla="*/ 0 w 529312"/>
                        <a:gd name="connsiteY4" fmla="*/ 0 h 2462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9312" h="246221" fill="none" extrusionOk="0">
                          <a:moveTo>
                            <a:pt x="0" y="0"/>
                          </a:moveTo>
                          <a:cubicBezTo>
                            <a:pt x="213213" y="25938"/>
                            <a:pt x="423929" y="34229"/>
                            <a:pt x="529312" y="0"/>
                          </a:cubicBezTo>
                          <a:cubicBezTo>
                            <a:pt x="546979" y="84547"/>
                            <a:pt x="542097" y="141028"/>
                            <a:pt x="529312" y="246221"/>
                          </a:cubicBezTo>
                          <a:cubicBezTo>
                            <a:pt x="474934" y="222972"/>
                            <a:pt x="250838" y="256710"/>
                            <a:pt x="0" y="246221"/>
                          </a:cubicBezTo>
                          <a:cubicBezTo>
                            <a:pt x="-1983" y="133144"/>
                            <a:pt x="-7278" y="121435"/>
                            <a:pt x="0" y="0"/>
                          </a:cubicBezTo>
                          <a:close/>
                        </a:path>
                        <a:path w="529312" h="246221" stroke="0" extrusionOk="0">
                          <a:moveTo>
                            <a:pt x="0" y="0"/>
                          </a:moveTo>
                          <a:cubicBezTo>
                            <a:pt x="220023" y="-8548"/>
                            <a:pt x="349877" y="-39291"/>
                            <a:pt x="529312" y="0"/>
                          </a:cubicBezTo>
                          <a:cubicBezTo>
                            <a:pt x="525977" y="62936"/>
                            <a:pt x="508471" y="195807"/>
                            <a:pt x="529312" y="246221"/>
                          </a:cubicBezTo>
                          <a:cubicBezTo>
                            <a:pt x="329519" y="291582"/>
                            <a:pt x="112081" y="289586"/>
                            <a:pt x="0" y="246221"/>
                          </a:cubicBezTo>
                          <a:cubicBezTo>
                            <a:pt x="-604" y="204213"/>
                            <a:pt x="15484" y="10518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SYBR</a:t>
              </a:r>
              <a:endParaRPr lang="en-US" sz="1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F6C9D-D3AC-8C4E-B1CB-CF3A145030E3}"/>
              </a:ext>
            </a:extLst>
          </p:cNvPr>
          <p:cNvSpPr/>
          <p:nvPr/>
        </p:nvSpPr>
        <p:spPr>
          <a:xfrm>
            <a:off x="1019876" y="703145"/>
            <a:ext cx="6784419" cy="133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dsDNA ➜ More binding ➜ More fluorescence 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 of dsDNA 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Fluorescence signal</a:t>
            </a:r>
          </a:p>
        </p:txBody>
      </p:sp>
    </p:spTree>
    <p:extLst>
      <p:ext uri="{BB962C8B-B14F-4D97-AF65-F5344CB8AC3E}">
        <p14:creationId xmlns:p14="http://schemas.microsoft.com/office/powerpoint/2010/main" val="63579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CEDBBA-E83B-304C-9968-A7E39A61B620}"/>
              </a:ext>
            </a:extLst>
          </p:cNvPr>
          <p:cNvSpPr/>
          <p:nvPr/>
        </p:nvSpPr>
        <p:spPr>
          <a:xfrm>
            <a:off x="1166190" y="323721"/>
            <a:ext cx="5607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RT-qPCR chemistries (detection systems)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53A9E-8F5D-7C4A-B154-E9B9A2AD99D3}"/>
              </a:ext>
            </a:extLst>
          </p:cNvPr>
          <p:cNvSpPr/>
          <p:nvPr/>
        </p:nvSpPr>
        <p:spPr>
          <a:xfrm>
            <a:off x="1092605" y="785387"/>
            <a:ext cx="10840315" cy="533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Fluorogenic 5' nuclease assay (TaqMan® probe assay):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GB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probe is used in the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quantitative TaqMan assay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specific sequence which has a fluorescent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 dye linked to its 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́end and a non-fluorescent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quencher at its 3 ́end.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Whilst the probe is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intact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quencher absorbs the fluorescence emitted by the reporter dye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TaqMan probe anneals downstream the target sequence from one of the primer sites and is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cleaved by the 5 ́ nuclease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 of the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polymerase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PCR extension phase.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Cleavage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probe by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polymerase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PCR will cause the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the reporter and quencher dyes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thereby allowing the reporter’s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fluorescent signal to be liberated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each cycle additional reporter dye molecules are cleaved from their respective probes,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an increase in fluorescence intensity proportional to the amount of amplicon produced.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D3E3BF-03D7-0741-8200-51BDBF6CA49F}"/>
              </a:ext>
            </a:extLst>
          </p:cNvPr>
          <p:cNvGrpSpPr/>
          <p:nvPr/>
        </p:nvGrpSpPr>
        <p:grpSpPr>
          <a:xfrm>
            <a:off x="8315287" y="454922"/>
            <a:ext cx="3430734" cy="988633"/>
            <a:chOff x="7877285" y="951211"/>
            <a:chExt cx="3430734" cy="9886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E961C2-E589-AF4C-AF2F-AA107A082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27795" y="1508759"/>
              <a:ext cx="1432019" cy="21215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F7A67-32F2-2347-A660-B9F23FCE78FE}"/>
                </a:ext>
              </a:extLst>
            </p:cNvPr>
            <p:cNvSpPr/>
            <p:nvPr/>
          </p:nvSpPr>
          <p:spPr>
            <a:xfrm>
              <a:off x="8799195" y="1185635"/>
              <a:ext cx="365760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01E5F1-E730-9145-A4AB-79693A3BB03D}"/>
                </a:ext>
              </a:extLst>
            </p:cNvPr>
            <p:cNvSpPr/>
            <p:nvPr/>
          </p:nvSpPr>
          <p:spPr>
            <a:xfrm>
              <a:off x="10368374" y="1228270"/>
              <a:ext cx="365760" cy="3657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DA3536-3C3F-8549-A815-C0F15D470DD5}"/>
                </a:ext>
              </a:extLst>
            </p:cNvPr>
            <p:cNvSpPr txBox="1"/>
            <p:nvPr/>
          </p:nvSpPr>
          <p:spPr>
            <a:xfrm>
              <a:off x="8844915" y="1620637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5'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C0104-34CF-094E-BBAA-992475A3305E}"/>
                </a:ext>
              </a:extLst>
            </p:cNvPr>
            <p:cNvSpPr txBox="1"/>
            <p:nvPr/>
          </p:nvSpPr>
          <p:spPr>
            <a:xfrm>
              <a:off x="10366057" y="1632067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3'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9C298A-8B6E-5044-86A8-6FECB679C85F}"/>
                </a:ext>
              </a:extLst>
            </p:cNvPr>
            <p:cNvSpPr/>
            <p:nvPr/>
          </p:nvSpPr>
          <p:spPr>
            <a:xfrm>
              <a:off x="7877285" y="951211"/>
              <a:ext cx="11047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Fluorophore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EEBE50-D711-2147-BE84-F81919C1871A}"/>
                </a:ext>
              </a:extLst>
            </p:cNvPr>
            <p:cNvSpPr/>
            <p:nvPr/>
          </p:nvSpPr>
          <p:spPr>
            <a:xfrm>
              <a:off x="10384368" y="951212"/>
              <a:ext cx="9236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Quencher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CFB1A9-8070-C944-B2A6-46221A4A3CA4}"/>
              </a:ext>
            </a:extLst>
          </p:cNvPr>
          <p:cNvCxnSpPr>
            <a:cxnSpLocks/>
          </p:cNvCxnSpPr>
          <p:nvPr/>
        </p:nvCxnSpPr>
        <p:spPr>
          <a:xfrm>
            <a:off x="1166190" y="785387"/>
            <a:ext cx="7132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-Turn Arrow 5">
            <a:extLst>
              <a:ext uri="{FF2B5EF4-FFF2-40B4-BE49-F238E27FC236}">
                <a16:creationId xmlns:a16="http://schemas.microsoft.com/office/drawing/2014/main" id="{FE87473E-B9FE-AC42-9538-4FAB258C5F5F}"/>
              </a:ext>
            </a:extLst>
          </p:cNvPr>
          <p:cNvSpPr/>
          <p:nvPr/>
        </p:nvSpPr>
        <p:spPr>
          <a:xfrm>
            <a:off x="9581255" y="396428"/>
            <a:ext cx="1201102" cy="234424"/>
          </a:xfrm>
          <a:prstGeom prst="utur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45525-E97F-FB47-A7E4-6A3B234D6F0D}"/>
              </a:ext>
            </a:extLst>
          </p:cNvPr>
          <p:cNvSpPr/>
          <p:nvPr/>
        </p:nvSpPr>
        <p:spPr>
          <a:xfrm>
            <a:off x="9544518" y="85755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fluorescence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527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65677DD-EEE6-AA4B-98F7-115476C44B3A}"/>
              </a:ext>
            </a:extLst>
          </p:cNvPr>
          <p:cNvSpPr/>
          <p:nvPr/>
        </p:nvSpPr>
        <p:spPr>
          <a:xfrm>
            <a:off x="4654036" y="5614911"/>
            <a:ext cx="457200" cy="739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FD0E8B-016B-E340-91F8-B330B3D8A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" t="38244" r="77094" b="50896"/>
          <a:stretch/>
        </p:blipFill>
        <p:spPr>
          <a:xfrm>
            <a:off x="1489709" y="323982"/>
            <a:ext cx="4466591" cy="1051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74E37D-472C-3542-BD86-4053A310DD88}"/>
              </a:ext>
            </a:extLst>
          </p:cNvPr>
          <p:cNvSpPr txBox="1"/>
          <p:nvPr/>
        </p:nvSpPr>
        <p:spPr>
          <a:xfrm>
            <a:off x="928934" y="52148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dsDNA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92ACF-2585-8A49-BB3F-215F0715FE26}"/>
              </a:ext>
            </a:extLst>
          </p:cNvPr>
          <p:cNvSpPr txBox="1"/>
          <p:nvPr/>
        </p:nvSpPr>
        <p:spPr>
          <a:xfrm>
            <a:off x="1725930" y="100622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Denaturation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3D4BB2-4E24-C341-8462-3A1139FA7E16}"/>
              </a:ext>
            </a:extLst>
          </p:cNvPr>
          <p:cNvCxnSpPr/>
          <p:nvPr/>
        </p:nvCxnSpPr>
        <p:spPr>
          <a:xfrm>
            <a:off x="3723004" y="1120140"/>
            <a:ext cx="0" cy="4572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DBCB9D-A52A-C84D-B674-F1B883857BDA}"/>
              </a:ext>
            </a:extLst>
          </p:cNvPr>
          <p:cNvCxnSpPr/>
          <p:nvPr/>
        </p:nvCxnSpPr>
        <p:spPr>
          <a:xfrm>
            <a:off x="3723004" y="2291846"/>
            <a:ext cx="0" cy="4572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44A126-2F88-104C-82C8-1E62278B086A}"/>
              </a:ext>
            </a:extLst>
          </p:cNvPr>
          <p:cNvSpPr txBox="1"/>
          <p:nvPr/>
        </p:nvSpPr>
        <p:spPr>
          <a:xfrm>
            <a:off x="1975831" y="404624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F28180-9897-0844-84C0-4D8CFA3EC68E}"/>
              </a:ext>
            </a:extLst>
          </p:cNvPr>
          <p:cNvSpPr txBox="1"/>
          <p:nvPr/>
        </p:nvSpPr>
        <p:spPr>
          <a:xfrm>
            <a:off x="5784618" y="3039195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3'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B8374-600D-1644-84E6-40851484FB07}"/>
              </a:ext>
            </a:extLst>
          </p:cNvPr>
          <p:cNvSpPr txBox="1"/>
          <p:nvPr/>
        </p:nvSpPr>
        <p:spPr>
          <a:xfrm>
            <a:off x="1489709" y="306278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5'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D05C01-D39A-A441-B6D1-A614FEEE8E48}"/>
              </a:ext>
            </a:extLst>
          </p:cNvPr>
          <p:cNvCxnSpPr/>
          <p:nvPr/>
        </p:nvCxnSpPr>
        <p:spPr>
          <a:xfrm>
            <a:off x="3723004" y="3926845"/>
            <a:ext cx="0" cy="4572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8A4CB33-6336-474C-87C3-A32F75BB52BE}"/>
              </a:ext>
            </a:extLst>
          </p:cNvPr>
          <p:cNvSpPr txBox="1"/>
          <p:nvPr/>
        </p:nvSpPr>
        <p:spPr>
          <a:xfrm>
            <a:off x="2065767" y="265707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Annealing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AD1981D-446E-3F4B-BD86-38DAA5375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838959" y="1721574"/>
            <a:ext cx="3989191" cy="1962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E82DC60-488C-FD41-B650-F4FE9BB18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797052" y="3166756"/>
            <a:ext cx="3989191" cy="19629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61AC5690-1810-B94B-98F9-26AE1E661EE3}"/>
              </a:ext>
            </a:extLst>
          </p:cNvPr>
          <p:cNvGrpSpPr/>
          <p:nvPr/>
        </p:nvGrpSpPr>
        <p:grpSpPr>
          <a:xfrm>
            <a:off x="1543507" y="4488018"/>
            <a:ext cx="4687802" cy="735372"/>
            <a:chOff x="1543046" y="4612241"/>
            <a:chExt cx="4687802" cy="7353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8D1B61-7A0B-7B44-A5D1-759F48BF7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137466" y="4895425"/>
              <a:ext cx="794471" cy="15392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7AE1FC-D221-1F4E-9069-208B15EFDE94}"/>
                </a:ext>
              </a:extLst>
            </p:cNvPr>
            <p:cNvSpPr txBox="1"/>
            <p:nvPr/>
          </p:nvSpPr>
          <p:spPr>
            <a:xfrm>
              <a:off x="5655049" y="5086003"/>
              <a:ext cx="5757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Primer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002BF41-3B86-9B45-98C8-BA310C8AA7DA}"/>
                </a:ext>
              </a:extLst>
            </p:cNvPr>
            <p:cNvSpPr txBox="1"/>
            <p:nvPr/>
          </p:nvSpPr>
          <p:spPr>
            <a:xfrm>
              <a:off x="5837955" y="4612241"/>
              <a:ext cx="343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3'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7384A2-45CD-AB40-B6B5-F36FB5170732}"/>
                </a:ext>
              </a:extLst>
            </p:cNvPr>
            <p:cNvSpPr txBox="1"/>
            <p:nvPr/>
          </p:nvSpPr>
          <p:spPr>
            <a:xfrm>
              <a:off x="1543046" y="463582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5'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F19B869-6399-6242-A93A-DD356D1590B0}"/>
                </a:ext>
              </a:extLst>
            </p:cNvPr>
            <p:cNvGrpSpPr/>
            <p:nvPr/>
          </p:nvGrpSpPr>
          <p:grpSpPr>
            <a:xfrm rot="10800000">
              <a:off x="2849347" y="4912253"/>
              <a:ext cx="1821766" cy="430046"/>
              <a:chOff x="8696604" y="1428371"/>
              <a:chExt cx="1821766" cy="430046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F630B88-3DFF-E346-AF1A-83AFA27D0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2096" y="1719777"/>
                <a:ext cx="935816" cy="138640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B3CF0E6-2EE3-8A4B-AA59-50FDAB63B1C0}"/>
                  </a:ext>
                </a:extLst>
              </p:cNvPr>
              <p:cNvSpPr/>
              <p:nvPr/>
            </p:nvSpPr>
            <p:spPr>
              <a:xfrm rot="10800000">
                <a:off x="8925256" y="1509930"/>
                <a:ext cx="276326" cy="251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F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21EE225-A785-E846-B2FC-F3005AAC0D42}"/>
                  </a:ext>
                </a:extLst>
              </p:cNvPr>
              <p:cNvSpPr/>
              <p:nvPr/>
            </p:nvSpPr>
            <p:spPr>
              <a:xfrm rot="10800000">
                <a:off x="10023686" y="1516299"/>
                <a:ext cx="276326" cy="251383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Q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56DEC40-6191-8A4E-B7BD-37045C87F7A2}"/>
                  </a:ext>
                </a:extLst>
              </p:cNvPr>
              <p:cNvSpPr txBox="1"/>
              <p:nvPr/>
            </p:nvSpPr>
            <p:spPr>
              <a:xfrm rot="10800000">
                <a:off x="8696604" y="1428371"/>
                <a:ext cx="2824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5'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CC0FFD4-2C17-9049-8A52-873897D86E65}"/>
                  </a:ext>
                </a:extLst>
              </p:cNvPr>
              <p:cNvSpPr txBox="1"/>
              <p:nvPr/>
            </p:nvSpPr>
            <p:spPr>
              <a:xfrm rot="10800000">
                <a:off x="10235920" y="1439518"/>
                <a:ext cx="2824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3'</a:t>
                </a:r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61F4025-0F26-1F43-BFA8-FB8541C1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1850389" y="4739802"/>
              <a:ext cx="3989191" cy="196299"/>
            </a:xfrm>
            <a:prstGeom prst="rect">
              <a:avLst/>
            </a:prstGeom>
          </p:spPr>
        </p:pic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8BE69A-4753-B74C-B4C5-71C43FF8ACCA}"/>
              </a:ext>
            </a:extLst>
          </p:cNvPr>
          <p:cNvCxnSpPr/>
          <p:nvPr/>
        </p:nvCxnSpPr>
        <p:spPr>
          <a:xfrm>
            <a:off x="3723004" y="5136517"/>
            <a:ext cx="0" cy="4572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1A9BEA5-B6BD-044E-BCD5-4A3177A57202}"/>
              </a:ext>
            </a:extLst>
          </p:cNvPr>
          <p:cNvSpPr txBox="1"/>
          <p:nvPr/>
        </p:nvSpPr>
        <p:spPr>
          <a:xfrm>
            <a:off x="2032277" y="531692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Extension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9E0C2F9-A1F5-974B-87DA-5D5820987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120150" y="5950153"/>
            <a:ext cx="794471" cy="15392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9E753FF-AE88-D446-B27D-48FF43045823}"/>
              </a:ext>
            </a:extLst>
          </p:cNvPr>
          <p:cNvSpPr txBox="1"/>
          <p:nvPr/>
        </p:nvSpPr>
        <p:spPr>
          <a:xfrm>
            <a:off x="5637733" y="6140731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Primer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287D07-54BA-1142-86E0-3064B06714D9}"/>
              </a:ext>
            </a:extLst>
          </p:cNvPr>
          <p:cNvSpPr txBox="1"/>
          <p:nvPr/>
        </p:nvSpPr>
        <p:spPr>
          <a:xfrm>
            <a:off x="5831272" y="5666969"/>
            <a:ext cx="34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3'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DB9EFCD-92FE-0B4A-BB8A-DD0BB89DDCD7}"/>
              </a:ext>
            </a:extLst>
          </p:cNvPr>
          <p:cNvSpPr txBox="1"/>
          <p:nvPr/>
        </p:nvSpPr>
        <p:spPr>
          <a:xfrm>
            <a:off x="1536363" y="5690557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5'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167617-523C-F246-88CD-40960D10EB59}"/>
              </a:ext>
            </a:extLst>
          </p:cNvPr>
          <p:cNvGrpSpPr/>
          <p:nvPr/>
        </p:nvGrpSpPr>
        <p:grpSpPr>
          <a:xfrm rot="10800000">
            <a:off x="2849808" y="5966981"/>
            <a:ext cx="1782389" cy="587638"/>
            <a:chOff x="8718204" y="1270779"/>
            <a:chExt cx="1782389" cy="587638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34E376D-FB2D-4642-B3F4-EB61DAB05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2096" y="1719777"/>
              <a:ext cx="935816" cy="138640"/>
            </a:xfrm>
            <a:prstGeom prst="rect">
              <a:avLst/>
            </a:prstGeom>
          </p:spPr>
        </p:pic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7DB2846-E9D8-E242-82BC-84DB84009CCF}"/>
                </a:ext>
              </a:extLst>
            </p:cNvPr>
            <p:cNvSpPr/>
            <p:nvPr/>
          </p:nvSpPr>
          <p:spPr>
            <a:xfrm rot="10800000">
              <a:off x="8925256" y="1509930"/>
              <a:ext cx="276326" cy="251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F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437456F-4192-D64D-A7EE-4A7BE52FA81B}"/>
                </a:ext>
              </a:extLst>
            </p:cNvPr>
            <p:cNvSpPr/>
            <p:nvPr/>
          </p:nvSpPr>
          <p:spPr>
            <a:xfrm rot="10800000">
              <a:off x="10023686" y="1516299"/>
              <a:ext cx="276326" cy="25138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Q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7DE49A-6D89-2B4B-80D1-7DBD0110D282}"/>
                </a:ext>
              </a:extLst>
            </p:cNvPr>
            <p:cNvSpPr txBox="1"/>
            <p:nvPr/>
          </p:nvSpPr>
          <p:spPr>
            <a:xfrm rot="10800000">
              <a:off x="8718204" y="1270779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5'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3F8765-D2F5-5444-8DDA-17D0F5E7851D}"/>
                </a:ext>
              </a:extLst>
            </p:cNvPr>
            <p:cNvSpPr txBox="1"/>
            <p:nvPr/>
          </p:nvSpPr>
          <p:spPr>
            <a:xfrm rot="10800000">
              <a:off x="10218143" y="1292252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3'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08D95516-6B42-AB40-B885-EFBE187B9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833073" y="5794530"/>
            <a:ext cx="3989191" cy="19629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DDBE546-D832-ED40-A671-C25CDE70E3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1" r="65410" b="-70122"/>
          <a:stretch/>
        </p:blipFill>
        <p:spPr>
          <a:xfrm rot="10800000">
            <a:off x="4425145" y="5824934"/>
            <a:ext cx="732100" cy="28129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EF578E06-72AE-D042-BC5F-80F4B0ACF574}"/>
              </a:ext>
            </a:extLst>
          </p:cNvPr>
          <p:cNvSpPr txBox="1"/>
          <p:nvPr/>
        </p:nvSpPr>
        <p:spPr>
          <a:xfrm>
            <a:off x="5025330" y="5346144"/>
            <a:ext cx="1191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DNA polymerase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CCE6085B-4E25-C542-8C89-35DE45131455}"/>
              </a:ext>
            </a:extLst>
          </p:cNvPr>
          <p:cNvSpPr/>
          <p:nvPr/>
        </p:nvSpPr>
        <p:spPr>
          <a:xfrm>
            <a:off x="9113497" y="461184"/>
            <a:ext cx="457200" cy="739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7092375-8A05-CD4C-A17F-D25B27EE7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254195" y="813861"/>
            <a:ext cx="794471" cy="15392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9930B71-5C87-354D-83FA-6589A8C8B070}"/>
              </a:ext>
            </a:extLst>
          </p:cNvPr>
          <p:cNvSpPr txBox="1"/>
          <p:nvPr/>
        </p:nvSpPr>
        <p:spPr>
          <a:xfrm>
            <a:off x="10954684" y="530677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3'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8E26F3C-49E6-8A4A-B419-96977BD2DE47}"/>
              </a:ext>
            </a:extLst>
          </p:cNvPr>
          <p:cNvSpPr txBox="1"/>
          <p:nvPr/>
        </p:nvSpPr>
        <p:spPr>
          <a:xfrm>
            <a:off x="6659775" y="5542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5'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B282AF0-5792-8D4E-8E3C-3C82AFDE1E0A}"/>
              </a:ext>
            </a:extLst>
          </p:cNvPr>
          <p:cNvGrpSpPr/>
          <p:nvPr/>
        </p:nvGrpSpPr>
        <p:grpSpPr>
          <a:xfrm rot="10800000">
            <a:off x="7983853" y="830689"/>
            <a:ext cx="1358497" cy="566165"/>
            <a:chOff x="9142096" y="1292252"/>
            <a:chExt cx="1358497" cy="566165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E68702A-74CD-AA41-8D34-A738A9209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2096" y="1719777"/>
              <a:ext cx="935816" cy="138640"/>
            </a:xfrm>
            <a:prstGeom prst="rect">
              <a:avLst/>
            </a:prstGeom>
          </p:spPr>
        </p:pic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032E559-061C-BE45-BF0D-AC5B0C8849CC}"/>
                </a:ext>
              </a:extLst>
            </p:cNvPr>
            <p:cNvSpPr/>
            <p:nvPr/>
          </p:nvSpPr>
          <p:spPr>
            <a:xfrm rot="10800000">
              <a:off x="10023686" y="1516299"/>
              <a:ext cx="276326" cy="25138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Q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8C730B4-73E1-5F4D-A0E0-7CC2F7203100}"/>
                </a:ext>
              </a:extLst>
            </p:cNvPr>
            <p:cNvSpPr txBox="1"/>
            <p:nvPr/>
          </p:nvSpPr>
          <p:spPr>
            <a:xfrm rot="10800000">
              <a:off x="10218143" y="1292252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3'</a:t>
              </a:r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6F7A1F5-93A2-5A47-AA9B-63655DFED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967118" y="658238"/>
            <a:ext cx="3989191" cy="19629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ED362617-B917-9B4E-911A-773ED3930C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" r="55784" b="5607"/>
          <a:stretch/>
        </p:blipFill>
        <p:spPr>
          <a:xfrm rot="10800000">
            <a:off x="9355474" y="813860"/>
            <a:ext cx="935816" cy="15607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0319CAEB-1E07-0241-9569-D52A69552AF5}"/>
              </a:ext>
            </a:extLst>
          </p:cNvPr>
          <p:cNvSpPr txBox="1"/>
          <p:nvPr/>
        </p:nvSpPr>
        <p:spPr>
          <a:xfrm>
            <a:off x="9527530" y="217490"/>
            <a:ext cx="1191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DNA polymerase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A664D08-2FE1-7D47-A854-6904292D838E}"/>
              </a:ext>
            </a:extLst>
          </p:cNvPr>
          <p:cNvSpPr txBox="1"/>
          <p:nvPr/>
        </p:nvSpPr>
        <p:spPr>
          <a:xfrm>
            <a:off x="6517075" y="372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FE54E7D-0394-E743-A16D-1DA1FBEE451F}"/>
              </a:ext>
            </a:extLst>
          </p:cNvPr>
          <p:cNvSpPr txBox="1"/>
          <p:nvPr/>
        </p:nvSpPr>
        <p:spPr>
          <a:xfrm>
            <a:off x="940068" y="15805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ssDNA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B4EBE54-5EF6-C942-999A-B1F00E44D3DD}"/>
              </a:ext>
            </a:extLst>
          </p:cNvPr>
          <p:cNvCxnSpPr/>
          <p:nvPr/>
        </p:nvCxnSpPr>
        <p:spPr>
          <a:xfrm>
            <a:off x="1373840" y="1009141"/>
            <a:ext cx="0" cy="457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4" name="Explosion 1 113">
            <a:extLst>
              <a:ext uri="{FF2B5EF4-FFF2-40B4-BE49-F238E27FC236}">
                <a16:creationId xmlns:a16="http://schemas.microsoft.com/office/drawing/2014/main" id="{6870FF4A-C3A4-2E42-8D62-44441FCF19A2}"/>
              </a:ext>
            </a:extLst>
          </p:cNvPr>
          <p:cNvSpPr>
            <a:spLocks noChangeAspect="1"/>
          </p:cNvSpPr>
          <p:nvPr/>
        </p:nvSpPr>
        <p:spPr>
          <a:xfrm>
            <a:off x="9985953" y="1188476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07688C6D-6901-954C-B671-95B0EE3E9414}"/>
              </a:ext>
            </a:extLst>
          </p:cNvPr>
          <p:cNvSpPr/>
          <p:nvPr/>
        </p:nvSpPr>
        <p:spPr>
          <a:xfrm>
            <a:off x="8842668" y="2107140"/>
            <a:ext cx="457200" cy="739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A7BBBCED-0CBA-3A40-8C28-113DF8721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346552" y="2447696"/>
            <a:ext cx="794471" cy="15392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014EE7E-315D-184E-8C24-F52CD49C4932}"/>
              </a:ext>
            </a:extLst>
          </p:cNvPr>
          <p:cNvSpPr txBox="1"/>
          <p:nvPr/>
        </p:nvSpPr>
        <p:spPr>
          <a:xfrm>
            <a:off x="11047041" y="2164512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3'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F723B04-31AB-D140-86AF-9B88EDA0C0C3}"/>
              </a:ext>
            </a:extLst>
          </p:cNvPr>
          <p:cNvSpPr txBox="1"/>
          <p:nvPr/>
        </p:nvSpPr>
        <p:spPr>
          <a:xfrm>
            <a:off x="6752132" y="21881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5'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4831647-80AF-754B-875F-451127E24D5F}"/>
              </a:ext>
            </a:extLst>
          </p:cNvPr>
          <p:cNvGrpSpPr/>
          <p:nvPr/>
        </p:nvGrpSpPr>
        <p:grpSpPr>
          <a:xfrm rot="10800000">
            <a:off x="8076210" y="2376134"/>
            <a:ext cx="1115659" cy="654555"/>
            <a:chOff x="9384934" y="1292252"/>
            <a:chExt cx="1115659" cy="654555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3384F41C-AD1B-6E41-B1EA-BB1A11077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949" t="-9208" b="-63758"/>
            <a:stretch/>
          </p:blipFill>
          <p:spPr>
            <a:xfrm>
              <a:off x="9384934" y="1707009"/>
              <a:ext cx="692978" cy="239798"/>
            </a:xfrm>
            <a:prstGeom prst="rect">
              <a:avLst/>
            </a:prstGeom>
          </p:spPr>
        </p:pic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0F02E1F-6D5C-7242-857E-070487A5939F}"/>
                </a:ext>
              </a:extLst>
            </p:cNvPr>
            <p:cNvSpPr/>
            <p:nvPr/>
          </p:nvSpPr>
          <p:spPr>
            <a:xfrm rot="10800000">
              <a:off x="10023686" y="1516299"/>
              <a:ext cx="276326" cy="25138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Q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93BFD22-07D5-9B48-984B-23A3C5A8BD97}"/>
                </a:ext>
              </a:extLst>
            </p:cNvPr>
            <p:cNvSpPr txBox="1"/>
            <p:nvPr/>
          </p:nvSpPr>
          <p:spPr>
            <a:xfrm rot="10800000">
              <a:off x="10218143" y="1292252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3'</a:t>
              </a:r>
            </a:p>
          </p:txBody>
        </p:sp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970CCE31-CAB7-7749-AE6C-E5D2987EA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059475" y="2292073"/>
            <a:ext cx="3989191" cy="19629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3B1D542-64FE-EC4D-99C3-4AA07D14E6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" t="1" r="43691" b="-118480"/>
          <a:stretch/>
        </p:blipFill>
        <p:spPr>
          <a:xfrm rot="10800000">
            <a:off x="9191869" y="2242512"/>
            <a:ext cx="1191778" cy="36126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6E2DE4F2-40E9-FF47-9C01-6C61337E8088}"/>
              </a:ext>
            </a:extLst>
          </p:cNvPr>
          <p:cNvSpPr txBox="1"/>
          <p:nvPr/>
        </p:nvSpPr>
        <p:spPr>
          <a:xfrm>
            <a:off x="9619887" y="1851325"/>
            <a:ext cx="1191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DNA polymerase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C8886B-957D-3040-AF2D-2102DECB7D90}"/>
              </a:ext>
            </a:extLst>
          </p:cNvPr>
          <p:cNvSpPr txBox="1"/>
          <p:nvPr/>
        </p:nvSpPr>
        <p:spPr>
          <a:xfrm>
            <a:off x="6609432" y="2006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7" name="Curved Down Arrow 126">
            <a:extLst>
              <a:ext uri="{FF2B5EF4-FFF2-40B4-BE49-F238E27FC236}">
                <a16:creationId xmlns:a16="http://schemas.microsoft.com/office/drawing/2014/main" id="{2A02BA2F-9C3C-8C46-9716-1F772CCD211C}"/>
              </a:ext>
            </a:extLst>
          </p:cNvPr>
          <p:cNvSpPr/>
          <p:nvPr/>
        </p:nvSpPr>
        <p:spPr>
          <a:xfrm rot="5400000">
            <a:off x="10463353" y="1056033"/>
            <a:ext cx="303254" cy="3346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FE6D83D1-BE25-EC45-AEF0-3B7AB24A8975}"/>
              </a:ext>
            </a:extLst>
          </p:cNvPr>
          <p:cNvSpPr/>
          <p:nvPr/>
        </p:nvSpPr>
        <p:spPr>
          <a:xfrm>
            <a:off x="8379630" y="3131037"/>
            <a:ext cx="457200" cy="739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9209A9C-7A65-0343-85B8-79D8CD781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382573" y="3459866"/>
            <a:ext cx="794471" cy="15392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F524E65D-829B-3E4B-B4FA-230BC6D4C70B}"/>
              </a:ext>
            </a:extLst>
          </p:cNvPr>
          <p:cNvSpPr txBox="1"/>
          <p:nvPr/>
        </p:nvSpPr>
        <p:spPr>
          <a:xfrm>
            <a:off x="11083062" y="3176682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3'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C4F9E85-3C9C-F849-AD97-A4BA20A406A9}"/>
              </a:ext>
            </a:extLst>
          </p:cNvPr>
          <p:cNvSpPr txBox="1"/>
          <p:nvPr/>
        </p:nvSpPr>
        <p:spPr>
          <a:xfrm>
            <a:off x="6788153" y="32002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5'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050A17A-7AD8-5141-AE08-7381382CD883}"/>
              </a:ext>
            </a:extLst>
          </p:cNvPr>
          <p:cNvGrpSpPr/>
          <p:nvPr/>
        </p:nvGrpSpPr>
        <p:grpSpPr>
          <a:xfrm rot="10800000">
            <a:off x="7161725" y="3791072"/>
            <a:ext cx="1115659" cy="654555"/>
            <a:chOff x="9384934" y="1292252"/>
            <a:chExt cx="1115659" cy="654555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471C8AC9-9F41-B549-92E8-8BA74ADE6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949" t="-9208" b="-63758"/>
            <a:stretch/>
          </p:blipFill>
          <p:spPr>
            <a:xfrm>
              <a:off x="9384934" y="1707009"/>
              <a:ext cx="692978" cy="239798"/>
            </a:xfrm>
            <a:prstGeom prst="rect">
              <a:avLst/>
            </a:prstGeom>
          </p:spPr>
        </p:pic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4ADE094-2F55-4C4C-9BF9-B27574493D18}"/>
                </a:ext>
              </a:extLst>
            </p:cNvPr>
            <p:cNvSpPr/>
            <p:nvPr/>
          </p:nvSpPr>
          <p:spPr>
            <a:xfrm rot="10800000">
              <a:off x="10023686" y="1516299"/>
              <a:ext cx="276326" cy="25138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Q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163B45-42E7-CA49-BAB7-6CBFD1010B18}"/>
                </a:ext>
              </a:extLst>
            </p:cNvPr>
            <p:cNvSpPr txBox="1"/>
            <p:nvPr/>
          </p:nvSpPr>
          <p:spPr>
            <a:xfrm rot="10800000">
              <a:off x="10218143" y="1292252"/>
              <a:ext cx="2824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3'</a:t>
              </a:r>
            </a:p>
          </p:txBody>
        </p: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414C466C-1538-2B4C-ACB7-5A2DF516B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095496" y="3304243"/>
            <a:ext cx="3989191" cy="19629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4151E0B7-E1A5-4747-B67F-4B2F6C7F5B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" t="6" r="-8473" b="-118484"/>
          <a:stretch/>
        </p:blipFill>
        <p:spPr>
          <a:xfrm rot="10800000">
            <a:off x="8042756" y="3264947"/>
            <a:ext cx="2343457" cy="361263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8B737D0-1D0D-E547-852E-398CC7FDC3BE}"/>
              </a:ext>
            </a:extLst>
          </p:cNvPr>
          <p:cNvSpPr txBox="1"/>
          <p:nvPr/>
        </p:nvSpPr>
        <p:spPr>
          <a:xfrm>
            <a:off x="5825486" y="5886555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5'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F597C1-F5D0-8D41-A490-78821EAAE492}"/>
              </a:ext>
            </a:extLst>
          </p:cNvPr>
          <p:cNvSpPr txBox="1"/>
          <p:nvPr/>
        </p:nvSpPr>
        <p:spPr>
          <a:xfrm>
            <a:off x="1531002" y="5903324"/>
            <a:ext cx="343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3'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7F71147-4DFB-0C47-B3C0-EF77CB75E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088357" y="3327148"/>
            <a:ext cx="794471" cy="15392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B35E04F-AE01-3644-BD27-62632037F9C7}"/>
              </a:ext>
            </a:extLst>
          </p:cNvPr>
          <p:cNvSpPr txBox="1"/>
          <p:nvPr/>
        </p:nvSpPr>
        <p:spPr>
          <a:xfrm>
            <a:off x="5634968" y="3517726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Primer</a:t>
            </a:r>
          </a:p>
        </p:txBody>
      </p:sp>
    </p:spTree>
    <p:extLst>
      <p:ext uri="{BB962C8B-B14F-4D97-AF65-F5344CB8AC3E}">
        <p14:creationId xmlns:p14="http://schemas.microsoft.com/office/powerpoint/2010/main" val="83140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AF765-005C-7F4A-8C73-09F2D8B4CFA6}"/>
              </a:ext>
            </a:extLst>
          </p:cNvPr>
          <p:cNvGrpSpPr/>
          <p:nvPr/>
        </p:nvGrpSpPr>
        <p:grpSpPr>
          <a:xfrm>
            <a:off x="1303019" y="1514938"/>
            <a:ext cx="10079539" cy="4652010"/>
            <a:chOff x="1303019" y="925830"/>
            <a:chExt cx="10079539" cy="46520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F732CD-1958-E545-8535-1A08BF6B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3019" y="960120"/>
              <a:ext cx="10079539" cy="4617720"/>
            </a:xfrm>
            <a:prstGeom prst="rect">
              <a:avLst/>
            </a:prstGeom>
          </p:spPr>
        </p:pic>
        <p:sp>
          <p:nvSpPr>
            <p:cNvPr id="53" name="Explosion 1 52">
              <a:extLst>
                <a:ext uri="{FF2B5EF4-FFF2-40B4-BE49-F238E27FC236}">
                  <a16:creationId xmlns:a16="http://schemas.microsoft.com/office/drawing/2014/main" id="{0747402C-3DE2-2648-AF5B-B4C02B967B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11583" y="144018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54" name="Explosion 1 53">
              <a:extLst>
                <a:ext uri="{FF2B5EF4-FFF2-40B4-BE49-F238E27FC236}">
                  <a16:creationId xmlns:a16="http://schemas.microsoft.com/office/drawing/2014/main" id="{FD5330B8-0EE4-A94A-8CFC-991878578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9823" y="92583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55" name="Explosion 1 54">
              <a:extLst>
                <a:ext uri="{FF2B5EF4-FFF2-40B4-BE49-F238E27FC236}">
                  <a16:creationId xmlns:a16="http://schemas.microsoft.com/office/drawing/2014/main" id="{DFB4E37F-98BB-F047-AE98-D4D727C44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4526" y="188976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56" name="Explosion 1 55">
              <a:extLst>
                <a:ext uri="{FF2B5EF4-FFF2-40B4-BE49-F238E27FC236}">
                  <a16:creationId xmlns:a16="http://schemas.microsoft.com/office/drawing/2014/main" id="{AA95EF02-0B10-0744-9303-7E9A88AE3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8743" y="239649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57" name="Explosion 1 56">
              <a:extLst>
                <a:ext uri="{FF2B5EF4-FFF2-40B4-BE49-F238E27FC236}">
                  <a16:creationId xmlns:a16="http://schemas.microsoft.com/office/drawing/2014/main" id="{71979F4F-2146-2B48-A403-8C07E4195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9823" y="285369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58" name="Explosion 1 57">
              <a:extLst>
                <a:ext uri="{FF2B5EF4-FFF2-40B4-BE49-F238E27FC236}">
                  <a16:creationId xmlns:a16="http://schemas.microsoft.com/office/drawing/2014/main" id="{9F8B5429-49BA-504F-AB24-8251FBA734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8743" y="333756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59" name="Explosion 1 58">
              <a:extLst>
                <a:ext uri="{FF2B5EF4-FFF2-40B4-BE49-F238E27FC236}">
                  <a16:creationId xmlns:a16="http://schemas.microsoft.com/office/drawing/2014/main" id="{08716507-C69B-904E-853A-7912D5592E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9823" y="380619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0" name="Explosion 1 59">
              <a:extLst>
                <a:ext uri="{FF2B5EF4-FFF2-40B4-BE49-F238E27FC236}">
                  <a16:creationId xmlns:a16="http://schemas.microsoft.com/office/drawing/2014/main" id="{68CF2CFD-FA29-9645-BBF0-207031D94C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8743" y="427863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1" name="Explosion 1 60">
              <a:extLst>
                <a:ext uri="{FF2B5EF4-FFF2-40B4-BE49-F238E27FC236}">
                  <a16:creationId xmlns:a16="http://schemas.microsoft.com/office/drawing/2014/main" id="{CC286689-C894-A842-A7EE-2718C2885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5053" y="114300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2" name="Explosion 1 61">
              <a:extLst>
                <a:ext uri="{FF2B5EF4-FFF2-40B4-BE49-F238E27FC236}">
                  <a16:creationId xmlns:a16="http://schemas.microsoft.com/office/drawing/2014/main" id="{A194E4B8-3DFF-6940-8600-BCE72EA9F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646" y="211455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3" name="Explosion 1 62">
              <a:extLst>
                <a:ext uri="{FF2B5EF4-FFF2-40B4-BE49-F238E27FC236}">
                  <a16:creationId xmlns:a16="http://schemas.microsoft.com/office/drawing/2014/main" id="{6CC3563A-8543-9343-AB40-FA353B54D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9152" y="300228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4" name="Explosion 1 63">
              <a:extLst>
                <a:ext uri="{FF2B5EF4-FFF2-40B4-BE49-F238E27FC236}">
                  <a16:creationId xmlns:a16="http://schemas.microsoft.com/office/drawing/2014/main" id="{4A80F53E-CF6F-8649-98E7-814410CBBF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0406" y="394335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5" name="Explosion 1 64">
              <a:extLst>
                <a:ext uri="{FF2B5EF4-FFF2-40B4-BE49-F238E27FC236}">
                  <a16:creationId xmlns:a16="http://schemas.microsoft.com/office/drawing/2014/main" id="{8AF83532-A6EC-9B43-A526-771E6B0E1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3756" y="159258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66" name="Explosion 1 65">
              <a:extLst>
                <a:ext uri="{FF2B5EF4-FFF2-40B4-BE49-F238E27FC236}">
                  <a16:creationId xmlns:a16="http://schemas.microsoft.com/office/drawing/2014/main" id="{7913F2F1-F4EF-D04F-9FB0-E16E05A53D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0576" y="3474720"/>
              <a:ext cx="274320" cy="27432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FA4DE0F4-4E84-594D-B0CB-8D6C155D68A6}"/>
              </a:ext>
            </a:extLst>
          </p:cNvPr>
          <p:cNvSpPr/>
          <p:nvPr/>
        </p:nvSpPr>
        <p:spPr>
          <a:xfrm>
            <a:off x="1102260" y="538670"/>
            <a:ext cx="10079539" cy="14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dsDNA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➜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probe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cleavage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➜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fluorescence 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 of dsDNA 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Fluorescence signal</a:t>
            </a:r>
          </a:p>
        </p:txBody>
      </p:sp>
    </p:spTree>
    <p:extLst>
      <p:ext uri="{BB962C8B-B14F-4D97-AF65-F5344CB8AC3E}">
        <p14:creationId xmlns:p14="http://schemas.microsoft.com/office/powerpoint/2010/main" val="30206807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5F1192E-1488-8E4D-ABC4-FA0285F00446}" vid="{4A15775F-AAA9-BE46-9677-B8CAAE32AF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10362</TotalTime>
  <Words>1805</Words>
  <Application>Microsoft Office PowerPoint</Application>
  <PresentationFormat>شاشة عريضة</PresentationFormat>
  <Paragraphs>315</Paragraphs>
  <Slides>25</Slides>
  <Notes>17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Arial</vt:lpstr>
      <vt:lpstr>Calibri</vt:lpstr>
      <vt:lpstr>Gill Sans MT</vt:lpstr>
      <vt:lpstr>Impact</vt:lpstr>
      <vt:lpstr>Roboto Condensed Light</vt:lpstr>
      <vt:lpstr>Times New Roman</vt:lpstr>
      <vt:lpstr>Wingdings</vt:lpstr>
      <vt:lpstr>Theme1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Reaction Components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emtenanmk@gmail.com</dc:creator>
  <cp:lastModifiedBy>nourah khalid</cp:lastModifiedBy>
  <cp:revision>132</cp:revision>
  <dcterms:created xsi:type="dcterms:W3CDTF">2020-03-28T13:59:02Z</dcterms:created>
  <dcterms:modified xsi:type="dcterms:W3CDTF">2023-03-13T06:31:12Z</dcterms:modified>
</cp:coreProperties>
</file>