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9" r:id="rId8"/>
    <p:sldId id="278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925A1-4850-F60A-61ED-3E17EE3EF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F097F7-652F-4815-6673-F29595BB4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91255-A13A-1E10-8E9C-C5853EF16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1280-1C52-4A6C-A060-6C8C861FC9B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54D63-15A5-3DF6-2D2F-EBE218CC0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C159-2F1B-13E1-37CE-60D9313A3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DAD7-6155-4990-9906-E4EC47CF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1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8C4A4-AA50-79D3-E3F2-EC8B3333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1AA4F-5464-C3A1-4301-CBBA84D95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9E952-4B7B-1860-BEA6-E0EEECB95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1280-1C52-4A6C-A060-6C8C861FC9B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12C5F-AC1B-D41F-7B3C-5C0002F25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595B3-B274-0B13-8AD8-9FB181C3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DAD7-6155-4990-9906-E4EC47CF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5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59EEF0-1C27-9223-C277-F21E3ED3F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E31B5-3439-C095-F53C-18172C7C0A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1D6B6-10B1-6369-B830-F642D747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1280-1C52-4A6C-A060-6C8C861FC9B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5C84A-D632-3FD4-BE18-B8888AA01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5DE5C-DF0F-3739-6304-57EEF1073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DAD7-6155-4990-9906-E4EC47CF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2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E3410-D485-7656-48B1-A56629F6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FDF40-9FC4-3574-09AF-A99F1C2E5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BA49D-E340-24B6-FA03-908983A3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1280-1C52-4A6C-A060-6C8C861FC9B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712EA-ADC6-2807-D290-66247D594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C5F02-6658-BF8E-6B54-0DFB21722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DAD7-6155-4990-9906-E4EC47CF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828C1-B2FA-06CA-6007-C7F9C63D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D5FD4-90DF-E10F-479C-133DD36A5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E0D6A-579C-9F9F-CD61-CD11D74B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1280-1C52-4A6C-A060-6C8C861FC9B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60FB7-4E0E-50F8-82D9-A098B86AB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21ADB-68E2-CBA4-BAF2-68452CC5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DAD7-6155-4990-9906-E4EC47CF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5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F7CB8-CDBA-E999-5B1A-BD690CD85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A406A-BC19-82B9-FCCC-1DD3048612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7859CC-BF13-F065-4D12-A2800D8D0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B2C8F-996A-FD7D-A12C-E189995C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1280-1C52-4A6C-A060-6C8C861FC9B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262D7E-CE45-5DF3-9FC6-D04A4FABC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58D2D-CAB0-C502-5444-1B5763E21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DAD7-6155-4990-9906-E4EC47CF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3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62056-5E8C-7EF1-B1D5-506CE143E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7B689-44F8-4ACD-3B16-17A758B8E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47A0B-515E-9ACB-F81E-EF62D2519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715768-EF74-0E46-EC0B-3614B27EB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6710BD-21C6-8749-4D4F-0633433F5F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BA9AA0-5A9A-1539-EBF7-CD8F38D1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1280-1C52-4A6C-A060-6C8C861FC9B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29FD-9640-D81D-3B99-EBA2CBE08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558AB7-A404-A457-784D-71D0329B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DAD7-6155-4990-9906-E4EC47CF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2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0F772-F4E6-67F7-8C8B-8185AC71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4EE491-E810-7CCD-A14B-39D2C9077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1280-1C52-4A6C-A060-6C8C861FC9B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4DD646-6267-DD4F-26C3-B66BBF805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431F0-5A9B-57BD-0B29-226767C1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DAD7-6155-4990-9906-E4EC47CF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E6288C-545B-C389-9088-68F95C67F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1280-1C52-4A6C-A060-6C8C861FC9B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08940-56CE-A576-B327-ACC122BB5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567C3-8E02-0C56-D37E-0E8016B42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DAD7-6155-4990-9906-E4EC47CF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3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97AB-096C-50F6-793F-227702329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59667-97BB-5493-B63F-9394BE915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B9213-8F2B-B337-0AD1-72EEDCB0F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DB882-7B25-7E5C-8105-DDDB8DF69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1280-1C52-4A6C-A060-6C8C861FC9B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AA4A8-96E4-40D8-D82A-75412B11F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06715-3418-4A43-45ED-0DB93F5D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DAD7-6155-4990-9906-E4EC47CF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7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EB518-FF4E-3E4E-7876-50F1EFC43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AA42F3-669F-4BE9-EC25-5AC77A6BD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2BD73-B655-78F7-8BC9-B7571DBF7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BB9B5-CD94-4E0A-0C97-C11012F6E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1280-1C52-4A6C-A060-6C8C861FC9B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473DC-B908-C4DE-D996-18BCA197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0596C-18A6-EB54-420F-2EC47A0DA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DAD7-6155-4990-9906-E4EC47CF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6AA30B-34D9-2B26-456E-0DFBAEFDF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A9807-208D-387B-534D-EA2F0D3DC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1388F-C4AC-85C5-D9D9-68B860611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A1280-1C52-4A6C-A060-6C8C861FC9B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775D3-87B3-A91D-13FF-6AD85A200E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03508-23A7-7A22-F3E0-CB619BB93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CDAD7-6155-4990-9906-E4EC47CF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0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0225025" y="4771136"/>
            <a:ext cx="1966975" cy="20868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0" name="object 10"/>
          <p:cNvSpPr/>
          <p:nvPr/>
        </p:nvSpPr>
        <p:spPr>
          <a:xfrm>
            <a:off x="10921999" y="0"/>
            <a:ext cx="1265936" cy="1150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1" name="object 11"/>
          <p:cNvSpPr txBox="1"/>
          <p:nvPr/>
        </p:nvSpPr>
        <p:spPr>
          <a:xfrm>
            <a:off x="3251200" y="2699072"/>
            <a:ext cx="6194213" cy="673753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33"/>
              </a:spcBef>
            </a:pPr>
            <a:r>
              <a:rPr sz="4267" b="1" spc="-2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Vaccination</a:t>
            </a:r>
            <a:r>
              <a:rPr sz="4267" b="1" spc="-8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67" b="1" spc="-33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endParaRPr sz="4267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08001" y="1701801"/>
            <a:ext cx="11424356" cy="4613934"/>
          </a:xfrm>
          <a:prstGeom prst="rect">
            <a:avLst/>
          </a:prstGeom>
        </p:spPr>
        <p:txBody>
          <a:bodyPr vert="horz" wrap="square" lIns="0" tIns="98213" rIns="0" bIns="0" rtlCol="0">
            <a:spAutoFit/>
          </a:bodyPr>
          <a:lstStyle/>
          <a:p>
            <a:pPr marL="473275" indent="-457189">
              <a:spcBef>
                <a:spcPts val="133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474121" algn="l"/>
              </a:tabLst>
            </a:pPr>
            <a:r>
              <a:rPr lang="en-US" sz="2667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 </a:t>
            </a:r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sz="2667" b="1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</a:t>
            </a:r>
            <a:r>
              <a:rPr lang="en-U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667" b="1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giving antigen </a:t>
            </a:r>
            <a:r>
              <a:rPr lang="en-U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667" b="1" spc="-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stimulate t</a:t>
            </a:r>
            <a:r>
              <a:rPr lang="en-US" sz="2667" b="1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immune response </a:t>
            </a:r>
            <a:r>
              <a:rPr lang="en-US" sz="2667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active</a:t>
            </a:r>
            <a:r>
              <a:rPr lang="en-US" sz="2667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immunization.</a:t>
            </a:r>
          </a:p>
          <a:p>
            <a:pPr marL="930463" indent="-457189">
              <a:spcBef>
                <a:spcPts val="7"/>
              </a:spcBef>
              <a:buFont typeface="Wingdings" panose="05000000000000000000" pitchFamily="2" charset="2"/>
              <a:buChar char="Ø"/>
              <a:tabLst>
                <a:tab pos="1165830" algn="l"/>
              </a:tabLst>
            </a:pPr>
            <a:endParaRPr lang="en-US" sz="2667" spc="-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30463" indent="-457189">
              <a:spcBef>
                <a:spcPts val="7"/>
              </a:spcBef>
              <a:buFont typeface="Wingdings" panose="05000000000000000000" pitchFamily="2" charset="2"/>
              <a:buChar char="Ø"/>
              <a:tabLst>
                <a:tab pos="1165830" algn="l"/>
              </a:tabLst>
            </a:pPr>
            <a:endParaRPr lang="en-US" sz="2667" spc="-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30463" indent="-457189">
              <a:spcBef>
                <a:spcPts val="7"/>
              </a:spcBef>
              <a:buFont typeface="Wingdings" panose="05000000000000000000" pitchFamily="2" charset="2"/>
              <a:buChar char="Ø"/>
              <a:tabLst>
                <a:tab pos="1165830" algn="l"/>
              </a:tabLst>
            </a:pPr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vaccine is </a:t>
            </a:r>
            <a:r>
              <a:rPr lang="en-US" sz="2667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immuno-biological </a:t>
            </a:r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substance</a:t>
            </a:r>
            <a:r>
              <a:rPr lang="en-US" sz="2667" spc="-29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designed </a:t>
            </a:r>
            <a:r>
              <a:rPr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667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 </a:t>
            </a:r>
            <a:r>
              <a:rPr sz="2667" b="1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protection</a:t>
            </a:r>
            <a:r>
              <a:rPr sz="2667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against a given</a:t>
            </a:r>
            <a:r>
              <a:rPr sz="2667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67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disease.</a:t>
            </a:r>
            <a:endParaRPr lang="en-US" sz="2667" spc="-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30463" indent="-457189">
              <a:spcBef>
                <a:spcPts val="7"/>
              </a:spcBef>
              <a:buFont typeface="Wingdings" panose="05000000000000000000" pitchFamily="2" charset="2"/>
              <a:buChar char="Ø"/>
              <a:tabLst>
                <a:tab pos="1165830" algn="l"/>
              </a:tabLst>
            </a:pPr>
            <a:endParaRPr lang="en-US" sz="2667" spc="-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30463" indent="-457189">
              <a:spcBef>
                <a:spcPts val="7"/>
              </a:spcBef>
              <a:buFont typeface="Wingdings" panose="05000000000000000000" pitchFamily="2" charset="2"/>
              <a:buChar char="Ø"/>
              <a:tabLst>
                <a:tab pos="1165830" algn="l"/>
              </a:tabLst>
            </a:pPr>
            <a:r>
              <a:rPr lang="en-US" sz="26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vaccine is </a:t>
            </a:r>
            <a:r>
              <a:rPr lang="en-US" sz="2667" b="1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“antigenic” but not</a:t>
            </a:r>
            <a:r>
              <a:rPr lang="en-US" sz="2667" b="1" spc="-2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“pathogenic”.</a:t>
            </a:r>
            <a:endParaRPr lang="en-US" sz="266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30463" indent="-457189">
              <a:spcBef>
                <a:spcPts val="7"/>
              </a:spcBef>
              <a:buFont typeface="Wingdings" panose="05000000000000000000" pitchFamily="2" charset="2"/>
              <a:buChar char="Ø"/>
              <a:tabLst>
                <a:tab pos="1165830" algn="l"/>
              </a:tabLst>
            </a:pPr>
            <a:endParaRPr lang="en-US" sz="2667" spc="-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30463" indent="-457189">
              <a:spcBef>
                <a:spcPts val="7"/>
              </a:spcBef>
              <a:buFont typeface="Wingdings" panose="05000000000000000000" pitchFamily="2" charset="2"/>
              <a:buChar char="Ø"/>
              <a:tabLst>
                <a:tab pos="1165830" algn="l"/>
              </a:tabLst>
            </a:pPr>
            <a:endParaRPr lang="en-US" sz="2667" spc="-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30463" indent="-457189">
              <a:spcBef>
                <a:spcPts val="7"/>
              </a:spcBef>
              <a:buFont typeface="Wingdings" panose="05000000000000000000" pitchFamily="2" charset="2"/>
              <a:buChar char="Ø"/>
              <a:tabLst>
                <a:tab pos="1165830" algn="l"/>
              </a:tabLst>
            </a:pPr>
            <a:endParaRPr sz="26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844800" y="304908"/>
            <a:ext cx="5588000" cy="755762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lang="en-US" sz="4800" spc="-353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acci</a:t>
            </a:r>
            <a:r>
              <a:rPr lang="en-US" sz="4800" spc="13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800" y="1397000"/>
            <a:ext cx="10871200" cy="3506943"/>
          </a:xfrm>
          <a:prstGeom prst="rect">
            <a:avLst/>
          </a:prstGeom>
        </p:spPr>
        <p:txBody>
          <a:bodyPr vert="horz" wrap="square" lIns="0" tIns="102447" rIns="0" bIns="0" rtlCol="0">
            <a:spAutoFit/>
          </a:bodyPr>
          <a:lstStyle/>
          <a:p>
            <a:pPr marL="626518" indent="-609585">
              <a:spcBef>
                <a:spcPts val="807"/>
              </a:spcBef>
              <a:buClr>
                <a:srgbClr val="2C8F5D"/>
              </a:buClr>
              <a:buFont typeface="+mj-lt"/>
              <a:buAutoNum type="arabicPeriod"/>
              <a:tabLst>
                <a:tab pos="474121" algn="l"/>
              </a:tabLst>
            </a:pPr>
            <a:r>
              <a:rPr sz="32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 vaccines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6518" indent="-609585">
              <a:spcBef>
                <a:spcPts val="673"/>
              </a:spcBef>
              <a:buClr>
                <a:srgbClr val="2C8F5D"/>
              </a:buClr>
              <a:buFont typeface="+mj-lt"/>
              <a:buAutoNum type="arabicPeriod"/>
              <a:tabLst>
                <a:tab pos="474121" algn="l"/>
              </a:tabLst>
            </a:pPr>
            <a:r>
              <a:rPr sz="32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Attenuated live</a:t>
            </a:r>
            <a:r>
              <a:rPr sz="32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vaccines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6518" indent="-609585">
              <a:spcBef>
                <a:spcPts val="673"/>
              </a:spcBef>
              <a:buClr>
                <a:srgbClr val="2C8F5D"/>
              </a:buClr>
              <a:buFont typeface="+mj-lt"/>
              <a:buAutoNum type="arabicPeriod"/>
              <a:tabLst>
                <a:tab pos="474121" algn="l"/>
              </a:tabLst>
            </a:pPr>
            <a:r>
              <a:rPr sz="32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Inactivated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(killed</a:t>
            </a:r>
            <a:r>
              <a:rPr sz="32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vaccines)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6518" marR="6773" indent="-609585">
              <a:spcBef>
                <a:spcPts val="673"/>
              </a:spcBef>
              <a:buClr>
                <a:srgbClr val="2C8F5D"/>
              </a:buClr>
              <a:buFont typeface="+mj-lt"/>
              <a:buAutoNum type="arabicPeriod"/>
              <a:tabLst>
                <a:tab pos="474121" algn="l"/>
              </a:tabLst>
            </a:pPr>
            <a:r>
              <a:rPr sz="32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Polysaccharide and polypeptide (cellular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fraction) </a:t>
            </a:r>
            <a:r>
              <a:rPr sz="32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vaccines</a:t>
            </a:r>
            <a:endParaRPr lang="en-US" sz="3200" spc="-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6518" marR="6773" indent="-609585">
              <a:spcBef>
                <a:spcPts val="673"/>
              </a:spcBef>
              <a:buClr>
                <a:srgbClr val="2C8F5D"/>
              </a:buClr>
              <a:buFont typeface="+mj-lt"/>
              <a:buAutoNum type="arabicPeriod"/>
              <a:tabLst>
                <a:tab pos="474121" algn="l"/>
              </a:tabLst>
            </a:pPr>
            <a:r>
              <a:rPr lang="en-US" sz="32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Toxoids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6518" indent="-609585">
              <a:spcBef>
                <a:spcPts val="673"/>
              </a:spcBef>
              <a:buClr>
                <a:srgbClr val="2C8F5D"/>
              </a:buClr>
              <a:buFont typeface="+mj-lt"/>
              <a:buAutoNum type="arabicPeriod"/>
              <a:tabLst>
                <a:tab pos="474121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 </a:t>
            </a:r>
            <a:r>
              <a:rPr sz="32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 (recombinant)</a:t>
            </a:r>
            <a:r>
              <a:rPr sz="3200" spc="-4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vaccines.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52801" y="279432"/>
            <a:ext cx="4881033" cy="591551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lang="en-US" sz="3733" b="1" spc="-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lang="en-US" sz="3733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733" b="1" spc="-33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Vaccines</a:t>
            </a:r>
            <a:endParaRPr lang="en-US" sz="3733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60800" y="309725"/>
            <a:ext cx="3693160" cy="591551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lang="en-US" sz="3733" b="1" spc="-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en-US" sz="3733" b="1" spc="-53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spc="-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Vaccines</a:t>
            </a:r>
            <a:endParaRPr lang="en-US" sz="3733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457200" y="1874728"/>
            <a:ext cx="11277600" cy="3099994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3"/>
              </a:spcBef>
              <a:buFont typeface="Wingdings" panose="05000000000000000000" pitchFamily="2" charset="2"/>
              <a:buChar char="Ø"/>
            </a:pPr>
            <a:r>
              <a:rPr lang="en-US" sz="32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 vaccines are </a:t>
            </a:r>
            <a:r>
              <a:rPr lang="en-US" sz="3200" b="1" spc="-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live </a:t>
            </a:r>
            <a:r>
              <a:rPr lang="en-US" sz="3200" b="1" spc="-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infectious agents without</a:t>
            </a:r>
            <a:r>
              <a:rPr lang="en-US" sz="3200" b="1" spc="-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</a:p>
          <a:p>
            <a:pPr marL="0" indent="0">
              <a:lnSpc>
                <a:spcPct val="100000"/>
              </a:lnSpc>
              <a:spcBef>
                <a:spcPts val="7"/>
              </a:spcBef>
              <a:buNone/>
            </a:pPr>
            <a:r>
              <a:rPr lang="en-US" sz="3200" b="1" spc="-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amendment.</a:t>
            </a:r>
          </a:p>
          <a:p>
            <a:pPr>
              <a:lnSpc>
                <a:spcPct val="100000"/>
              </a:lnSpc>
              <a:spcBef>
                <a:spcPts val="27"/>
              </a:spcBef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77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spc="-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 </a:t>
            </a:r>
            <a:r>
              <a:rPr lang="en-US" sz="3200" b="1" spc="-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vaccine is </a:t>
            </a:r>
            <a:r>
              <a:rPr lang="en-US" sz="3200" b="1" spc="-2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“variola” </a:t>
            </a:r>
            <a:r>
              <a:rPr lang="ar-SA" sz="3200" b="1" spc="-2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</a:t>
            </a:r>
            <a:r>
              <a:rPr lang="en-US" sz="3200" b="1" spc="-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pox vaccine</a:t>
            </a:r>
            <a:r>
              <a:rPr lang="en-US" sz="3200" b="1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made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  vaccinia cow-pox virus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 </a:t>
            </a:r>
            <a:r>
              <a:rPr lang="en-US" sz="32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variola virus) which is not pathogenic  but antigenic, giving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 </a:t>
            </a:r>
            <a:r>
              <a:rPr lang="en-US" sz="32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immunity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3200" spc="-4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variola.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547" y="1397982"/>
            <a:ext cx="10640907" cy="4916581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474121" marR="6773" indent="-457189" algn="just">
              <a:spcBef>
                <a:spcPts val="133"/>
              </a:spcBef>
              <a:buClr>
                <a:srgbClr val="FF0000"/>
              </a:buClr>
              <a:buFont typeface="Wingdings"/>
              <a:buChar char=""/>
              <a:tabLst>
                <a:tab pos="474121" algn="l"/>
              </a:tabLst>
            </a:pPr>
            <a:r>
              <a:rPr sz="2667" b="1" spc="-13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Virulent </a:t>
            </a:r>
            <a:r>
              <a:rPr sz="2667" b="1" spc="-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pathogenic organisms are treated </a:t>
            </a:r>
            <a:r>
              <a:rPr sz="2667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667" b="1" spc="-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 attenuated  and avirulent but antigenic. </a:t>
            </a:r>
            <a:r>
              <a:rPr sz="2667" b="1" u="sng" spc="-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sz="2667" b="1" u="sng" spc="-13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sz="2667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lost </a:t>
            </a:r>
            <a:r>
              <a:rPr sz="2667" b="1" u="sng" spc="-13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sz="2667" b="1" u="sng" spc="-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 </a:t>
            </a:r>
            <a:r>
              <a:rPr sz="2667" b="1" u="sng" spc="-13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667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Induce </a:t>
            </a:r>
            <a:r>
              <a:rPr sz="2667" b="1" u="sng" spc="-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full-blown disease but retain their</a:t>
            </a:r>
            <a:r>
              <a:rPr sz="2667" b="1" u="sng" spc="-4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67" b="1" u="sng" spc="-2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immunogenicity</a:t>
            </a:r>
            <a:r>
              <a:rPr sz="2667" b="1" spc="-2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667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3"/>
              </a:spcBef>
              <a:buClr>
                <a:srgbClr val="FF0000"/>
              </a:buClr>
              <a:buFont typeface="Wingdings"/>
              <a:buChar char=""/>
            </a:pPr>
            <a:endParaRPr sz="26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4121" marR="7620" indent="-457189">
              <a:buClr>
                <a:srgbClr val="FF0000"/>
              </a:buClr>
              <a:buFont typeface="Wingdings"/>
              <a:buChar char=""/>
              <a:tabLst>
                <a:tab pos="474121" algn="l"/>
              </a:tabLst>
            </a:pPr>
            <a:r>
              <a:rPr sz="2667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 attenuated vaccines </a:t>
            </a:r>
            <a:r>
              <a:rPr sz="2667" b="1" spc="-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not </a:t>
            </a:r>
            <a:r>
              <a:rPr sz="2667" b="1" spc="-2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667" b="1" spc="-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administered </a:t>
            </a:r>
            <a:r>
              <a:rPr sz="2667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667" b="1" spc="-13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persons  </a:t>
            </a:r>
            <a:r>
              <a:rPr sz="2667" b="1" spc="-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suppressed immune response</a:t>
            </a:r>
            <a:r>
              <a:rPr sz="2667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due</a:t>
            </a:r>
            <a:r>
              <a:rPr sz="2667" spc="-6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67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to:</a:t>
            </a:r>
            <a:endParaRPr sz="26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08355" lvl="1" indent="-382684">
              <a:spcBef>
                <a:spcPts val="593"/>
              </a:spcBef>
              <a:buClr>
                <a:srgbClr val="FF0000"/>
              </a:buClr>
              <a:buFont typeface="Wingdings"/>
              <a:buChar char=""/>
              <a:tabLst>
                <a:tab pos="1009201" algn="l"/>
              </a:tabLst>
            </a:pPr>
            <a:r>
              <a:rPr sz="2667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Leukemia and</a:t>
            </a:r>
            <a:r>
              <a:rPr sz="2667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67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lymphoma</a:t>
            </a:r>
            <a:endParaRPr sz="26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08355" lvl="1" indent="-382684">
              <a:spcBef>
                <a:spcPts val="573"/>
              </a:spcBef>
              <a:buClr>
                <a:srgbClr val="FF0000"/>
              </a:buClr>
              <a:buFont typeface="Wingdings"/>
              <a:buChar char=""/>
              <a:tabLst>
                <a:tab pos="1009201" algn="l"/>
              </a:tabLst>
            </a:pPr>
            <a:r>
              <a:rPr sz="2667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malignancies</a:t>
            </a:r>
            <a:endParaRPr sz="26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08355" lvl="1" indent="-382684">
              <a:spcBef>
                <a:spcPts val="579"/>
              </a:spcBef>
              <a:buClr>
                <a:srgbClr val="FF0000"/>
              </a:buClr>
              <a:buFont typeface="Wingdings"/>
              <a:buChar char=""/>
              <a:tabLst>
                <a:tab pos="1009201" algn="l"/>
              </a:tabLst>
            </a:pPr>
            <a:r>
              <a:rPr sz="2667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Receiving corticosteroids and anti-metabolic</a:t>
            </a:r>
            <a:r>
              <a:rPr sz="2667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67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agents</a:t>
            </a:r>
            <a:endParaRPr sz="26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08355" lvl="1" indent="-382684">
              <a:spcBef>
                <a:spcPts val="573"/>
              </a:spcBef>
              <a:buClr>
                <a:srgbClr val="FF0000"/>
              </a:buClr>
              <a:buFont typeface="Wingdings"/>
              <a:buChar char=""/>
              <a:tabLst>
                <a:tab pos="1009201" algn="l"/>
              </a:tabLst>
            </a:pPr>
            <a:r>
              <a:rPr sz="2667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</a:t>
            </a:r>
            <a:endParaRPr sz="26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08355" lvl="1" indent="-382684">
              <a:spcBef>
                <a:spcPts val="579"/>
              </a:spcBef>
              <a:buClr>
                <a:srgbClr val="FF0000"/>
              </a:buClr>
              <a:buFont typeface="Wingdings"/>
              <a:buChar char=""/>
              <a:tabLst>
                <a:tab pos="1009201" algn="l"/>
              </a:tabLst>
            </a:pPr>
            <a:r>
              <a:rPr sz="2667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pregnancy</a:t>
            </a:r>
            <a:endParaRPr sz="26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12452" y="471491"/>
            <a:ext cx="9320107" cy="591551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lang="en-US" sz="3733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 Attenuated (Avirulent)</a:t>
            </a:r>
            <a:r>
              <a:rPr lang="en-US" sz="3733" b="1" spc="-133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Vaccine</a:t>
            </a:r>
            <a:endParaRPr lang="en-US" sz="3733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2800" y="1701801"/>
            <a:ext cx="11176000" cy="3010225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474121" marR="6773" indent="-457189" algn="just">
              <a:spcBef>
                <a:spcPts val="133"/>
              </a:spcBef>
              <a:buFont typeface="Wingdings" panose="05000000000000000000" pitchFamily="2" charset="2"/>
              <a:buChar char="Ø"/>
            </a:pPr>
            <a:r>
              <a:rPr sz="3200" b="1" spc="-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Organisms are killed or inactivated by heat or chemicals </a:t>
            </a:r>
            <a:r>
              <a:rPr sz="3200" b="1" spc="-13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 </a:t>
            </a:r>
            <a:r>
              <a:rPr sz="3200" b="1" spc="-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 antigenic</a:t>
            </a:r>
            <a:r>
              <a:rPr sz="3200" spc="-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spc="-7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4121" marR="6773" indent="-457189" algn="just">
              <a:spcBef>
                <a:spcPts val="133"/>
              </a:spcBef>
              <a:buFont typeface="Wingdings" panose="05000000000000000000" pitchFamily="2" charset="2"/>
              <a:buChar char="Ø"/>
            </a:pPr>
            <a:endParaRPr lang="en-US" sz="3200" spc="-7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4121" marR="6773" indent="-457189" algn="just">
              <a:spcBef>
                <a:spcPts val="133"/>
              </a:spcBef>
              <a:buFont typeface="Wingdings" panose="05000000000000000000" pitchFamily="2" charset="2"/>
              <a:buChar char="Ø"/>
            </a:pPr>
            <a:r>
              <a:rPr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sz="3200" spc="-13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</a:t>
            </a:r>
            <a:r>
              <a:rPr sz="3200" b="1" spc="-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 but less </a:t>
            </a:r>
            <a:r>
              <a:rPr sz="3200" b="1" spc="-13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</a:t>
            </a:r>
            <a:r>
              <a:rPr sz="3200" b="1" spc="-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 live attenuated vaccines. </a:t>
            </a:r>
            <a:endParaRPr lang="en-US" sz="3200" b="1" spc="-7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4121" marR="6773" indent="-457189" algn="just">
              <a:spcBef>
                <a:spcPts val="133"/>
              </a:spcBef>
              <a:buFont typeface="Wingdings" panose="05000000000000000000" pitchFamily="2" charset="2"/>
              <a:buChar char="Ø"/>
            </a:pPr>
            <a:endParaRPr lang="en-US" sz="3200" spc="-7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56000" y="467918"/>
            <a:ext cx="4371339" cy="591551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lang="en-US" sz="3733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(Killed)</a:t>
            </a:r>
            <a:r>
              <a:rPr lang="en-US" sz="3733" b="1" spc="-73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b="1" spc="-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Vaccines</a:t>
            </a:r>
            <a:endParaRPr lang="en-US" sz="3733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0048" y="1803400"/>
            <a:ext cx="11025553" cy="4500377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474121" marR="6773" indent="-458035" algn="just">
              <a:spcBef>
                <a:spcPts val="133"/>
              </a:spcBef>
              <a:buClr>
                <a:srgbClr val="FF0000"/>
              </a:buClr>
              <a:buFont typeface="Wingdings"/>
              <a:buChar char=""/>
              <a:tabLst>
                <a:tab pos="474968" algn="l"/>
              </a:tabLst>
            </a:pPr>
            <a:r>
              <a:rPr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prepared </a:t>
            </a:r>
            <a:r>
              <a:rPr sz="3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extracted cellular fractions e.g. </a:t>
            </a:r>
            <a:r>
              <a:rPr lang="en-US"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</a:p>
          <a:p>
            <a:pPr marL="16086" marR="6773" algn="just">
              <a:spcBef>
                <a:spcPts val="133"/>
              </a:spcBef>
              <a:buClr>
                <a:srgbClr val="FF0000"/>
              </a:buClr>
              <a:tabLst>
                <a:tab pos="474968" algn="l"/>
              </a:tabLst>
            </a:pPr>
            <a:r>
              <a:rPr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sz="3200" b="1" spc="-7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meningo</a:t>
            </a:r>
            <a:r>
              <a:rPr lang="en-US" sz="3200" b="1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7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coccal</a:t>
            </a:r>
            <a:r>
              <a:rPr sz="3200" b="1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vaccine </a:t>
            </a:r>
            <a:r>
              <a:rPr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3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200" b="1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polysaccharide antigen of  </a:t>
            </a:r>
            <a:r>
              <a:rPr sz="32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200" b="1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 wall</a:t>
            </a:r>
            <a:r>
              <a:rPr lang="en-US" sz="3200" b="1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6086" marR="6773" algn="just">
              <a:spcBef>
                <a:spcPts val="133"/>
              </a:spcBef>
              <a:buClr>
                <a:srgbClr val="FF0000"/>
              </a:buClr>
              <a:tabLst>
                <a:tab pos="474968" algn="l"/>
              </a:tabLst>
            </a:pPr>
            <a:r>
              <a:rPr lang="en-US"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2-</a:t>
            </a:r>
            <a:r>
              <a:rPr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200" b="1" spc="-7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pneumo</a:t>
            </a:r>
            <a:r>
              <a:rPr lang="en-US" sz="3200" b="1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7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coccal</a:t>
            </a:r>
            <a:r>
              <a:rPr sz="3200" b="1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vaccine </a:t>
            </a:r>
            <a:r>
              <a:rPr sz="3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</a:t>
            </a:r>
            <a:r>
              <a:rPr sz="3200" b="1" u="sng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polysaccharide </a:t>
            </a:r>
            <a:r>
              <a:rPr lang="en-US" sz="3200" b="1" u="sng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u="sng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contained in </a:t>
            </a:r>
            <a:r>
              <a:rPr sz="3200" b="1" u="sng" spc="-13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200" b="1" u="sng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capsule of </a:t>
            </a:r>
            <a:r>
              <a:rPr sz="3200" b="1" u="sng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200" b="1" u="sng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organism, </a:t>
            </a:r>
            <a:endParaRPr lang="en-US" sz="3200" b="1" u="sng" spc="-13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086" marR="6773" algn="just">
              <a:spcBef>
                <a:spcPts val="133"/>
              </a:spcBef>
              <a:buClr>
                <a:srgbClr val="FF0000"/>
              </a:buClr>
              <a:tabLst>
                <a:tab pos="474968" algn="l"/>
              </a:tabLst>
            </a:pPr>
            <a:endParaRPr lang="en-US" sz="3200" spc="-13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3275" marR="6773" indent="-457189" algn="just">
              <a:spcBef>
                <a:spcPts val="133"/>
              </a:spcBef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474968" algn="l"/>
              </a:tabLst>
            </a:pPr>
            <a:r>
              <a:rPr sz="3200" spc="-13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hepatitis </a:t>
            </a:r>
            <a:r>
              <a:rPr sz="3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polypeptide</a:t>
            </a:r>
            <a:r>
              <a:rPr sz="3200" spc="-2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vaccine.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3"/>
              </a:spcBef>
              <a:buClr>
                <a:srgbClr val="FF0000"/>
              </a:buClr>
              <a:buFont typeface="Wingdings"/>
              <a:buChar char=""/>
            </a:pP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4121" indent="-458035">
              <a:buClr>
                <a:srgbClr val="FF0000"/>
              </a:buClr>
              <a:buFont typeface="Wingdings"/>
              <a:buChar char=""/>
              <a:tabLst>
                <a:tab pos="474968" algn="l"/>
              </a:tabLst>
            </a:pPr>
            <a:r>
              <a:rPr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efficacy and </a:t>
            </a:r>
            <a:r>
              <a:rPr sz="3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safety </a:t>
            </a:r>
            <a:r>
              <a:rPr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 </a:t>
            </a:r>
            <a:r>
              <a:rPr sz="3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sz="3200" spc="-33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60047" y="177801"/>
            <a:ext cx="10261600" cy="1002839"/>
          </a:xfrm>
          <a:prstGeom prst="rect">
            <a:avLst/>
          </a:prstGeom>
        </p:spPr>
        <p:txBody>
          <a:bodyPr vert="horz" wrap="square" lIns="0" tIns="17780" rIns="0" bIns="0" rtlCol="0" anchor="ctr">
            <a:spAutoFit/>
          </a:bodyPr>
          <a:lstStyle/>
          <a:p>
            <a:pPr marL="707796" marR="6773" indent="-690861">
              <a:lnSpc>
                <a:spcPct val="100000"/>
              </a:lnSpc>
              <a:spcBef>
                <a:spcPts val="140"/>
              </a:spcBef>
            </a:pP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Polysaccharide </a:t>
            </a:r>
            <a:r>
              <a:rPr lang="en-US" sz="3200" b="1" spc="-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200" b="1" spc="-14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Polypeptide 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(Cellular </a:t>
            </a:r>
            <a:r>
              <a:rPr lang="en-US" sz="3200" b="1" spc="-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Fraction)</a:t>
            </a:r>
            <a:r>
              <a:rPr lang="en-US" sz="3200" b="1" spc="-8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Vaccines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8000" y="1216087"/>
            <a:ext cx="11480800" cy="2422372"/>
          </a:xfrm>
          <a:prstGeom prst="rect">
            <a:avLst/>
          </a:prstGeom>
        </p:spPr>
        <p:txBody>
          <a:bodyPr vert="horz" wrap="square" lIns="0" tIns="98213" rIns="0" bIns="0" rtlCol="0">
            <a:spAutoFit/>
          </a:bodyPr>
          <a:lstStyle/>
          <a:p>
            <a:pPr marL="474121" marR="6773" indent="-457189">
              <a:lnSpc>
                <a:spcPts val="2693"/>
              </a:lnSpc>
              <a:spcBef>
                <a:spcPts val="773"/>
              </a:spcBef>
              <a:buFont typeface="Wingdings" panose="05000000000000000000" pitchFamily="2" charset="2"/>
              <a:buChar char="Ø"/>
            </a:pPr>
            <a:r>
              <a:rPr sz="3200" b="1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prepared by detoxifying </a:t>
            </a:r>
            <a:r>
              <a:rPr sz="3200" b="1" spc="-13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200" b="1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exotoxins of some  bacteria </a:t>
            </a:r>
            <a:r>
              <a:rPr lang="en-US" sz="3200" b="1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sz="3200" b="1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</a:t>
            </a:r>
            <a:r>
              <a:rPr sz="3200" b="1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antigenic but not </a:t>
            </a:r>
            <a:r>
              <a:rPr sz="3200" b="1" spc="-13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pathogenic. </a:t>
            </a:r>
            <a:r>
              <a:rPr lang="en-US" sz="3200" b="1" spc="-13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74121" marR="6773" indent="-457189">
              <a:lnSpc>
                <a:spcPts val="2693"/>
              </a:lnSpc>
              <a:spcBef>
                <a:spcPts val="773"/>
              </a:spcBef>
              <a:buFont typeface="Wingdings" panose="05000000000000000000" pitchFamily="2" charset="2"/>
              <a:buChar char="Ø"/>
            </a:pPr>
            <a:endParaRPr lang="en-US" sz="3200" b="1" spc="-13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760" marR="53339" indent="-457189">
              <a:lnSpc>
                <a:spcPct val="80000"/>
              </a:lnSpc>
              <a:spcBef>
                <a:spcPts val="7"/>
              </a:spcBef>
              <a:buFont typeface="Wingdings" panose="05000000000000000000" pitchFamily="2" charset="2"/>
              <a:buChar char="Ø"/>
            </a:pPr>
            <a:endParaRPr lang="en-US" sz="3200" spc="-107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760" marR="53339" indent="-457189">
              <a:lnSpc>
                <a:spcPct val="80000"/>
              </a:lnSpc>
              <a:spcBef>
                <a:spcPts val="7"/>
              </a:spcBef>
              <a:buFont typeface="Wingdings" panose="05000000000000000000" pitchFamily="2" charset="2"/>
              <a:buChar char="Ø"/>
            </a:pPr>
            <a:r>
              <a:rPr sz="3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 </a:t>
            </a:r>
            <a:r>
              <a:rPr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toxoids are highly efficacious and </a:t>
            </a:r>
            <a:r>
              <a:rPr sz="32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 </a:t>
            </a:r>
            <a:r>
              <a:rPr sz="3200" spc="-7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immunizing  agents.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81746" y="183036"/>
            <a:ext cx="3228509" cy="755762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lang="en-US" sz="4800" spc="-533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oxoids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36800" y="275427"/>
            <a:ext cx="7112677" cy="755762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33"/>
              </a:spcBef>
            </a:pPr>
            <a:r>
              <a:rPr sz="4800" spc="-60" dirty="0">
                <a:solidFill>
                  <a:srgbClr val="C00000"/>
                </a:solidFill>
              </a:rPr>
              <a:t>Types </a:t>
            </a:r>
            <a:r>
              <a:rPr sz="4800" dirty="0">
                <a:solidFill>
                  <a:srgbClr val="C00000"/>
                </a:solidFill>
              </a:rPr>
              <a:t>of</a:t>
            </a:r>
            <a:r>
              <a:rPr sz="4800" spc="-47" dirty="0">
                <a:solidFill>
                  <a:srgbClr val="C00000"/>
                </a:solidFill>
              </a:rPr>
              <a:t> </a:t>
            </a:r>
            <a:r>
              <a:rPr sz="4800" dirty="0">
                <a:solidFill>
                  <a:srgbClr val="C00000"/>
                </a:solidFill>
              </a:rPr>
              <a:t>vaccines</a:t>
            </a:r>
            <a:endParaRPr sz="480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12327" y="1404027"/>
          <a:ext cx="11325860" cy="5183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5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3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93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52236">
                <a:tc>
                  <a:txBody>
                    <a:bodyPr/>
                    <a:lstStyle/>
                    <a:p>
                      <a:pPr marL="224790" marR="215900" indent="198120">
                        <a:lnSpc>
                          <a:spcPct val="120000"/>
                        </a:lnSpc>
                        <a:spcBef>
                          <a:spcPts val="880"/>
                        </a:spcBef>
                      </a:pPr>
                      <a:r>
                        <a:rPr sz="19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Live  </a:t>
                      </a:r>
                      <a:r>
                        <a:rPr sz="19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9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accines</a:t>
                      </a:r>
                      <a:endParaRPr sz="19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49013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4F7"/>
                    </a:solidFill>
                  </a:tcPr>
                </a:tc>
                <a:tc>
                  <a:txBody>
                    <a:bodyPr/>
                    <a:lstStyle/>
                    <a:p>
                      <a:pPr marL="209550" marR="199390" indent="-2540" algn="ctr">
                        <a:lnSpc>
                          <a:spcPct val="110000"/>
                        </a:lnSpc>
                        <a:spcBef>
                          <a:spcPts val="210"/>
                        </a:spcBef>
                      </a:pPr>
                      <a:r>
                        <a:rPr sz="19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Live  </a:t>
                      </a:r>
                      <a:r>
                        <a:rPr sz="1900" b="1" spc="-4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9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tte</a:t>
                      </a:r>
                      <a:r>
                        <a:rPr sz="19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nu</a:t>
                      </a:r>
                      <a:r>
                        <a:rPr sz="19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ated  </a:t>
                      </a:r>
                      <a:r>
                        <a:rPr sz="19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vaccines</a:t>
                      </a:r>
                      <a:endParaRPr sz="19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BE7"/>
                    </a:solidFill>
                  </a:tcPr>
                </a:tc>
                <a:tc>
                  <a:txBody>
                    <a:bodyPr/>
                    <a:lstStyle/>
                    <a:p>
                      <a:pPr marL="226695" marR="216535" indent="-635" algn="ctr">
                        <a:lnSpc>
                          <a:spcPct val="110000"/>
                        </a:lnSpc>
                        <a:spcBef>
                          <a:spcPts val="210"/>
                        </a:spcBef>
                      </a:pPr>
                      <a:r>
                        <a:rPr sz="19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Killed  I</a:t>
                      </a:r>
                      <a:r>
                        <a:rPr sz="19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9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acti</a:t>
                      </a:r>
                      <a:r>
                        <a:rPr sz="19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9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9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9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  </a:t>
                      </a:r>
                      <a:r>
                        <a:rPr sz="19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vaccines</a:t>
                      </a:r>
                      <a:endParaRPr sz="19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4F6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5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370205">
                        <a:lnSpc>
                          <a:spcPct val="100000"/>
                        </a:lnSpc>
                      </a:pPr>
                      <a:r>
                        <a:rPr sz="190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Toxoids</a:t>
                      </a:r>
                      <a:endParaRPr sz="19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77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5F3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488950" marR="178435" indent="-300990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Cellular</a:t>
                      </a:r>
                      <a:r>
                        <a:rPr sz="1900" b="1" spc="-1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fraction  vaccines</a:t>
                      </a:r>
                      <a:endParaRPr sz="19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84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44170" marR="148590" indent="-187960">
                        <a:lnSpc>
                          <a:spcPct val="100000"/>
                        </a:lnSpc>
                      </a:pPr>
                      <a:r>
                        <a:rPr sz="19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900" b="1" dirty="0">
                          <a:latin typeface="Arial"/>
                          <a:cs typeface="Arial"/>
                        </a:rPr>
                        <a:t>ec</a:t>
                      </a:r>
                      <a:r>
                        <a:rPr sz="1900" b="1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9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900" b="1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9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9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9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9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900" b="1" dirty="0">
                          <a:latin typeface="Arial"/>
                          <a:cs typeface="Arial"/>
                        </a:rPr>
                        <a:t>t  vaccines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4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DEB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1123">
                <a:tc>
                  <a:txBody>
                    <a:bodyPr/>
                    <a:lstStyle/>
                    <a:p>
                      <a:pPr marL="68580" marR="280035">
                        <a:lnSpc>
                          <a:spcPct val="100000"/>
                        </a:lnSpc>
                        <a:spcBef>
                          <a:spcPts val="229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080" algn="l"/>
                        </a:tabLst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9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pox  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variola  vaccine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389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EE4F7"/>
                    </a:solidFill>
                  </a:tcPr>
                </a:tc>
                <a:tc>
                  <a:txBody>
                    <a:bodyPr/>
                    <a:lstStyle/>
                    <a:p>
                      <a:pPr marL="131445" indent="-63500">
                        <a:lnSpc>
                          <a:spcPct val="100000"/>
                        </a:lnSpc>
                        <a:spcBef>
                          <a:spcPts val="229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080" algn="l"/>
                        </a:tabLst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BCG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131445" indent="-63500">
                        <a:lnSpc>
                          <a:spcPct val="100000"/>
                        </a:lnSpc>
                        <a:spcBef>
                          <a:spcPts val="335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080" algn="l"/>
                        </a:tabLst>
                      </a:pPr>
                      <a:r>
                        <a:rPr sz="1900" spc="-15" dirty="0">
                          <a:latin typeface="Arial"/>
                          <a:cs typeface="Arial"/>
                        </a:rPr>
                        <a:t>Typhoid</a:t>
                      </a:r>
                      <a:r>
                        <a:rPr sz="19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oral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131445" indent="-63500">
                        <a:lnSpc>
                          <a:spcPct val="100000"/>
                        </a:lnSpc>
                        <a:spcBef>
                          <a:spcPts val="340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080" algn="l"/>
                        </a:tabLst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Plague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131445" indent="-63500">
                        <a:lnSpc>
                          <a:spcPct val="100000"/>
                        </a:lnSpc>
                        <a:spcBef>
                          <a:spcPts val="335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080" algn="l"/>
                        </a:tabLst>
                      </a:pPr>
                      <a:r>
                        <a:rPr sz="1900" dirty="0">
                          <a:latin typeface="Arial"/>
                          <a:cs typeface="Arial"/>
                        </a:rPr>
                        <a:t>Oral</a:t>
                      </a:r>
                      <a:r>
                        <a:rPr sz="19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polio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131445" indent="-63500">
                        <a:lnSpc>
                          <a:spcPct val="100000"/>
                        </a:lnSpc>
                        <a:spcBef>
                          <a:spcPts val="335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080" algn="l"/>
                        </a:tabLst>
                      </a:pPr>
                      <a:r>
                        <a:rPr sz="1900" spc="-25" dirty="0">
                          <a:latin typeface="Arial"/>
                          <a:cs typeface="Arial"/>
                        </a:rPr>
                        <a:t>Yellow</a:t>
                      </a:r>
                      <a:r>
                        <a:rPr sz="1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fever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131445" indent="-63500">
                        <a:lnSpc>
                          <a:spcPct val="100000"/>
                        </a:lnSpc>
                        <a:spcBef>
                          <a:spcPts val="340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080" algn="l"/>
                        </a:tabLst>
                      </a:pPr>
                      <a:r>
                        <a:rPr sz="1900" dirty="0">
                          <a:latin typeface="Arial"/>
                          <a:cs typeface="Arial"/>
                        </a:rPr>
                        <a:t>Measles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132080" indent="-64135">
                        <a:lnSpc>
                          <a:spcPct val="100000"/>
                        </a:lnSpc>
                        <a:spcBef>
                          <a:spcPts val="335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715" algn="l"/>
                        </a:tabLst>
                      </a:pPr>
                      <a:r>
                        <a:rPr sz="1900" dirty="0">
                          <a:latin typeface="Arial"/>
                          <a:cs typeface="Arial"/>
                        </a:rPr>
                        <a:t>Mumps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131445" indent="-63500">
                        <a:lnSpc>
                          <a:spcPct val="100000"/>
                        </a:lnSpc>
                        <a:spcBef>
                          <a:spcPts val="335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080" algn="l"/>
                        </a:tabLst>
                      </a:pPr>
                      <a:r>
                        <a:rPr sz="1900" dirty="0">
                          <a:latin typeface="Arial"/>
                          <a:cs typeface="Arial"/>
                        </a:rPr>
                        <a:t>Rubella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68580" marR="421005">
                        <a:lnSpc>
                          <a:spcPct val="120000"/>
                        </a:lnSpc>
                        <a:spcBef>
                          <a:spcPts val="5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080" algn="l"/>
                        </a:tabLst>
                      </a:pPr>
                      <a:r>
                        <a:rPr sz="1900" dirty="0">
                          <a:latin typeface="Arial"/>
                          <a:cs typeface="Arial"/>
                        </a:rPr>
                        <a:t>Intran</a:t>
                      </a:r>
                      <a:r>
                        <a:rPr sz="19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9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l  Influenza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132080" indent="-64135">
                        <a:lnSpc>
                          <a:spcPct val="100000"/>
                        </a:lnSpc>
                        <a:spcBef>
                          <a:spcPts val="335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715" algn="l"/>
                        </a:tabLst>
                      </a:pPr>
                      <a:r>
                        <a:rPr sz="1900" spc="-15" dirty="0">
                          <a:latin typeface="Arial"/>
                          <a:cs typeface="Arial"/>
                        </a:rPr>
                        <a:t>Typhus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DEBE7"/>
                    </a:solidFill>
                  </a:tcPr>
                </a:tc>
                <a:tc>
                  <a:txBody>
                    <a:bodyPr/>
                    <a:lstStyle/>
                    <a:p>
                      <a:pPr marL="131445" indent="-63500">
                        <a:lnSpc>
                          <a:spcPct val="100000"/>
                        </a:lnSpc>
                        <a:spcBef>
                          <a:spcPts val="229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080" algn="l"/>
                        </a:tabLst>
                      </a:pPr>
                      <a:r>
                        <a:rPr sz="1900" spc="-15" dirty="0">
                          <a:latin typeface="Arial"/>
                          <a:cs typeface="Arial"/>
                        </a:rPr>
                        <a:t>Typhoid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131445" indent="-63500">
                        <a:lnSpc>
                          <a:spcPct val="100000"/>
                        </a:lnSpc>
                        <a:spcBef>
                          <a:spcPts val="335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080" algn="l"/>
                        </a:tabLst>
                      </a:pPr>
                      <a:r>
                        <a:rPr sz="1900" dirty="0">
                          <a:latin typeface="Arial"/>
                          <a:cs typeface="Arial"/>
                        </a:rPr>
                        <a:t>Cholera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131445" indent="-63500">
                        <a:lnSpc>
                          <a:spcPct val="100000"/>
                        </a:lnSpc>
                        <a:spcBef>
                          <a:spcPts val="340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080" algn="l"/>
                        </a:tabLst>
                      </a:pPr>
                      <a:r>
                        <a:rPr sz="1900" dirty="0">
                          <a:latin typeface="Arial"/>
                          <a:cs typeface="Arial"/>
                        </a:rPr>
                        <a:t>Pertussis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131445" indent="-63500">
                        <a:lnSpc>
                          <a:spcPct val="100000"/>
                        </a:lnSpc>
                        <a:spcBef>
                          <a:spcPts val="335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080" algn="l"/>
                        </a:tabLst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Plague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131445" indent="-63500">
                        <a:lnSpc>
                          <a:spcPct val="100000"/>
                        </a:lnSpc>
                        <a:spcBef>
                          <a:spcPts val="335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080" algn="l"/>
                        </a:tabLst>
                      </a:pPr>
                      <a:r>
                        <a:rPr sz="1900" dirty="0">
                          <a:latin typeface="Arial"/>
                          <a:cs typeface="Arial"/>
                        </a:rPr>
                        <a:t>Rabies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131445" indent="-63500">
                        <a:lnSpc>
                          <a:spcPct val="100000"/>
                        </a:lnSpc>
                        <a:spcBef>
                          <a:spcPts val="340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080" algn="l"/>
                        </a:tabLst>
                      </a:pPr>
                      <a:r>
                        <a:rPr sz="1900" dirty="0">
                          <a:latin typeface="Arial"/>
                          <a:cs typeface="Arial"/>
                        </a:rPr>
                        <a:t>Salk</a:t>
                      </a:r>
                      <a:r>
                        <a:rPr sz="19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polio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132080" indent="-64135">
                        <a:lnSpc>
                          <a:spcPct val="100000"/>
                        </a:lnSpc>
                        <a:spcBef>
                          <a:spcPts val="335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715" algn="l"/>
                        </a:tabLst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Intra-muscular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900" dirty="0">
                          <a:latin typeface="Arial"/>
                          <a:cs typeface="Arial"/>
                        </a:rPr>
                        <a:t>influenza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68580" marR="361950">
                        <a:lnSpc>
                          <a:spcPct val="100000"/>
                        </a:lnSpc>
                        <a:spcBef>
                          <a:spcPts val="340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080" algn="l"/>
                        </a:tabLst>
                      </a:pPr>
                      <a:r>
                        <a:rPr sz="1900" dirty="0">
                          <a:latin typeface="Arial"/>
                          <a:cs typeface="Arial"/>
                        </a:rPr>
                        <a:t>Japanise  encephali</a:t>
                      </a:r>
                      <a:r>
                        <a:rPr sz="19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is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4F6ED"/>
                    </a:solidFill>
                  </a:tcPr>
                </a:tc>
                <a:tc>
                  <a:txBody>
                    <a:bodyPr/>
                    <a:lstStyle/>
                    <a:p>
                      <a:pPr marL="132080" indent="-63500">
                        <a:lnSpc>
                          <a:spcPct val="100000"/>
                        </a:lnSpc>
                        <a:spcBef>
                          <a:spcPts val="229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715" algn="l"/>
                        </a:tabLst>
                      </a:pPr>
                      <a:r>
                        <a:rPr sz="1900" dirty="0">
                          <a:latin typeface="Arial"/>
                          <a:cs typeface="Arial"/>
                        </a:rPr>
                        <a:t>Diphtheria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132080" indent="-63500">
                        <a:lnSpc>
                          <a:spcPct val="100000"/>
                        </a:lnSpc>
                        <a:spcBef>
                          <a:spcPts val="335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715" algn="l"/>
                        </a:tabLst>
                      </a:pPr>
                      <a:r>
                        <a:rPr sz="1900" spc="-25" dirty="0">
                          <a:latin typeface="Arial"/>
                          <a:cs typeface="Arial"/>
                        </a:rPr>
                        <a:t>Tetanus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5F3F9"/>
                    </a:solidFill>
                  </a:tcPr>
                </a:tc>
                <a:tc>
                  <a:txBody>
                    <a:bodyPr/>
                    <a:lstStyle/>
                    <a:p>
                      <a:pPr marL="69215" marR="401320">
                        <a:lnSpc>
                          <a:spcPct val="100000"/>
                        </a:lnSpc>
                        <a:spcBef>
                          <a:spcPts val="229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715" algn="l"/>
                        </a:tabLst>
                      </a:pPr>
                      <a:r>
                        <a:rPr sz="19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eningococ</a:t>
                      </a:r>
                      <a:r>
                        <a:rPr sz="1900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al  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polysaccharide  vaccine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69215" marR="421005" algn="just">
                        <a:lnSpc>
                          <a:spcPct val="100000"/>
                        </a:lnSpc>
                        <a:spcBef>
                          <a:spcPts val="335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3350" algn="l"/>
                        </a:tabLst>
                      </a:pPr>
                      <a:r>
                        <a:rPr sz="1900" dirty="0">
                          <a:latin typeface="Arial"/>
                          <a:cs typeface="Arial"/>
                        </a:rPr>
                        <a:t>Pn</a:t>
                      </a:r>
                      <a:r>
                        <a:rPr sz="19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9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ococ</a:t>
                      </a:r>
                      <a:r>
                        <a:rPr sz="1900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9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l  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polysaccharide  vaccine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132080" indent="-63500" algn="just">
                        <a:lnSpc>
                          <a:spcPct val="100000"/>
                        </a:lnSpc>
                        <a:spcBef>
                          <a:spcPts val="340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2715" algn="l"/>
                        </a:tabLst>
                      </a:pPr>
                      <a:r>
                        <a:rPr sz="1900" dirty="0">
                          <a:latin typeface="Arial"/>
                          <a:cs typeface="Arial"/>
                        </a:rPr>
                        <a:t>Hepatitis</a:t>
                      </a:r>
                      <a:r>
                        <a:rPr sz="19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B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69215" algn="just">
                        <a:lnSpc>
                          <a:spcPct val="100000"/>
                        </a:lnSpc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polypeptide</a:t>
                      </a:r>
                      <a:r>
                        <a:rPr sz="19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vaccine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7ECF9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441959">
                        <a:lnSpc>
                          <a:spcPct val="100000"/>
                        </a:lnSpc>
                        <a:spcBef>
                          <a:spcPts val="229"/>
                        </a:spcBef>
                        <a:buClr>
                          <a:srgbClr val="1F487C"/>
                        </a:buClr>
                        <a:buSzPct val="92857"/>
                        <a:buChar char="•"/>
                        <a:tabLst>
                          <a:tab pos="133350" algn="l"/>
                        </a:tabLst>
                      </a:pPr>
                      <a:r>
                        <a:rPr sz="1900" dirty="0">
                          <a:latin typeface="Arial"/>
                          <a:cs typeface="Arial"/>
                        </a:rPr>
                        <a:t>Hepatitis</a:t>
                      </a:r>
                      <a:r>
                        <a:rPr sz="19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latin typeface="Arial"/>
                          <a:cs typeface="Arial"/>
                        </a:rPr>
                        <a:t>B  </a:t>
                      </a:r>
                      <a:r>
                        <a:rPr sz="1900" spc="-5" dirty="0">
                          <a:latin typeface="Arial"/>
                          <a:cs typeface="Arial"/>
                        </a:rPr>
                        <a:t>vaccine</a:t>
                      </a:r>
                      <a:endParaRPr sz="1900" dirty="0">
                        <a:latin typeface="Arial"/>
                        <a:cs typeface="Arial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DEB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373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Vaccination</vt:lpstr>
      <vt:lpstr>Types Of Vaccines</vt:lpstr>
      <vt:lpstr>Live Vaccines</vt:lpstr>
      <vt:lpstr>Live Attenuated (Avirulent) Vaccine</vt:lpstr>
      <vt:lpstr>(Killed) Vaccines</vt:lpstr>
      <vt:lpstr>Polysaccharide And Polypeptide  (Cellular Fraction) Vaccines</vt:lpstr>
      <vt:lpstr>Toxoids</vt:lpstr>
      <vt:lpstr>Types of vaccines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Haya Aldossary</dc:creator>
  <cp:lastModifiedBy>Haya Aldossary</cp:lastModifiedBy>
  <cp:revision>1</cp:revision>
  <dcterms:created xsi:type="dcterms:W3CDTF">2024-04-22T18:46:14Z</dcterms:created>
  <dcterms:modified xsi:type="dcterms:W3CDTF">2024-04-22T18:52:55Z</dcterms:modified>
</cp:coreProperties>
</file>