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g"/>
  <Override PartName="/ppt/notesSlides/notesSlide3.xml" ContentType="application/vnd.openxmlformats-officedocument.presentationml.notesSlide+xml"/>
  <Override PartName="/ppt/media/image8.jpg" ContentType="image/jpg"/>
  <Override PartName="/ppt/notesSlides/notesSlide4.xml" ContentType="application/vnd.openxmlformats-officedocument.presentationml.notesSlide+xml"/>
  <Override PartName="/ppt/media/image19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</p:sldMasterIdLst>
  <p:notesMasterIdLst>
    <p:notesMasterId r:id="rId12"/>
  </p:notesMasterIdLst>
  <p:sldIdLst>
    <p:sldId id="296" r:id="rId2"/>
    <p:sldId id="292" r:id="rId3"/>
    <p:sldId id="291" r:id="rId4"/>
    <p:sldId id="294" r:id="rId5"/>
    <p:sldId id="271" r:id="rId6"/>
    <p:sldId id="277" r:id="rId7"/>
    <p:sldId id="274" r:id="rId8"/>
    <p:sldId id="275" r:id="rId9"/>
    <p:sldId id="276" r:id="rId10"/>
    <p:sldId id="282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a Aldossary" userId="dfb888b2b3201462" providerId="LiveId" clId="{32065B2B-F813-4C21-AA88-678E76925669}"/>
    <pc:docChg chg="addSld delSld modSld">
      <pc:chgData name="Haya Aldossary" userId="dfb888b2b3201462" providerId="LiveId" clId="{32065B2B-F813-4C21-AA88-678E76925669}" dt="2024-04-16T05:32:16.619" v="32" actId="1076"/>
      <pc:docMkLst>
        <pc:docMk/>
      </pc:docMkLst>
      <pc:sldChg chg="del">
        <pc:chgData name="Haya Aldossary" userId="dfb888b2b3201462" providerId="LiveId" clId="{32065B2B-F813-4C21-AA88-678E76925669}" dt="2024-04-16T05:30:02.006" v="14" actId="47"/>
        <pc:sldMkLst>
          <pc:docMk/>
          <pc:sldMk cId="0" sldId="256"/>
        </pc:sldMkLst>
      </pc:sldChg>
      <pc:sldChg chg="modSp mod">
        <pc:chgData name="Haya Aldossary" userId="dfb888b2b3201462" providerId="LiveId" clId="{32065B2B-F813-4C21-AA88-678E76925669}" dt="2024-04-16T05:02:32.218" v="8" actId="207"/>
        <pc:sldMkLst>
          <pc:docMk/>
          <pc:sldMk cId="0" sldId="271"/>
        </pc:sldMkLst>
        <pc:spChg chg="mod">
          <ac:chgData name="Haya Aldossary" userId="dfb888b2b3201462" providerId="LiveId" clId="{32065B2B-F813-4C21-AA88-678E76925669}" dt="2024-04-16T05:02:28.193" v="7" actId="207"/>
          <ac:spMkLst>
            <pc:docMk/>
            <pc:sldMk cId="0" sldId="271"/>
            <ac:spMk id="4" creationId="{C3877C9E-F735-A2B2-B864-9106646E5AC7}"/>
          </ac:spMkLst>
        </pc:spChg>
        <pc:spChg chg="mod">
          <ac:chgData name="Haya Aldossary" userId="dfb888b2b3201462" providerId="LiveId" clId="{32065B2B-F813-4C21-AA88-678E76925669}" dt="2024-04-16T05:02:32.218" v="8" actId="207"/>
          <ac:spMkLst>
            <pc:docMk/>
            <pc:sldMk cId="0" sldId="271"/>
            <ac:spMk id="5" creationId="{817595A8-CF64-05B7-C052-62496D6E6BF2}"/>
          </ac:spMkLst>
        </pc:spChg>
      </pc:sldChg>
      <pc:sldChg chg="modSp mod">
        <pc:chgData name="Haya Aldossary" userId="dfb888b2b3201462" providerId="LiveId" clId="{32065B2B-F813-4C21-AA88-678E76925669}" dt="2024-04-16T05:08:44.914" v="9" actId="122"/>
        <pc:sldMkLst>
          <pc:docMk/>
          <pc:sldMk cId="0" sldId="276"/>
        </pc:sldMkLst>
        <pc:spChg chg="mod">
          <ac:chgData name="Haya Aldossary" userId="dfb888b2b3201462" providerId="LiveId" clId="{32065B2B-F813-4C21-AA88-678E76925669}" dt="2024-04-16T05:08:44.914" v="9" actId="122"/>
          <ac:spMkLst>
            <pc:docMk/>
            <pc:sldMk cId="0" sldId="276"/>
            <ac:spMk id="2" creationId="{00000000-0000-0000-0000-000000000000}"/>
          </ac:spMkLst>
        </pc:spChg>
      </pc:sldChg>
      <pc:sldChg chg="del">
        <pc:chgData name="Haya Aldossary" userId="dfb888b2b3201462" providerId="LiveId" clId="{32065B2B-F813-4C21-AA88-678E76925669}" dt="2024-04-16T05:30:53.794" v="17" actId="47"/>
        <pc:sldMkLst>
          <pc:docMk/>
          <pc:sldMk cId="0" sldId="278"/>
        </pc:sldMkLst>
      </pc:sldChg>
      <pc:sldChg chg="del">
        <pc:chgData name="Haya Aldossary" userId="dfb888b2b3201462" providerId="LiveId" clId="{32065B2B-F813-4C21-AA88-678E76925669}" dt="2024-04-16T05:30:31.541" v="15" actId="47"/>
        <pc:sldMkLst>
          <pc:docMk/>
          <pc:sldMk cId="0" sldId="279"/>
        </pc:sldMkLst>
      </pc:sldChg>
      <pc:sldChg chg="del">
        <pc:chgData name="Haya Aldossary" userId="dfb888b2b3201462" providerId="LiveId" clId="{32065B2B-F813-4C21-AA88-678E76925669}" dt="2024-04-16T05:30:42.456" v="16" actId="47"/>
        <pc:sldMkLst>
          <pc:docMk/>
          <pc:sldMk cId="0" sldId="280"/>
        </pc:sldMkLst>
      </pc:sldChg>
      <pc:sldChg chg="del">
        <pc:chgData name="Haya Aldossary" userId="dfb888b2b3201462" providerId="LiveId" clId="{32065B2B-F813-4C21-AA88-678E76925669}" dt="2024-04-16T05:30:56.016" v="18" actId="47"/>
        <pc:sldMkLst>
          <pc:docMk/>
          <pc:sldMk cId="0" sldId="281"/>
        </pc:sldMkLst>
      </pc:sldChg>
      <pc:sldChg chg="del">
        <pc:chgData name="Haya Aldossary" userId="dfb888b2b3201462" providerId="LiveId" clId="{32065B2B-F813-4C21-AA88-678E76925669}" dt="2024-04-16T05:13:56.301" v="13" actId="47"/>
        <pc:sldMkLst>
          <pc:docMk/>
          <pc:sldMk cId="0" sldId="284"/>
        </pc:sldMkLst>
      </pc:sldChg>
      <pc:sldChg chg="del">
        <pc:chgData name="Haya Aldossary" userId="dfb888b2b3201462" providerId="LiveId" clId="{32065B2B-F813-4C21-AA88-678E76925669}" dt="2024-04-16T05:13:52.872" v="12" actId="47"/>
        <pc:sldMkLst>
          <pc:docMk/>
          <pc:sldMk cId="0" sldId="285"/>
        </pc:sldMkLst>
      </pc:sldChg>
      <pc:sldChg chg="del">
        <pc:chgData name="Haya Aldossary" userId="dfb888b2b3201462" providerId="LiveId" clId="{32065B2B-F813-4C21-AA88-678E76925669}" dt="2024-04-16T05:12:53.513" v="11" actId="47"/>
        <pc:sldMkLst>
          <pc:docMk/>
          <pc:sldMk cId="0" sldId="286"/>
        </pc:sldMkLst>
      </pc:sldChg>
      <pc:sldChg chg="modSp mod">
        <pc:chgData name="Haya Aldossary" userId="dfb888b2b3201462" providerId="LiveId" clId="{32065B2B-F813-4C21-AA88-678E76925669}" dt="2024-04-16T04:57:54.915" v="6" actId="20577"/>
        <pc:sldMkLst>
          <pc:docMk/>
          <pc:sldMk cId="962041741" sldId="292"/>
        </pc:sldMkLst>
        <pc:spChg chg="mod">
          <ac:chgData name="Haya Aldossary" userId="dfb888b2b3201462" providerId="LiveId" clId="{32065B2B-F813-4C21-AA88-678E76925669}" dt="2024-04-16T04:57:54.915" v="6" actId="20577"/>
          <ac:spMkLst>
            <pc:docMk/>
            <pc:sldMk cId="962041741" sldId="292"/>
            <ac:spMk id="4" creationId="{FE12C0BB-7410-4CC8-68E5-72B14A6E6DFF}"/>
          </ac:spMkLst>
        </pc:spChg>
      </pc:sldChg>
      <pc:sldChg chg="del">
        <pc:chgData name="Haya Aldossary" userId="dfb888b2b3201462" providerId="LiveId" clId="{32065B2B-F813-4C21-AA88-678E76925669}" dt="2024-04-16T05:12:38.662" v="10" actId="2696"/>
        <pc:sldMkLst>
          <pc:docMk/>
          <pc:sldMk cId="1242987104" sldId="293"/>
        </pc:sldMkLst>
      </pc:sldChg>
      <pc:sldChg chg="new del">
        <pc:chgData name="Haya Aldossary" userId="dfb888b2b3201462" providerId="LiveId" clId="{32065B2B-F813-4C21-AA88-678E76925669}" dt="2024-04-16T05:31:46.719" v="21" actId="47"/>
        <pc:sldMkLst>
          <pc:docMk/>
          <pc:sldMk cId="3908813261" sldId="295"/>
        </pc:sldMkLst>
      </pc:sldChg>
      <pc:sldChg chg="addSp modSp new mod">
        <pc:chgData name="Haya Aldossary" userId="dfb888b2b3201462" providerId="LiveId" clId="{32065B2B-F813-4C21-AA88-678E76925669}" dt="2024-04-16T05:32:16.619" v="32" actId="1076"/>
        <pc:sldMkLst>
          <pc:docMk/>
          <pc:sldMk cId="2623232799" sldId="296"/>
        </pc:sldMkLst>
        <pc:spChg chg="add mod">
          <ac:chgData name="Haya Aldossary" userId="dfb888b2b3201462" providerId="LiveId" clId="{32065B2B-F813-4C21-AA88-678E76925669}" dt="2024-04-16T05:32:16.619" v="32" actId="1076"/>
          <ac:spMkLst>
            <pc:docMk/>
            <pc:sldMk cId="2623232799" sldId="296"/>
            <ac:spMk id="3" creationId="{A9E6E608-73BF-350F-4A42-A777C396C624}"/>
          </ac:spMkLst>
        </pc:spChg>
      </pc:sldChg>
      <pc:sldMasterChg chg="delSldLayout">
        <pc:chgData name="Haya Aldossary" userId="dfb888b2b3201462" providerId="LiveId" clId="{32065B2B-F813-4C21-AA88-678E76925669}" dt="2024-04-16T05:30:02.006" v="14" actId="47"/>
        <pc:sldMasterMkLst>
          <pc:docMk/>
          <pc:sldMasterMk cId="33155392" sldId="2147483746"/>
        </pc:sldMasterMkLst>
        <pc:sldLayoutChg chg="del">
          <pc:chgData name="Haya Aldossary" userId="dfb888b2b3201462" providerId="LiveId" clId="{32065B2B-F813-4C21-AA88-678E76925669}" dt="2024-04-16T05:30:02.006" v="14" actId="47"/>
          <pc:sldLayoutMkLst>
            <pc:docMk/>
            <pc:sldMasterMk cId="33155392" sldId="2147483746"/>
            <pc:sldLayoutMk cId="3490593094" sldId="21474837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AC551-D658-4752-AB68-94E258CAB98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381FB-F302-4D89-8E3D-3BB1C8C8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2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Coated plate (Ab)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909CF-8F80-4882-A29A-C0C7925E17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1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81FB-F302-4D89-8E3D-3BB1C8C822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81FB-F302-4D89-8E3D-3BB1C8C822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2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n-US" sz="1200" b="1" cap="none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81FB-F302-4D89-8E3D-3BB1C8C822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CC06-E34F-C975-732D-7A1FAB5C8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282D7-E533-DDFB-89B9-5A4C9E4C9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85503-A8AD-E4BC-309E-CAB35C72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86F16-5F93-4153-B94A-CC6D985B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00B73-A59E-BF82-DD12-AEE5C687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00F9-43B5-C71D-0011-1DCB0DBE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9B067-0A5E-105A-81DB-DE7631581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A7717-9ED9-647C-ADB3-B9327A7B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76FC9-2797-86A3-760F-47E663A2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22F3-8E9C-EC28-ACA5-27DAE61F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0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6E1BE-A487-9332-17E5-6C07CB3B2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64405-938B-3849-594D-EB956F668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BECD4-49BE-27A6-BFF8-74153AD7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060F9-D24F-80FC-1BC5-82645624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C4474-066A-7F6E-95CC-C63AAE65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9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FEF0-C6A7-9188-D628-662B0163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FD36-6FE9-D1DF-649D-8A2B6F1D2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45948-273F-6577-DA92-DF3102B3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F0A51-049D-4EDC-B791-9CF36337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1BE16-2E26-5DD1-B203-E9327A64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343C-6179-F882-DAC0-9147FE11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66A10-96ED-1A13-F595-5844539D0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78E6C-4388-5A50-25C1-2AF1FEA1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7112C-69AF-815A-316D-9EA8DDE7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B964-74A3-61E0-03B7-9E39A098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6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CCAA-58EC-520C-2178-A046FB68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7997-E36F-0194-D6F8-F4D149261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FF93-1ACB-6309-5147-CEA6DD610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B2995-8EBD-BB7B-CC94-49684F4E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AA21B-3B66-934B-77C8-597FA913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FF554-6CFD-4ADC-0DAD-57EF53EC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AD6A-29A6-9B92-1A49-DA7771A3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45831-6B9E-9819-7506-5F3203FF0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907D9-E530-AFE0-A098-8A805DC8D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29A17-C21D-1EDF-4D3D-D65E1525F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FD021-F0A8-F33A-A711-E893F279F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C3581-DA2A-8725-D8D3-110062E5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54ACC-9403-30C9-91B1-7763323C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96E1D-2F63-509B-F35B-90FE5048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7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771B-0B5B-611B-FC0F-2D0B7CF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91540-C991-A846-2C8A-F544F6B3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1EB7F-B1A2-D923-04F2-3A554C4D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BDF9B-1CAC-F2D8-420E-C3693263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26B50-20A6-6C0B-CC95-1EE62073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CEF9C-DC4E-A03B-5BCD-0F482E42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B1DB3-25FB-0998-5AB0-A57F4A1E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3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8C9D-857F-FD7F-4671-DF0CE9C4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133D-2F2F-DBF7-4D8F-D66D18D8E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8464-DFB4-9565-67C5-3BBEF1F11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35E17-C915-85AC-9258-1A0F7B86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F45BC-A9CB-F2DF-FEFB-11F5C2D7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76D6E-8AF9-3631-3A5D-E2CE49E6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2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3B67-1684-4145-84B8-83B8089F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585EE-0447-C5E4-195B-1B7EA09F9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70EA1-2866-9DDD-3526-604E99D93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6E2ED-F489-667B-1339-AEC9926B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DBD45-6240-F695-FB15-0AB6BA5F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B03C1-8148-0190-FA33-16DE9F02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5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FC1C5-A140-E837-8261-D07199D2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EAB57-B16D-951A-A264-0DB1759ED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278C3-275B-263C-3569-1D018C981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F2FD2-27DA-BC6D-ABD6-785AE4EB9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D2CB7-4742-F674-0907-2D6F9D14C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E6E608-73BF-350F-4A42-A777C396C624}"/>
              </a:ext>
            </a:extLst>
          </p:cNvPr>
          <p:cNvSpPr txBox="1"/>
          <p:nvPr/>
        </p:nvSpPr>
        <p:spPr>
          <a:xfrm>
            <a:off x="1371600" y="2474893"/>
            <a:ext cx="662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nzyme-linked Immunosorbent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ssay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(ELISA)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3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1290827"/>
            <a:ext cx="4239006" cy="3373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91312" y="5103876"/>
            <a:ext cx="1282700" cy="677545"/>
            <a:chOff x="591312" y="5103876"/>
            <a:chExt cx="1282700" cy="677545"/>
          </a:xfrm>
        </p:grpSpPr>
        <p:sp>
          <p:nvSpPr>
            <p:cNvPr id="4" name="object 4"/>
            <p:cNvSpPr/>
            <p:nvPr/>
          </p:nvSpPr>
          <p:spPr>
            <a:xfrm>
              <a:off x="591312" y="5103876"/>
              <a:ext cx="977646" cy="677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5860" y="5103876"/>
              <a:ext cx="555497" cy="6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8260" y="5103876"/>
              <a:ext cx="555497" cy="6774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1304" y="5180838"/>
            <a:ext cx="7618730" cy="6686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solidFill>
                  <a:srgbClr val="3981B9"/>
                </a:solidFill>
                <a:latin typeface="Times New Roman"/>
                <a:cs typeface="Times New Roman"/>
              </a:rPr>
              <a:t>Fig. 3. </a:t>
            </a:r>
            <a:r>
              <a:rPr sz="1800" b="1" spc="-5" dirty="0">
                <a:latin typeface="Times New Roman"/>
                <a:cs typeface="Times New Roman"/>
              </a:rPr>
              <a:t>ELISA Reader Spectrophotometer, </a:t>
            </a: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microplate reader with a 96-well  plate in the </a:t>
            </a:r>
            <a:r>
              <a:rPr sz="1800" spc="-5" dirty="0">
                <a:latin typeface="Times New Roman"/>
                <a:cs typeface="Times New Roman"/>
              </a:rPr>
              <a:t>sample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drawer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02123" y="1459991"/>
            <a:ext cx="4037329" cy="3192780"/>
            <a:chOff x="4802123" y="1459991"/>
            <a:chExt cx="4037329" cy="3192780"/>
          </a:xfrm>
        </p:grpSpPr>
        <p:sp>
          <p:nvSpPr>
            <p:cNvPr id="9" name="object 9"/>
            <p:cNvSpPr/>
            <p:nvPr/>
          </p:nvSpPr>
          <p:spPr>
            <a:xfrm>
              <a:off x="5728715" y="2709672"/>
              <a:ext cx="3110484" cy="1943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02123" y="1459991"/>
              <a:ext cx="2895600" cy="19446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916679" y="481583"/>
            <a:ext cx="1826260" cy="890269"/>
            <a:chOff x="3916679" y="481583"/>
            <a:chExt cx="1826260" cy="890269"/>
          </a:xfrm>
        </p:grpSpPr>
        <p:sp>
          <p:nvSpPr>
            <p:cNvPr id="12" name="object 12"/>
            <p:cNvSpPr/>
            <p:nvPr/>
          </p:nvSpPr>
          <p:spPr>
            <a:xfrm>
              <a:off x="3929633" y="494537"/>
              <a:ext cx="1800225" cy="864235"/>
            </a:xfrm>
            <a:custGeom>
              <a:avLst/>
              <a:gdLst/>
              <a:ahLst/>
              <a:cxnLst/>
              <a:rect l="l" t="t" r="r" b="b"/>
              <a:pathLst>
                <a:path w="1800225" h="864235">
                  <a:moveTo>
                    <a:pt x="216026" y="0"/>
                  </a:moveTo>
                  <a:lnTo>
                    <a:pt x="0" y="216026"/>
                  </a:lnTo>
                  <a:lnTo>
                    <a:pt x="216026" y="432053"/>
                  </a:lnTo>
                  <a:lnTo>
                    <a:pt x="216026" y="324103"/>
                  </a:lnTo>
                  <a:lnTo>
                    <a:pt x="1421764" y="324103"/>
                  </a:lnTo>
                  <a:lnTo>
                    <a:pt x="1464857" y="329889"/>
                  </a:lnTo>
                  <a:lnTo>
                    <a:pt x="1503571" y="346216"/>
                  </a:lnTo>
                  <a:lnTo>
                    <a:pt x="1536366" y="371538"/>
                  </a:lnTo>
                  <a:lnTo>
                    <a:pt x="1561700" y="404311"/>
                  </a:lnTo>
                  <a:lnTo>
                    <a:pt x="1578030" y="442990"/>
                  </a:lnTo>
                  <a:lnTo>
                    <a:pt x="1583816" y="486028"/>
                  </a:lnTo>
                  <a:lnTo>
                    <a:pt x="1583816" y="864108"/>
                  </a:lnTo>
                  <a:lnTo>
                    <a:pt x="1799843" y="864108"/>
                  </a:lnTo>
                  <a:lnTo>
                    <a:pt x="1799843" y="486028"/>
                  </a:lnTo>
                  <a:lnTo>
                    <a:pt x="1796897" y="438609"/>
                  </a:lnTo>
                  <a:lnTo>
                    <a:pt x="1788295" y="392950"/>
                  </a:lnTo>
                  <a:lnTo>
                    <a:pt x="1774392" y="349405"/>
                  </a:lnTo>
                  <a:lnTo>
                    <a:pt x="1755542" y="308329"/>
                  </a:lnTo>
                  <a:lnTo>
                    <a:pt x="1732099" y="270074"/>
                  </a:lnTo>
                  <a:lnTo>
                    <a:pt x="1704418" y="234995"/>
                  </a:lnTo>
                  <a:lnTo>
                    <a:pt x="1672854" y="203445"/>
                  </a:lnTo>
                  <a:lnTo>
                    <a:pt x="1637761" y="175779"/>
                  </a:lnTo>
                  <a:lnTo>
                    <a:pt x="1599493" y="152349"/>
                  </a:lnTo>
                  <a:lnTo>
                    <a:pt x="1558405" y="133511"/>
                  </a:lnTo>
                  <a:lnTo>
                    <a:pt x="1514851" y="119616"/>
                  </a:lnTo>
                  <a:lnTo>
                    <a:pt x="1469186" y="111020"/>
                  </a:lnTo>
                  <a:lnTo>
                    <a:pt x="1421764" y="108076"/>
                  </a:lnTo>
                  <a:lnTo>
                    <a:pt x="216026" y="108076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3981B9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29633" y="494537"/>
              <a:ext cx="1800225" cy="864235"/>
            </a:xfrm>
            <a:custGeom>
              <a:avLst/>
              <a:gdLst/>
              <a:ahLst/>
              <a:cxnLst/>
              <a:rect l="l" t="t" r="r" b="b"/>
              <a:pathLst>
                <a:path w="1800225" h="864235">
                  <a:moveTo>
                    <a:pt x="1799843" y="864108"/>
                  </a:moveTo>
                  <a:lnTo>
                    <a:pt x="1799843" y="486028"/>
                  </a:lnTo>
                  <a:lnTo>
                    <a:pt x="1796897" y="438609"/>
                  </a:lnTo>
                  <a:lnTo>
                    <a:pt x="1788295" y="392950"/>
                  </a:lnTo>
                  <a:lnTo>
                    <a:pt x="1774392" y="349405"/>
                  </a:lnTo>
                  <a:lnTo>
                    <a:pt x="1755542" y="308329"/>
                  </a:lnTo>
                  <a:lnTo>
                    <a:pt x="1732099" y="270074"/>
                  </a:lnTo>
                  <a:lnTo>
                    <a:pt x="1704418" y="234995"/>
                  </a:lnTo>
                  <a:lnTo>
                    <a:pt x="1672854" y="203445"/>
                  </a:lnTo>
                  <a:lnTo>
                    <a:pt x="1637761" y="175779"/>
                  </a:lnTo>
                  <a:lnTo>
                    <a:pt x="1599493" y="152349"/>
                  </a:lnTo>
                  <a:lnTo>
                    <a:pt x="1558405" y="133511"/>
                  </a:lnTo>
                  <a:lnTo>
                    <a:pt x="1514851" y="119616"/>
                  </a:lnTo>
                  <a:lnTo>
                    <a:pt x="1469186" y="111020"/>
                  </a:lnTo>
                  <a:lnTo>
                    <a:pt x="1421764" y="108076"/>
                  </a:lnTo>
                  <a:lnTo>
                    <a:pt x="216026" y="108076"/>
                  </a:lnTo>
                  <a:lnTo>
                    <a:pt x="216026" y="0"/>
                  </a:lnTo>
                  <a:lnTo>
                    <a:pt x="0" y="216026"/>
                  </a:lnTo>
                  <a:lnTo>
                    <a:pt x="216026" y="432053"/>
                  </a:lnTo>
                  <a:lnTo>
                    <a:pt x="216026" y="324103"/>
                  </a:lnTo>
                  <a:lnTo>
                    <a:pt x="1421764" y="324103"/>
                  </a:lnTo>
                  <a:lnTo>
                    <a:pt x="1464857" y="329889"/>
                  </a:lnTo>
                  <a:lnTo>
                    <a:pt x="1503571" y="346216"/>
                  </a:lnTo>
                  <a:lnTo>
                    <a:pt x="1536366" y="371538"/>
                  </a:lnTo>
                  <a:lnTo>
                    <a:pt x="1561700" y="404311"/>
                  </a:lnTo>
                  <a:lnTo>
                    <a:pt x="1578030" y="442990"/>
                  </a:lnTo>
                  <a:lnTo>
                    <a:pt x="1583816" y="486028"/>
                  </a:lnTo>
                  <a:lnTo>
                    <a:pt x="1583816" y="864108"/>
                  </a:lnTo>
                  <a:lnTo>
                    <a:pt x="1799843" y="86410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C2A295-F1DD-53C4-1BDD-F9597544B11D}"/>
              </a:ext>
            </a:extLst>
          </p:cNvPr>
          <p:cNvSpPr txBox="1"/>
          <p:nvPr/>
        </p:nvSpPr>
        <p:spPr>
          <a:xfrm>
            <a:off x="2133600" y="20629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nzyme-linked immunosorbent assay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(ELISA)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E12C0BB-7410-4CC8-68E5-72B14A6E6DFF}"/>
              </a:ext>
            </a:extLst>
          </p:cNvPr>
          <p:cNvSpPr txBox="1"/>
          <p:nvPr/>
        </p:nvSpPr>
        <p:spPr>
          <a:xfrm>
            <a:off x="609600" y="1371600"/>
            <a:ext cx="8153400" cy="3978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875"/>
              </a:spcBef>
              <a:buFont typeface="Wingdings" panose="05000000000000000000" pitchFamily="2" charset="2"/>
              <a:buChar char="Ø"/>
            </a:pPr>
            <a:r>
              <a:rPr lang="en-US"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S</a:t>
            </a: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ensitive</a:t>
            </a:r>
            <a:r>
              <a:rPr sz="2400" spc="2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immunochemical</a:t>
            </a:r>
            <a:r>
              <a:rPr sz="2400" spc="2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technique</a:t>
            </a:r>
            <a:r>
              <a:rPr sz="2400" spc="21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which</a:t>
            </a:r>
            <a:r>
              <a:rPr sz="2400" spc="2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used</a:t>
            </a:r>
            <a:r>
              <a:rPr sz="2400" spc="2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to</a:t>
            </a:r>
            <a:r>
              <a:rPr sz="2400" spc="21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detect</a:t>
            </a:r>
            <a:endParaRPr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quantify</a:t>
            </a:r>
            <a:r>
              <a:rPr lang="en-US"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**</a:t>
            </a: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3138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specific protein (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antigen </a:t>
            </a:r>
            <a:r>
              <a:rPr sz="2400" dirty="0">
                <a:solidFill>
                  <a:srgbClr val="253138"/>
                </a:solidFill>
                <a:latin typeface="Times New Roman"/>
                <a:cs typeface="Times New Roman"/>
              </a:rPr>
              <a:t>or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antibody</a:t>
            </a: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) </a:t>
            </a:r>
            <a:r>
              <a:rPr sz="2400" spc="-10" dirty="0">
                <a:solidFill>
                  <a:srgbClr val="253138"/>
                </a:solidFill>
                <a:latin typeface="Times New Roman"/>
                <a:cs typeface="Times New Roman"/>
              </a:rPr>
              <a:t>in </a:t>
            </a:r>
            <a:r>
              <a:rPr sz="2400" dirty="0">
                <a:solidFill>
                  <a:srgbClr val="253138"/>
                </a:solidFill>
                <a:latin typeface="Times New Roman"/>
                <a:cs typeface="Times New Roman"/>
              </a:rPr>
              <a:t>a</a:t>
            </a:r>
            <a:r>
              <a:rPr sz="2400" spc="4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given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sample.</a:t>
            </a:r>
            <a:endParaRPr lang="en-US" sz="2400" spc="-5" dirty="0">
              <a:solidFill>
                <a:srgbClr val="253138"/>
              </a:solidFill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spc="-5" dirty="0">
              <a:solidFill>
                <a:srgbClr val="253138"/>
              </a:solidFill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 Other names, such as </a:t>
            </a:r>
            <a:r>
              <a:rPr sz="2400" b="1" spc="-5" dirty="0">
                <a:solidFill>
                  <a:srgbClr val="253138"/>
                </a:solidFill>
                <a:latin typeface="Times New Roman"/>
                <a:cs typeface="Times New Roman"/>
              </a:rPr>
              <a:t>Enzyme Immunoassay </a:t>
            </a:r>
            <a:r>
              <a:rPr sz="2400" b="1" dirty="0">
                <a:solidFill>
                  <a:srgbClr val="253138"/>
                </a:solidFill>
                <a:latin typeface="Times New Roman"/>
                <a:cs typeface="Times New Roman"/>
              </a:rPr>
              <a:t>(EIA)</a:t>
            </a:r>
            <a:r>
              <a:rPr sz="2400" dirty="0">
                <a:solidFill>
                  <a:srgbClr val="253138"/>
                </a:solidFill>
                <a:latin typeface="Times New Roman"/>
                <a:cs typeface="Times New Roman"/>
              </a:rPr>
              <a:t>,  are </a:t>
            </a: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also used </a:t>
            </a:r>
            <a:r>
              <a:rPr sz="2400" spc="-10" dirty="0">
                <a:solidFill>
                  <a:srgbClr val="253138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253138"/>
                </a:solidFill>
                <a:latin typeface="Times New Roman"/>
                <a:cs typeface="Times New Roman"/>
              </a:rPr>
              <a:t>describe the same technology. </a:t>
            </a:r>
            <a:endParaRPr lang="en-US" sz="2400" spc="-5" dirty="0">
              <a:solidFill>
                <a:srgbClr val="253138"/>
              </a:solidFill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sz="2400" spc="-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The reaction </a:t>
            </a:r>
            <a:r>
              <a:rPr sz="2400" spc="-2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is  </a:t>
            </a:r>
            <a:r>
              <a:rPr sz="2400" spc="-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measurable in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both </a:t>
            </a:r>
            <a:r>
              <a:rPr sz="2400" b="1" u="sng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253138"/>
                  </a:solidFill>
                </a:uFill>
                <a:latin typeface="Times New Roman"/>
                <a:cs typeface="Times New Roman"/>
              </a:rPr>
              <a:t>qualitative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and </a:t>
            </a:r>
            <a:r>
              <a:rPr sz="2400" b="1" u="sng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253138"/>
                  </a:solidFill>
                </a:uFill>
                <a:latin typeface="Times New Roman"/>
                <a:cs typeface="Times New Roman"/>
              </a:rPr>
              <a:t>quantitative</a:t>
            </a:r>
            <a:r>
              <a:rPr sz="2400" b="1" spc="-12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terms.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204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9841E169-EB2C-E1BB-CD9E-E5D07F47F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" y="1732448"/>
            <a:ext cx="2157761" cy="1618321"/>
          </a:xfrm>
          <a:prstGeom prst="rect">
            <a:avLst/>
          </a:prstGeom>
        </p:spPr>
      </p:pic>
      <p:sp>
        <p:nvSpPr>
          <p:cNvPr id="8" name="Star: 7 Points 7">
            <a:extLst>
              <a:ext uri="{FF2B5EF4-FFF2-40B4-BE49-F238E27FC236}">
                <a16:creationId xmlns:a16="http://schemas.microsoft.com/office/drawing/2014/main" id="{AC7E3C96-319D-31CE-FFF6-CD2A23B1A074}"/>
              </a:ext>
            </a:extLst>
          </p:cNvPr>
          <p:cNvSpPr/>
          <p:nvPr/>
        </p:nvSpPr>
        <p:spPr>
          <a:xfrm rot="20607227">
            <a:off x="238064" y="1845572"/>
            <a:ext cx="625335" cy="69161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3A055B-A399-8223-8FAC-8CFD58DE05AA}"/>
              </a:ext>
            </a:extLst>
          </p:cNvPr>
          <p:cNvSpPr txBox="1"/>
          <p:nvPr/>
        </p:nvSpPr>
        <p:spPr>
          <a:xfrm>
            <a:off x="210201" y="189047"/>
            <a:ext cx="2291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1-wells, pre-coated with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 antibody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BD473-1FAC-7A36-14F7-E3E6D8F85515}"/>
              </a:ext>
            </a:extLst>
          </p:cNvPr>
          <p:cNvSpPr txBox="1"/>
          <p:nvPr/>
        </p:nvSpPr>
        <p:spPr>
          <a:xfrm>
            <a:off x="19227" y="1218116"/>
            <a:ext cx="242545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2-Sample (Serum/BALF)/contains Ag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73AB26-00A6-1A7A-6342-12837A966A53}"/>
              </a:ext>
            </a:extLst>
          </p:cNvPr>
          <p:cNvCxnSpPr/>
          <p:nvPr/>
        </p:nvCxnSpPr>
        <p:spPr>
          <a:xfrm>
            <a:off x="1693274" y="1647773"/>
            <a:ext cx="0" cy="4819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Star: 7 Points 14">
            <a:extLst>
              <a:ext uri="{FF2B5EF4-FFF2-40B4-BE49-F238E27FC236}">
                <a16:creationId xmlns:a16="http://schemas.microsoft.com/office/drawing/2014/main" id="{C7F9183D-0613-D2EB-4482-6CEF91A8AE2C}"/>
              </a:ext>
            </a:extLst>
          </p:cNvPr>
          <p:cNvSpPr/>
          <p:nvPr/>
        </p:nvSpPr>
        <p:spPr>
          <a:xfrm rot="20607227">
            <a:off x="1569565" y="2343262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tar: 7 Points 15">
            <a:extLst>
              <a:ext uri="{FF2B5EF4-FFF2-40B4-BE49-F238E27FC236}">
                <a16:creationId xmlns:a16="http://schemas.microsoft.com/office/drawing/2014/main" id="{EC9A3758-594E-C5BA-EE66-6771EAE51907}"/>
              </a:ext>
            </a:extLst>
          </p:cNvPr>
          <p:cNvSpPr/>
          <p:nvPr/>
        </p:nvSpPr>
        <p:spPr>
          <a:xfrm rot="20607227">
            <a:off x="1395297" y="2605272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tar: 7 Points 16">
            <a:extLst>
              <a:ext uri="{FF2B5EF4-FFF2-40B4-BE49-F238E27FC236}">
                <a16:creationId xmlns:a16="http://schemas.microsoft.com/office/drawing/2014/main" id="{9C340924-13F3-5186-7ED6-57351DC668FD}"/>
              </a:ext>
            </a:extLst>
          </p:cNvPr>
          <p:cNvSpPr/>
          <p:nvPr/>
        </p:nvSpPr>
        <p:spPr>
          <a:xfrm rot="20607227">
            <a:off x="1130496" y="1831007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tar: 7 Points 17">
            <a:extLst>
              <a:ext uri="{FF2B5EF4-FFF2-40B4-BE49-F238E27FC236}">
                <a16:creationId xmlns:a16="http://schemas.microsoft.com/office/drawing/2014/main" id="{70313224-6E36-CF6C-07D1-9F2F7E1188A9}"/>
              </a:ext>
            </a:extLst>
          </p:cNvPr>
          <p:cNvSpPr/>
          <p:nvPr/>
        </p:nvSpPr>
        <p:spPr>
          <a:xfrm rot="20607227">
            <a:off x="189810" y="2450971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tar: 7 Points 18">
            <a:extLst>
              <a:ext uri="{FF2B5EF4-FFF2-40B4-BE49-F238E27FC236}">
                <a16:creationId xmlns:a16="http://schemas.microsoft.com/office/drawing/2014/main" id="{4A5994A1-02C0-1FB2-8452-BF45E7BDD816}"/>
              </a:ext>
            </a:extLst>
          </p:cNvPr>
          <p:cNvSpPr/>
          <p:nvPr/>
        </p:nvSpPr>
        <p:spPr>
          <a:xfrm rot="20607227">
            <a:off x="1892931" y="2032904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119D9A-6E20-9502-EBC8-0153735E8453}"/>
              </a:ext>
            </a:extLst>
          </p:cNvPr>
          <p:cNvSpPr txBox="1"/>
          <p:nvPr/>
        </p:nvSpPr>
        <p:spPr>
          <a:xfrm>
            <a:off x="2164144" y="2387938"/>
            <a:ext cx="1807862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Incubate</a:t>
            </a:r>
          </a:p>
          <a:p>
            <a:pPr algn="ctr"/>
            <a:r>
              <a:rPr lang="en-US" sz="1350" dirty="0"/>
              <a:t> then wash (using wish buffer)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D526437-1780-3EFE-8101-729928ACBCB9}"/>
              </a:ext>
            </a:extLst>
          </p:cNvPr>
          <p:cNvCxnSpPr>
            <a:cxnSpLocks/>
          </p:cNvCxnSpPr>
          <p:nvPr/>
        </p:nvCxnSpPr>
        <p:spPr>
          <a:xfrm>
            <a:off x="2252504" y="2614759"/>
            <a:ext cx="1807862" cy="0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Picture 25" descr="Shape, arrow&#10;&#10;Description automatically generated">
            <a:extLst>
              <a:ext uri="{FF2B5EF4-FFF2-40B4-BE49-F238E27FC236}">
                <a16:creationId xmlns:a16="http://schemas.microsoft.com/office/drawing/2014/main" id="{2F4FDF4B-1B0E-BD26-5349-9363DF2AA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19" y="1771293"/>
            <a:ext cx="2157761" cy="1618321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30814E5-476A-A00B-954B-D3180661BEA9}"/>
              </a:ext>
            </a:extLst>
          </p:cNvPr>
          <p:cNvCxnSpPr/>
          <p:nvPr/>
        </p:nvCxnSpPr>
        <p:spPr>
          <a:xfrm>
            <a:off x="4366472" y="1224767"/>
            <a:ext cx="0" cy="4819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Star: 7 Points 29">
            <a:extLst>
              <a:ext uri="{FF2B5EF4-FFF2-40B4-BE49-F238E27FC236}">
                <a16:creationId xmlns:a16="http://schemas.microsoft.com/office/drawing/2014/main" id="{FC36353C-8475-B91D-9E53-62F1C0F84088}"/>
              </a:ext>
            </a:extLst>
          </p:cNvPr>
          <p:cNvSpPr/>
          <p:nvPr/>
        </p:nvSpPr>
        <p:spPr>
          <a:xfrm rot="20607227">
            <a:off x="5598958" y="2382106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tar: 7 Points 30">
            <a:extLst>
              <a:ext uri="{FF2B5EF4-FFF2-40B4-BE49-F238E27FC236}">
                <a16:creationId xmlns:a16="http://schemas.microsoft.com/office/drawing/2014/main" id="{997F91A6-9064-1ECC-C293-F429D32FA1EF}"/>
              </a:ext>
            </a:extLst>
          </p:cNvPr>
          <p:cNvSpPr/>
          <p:nvPr/>
        </p:nvSpPr>
        <p:spPr>
          <a:xfrm rot="20607227">
            <a:off x="5424689" y="2644117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tar: 7 Points 32">
            <a:extLst>
              <a:ext uri="{FF2B5EF4-FFF2-40B4-BE49-F238E27FC236}">
                <a16:creationId xmlns:a16="http://schemas.microsoft.com/office/drawing/2014/main" id="{C78ABFAB-B959-730E-3FD8-14B80602821A}"/>
              </a:ext>
            </a:extLst>
          </p:cNvPr>
          <p:cNvSpPr/>
          <p:nvPr/>
        </p:nvSpPr>
        <p:spPr>
          <a:xfrm rot="20607227">
            <a:off x="4219202" y="2489816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D2A854-6D36-40EA-9679-5D1EA907B25B}"/>
              </a:ext>
            </a:extLst>
          </p:cNvPr>
          <p:cNvSpPr txBox="1"/>
          <p:nvPr/>
        </p:nvSpPr>
        <p:spPr>
          <a:xfrm rot="8845662">
            <a:off x="4114087" y="1496461"/>
            <a:ext cx="5701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29F893-38FC-A349-F506-E89AB9C372F3}"/>
              </a:ext>
            </a:extLst>
          </p:cNvPr>
          <p:cNvSpPr txBox="1"/>
          <p:nvPr/>
        </p:nvSpPr>
        <p:spPr>
          <a:xfrm>
            <a:off x="4082623" y="941117"/>
            <a:ext cx="19821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3-Detection 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7A471B-C91E-ADF4-CCE5-838E3D23282F}"/>
              </a:ext>
            </a:extLst>
          </p:cNvPr>
          <p:cNvSpPr txBox="1"/>
          <p:nvPr/>
        </p:nvSpPr>
        <p:spPr>
          <a:xfrm rot="8845662">
            <a:off x="5353551" y="2183222"/>
            <a:ext cx="4776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AD9175-1C7D-BB8E-BA75-4C47C0B8DFC8}"/>
              </a:ext>
            </a:extLst>
          </p:cNvPr>
          <p:cNvSpPr txBox="1"/>
          <p:nvPr/>
        </p:nvSpPr>
        <p:spPr>
          <a:xfrm rot="8845662">
            <a:off x="3912339" y="2313115"/>
            <a:ext cx="4776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65C4CB-DB32-D933-6B08-120916695356}"/>
              </a:ext>
            </a:extLst>
          </p:cNvPr>
          <p:cNvSpPr txBox="1"/>
          <p:nvPr/>
        </p:nvSpPr>
        <p:spPr>
          <a:xfrm rot="8845662">
            <a:off x="5494224" y="1952729"/>
            <a:ext cx="4776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D5CFD1-AC03-FFA2-B8A5-7B2FC0319FF3}"/>
              </a:ext>
            </a:extLst>
          </p:cNvPr>
          <p:cNvSpPr txBox="1"/>
          <p:nvPr/>
        </p:nvSpPr>
        <p:spPr>
          <a:xfrm rot="8845662">
            <a:off x="5209290" y="2439422"/>
            <a:ext cx="4776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CEC4F8-83A4-9E2C-D4A2-5FF41E6B6F79}"/>
              </a:ext>
            </a:extLst>
          </p:cNvPr>
          <p:cNvSpPr txBox="1"/>
          <p:nvPr/>
        </p:nvSpPr>
        <p:spPr>
          <a:xfrm rot="8845662">
            <a:off x="5107998" y="1846815"/>
            <a:ext cx="4776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64262E-613B-1C23-23A8-AC32AE2930E9}"/>
              </a:ext>
            </a:extLst>
          </p:cNvPr>
          <p:cNvSpPr txBox="1"/>
          <p:nvPr/>
        </p:nvSpPr>
        <p:spPr>
          <a:xfrm>
            <a:off x="6099806" y="2329483"/>
            <a:ext cx="1807862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Incubate</a:t>
            </a:r>
          </a:p>
          <a:p>
            <a:pPr algn="ctr"/>
            <a:r>
              <a:rPr lang="en-US" sz="1350" dirty="0"/>
              <a:t> then wash (using wish buffer)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8B955B-1FED-ABB9-1730-01FC2C7C1169}"/>
              </a:ext>
            </a:extLst>
          </p:cNvPr>
          <p:cNvCxnSpPr>
            <a:cxnSpLocks/>
          </p:cNvCxnSpPr>
          <p:nvPr/>
        </p:nvCxnSpPr>
        <p:spPr>
          <a:xfrm>
            <a:off x="6266337" y="2606552"/>
            <a:ext cx="1807862" cy="0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6" name="Picture 45" descr="Shape, arrow&#10;&#10;Description automatically generated">
            <a:extLst>
              <a:ext uri="{FF2B5EF4-FFF2-40B4-BE49-F238E27FC236}">
                <a16:creationId xmlns:a16="http://schemas.microsoft.com/office/drawing/2014/main" id="{8385B3A5-2125-E444-5468-5621077F4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466" y="4364856"/>
            <a:ext cx="2157761" cy="1618321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E55069D-987E-44B2-DFA7-712A66BC63CB}"/>
              </a:ext>
            </a:extLst>
          </p:cNvPr>
          <p:cNvCxnSpPr/>
          <p:nvPr/>
        </p:nvCxnSpPr>
        <p:spPr>
          <a:xfrm>
            <a:off x="8191941" y="3742696"/>
            <a:ext cx="0" cy="4819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Star: 7 Points 48">
            <a:extLst>
              <a:ext uri="{FF2B5EF4-FFF2-40B4-BE49-F238E27FC236}">
                <a16:creationId xmlns:a16="http://schemas.microsoft.com/office/drawing/2014/main" id="{41460818-361B-4579-35EC-5EC2C897D4CC}"/>
              </a:ext>
            </a:extLst>
          </p:cNvPr>
          <p:cNvSpPr/>
          <p:nvPr/>
        </p:nvSpPr>
        <p:spPr>
          <a:xfrm rot="20607227">
            <a:off x="8080804" y="4975669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ar: 7 Points 49">
            <a:extLst>
              <a:ext uri="{FF2B5EF4-FFF2-40B4-BE49-F238E27FC236}">
                <a16:creationId xmlns:a16="http://schemas.microsoft.com/office/drawing/2014/main" id="{9AEE3AF7-8C6C-06AE-718D-7C9EB58E6B5E}"/>
              </a:ext>
            </a:extLst>
          </p:cNvPr>
          <p:cNvSpPr/>
          <p:nvPr/>
        </p:nvSpPr>
        <p:spPr>
          <a:xfrm rot="20607227">
            <a:off x="7906536" y="5237680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Star: 7 Points 50">
            <a:extLst>
              <a:ext uri="{FF2B5EF4-FFF2-40B4-BE49-F238E27FC236}">
                <a16:creationId xmlns:a16="http://schemas.microsoft.com/office/drawing/2014/main" id="{ADC4C8BF-D1ED-5CED-8AA3-66481E1E5531}"/>
              </a:ext>
            </a:extLst>
          </p:cNvPr>
          <p:cNvSpPr/>
          <p:nvPr/>
        </p:nvSpPr>
        <p:spPr>
          <a:xfrm rot="20607227">
            <a:off x="6701049" y="5083379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778C3F-7ABE-25DB-7C7F-EEB47E986F3E}"/>
              </a:ext>
            </a:extLst>
          </p:cNvPr>
          <p:cNvSpPr txBox="1"/>
          <p:nvPr/>
        </p:nvSpPr>
        <p:spPr>
          <a:xfrm rot="8845662">
            <a:off x="6634914" y="4074979"/>
            <a:ext cx="50575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F63606-9C33-2EFC-0497-F98B08BD8E62}"/>
              </a:ext>
            </a:extLst>
          </p:cNvPr>
          <p:cNvSpPr txBox="1"/>
          <p:nvPr/>
        </p:nvSpPr>
        <p:spPr>
          <a:xfrm>
            <a:off x="7793876" y="3491764"/>
            <a:ext cx="9877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4-Enzime (E)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79ACCE-BF1D-12F7-3EB4-F89446289BCE}"/>
              </a:ext>
            </a:extLst>
          </p:cNvPr>
          <p:cNvSpPr txBox="1"/>
          <p:nvPr/>
        </p:nvSpPr>
        <p:spPr>
          <a:xfrm rot="8845662">
            <a:off x="7835397" y="4776785"/>
            <a:ext cx="4776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E33F19-173D-5971-E49A-E7466489C651}"/>
              </a:ext>
            </a:extLst>
          </p:cNvPr>
          <p:cNvSpPr txBox="1"/>
          <p:nvPr/>
        </p:nvSpPr>
        <p:spPr>
          <a:xfrm rot="8845662">
            <a:off x="6394186" y="4906678"/>
            <a:ext cx="4776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D1512D-0586-503F-9DBC-DB7566C6D904}"/>
              </a:ext>
            </a:extLst>
          </p:cNvPr>
          <p:cNvSpPr txBox="1"/>
          <p:nvPr/>
        </p:nvSpPr>
        <p:spPr>
          <a:xfrm rot="8845662">
            <a:off x="7691136" y="5032985"/>
            <a:ext cx="4776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Y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A3E06C-DE0C-8C4F-59A6-C882F74ECE2E}"/>
              </a:ext>
            </a:extLst>
          </p:cNvPr>
          <p:cNvCxnSpPr>
            <a:cxnSpLocks/>
          </p:cNvCxnSpPr>
          <p:nvPr/>
        </p:nvCxnSpPr>
        <p:spPr>
          <a:xfrm>
            <a:off x="8099247" y="2659583"/>
            <a:ext cx="0" cy="779394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8B1A8F9B-3522-8315-3F71-6C917AC880CD}"/>
              </a:ext>
            </a:extLst>
          </p:cNvPr>
          <p:cNvSpPr/>
          <p:nvPr/>
        </p:nvSpPr>
        <p:spPr>
          <a:xfrm>
            <a:off x="6680359" y="4629151"/>
            <a:ext cx="34289" cy="342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54333200-8EBF-B2B3-8D80-D1F4F7AC7126}"/>
              </a:ext>
            </a:extLst>
          </p:cNvPr>
          <p:cNvSpPr/>
          <p:nvPr/>
        </p:nvSpPr>
        <p:spPr>
          <a:xfrm>
            <a:off x="6595717" y="4052401"/>
            <a:ext cx="237862" cy="280255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F60CA001-2BCB-9BD9-F403-F8D1600ADC2D}"/>
              </a:ext>
            </a:extLst>
          </p:cNvPr>
          <p:cNvSpPr/>
          <p:nvPr/>
        </p:nvSpPr>
        <p:spPr>
          <a:xfrm>
            <a:off x="7944764" y="4747687"/>
            <a:ext cx="163342" cy="173583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</a:t>
            </a: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97105C02-C517-5BD2-D401-49080980A323}"/>
              </a:ext>
            </a:extLst>
          </p:cNvPr>
          <p:cNvSpPr/>
          <p:nvPr/>
        </p:nvSpPr>
        <p:spPr>
          <a:xfrm>
            <a:off x="7835951" y="5000520"/>
            <a:ext cx="203875" cy="224375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</a:t>
            </a: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F6C96437-D80A-2E2D-74FE-D30982F2DE88}"/>
              </a:ext>
            </a:extLst>
          </p:cNvPr>
          <p:cNvSpPr/>
          <p:nvPr/>
        </p:nvSpPr>
        <p:spPr>
          <a:xfrm>
            <a:off x="6511411" y="4851921"/>
            <a:ext cx="155030" cy="190122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31064E-5632-AC37-4E6E-B7D112FF2DF8}"/>
              </a:ext>
            </a:extLst>
          </p:cNvPr>
          <p:cNvSpPr txBox="1"/>
          <p:nvPr/>
        </p:nvSpPr>
        <p:spPr>
          <a:xfrm>
            <a:off x="2289161" y="3842446"/>
            <a:ext cx="338936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4-Substrate solution S ( to develop a color) </a:t>
            </a:r>
            <a:endParaRPr lang="en-US" sz="1350" b="1" dirty="0"/>
          </a:p>
        </p:txBody>
      </p:sp>
      <p:pic>
        <p:nvPicPr>
          <p:cNvPr id="69" name="Picture 68" descr="Shape, arrow&#10;&#10;Description automatically generated">
            <a:extLst>
              <a:ext uri="{FF2B5EF4-FFF2-40B4-BE49-F238E27FC236}">
                <a16:creationId xmlns:a16="http://schemas.microsoft.com/office/drawing/2014/main" id="{5B5F9718-D9E5-E0D2-F1F3-790E03840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35" y="4345084"/>
            <a:ext cx="2157761" cy="1618321"/>
          </a:xfrm>
          <a:prstGeom prst="rect">
            <a:avLst/>
          </a:prstGeom>
        </p:spPr>
      </p:pic>
      <p:sp>
        <p:nvSpPr>
          <p:cNvPr id="71" name="Star: 7 Points 70">
            <a:extLst>
              <a:ext uri="{FF2B5EF4-FFF2-40B4-BE49-F238E27FC236}">
                <a16:creationId xmlns:a16="http://schemas.microsoft.com/office/drawing/2014/main" id="{7BC8A743-7227-19F1-DC46-DD7EAE421C26}"/>
              </a:ext>
            </a:extLst>
          </p:cNvPr>
          <p:cNvSpPr/>
          <p:nvPr/>
        </p:nvSpPr>
        <p:spPr>
          <a:xfrm rot="20607227">
            <a:off x="4511473" y="4955898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Star: 7 Points 71">
            <a:extLst>
              <a:ext uri="{FF2B5EF4-FFF2-40B4-BE49-F238E27FC236}">
                <a16:creationId xmlns:a16="http://schemas.microsoft.com/office/drawing/2014/main" id="{60711253-ED58-EEFD-9CF1-597DF173E15A}"/>
              </a:ext>
            </a:extLst>
          </p:cNvPr>
          <p:cNvSpPr/>
          <p:nvPr/>
        </p:nvSpPr>
        <p:spPr>
          <a:xfrm rot="20607227">
            <a:off x="4337205" y="5217908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Star: 7 Points 72">
            <a:extLst>
              <a:ext uri="{FF2B5EF4-FFF2-40B4-BE49-F238E27FC236}">
                <a16:creationId xmlns:a16="http://schemas.microsoft.com/office/drawing/2014/main" id="{4DA435E8-0E8A-C061-ECC0-9FD1AC192D00}"/>
              </a:ext>
            </a:extLst>
          </p:cNvPr>
          <p:cNvSpPr/>
          <p:nvPr/>
        </p:nvSpPr>
        <p:spPr>
          <a:xfrm rot="20607227">
            <a:off x="3131718" y="5063608"/>
            <a:ext cx="247415" cy="3120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2199222-D8FF-4B50-1C2E-D38867FC00BE}"/>
              </a:ext>
            </a:extLst>
          </p:cNvPr>
          <p:cNvSpPr txBox="1"/>
          <p:nvPr/>
        </p:nvSpPr>
        <p:spPr>
          <a:xfrm rot="8845662">
            <a:off x="3065583" y="4055207"/>
            <a:ext cx="50575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74C7A5-9D4C-59C2-8B31-03E957B1C41D}"/>
              </a:ext>
            </a:extLst>
          </p:cNvPr>
          <p:cNvSpPr txBox="1"/>
          <p:nvPr/>
        </p:nvSpPr>
        <p:spPr>
          <a:xfrm rot="8845662">
            <a:off x="4266066" y="4757014"/>
            <a:ext cx="4776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E43332-CE54-849D-FAF4-EFF0C5D42325}"/>
              </a:ext>
            </a:extLst>
          </p:cNvPr>
          <p:cNvSpPr txBox="1"/>
          <p:nvPr/>
        </p:nvSpPr>
        <p:spPr>
          <a:xfrm rot="8845662">
            <a:off x="2824855" y="4886906"/>
            <a:ext cx="4776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D511F3-BCA6-B6FC-D4E8-2FFF352C0797}"/>
              </a:ext>
            </a:extLst>
          </p:cNvPr>
          <p:cNvSpPr txBox="1"/>
          <p:nvPr/>
        </p:nvSpPr>
        <p:spPr>
          <a:xfrm rot="8845662">
            <a:off x="4121805" y="5013213"/>
            <a:ext cx="4776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0A5485D3-C6DB-FE43-9545-4EC35CE96D4B}"/>
              </a:ext>
            </a:extLst>
          </p:cNvPr>
          <p:cNvSpPr/>
          <p:nvPr/>
        </p:nvSpPr>
        <p:spPr>
          <a:xfrm>
            <a:off x="3111028" y="4609379"/>
            <a:ext cx="34289" cy="342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79AB3400-84F6-16C5-482C-90F5A253697F}"/>
              </a:ext>
            </a:extLst>
          </p:cNvPr>
          <p:cNvSpPr/>
          <p:nvPr/>
        </p:nvSpPr>
        <p:spPr>
          <a:xfrm>
            <a:off x="3026386" y="4032630"/>
            <a:ext cx="237862" cy="280255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</a:t>
            </a:r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E6012FCD-39CB-A462-0018-CFFD4FCEEBE8}"/>
              </a:ext>
            </a:extLst>
          </p:cNvPr>
          <p:cNvSpPr/>
          <p:nvPr/>
        </p:nvSpPr>
        <p:spPr>
          <a:xfrm>
            <a:off x="4375433" y="4727915"/>
            <a:ext cx="163342" cy="173583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</a:t>
            </a:r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C0142E9B-8BC2-755F-5026-4EEA24F6C7E1}"/>
              </a:ext>
            </a:extLst>
          </p:cNvPr>
          <p:cNvSpPr/>
          <p:nvPr/>
        </p:nvSpPr>
        <p:spPr>
          <a:xfrm>
            <a:off x="4266620" y="4980748"/>
            <a:ext cx="203875" cy="224375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</a:t>
            </a:r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23FE4FA7-5695-9162-8AE1-9550CD2E0ACD}"/>
              </a:ext>
            </a:extLst>
          </p:cNvPr>
          <p:cNvSpPr/>
          <p:nvPr/>
        </p:nvSpPr>
        <p:spPr>
          <a:xfrm>
            <a:off x="2942080" y="4832150"/>
            <a:ext cx="155030" cy="190122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</a:t>
            </a:r>
          </a:p>
        </p:txBody>
      </p:sp>
      <p:sp>
        <p:nvSpPr>
          <p:cNvPr id="83" name="Cloud 82">
            <a:extLst>
              <a:ext uri="{FF2B5EF4-FFF2-40B4-BE49-F238E27FC236}">
                <a16:creationId xmlns:a16="http://schemas.microsoft.com/office/drawing/2014/main" id="{D5213061-47EF-CECD-371D-49FB132BD705}"/>
              </a:ext>
            </a:extLst>
          </p:cNvPr>
          <p:cNvSpPr/>
          <p:nvPr/>
        </p:nvSpPr>
        <p:spPr>
          <a:xfrm>
            <a:off x="2972977" y="4470879"/>
            <a:ext cx="238868" cy="27699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Cloud 83">
            <a:extLst>
              <a:ext uri="{FF2B5EF4-FFF2-40B4-BE49-F238E27FC236}">
                <a16:creationId xmlns:a16="http://schemas.microsoft.com/office/drawing/2014/main" id="{91F2D7DC-937E-CA76-DADB-F116D78D5DA9}"/>
              </a:ext>
            </a:extLst>
          </p:cNvPr>
          <p:cNvSpPr/>
          <p:nvPr/>
        </p:nvSpPr>
        <p:spPr>
          <a:xfrm>
            <a:off x="4153438" y="4562112"/>
            <a:ext cx="177852" cy="18737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5" name="Cloud 84">
            <a:extLst>
              <a:ext uri="{FF2B5EF4-FFF2-40B4-BE49-F238E27FC236}">
                <a16:creationId xmlns:a16="http://schemas.microsoft.com/office/drawing/2014/main" id="{2E1EED6A-0412-5934-3C98-204A0738ADF3}"/>
              </a:ext>
            </a:extLst>
          </p:cNvPr>
          <p:cNvSpPr/>
          <p:nvPr/>
        </p:nvSpPr>
        <p:spPr>
          <a:xfrm>
            <a:off x="4893946" y="4524940"/>
            <a:ext cx="238868" cy="27699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3EF364C-CCDA-C4A5-507D-38ACEF9DBBA3}"/>
              </a:ext>
            </a:extLst>
          </p:cNvPr>
          <p:cNvCxnSpPr>
            <a:cxnSpLocks/>
          </p:cNvCxnSpPr>
          <p:nvPr/>
        </p:nvCxnSpPr>
        <p:spPr>
          <a:xfrm flipH="1">
            <a:off x="1254203" y="5192153"/>
            <a:ext cx="1640952" cy="0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58BD0465-44D2-F720-500D-604951E5DA58}"/>
              </a:ext>
            </a:extLst>
          </p:cNvPr>
          <p:cNvSpPr txBox="1"/>
          <p:nvPr/>
        </p:nvSpPr>
        <p:spPr>
          <a:xfrm>
            <a:off x="137953" y="5501384"/>
            <a:ext cx="103852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Stop solution</a:t>
            </a:r>
          </a:p>
        </p:txBody>
      </p:sp>
      <p:pic>
        <p:nvPicPr>
          <p:cNvPr id="93" name="Picture 92" descr="A picture containing case, accessory&#10;&#10;Description automatically generated">
            <a:extLst>
              <a:ext uri="{FF2B5EF4-FFF2-40B4-BE49-F238E27FC236}">
                <a16:creationId xmlns:a16="http://schemas.microsoft.com/office/drawing/2014/main" id="{40C1FB90-750D-C28B-3893-A8FC8234B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93" y="382222"/>
            <a:ext cx="1166003" cy="896366"/>
          </a:xfrm>
          <a:prstGeom prst="rect">
            <a:avLst/>
          </a:prstGeom>
        </p:spPr>
      </p:pic>
      <p:pic>
        <p:nvPicPr>
          <p:cNvPr id="95" name="Picture 94" descr="A picture containing case, accessory&#10;&#10;Description automatically generated">
            <a:extLst>
              <a:ext uri="{FF2B5EF4-FFF2-40B4-BE49-F238E27FC236}">
                <a16:creationId xmlns:a16="http://schemas.microsoft.com/office/drawing/2014/main" id="{413DE7EC-3FA5-15E4-6A39-1CBC0952B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67" y="3327472"/>
            <a:ext cx="987710" cy="75930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61B027A-AB54-B610-EBEE-DDA14051A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66" y="4364576"/>
            <a:ext cx="1065074" cy="736124"/>
          </a:xfrm>
          <a:prstGeom prst="rect">
            <a:avLst/>
          </a:prstGeom>
        </p:spPr>
      </p:pic>
      <p:pic>
        <p:nvPicPr>
          <p:cNvPr id="100" name="Picture 99" descr="A picture containing text, curtain&#10;&#10;Description automatically generated">
            <a:extLst>
              <a:ext uri="{FF2B5EF4-FFF2-40B4-BE49-F238E27FC236}">
                <a16:creationId xmlns:a16="http://schemas.microsoft.com/office/drawing/2014/main" id="{D6ED3415-3D03-884D-50EB-4400816901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" y="4354975"/>
            <a:ext cx="1092054" cy="8190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43ECF3-E299-7003-0C9C-D70BB0EC879B}"/>
              </a:ext>
            </a:extLst>
          </p:cNvPr>
          <p:cNvSpPr txBox="1"/>
          <p:nvPr/>
        </p:nvSpPr>
        <p:spPr>
          <a:xfrm>
            <a:off x="2125503" y="13323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</a:t>
            </a: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2C9980BC-69C6-EF99-F661-0E8F03CCD110}"/>
              </a:ext>
            </a:extLst>
          </p:cNvPr>
          <p:cNvSpPr/>
          <p:nvPr/>
        </p:nvSpPr>
        <p:spPr>
          <a:xfrm rot="20607227">
            <a:off x="4259685" y="1931949"/>
            <a:ext cx="625335" cy="69161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</a:t>
            </a:r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B16177D5-C968-916F-CEE9-C879CE9516CA}"/>
              </a:ext>
            </a:extLst>
          </p:cNvPr>
          <p:cNvSpPr/>
          <p:nvPr/>
        </p:nvSpPr>
        <p:spPr>
          <a:xfrm rot="20607227">
            <a:off x="6739219" y="4518971"/>
            <a:ext cx="625335" cy="69161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</a:t>
            </a:r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C74EF1C5-B6F7-52B2-1EBC-B8F33C2DB4E5}"/>
              </a:ext>
            </a:extLst>
          </p:cNvPr>
          <p:cNvSpPr/>
          <p:nvPr/>
        </p:nvSpPr>
        <p:spPr>
          <a:xfrm rot="20607227">
            <a:off x="3155179" y="4497034"/>
            <a:ext cx="625335" cy="69161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CDCD9ED-F76C-74C5-A001-43FF3C7D5706}"/>
              </a:ext>
            </a:extLst>
          </p:cNvPr>
          <p:cNvCxnSpPr>
            <a:cxnSpLocks/>
          </p:cNvCxnSpPr>
          <p:nvPr/>
        </p:nvCxnSpPr>
        <p:spPr>
          <a:xfrm flipH="1">
            <a:off x="1717963" y="948959"/>
            <a:ext cx="656082" cy="4132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9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urtain&#10;&#10;Description automatically generated">
            <a:extLst>
              <a:ext uri="{FF2B5EF4-FFF2-40B4-BE49-F238E27FC236}">
                <a16:creationId xmlns:a16="http://schemas.microsoft.com/office/drawing/2014/main" id="{4BCF22FF-CA98-0060-2562-BA2BC8D3B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9" y="1752600"/>
            <a:ext cx="3860798" cy="289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183CBD-612C-CF19-E652-42A49110A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83720"/>
            <a:ext cx="3779334" cy="289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A41383-94B4-81EF-28AB-0E011A115AD1}"/>
              </a:ext>
            </a:extLst>
          </p:cNvPr>
          <p:cNvSpPr txBox="1"/>
          <p:nvPr/>
        </p:nvSpPr>
        <p:spPr>
          <a:xfrm>
            <a:off x="2209800" y="4953000"/>
            <a:ext cx="5257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converts colorless </a:t>
            </a:r>
            <a:r>
              <a:rPr lang="en-US" sz="1400" b="1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400" b="1" spc="-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colored product (indicating the presence of Ag : Ab</a:t>
            </a:r>
            <a:r>
              <a:rPr lang="en-US" sz="1400" b="1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binding). The darker the color the higher the Ag concentration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515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06EDB74-9757-CE19-2814-BA25CF5BB1C2}"/>
              </a:ext>
            </a:extLst>
          </p:cNvPr>
          <p:cNvSpPr txBox="1">
            <a:spLocks/>
          </p:cNvSpPr>
          <p:nvPr/>
        </p:nvSpPr>
        <p:spPr>
          <a:xfrm>
            <a:off x="1676400" y="0"/>
            <a:ext cx="599287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cap="none" spc="229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r>
              <a:rPr lang="en-US" sz="4400" cap="none" spc="-8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95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Types:</a:t>
            </a:r>
            <a:endParaRPr lang="en-US" sz="4400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3877C9E-F735-A2B2-B864-9106646E5AC7}"/>
              </a:ext>
            </a:extLst>
          </p:cNvPr>
          <p:cNvSpPr txBox="1"/>
          <p:nvPr/>
        </p:nvSpPr>
        <p:spPr>
          <a:xfrm>
            <a:off x="609600" y="1219201"/>
            <a:ext cx="8077200" cy="3779881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5"/>
              </a:spcBef>
              <a:buFont typeface="Wingdings" panose="05000000000000000000" pitchFamily="2" charset="2"/>
              <a:buChar char="Ø"/>
            </a:pP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types* of </a:t>
            </a:r>
            <a:r>
              <a:rPr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 methods 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sz="2400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15"/>
              </a:spcBef>
              <a:buFont typeface="Wingdings" panose="05000000000000000000" pitchFamily="2" charset="2"/>
              <a:buChar char="Ø"/>
            </a:pPr>
            <a:endParaRPr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1065"/>
              </a:spcBef>
              <a:buFont typeface="Wingdings" panose="05000000000000000000" pitchFamily="2" charset="2"/>
              <a:buChar char="Ø"/>
              <a:tabLst>
                <a:tab pos="469265" algn="l"/>
              </a:tabLst>
            </a:pPr>
            <a:r>
              <a:rPr lang="en-US" sz="2400" b="1" spc="-5" dirty="0">
                <a:solidFill>
                  <a:srgbClr val="253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en-US" sz="2400" b="1" spc="-10" dirty="0">
                <a:solidFill>
                  <a:srgbClr val="253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5" dirty="0">
                <a:solidFill>
                  <a:srgbClr val="253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endParaRPr lang="en-US" sz="2400" b="1" spc="-245" dirty="0">
              <a:solidFill>
                <a:srgbClr val="CFD7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65"/>
              </a:spcBef>
              <a:buFont typeface="Wingdings" panose="05000000000000000000" pitchFamily="2" charset="2"/>
              <a:buChar char="Ø"/>
              <a:tabLst>
                <a:tab pos="469265" algn="l"/>
              </a:tabLst>
            </a:pP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sz="2400" b="1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endParaRPr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 panose="05000000000000000000" pitchFamily="2" charset="2"/>
              <a:buChar char="Ø"/>
              <a:tabLst>
                <a:tab pos="469265" algn="l"/>
              </a:tabLst>
            </a:pP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Sandwich</a:t>
            </a:r>
            <a:r>
              <a:rPr sz="2400" b="1" spc="-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endParaRPr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 panose="05000000000000000000" pitchFamily="2" charset="2"/>
              <a:buChar char="Ø"/>
              <a:tabLst>
                <a:tab pos="469265" algn="l"/>
              </a:tabLst>
            </a:pPr>
            <a:r>
              <a:rPr sz="2400" b="1" spc="-5" dirty="0">
                <a:solidFill>
                  <a:srgbClr val="253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sz="2400" b="1" spc="-30" dirty="0">
                <a:solidFill>
                  <a:srgbClr val="253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253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Wingdings" panose="05000000000000000000" pitchFamily="2" charset="2"/>
              <a:buChar char="Ø"/>
              <a:tabLst>
                <a:tab pos="469265" algn="l"/>
              </a:tabLst>
            </a:pPr>
            <a:r>
              <a:rPr sz="2400" b="1" spc="-5" dirty="0">
                <a:solidFill>
                  <a:srgbClr val="253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</a:t>
            </a:r>
            <a:r>
              <a:rPr sz="2400" b="1" spc="-30" dirty="0">
                <a:solidFill>
                  <a:srgbClr val="253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2531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7595A8-CF64-05B7-C052-62496D6E6BF2}"/>
              </a:ext>
            </a:extLst>
          </p:cNvPr>
          <p:cNvSpPr txBox="1"/>
          <p:nvPr/>
        </p:nvSpPr>
        <p:spPr>
          <a:xfrm>
            <a:off x="152400" y="5638799"/>
            <a:ext cx="7672324" cy="880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b="1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b="1" spc="-9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</a:t>
            </a:r>
            <a:r>
              <a:rPr sz="2000" b="1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</a:t>
            </a:r>
            <a:r>
              <a:rPr sz="2000" b="1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 </a:t>
            </a:r>
            <a:r>
              <a:rPr sz="2000" b="1" spc="-11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antibodies) </a:t>
            </a:r>
            <a:r>
              <a:rPr sz="2000" b="1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000" b="1" spc="-114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sandwich </a:t>
            </a:r>
            <a:r>
              <a:rPr sz="2000" b="1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</a:t>
            </a:r>
            <a:r>
              <a:rPr sz="2000" b="1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 </a:t>
            </a:r>
            <a:r>
              <a:rPr sz="2000" b="1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antigens) </a:t>
            </a:r>
            <a:r>
              <a:rPr sz="2000" b="1" spc="-18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 </a:t>
            </a:r>
            <a:r>
              <a:rPr sz="2000" b="1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</a:t>
            </a:r>
            <a:r>
              <a:rPr sz="2000" b="1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000" b="1" spc="-12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000" b="1" spc="-10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sz="2000" b="1" spc="-2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sz="2000" b="1" spc="-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sz="2000" b="1" spc="-19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2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sz="2000" b="1" spc="-229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3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used.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228600"/>
            <a:ext cx="5229732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b="1" cap="none" dirty="0">
                <a:solidFill>
                  <a:srgbClr val="C00000"/>
                </a:solidFill>
                <a:latin typeface="Times New Roman"/>
                <a:cs typeface="Times New Roman"/>
              </a:rPr>
              <a:t>Direct</a:t>
            </a:r>
            <a:r>
              <a:rPr lang="en-US" sz="4400" b="1" cap="none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cap="none" dirty="0">
                <a:solidFill>
                  <a:srgbClr val="C00000"/>
                </a:solidFill>
                <a:latin typeface="Times New Roman"/>
                <a:cs typeface="Times New Roman"/>
              </a:rPr>
              <a:t>ELISA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9849C-21E9-8232-219E-6BD3CA3747EF}"/>
              </a:ext>
            </a:extLst>
          </p:cNvPr>
          <p:cNvSpPr txBox="1"/>
          <p:nvPr/>
        </p:nvSpPr>
        <p:spPr>
          <a:xfrm>
            <a:off x="77552" y="2438400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directly captured by specific Ab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 is conjugated to an Enzyme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enzyme converts colorless </a:t>
            </a:r>
            <a:r>
              <a:rPr lang="en-US" sz="2000" b="1" spc="-5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000" b="1" spc="-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colored product (indicating the presence of Ag : Ab</a:t>
            </a:r>
            <a:r>
              <a:rPr lang="en-US" sz="2000" b="1" spc="-1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binding).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D4C000C-FFA4-D9E0-3EFA-D5E8240F5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79" y="2057400"/>
            <a:ext cx="4227706" cy="39964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52400"/>
            <a:ext cx="62484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lang="en-US" sz="2800" b="1" cap="none" dirty="0">
                <a:solidFill>
                  <a:srgbClr val="C00000"/>
                </a:solidFill>
                <a:latin typeface="Times New Roman"/>
                <a:cs typeface="Times New Roman"/>
              </a:rPr>
              <a:t>Indirect</a:t>
            </a:r>
            <a:r>
              <a:rPr lang="en-US" sz="2800" b="1" cap="none" spc="-2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/>
                <a:cs typeface="Times New Roman"/>
              </a:rPr>
              <a:t>ELISA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5149209"/>
            <a:ext cx="8074247" cy="1556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78B0A-778A-1400-066B-4955923188D7}"/>
              </a:ext>
            </a:extLst>
          </p:cNvPr>
          <p:cNvSpPr txBox="1"/>
          <p:nvPr/>
        </p:nvSpPr>
        <p:spPr>
          <a:xfrm>
            <a:off x="381000" y="954374"/>
            <a:ext cx="548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/>
                <a:cs typeface="Times New Roman"/>
              </a:rPr>
              <a:t>To detect </a:t>
            </a:r>
            <a:r>
              <a:rPr lang="en-US" sz="2400" b="1" spc="5" dirty="0">
                <a:latin typeface="Times New Roman"/>
                <a:cs typeface="Times New Roman"/>
              </a:rPr>
              <a:t>Ab, </a:t>
            </a:r>
            <a:r>
              <a:rPr lang="en-US" sz="2400" b="1" spc="-5" dirty="0">
                <a:latin typeface="Times New Roman"/>
                <a:cs typeface="Times New Roman"/>
              </a:rPr>
              <a:t>(example: </a:t>
            </a:r>
            <a:r>
              <a:rPr lang="en-US" sz="2400" b="1" dirty="0">
                <a:latin typeface="Times New Roman"/>
                <a:cs typeface="Times New Roman"/>
              </a:rPr>
              <a:t>HIV,</a:t>
            </a:r>
            <a:r>
              <a:rPr lang="en-US" sz="2400" b="1" spc="-114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Times New Roman"/>
                <a:cs typeface="Times New Roman"/>
              </a:rPr>
              <a:t>HCV)</a:t>
            </a:r>
            <a:endParaRPr lang="en-US" sz="2400" b="1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BFB9233-FDE2-2E9C-5B23-DAF55F8FE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220765"/>
            <a:ext cx="3176239" cy="3222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FA7D4-CB48-F410-4235-38234597DF4B}"/>
              </a:ext>
            </a:extLst>
          </p:cNvPr>
          <p:cNvSpPr txBox="1"/>
          <p:nvPr/>
        </p:nvSpPr>
        <p:spPr>
          <a:xfrm>
            <a:off x="24162" y="1676400"/>
            <a:ext cx="5486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the antigen (fixed to Elisa plate), an antibody is added.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Then a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secondary Ab is added, which is enzyme-linked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(WHY?)</a:t>
            </a:r>
            <a:endParaRPr lang="en-US" sz="2400" b="1" i="0" dirty="0">
              <a:solidFill>
                <a:schemeClr val="accent6">
                  <a:lumMod val="75000"/>
                </a:schemeClr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antigen of the disease-causing agent may not be present, but a corresponding antibody is available in the patient sample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7882" y="323065"/>
            <a:ext cx="49282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lang="en-US" sz="2800" b="0" cap="none" dirty="0">
                <a:solidFill>
                  <a:srgbClr val="C00000"/>
                </a:solidFill>
                <a:latin typeface="Times New Roman"/>
                <a:cs typeface="Times New Roman"/>
              </a:rPr>
              <a:t>Sandwich</a:t>
            </a:r>
            <a:r>
              <a:rPr lang="en-US" sz="2800" b="0" cap="none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b="0" cap="none" spc="-10" dirty="0">
                <a:solidFill>
                  <a:srgbClr val="C00000"/>
                </a:solidFill>
                <a:latin typeface="Times New Roman"/>
                <a:cs typeface="Times New Roman"/>
              </a:rPr>
              <a:t>ELISA</a:t>
            </a:r>
            <a:endParaRPr lang="en-US" sz="2800" cap="none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" y="3923073"/>
            <a:ext cx="8534400" cy="2848010"/>
            <a:chOff x="323088" y="2336292"/>
            <a:chExt cx="8630920" cy="2100580"/>
          </a:xfrm>
        </p:grpSpPr>
        <p:sp>
          <p:nvSpPr>
            <p:cNvPr id="4" name="object 4"/>
            <p:cNvSpPr/>
            <p:nvPr/>
          </p:nvSpPr>
          <p:spPr>
            <a:xfrm>
              <a:off x="5508497" y="2565654"/>
              <a:ext cx="1297305" cy="360045"/>
            </a:xfrm>
            <a:custGeom>
              <a:avLst/>
              <a:gdLst/>
              <a:ahLst/>
              <a:cxnLst/>
              <a:rect l="l" t="t" r="r" b="b"/>
              <a:pathLst>
                <a:path w="1297304" h="360044">
                  <a:moveTo>
                    <a:pt x="0" y="359663"/>
                  </a:moveTo>
                  <a:lnTo>
                    <a:pt x="1296924" y="359663"/>
                  </a:lnTo>
                  <a:lnTo>
                    <a:pt x="1296924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088" y="2421636"/>
              <a:ext cx="8630412" cy="20147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65241" y="2349246"/>
              <a:ext cx="935990" cy="361315"/>
            </a:xfrm>
            <a:custGeom>
              <a:avLst/>
              <a:gdLst/>
              <a:ahLst/>
              <a:cxnLst/>
              <a:rect l="l" t="t" r="r" b="b"/>
              <a:pathLst>
                <a:path w="935989" h="361314">
                  <a:moveTo>
                    <a:pt x="875538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8"/>
                  </a:lnTo>
                  <a:lnTo>
                    <a:pt x="0" y="300989"/>
                  </a:lnTo>
                  <a:lnTo>
                    <a:pt x="4726" y="324433"/>
                  </a:lnTo>
                  <a:lnTo>
                    <a:pt x="17621" y="343566"/>
                  </a:lnTo>
                  <a:lnTo>
                    <a:pt x="36754" y="356461"/>
                  </a:lnTo>
                  <a:lnTo>
                    <a:pt x="60198" y="361188"/>
                  </a:lnTo>
                  <a:lnTo>
                    <a:pt x="875538" y="361188"/>
                  </a:lnTo>
                  <a:lnTo>
                    <a:pt x="898981" y="356461"/>
                  </a:lnTo>
                  <a:lnTo>
                    <a:pt x="918114" y="343566"/>
                  </a:lnTo>
                  <a:lnTo>
                    <a:pt x="931009" y="324433"/>
                  </a:lnTo>
                  <a:lnTo>
                    <a:pt x="935736" y="300989"/>
                  </a:lnTo>
                  <a:lnTo>
                    <a:pt x="935736" y="60198"/>
                  </a:lnTo>
                  <a:lnTo>
                    <a:pt x="931009" y="36754"/>
                  </a:lnTo>
                  <a:lnTo>
                    <a:pt x="918114" y="17621"/>
                  </a:lnTo>
                  <a:lnTo>
                    <a:pt x="898981" y="4726"/>
                  </a:lnTo>
                  <a:lnTo>
                    <a:pt x="875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65241" y="2349246"/>
              <a:ext cx="935990" cy="361315"/>
            </a:xfrm>
            <a:custGeom>
              <a:avLst/>
              <a:gdLst/>
              <a:ahLst/>
              <a:cxnLst/>
              <a:rect l="l" t="t" r="r" b="b"/>
              <a:pathLst>
                <a:path w="935989" h="361314">
                  <a:moveTo>
                    <a:pt x="0" y="60198"/>
                  </a:moveTo>
                  <a:lnTo>
                    <a:pt x="4726" y="36754"/>
                  </a:lnTo>
                  <a:lnTo>
                    <a:pt x="17621" y="17621"/>
                  </a:lnTo>
                  <a:lnTo>
                    <a:pt x="36754" y="4726"/>
                  </a:lnTo>
                  <a:lnTo>
                    <a:pt x="60198" y="0"/>
                  </a:lnTo>
                  <a:lnTo>
                    <a:pt x="875538" y="0"/>
                  </a:lnTo>
                  <a:lnTo>
                    <a:pt x="898981" y="4726"/>
                  </a:lnTo>
                  <a:lnTo>
                    <a:pt x="918114" y="17621"/>
                  </a:lnTo>
                  <a:lnTo>
                    <a:pt x="931009" y="36754"/>
                  </a:lnTo>
                  <a:lnTo>
                    <a:pt x="935736" y="60198"/>
                  </a:lnTo>
                  <a:lnTo>
                    <a:pt x="935736" y="300989"/>
                  </a:lnTo>
                  <a:lnTo>
                    <a:pt x="931009" y="324433"/>
                  </a:lnTo>
                  <a:lnTo>
                    <a:pt x="918114" y="343566"/>
                  </a:lnTo>
                  <a:lnTo>
                    <a:pt x="898981" y="356461"/>
                  </a:lnTo>
                  <a:lnTo>
                    <a:pt x="875538" y="361188"/>
                  </a:lnTo>
                  <a:lnTo>
                    <a:pt x="60198" y="361188"/>
                  </a:lnTo>
                  <a:lnTo>
                    <a:pt x="36754" y="356461"/>
                  </a:lnTo>
                  <a:lnTo>
                    <a:pt x="17621" y="343566"/>
                  </a:lnTo>
                  <a:lnTo>
                    <a:pt x="4726" y="324433"/>
                  </a:lnTo>
                  <a:lnTo>
                    <a:pt x="0" y="300989"/>
                  </a:lnTo>
                  <a:lnTo>
                    <a:pt x="0" y="6019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3B49D6-D02A-0E90-0D28-61B768F27121}"/>
              </a:ext>
            </a:extLst>
          </p:cNvPr>
          <p:cNvSpPr txBox="1"/>
          <p:nvPr/>
        </p:nvSpPr>
        <p:spPr>
          <a:xfrm>
            <a:off x="685800" y="1235166"/>
            <a:ext cx="76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/>
                <a:cs typeface="Times New Roman"/>
              </a:rPr>
              <a:t>To detect </a:t>
            </a:r>
            <a:r>
              <a:rPr lang="en-US" sz="2000" b="1" spc="-5" dirty="0">
                <a:latin typeface="Times New Roman"/>
                <a:cs typeface="Times New Roman"/>
              </a:rPr>
              <a:t>Ag, </a:t>
            </a:r>
            <a:r>
              <a:rPr lang="en-US" sz="2000" b="1" dirty="0">
                <a:latin typeface="Times New Roman"/>
                <a:cs typeface="Times New Roman"/>
              </a:rPr>
              <a:t>(example: Tumor Markers, </a:t>
            </a:r>
            <a:r>
              <a:rPr lang="en-US" sz="2000" b="1" spc="-5" dirty="0">
                <a:latin typeface="Times New Roman"/>
                <a:cs typeface="Times New Roman"/>
              </a:rPr>
              <a:t>Hormones</a:t>
            </a:r>
            <a:r>
              <a:rPr lang="en-US" sz="2000" b="1" spc="-55" dirty="0">
                <a:latin typeface="Times New Roman"/>
                <a:cs typeface="Times New Roman"/>
              </a:rPr>
              <a:t> </a:t>
            </a:r>
            <a:r>
              <a:rPr lang="en-US" sz="2000" b="1" dirty="0">
                <a:latin typeface="Times New Roman"/>
                <a:cs typeface="Times New Roman"/>
              </a:rPr>
              <a:t>)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801757-0FEA-D5E1-A1E8-16831B52E289}"/>
              </a:ext>
            </a:extLst>
          </p:cNvPr>
          <p:cNvSpPr txBox="1"/>
          <p:nvPr/>
        </p:nvSpPr>
        <p:spPr>
          <a:xfrm>
            <a:off x="70624" y="1984080"/>
            <a:ext cx="4348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is also an indirect type of Elisa.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 like a sandwich, in between two antibodies, an antigen is present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981" y="160130"/>
            <a:ext cx="5630037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n-US" sz="2400" b="1" cap="none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br>
              <a:rPr lang="en-US" sz="24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(Inhibition Or Blocking ELISA)</a:t>
            </a:r>
            <a:endParaRPr lang="en-US" sz="24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F65261-CA94-0662-4EC4-3675F26B4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303804" cy="1524000"/>
          </a:xfrm>
          <a:prstGeom prst="rect">
            <a:avLst/>
          </a:prstGeom>
        </p:spPr>
      </p:pic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1A976EA1-89E5-4496-4AE7-59CFBF1896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6" y="1772080"/>
            <a:ext cx="2133600" cy="1534751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657FA-202E-23AB-B0C2-54963C3F7A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05" y="1804934"/>
            <a:ext cx="2971800" cy="1524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D6B655-69F3-B5D0-F408-755DC8629120}"/>
              </a:ext>
            </a:extLst>
          </p:cNvPr>
          <p:cNvSpPr txBox="1"/>
          <p:nvPr/>
        </p:nvSpPr>
        <p:spPr>
          <a:xfrm>
            <a:off x="2565858" y="1534215"/>
            <a:ext cx="33015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one will win the competition? </a:t>
            </a:r>
          </a:p>
        </p:txBody>
      </p:sp>
      <p:pic>
        <p:nvPicPr>
          <p:cNvPr id="23" name="Picture 2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2A3332B-B700-6B3C-84B8-E497558F30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" y="4245054"/>
            <a:ext cx="2739021" cy="13748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7592E1-86E9-7D3B-2EDD-ADE5EB78A4B2}"/>
              </a:ext>
            </a:extLst>
          </p:cNvPr>
          <p:cNvSpPr txBox="1"/>
          <p:nvPr/>
        </p:nvSpPr>
        <p:spPr>
          <a:xfrm>
            <a:off x="5988205" y="3359240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Wash to remove unbound Abs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5EDDD2-E8F4-382A-A7C1-8D3ED785EDAD}"/>
              </a:ext>
            </a:extLst>
          </p:cNvPr>
          <p:cNvSpPr txBox="1"/>
          <p:nvPr/>
        </p:nvSpPr>
        <p:spPr>
          <a:xfrm>
            <a:off x="6781800" y="1503021"/>
            <a:ext cx="1852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possibilities </a:t>
            </a:r>
          </a:p>
        </p:txBody>
      </p:sp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C949B2BB-987A-8E4D-72C0-CF01FA6443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200588"/>
            <a:ext cx="2739022" cy="1435778"/>
          </a:xfrm>
          <a:prstGeom prst="rect">
            <a:avLst/>
          </a:prstGeom>
        </p:spPr>
      </p:pic>
      <p:pic>
        <p:nvPicPr>
          <p:cNvPr id="33" name="Picture 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30A48E-6208-98D8-D22E-E0697B8C0C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09" y="4272670"/>
            <a:ext cx="2895602" cy="129161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80A5083-C2A6-DC1A-5B4E-7FD2890C5415}"/>
              </a:ext>
            </a:extLst>
          </p:cNvPr>
          <p:cNvSpPr txBox="1"/>
          <p:nvPr/>
        </p:nvSpPr>
        <p:spPr>
          <a:xfrm>
            <a:off x="1384758" y="1383268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BE55FB-93C5-FD2E-907C-4C8F4A82D0E8}"/>
              </a:ext>
            </a:extLst>
          </p:cNvPr>
          <p:cNvSpPr txBox="1"/>
          <p:nvPr/>
        </p:nvSpPr>
        <p:spPr>
          <a:xfrm>
            <a:off x="7492542" y="1160230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D83946-C497-40ED-624A-FC343EA7F100}"/>
              </a:ext>
            </a:extLst>
          </p:cNvPr>
          <p:cNvSpPr txBox="1"/>
          <p:nvPr/>
        </p:nvSpPr>
        <p:spPr>
          <a:xfrm>
            <a:off x="1223729" y="3831256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82B066-33B5-0B51-1646-AE73DACEF04E}"/>
              </a:ext>
            </a:extLst>
          </p:cNvPr>
          <p:cNvSpPr txBox="1"/>
          <p:nvPr/>
        </p:nvSpPr>
        <p:spPr>
          <a:xfrm>
            <a:off x="4571999" y="3809153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ADDF86-E901-3A1D-9EC6-0B424E090F73}"/>
              </a:ext>
            </a:extLst>
          </p:cNvPr>
          <p:cNvSpPr txBox="1"/>
          <p:nvPr/>
        </p:nvSpPr>
        <p:spPr>
          <a:xfrm>
            <a:off x="7496259" y="3905183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414</Words>
  <Application>Microsoft Office PowerPoint</Application>
  <PresentationFormat>On-screen Show (4:3)</PresentationFormat>
  <Paragraphs>87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ELISA</vt:lpstr>
      <vt:lpstr>Indirect ELISA</vt:lpstr>
      <vt:lpstr>Sandwich ELISA</vt:lpstr>
      <vt:lpstr>Competitive ELISA (Inhibition Or Blocking ELISA)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msh</dc:creator>
  <cp:lastModifiedBy>Haya Aldossary</cp:lastModifiedBy>
  <cp:revision>11</cp:revision>
  <dcterms:created xsi:type="dcterms:W3CDTF">2022-12-25T08:02:42Z</dcterms:created>
  <dcterms:modified xsi:type="dcterms:W3CDTF">2024-04-16T05:32:23Z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2022-12-25T00:00:00Z</vt:filetime>
  </property>
</Properties>
</file>