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8" r:id="rId1"/>
  </p:sldMasterIdLst>
  <p:notesMasterIdLst>
    <p:notesMasterId r:id="rId12"/>
  </p:notesMasterIdLst>
  <p:sldIdLst>
    <p:sldId id="256" r:id="rId2"/>
    <p:sldId id="281" r:id="rId3"/>
    <p:sldId id="278" r:id="rId4"/>
    <p:sldId id="279" r:id="rId5"/>
    <p:sldId id="282" r:id="rId6"/>
    <p:sldId id="283" r:id="rId7"/>
    <p:sldId id="285" r:id="rId8"/>
    <p:sldId id="286" r:id="rId9"/>
    <p:sldId id="287" r:id="rId10"/>
    <p:sldId id="288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9CF53-9992-4212-81CC-140A52CC894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F7F62-D0FC-4178-B2F5-39303A048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8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004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88FC0-10E4-4591-A7C0-D9D0C06CA49F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CF60-613D-918D-6102-9A5393041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FF28B-6B7A-F5FB-049A-729A2564F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5A677-AC3C-9CCA-3596-4EF1A1F4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104E0-D2E7-1213-88DE-1412B656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64067-9EA7-29A0-F2DE-BC248034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0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F41B-0F2D-8071-970A-6E4965266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6A44C-A7B8-609A-2719-933B08A63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8D72B-2841-532C-9F3D-788EA35A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173D2-41AF-D276-7D89-FB360ADB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4B5D2-65FF-8F40-A810-9E995720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3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EAF46-0EDA-29B2-3155-19A93C0F3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F7D27-F88E-F8F5-18C8-FA0E50775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FB2A3-DC13-8143-F0E3-3E2FC386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47897-E4AD-F009-8B82-B15CD017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E402F-5DEF-5751-27CE-5CE63D5F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F5D0-B72A-6549-A4DC-D8583E0C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F91A1-6F00-8751-AADE-4589267C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B9D43-6A5E-E8BB-CEAE-711FD6B7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5299-0CB3-2C46-0D66-B017EA2F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EFB90-7F80-E774-FB1F-1F596137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F29F-4430-D344-4BB3-CD09E385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50229-73FF-08FC-57D3-36ADA6CD4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AB0B9-8D53-D080-861B-5F514CD0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D94C-5CF4-9BAB-7066-31FA32027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34C7B-DA75-EC57-A84D-946128A1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4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F67E-C2B2-81E0-18ED-BF7C754F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04996-1676-9492-9CBC-14B6D43B9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11454-B763-34CE-5911-785EC834B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7E3FF-CFAC-E95D-7186-76E11B4D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868CC-1C95-3C71-38C1-0574C3AA0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DCD04-4638-D965-FEAD-A6354633A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2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19A8-E475-2445-6444-FBDC7454F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C4DB3-273F-0877-89CE-490E898AB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A7489-0547-5BB0-F8BA-AD48CA501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60EC5-23E6-C29C-0099-3606D6E30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1AFE6-67F7-05DC-D6A6-154FDE0FE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B8EBE8-5F8A-F629-595E-C8F44A0D1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B5A43-2D10-9CCF-1E2A-ABCE1CF7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C60FBB-DFFE-CEAC-4D44-91D940D5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90C1-A94F-1375-50AC-07C26C4F6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E7492-9D76-52A0-D695-06159F43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C0353-430B-AEA5-CAFE-1A33F44F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73D5B-8208-5CE8-56C7-85AF8713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4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A1FEC-2F18-6A04-84F3-F6C401E0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18E41-A051-51A2-8D43-E2C67C72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3AC74-C66F-EED7-4700-6DC89474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1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A3C9-AE25-11BC-8DA3-E27EFDF1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911C-1F4F-A2B7-A8FF-66C224110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13F76-2887-0460-C01B-5791B6BF7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6695A-EAE3-29C3-ED32-357FD21D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EC6BD-5367-3192-5D8E-61F9E9B0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BD4E-4E9F-76F4-AF77-3DD153C2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478E-6629-8863-7D06-E6EEDABC0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E219A3-A96D-8C1C-4154-36CB745AC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956C-959C-0CF7-1A01-34272D93C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DB459-2507-9A02-F0D1-574C5480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CCCC-7C4B-EB7A-2DCD-A11FC1E3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C76E1-8AE2-A9E4-BEDF-89F43263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884C8-12F1-86CD-04E8-B72A53F9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E9EE5-E3B3-489B-0BA3-F691B6B25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52CB6-16A8-A990-EE38-0874EA872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C62EE-8986-1BAC-EC6D-D5BA9C630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D3E8-B9B1-8832-9C08-1DE9DF5F2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7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34720" y="685800"/>
            <a:ext cx="7274559" cy="2982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5"/>
              </a:spcBef>
            </a:pPr>
            <a:endParaRPr lang="en-US" sz="49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100455" marR="5080" indent="-1088390" algn="ctr">
              <a:lnSpc>
                <a:spcPct val="100000"/>
              </a:lnSpc>
            </a:pPr>
            <a:r>
              <a:rPr lang="en-US" sz="4800" b="1" spc="-265" dirty="0">
                <a:solidFill>
                  <a:srgbClr val="C00000"/>
                </a:solidFill>
                <a:latin typeface="Times New Roman"/>
                <a:cs typeface="Times New Roman"/>
              </a:rPr>
              <a:t>Lab </a:t>
            </a:r>
            <a:r>
              <a:rPr lang="en-US" sz="4800" b="1" spc="-160" dirty="0">
                <a:solidFill>
                  <a:srgbClr val="C00000"/>
                </a:solidFill>
                <a:latin typeface="Times New Roman"/>
                <a:cs typeface="Times New Roman"/>
              </a:rPr>
              <a:t>6 </a:t>
            </a:r>
            <a:r>
              <a:rPr lang="en-US" sz="4800" b="1" spc="-225" dirty="0"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endParaRPr lang="en-US" sz="4800" b="1" spc="-14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100455" marR="5080" indent="-1088390" algn="ctr">
              <a:lnSpc>
                <a:spcPct val="100000"/>
              </a:lnSpc>
            </a:pPr>
            <a:endParaRPr lang="en-US" sz="4800" b="1" spc="-14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100455" marR="5080" indent="-1088390" algn="ctr">
              <a:lnSpc>
                <a:spcPct val="100000"/>
              </a:lnSpc>
            </a:pPr>
            <a:r>
              <a:rPr lang="en-US" sz="4800" b="1" spc="-145" dirty="0">
                <a:solidFill>
                  <a:srgbClr val="C00000"/>
                </a:solidFill>
                <a:latin typeface="Times New Roman"/>
                <a:cs typeface="Times New Roman"/>
              </a:rPr>
              <a:t>Simple Staining</a:t>
            </a:r>
            <a:endParaRPr lang="en-US" sz="48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105400" cy="609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Result</a:t>
            </a:r>
            <a:endParaRPr lang="ar-SA" sz="3200" b="1" dirty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7" name="Picture 8" descr="bacillus3">
            <a:extLst>
              <a:ext uri="{FF2B5EF4-FFF2-40B4-BE49-F238E27FC236}">
                <a16:creationId xmlns:a16="http://schemas.microsoft.com/office/drawing/2014/main" id="{E313BE4C-8918-9C44-33C5-8EB6C945F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371600"/>
            <a:ext cx="3298095" cy="2473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47800" y="434898"/>
            <a:ext cx="62484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Simple stain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3FC26B7-20A8-93A0-32C7-337E3282D25C}"/>
              </a:ext>
            </a:extLst>
          </p:cNvPr>
          <p:cNvSpPr txBox="1">
            <a:spLocks/>
          </p:cNvSpPr>
          <p:nvPr/>
        </p:nvSpPr>
        <p:spPr>
          <a:xfrm>
            <a:off x="228600" y="2743200"/>
            <a:ext cx="82296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2400" b="1" kern="0" dirty="0"/>
              <a:t>  To recognize the </a:t>
            </a:r>
            <a:r>
              <a:rPr lang="en-US" sz="2400" b="1" kern="0" dirty="0">
                <a:solidFill>
                  <a:srgbClr val="C00000"/>
                </a:solidFill>
                <a:highlight>
                  <a:srgbClr val="FFFF00"/>
                </a:highlight>
              </a:rPr>
              <a:t>shape and the arrangements </a:t>
            </a:r>
            <a:r>
              <a:rPr lang="en-US" sz="2400" b="1" kern="0" dirty="0"/>
              <a:t>of bacterial cells.</a:t>
            </a:r>
          </a:p>
          <a:p>
            <a:endParaRPr lang="ar-SA" sz="2400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24C3EF-5801-13E4-388D-7AB79CF385B1}"/>
              </a:ext>
            </a:extLst>
          </p:cNvPr>
          <p:cNvSpPr txBox="1"/>
          <p:nvPr/>
        </p:nvSpPr>
        <p:spPr>
          <a:xfrm>
            <a:off x="252761" y="198120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Purpose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مستطيل مستدير الزوايا 3">
            <a:extLst>
              <a:ext uri="{FF2B5EF4-FFF2-40B4-BE49-F238E27FC236}">
                <a16:creationId xmlns:a16="http://schemas.microsoft.com/office/drawing/2014/main" id="{04A072A8-2324-800A-B1B9-D9652B81B6F8}"/>
              </a:ext>
            </a:extLst>
          </p:cNvPr>
          <p:cNvSpPr/>
          <p:nvPr/>
        </p:nvSpPr>
        <p:spPr>
          <a:xfrm>
            <a:off x="269488" y="4343400"/>
            <a:ext cx="20169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1-Coccus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7" name="مستطيل مستدير الزوايا 3">
            <a:extLst>
              <a:ext uri="{FF2B5EF4-FFF2-40B4-BE49-F238E27FC236}">
                <a16:creationId xmlns:a16="http://schemas.microsoft.com/office/drawing/2014/main" id="{C527C8BC-FDBD-D3DE-4308-43304263223E}"/>
              </a:ext>
            </a:extLst>
          </p:cNvPr>
          <p:cNvSpPr/>
          <p:nvPr/>
        </p:nvSpPr>
        <p:spPr>
          <a:xfrm>
            <a:off x="2807793" y="4367561"/>
            <a:ext cx="20169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2-Bacillus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7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44824"/>
            <a:ext cx="7560840" cy="468052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having one of the following arrangements</a:t>
            </a: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sz="2800" b="1" dirty="0" err="1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ar-SA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 rtl="0"/>
            <a:r>
              <a:rPr lang="en-US" sz="2800" b="1" dirty="0">
                <a:highlight>
                  <a:srgbClr val="FFFF00"/>
                </a:highlight>
              </a:rPr>
              <a:t>1-Diplococcus: a pair of cocci</a:t>
            </a:r>
            <a:endParaRPr lang="ar-SA" sz="2800" b="1" dirty="0">
              <a:highlight>
                <a:srgbClr val="FFFF00"/>
              </a:highlight>
            </a:endParaRPr>
          </a:p>
          <a:p>
            <a:pPr algn="l" rtl="0"/>
            <a:r>
              <a:rPr lang="en-US" sz="2800" b="1" dirty="0">
                <a:highlight>
                  <a:srgbClr val="FFFF00"/>
                </a:highlight>
              </a:rPr>
              <a:t>2-Streptococcus: a chain of cocci</a:t>
            </a:r>
            <a:r>
              <a:rPr lang="ar-SA" sz="2800" b="1" dirty="0">
                <a:highlight>
                  <a:srgbClr val="FFFF00"/>
                </a:highlight>
              </a:rPr>
              <a:t> </a:t>
            </a:r>
          </a:p>
          <a:p>
            <a:pPr algn="l" rtl="0"/>
            <a:r>
              <a:rPr lang="en-US" sz="2800" b="1" dirty="0"/>
              <a:t>3-Tetrad: a square of 4 cocci</a:t>
            </a:r>
          </a:p>
          <a:p>
            <a:pPr algn="l" rtl="0"/>
            <a:r>
              <a:rPr lang="en-US" sz="2800" b="1" dirty="0"/>
              <a:t>4-Sarcina: a cube of 8 cocci</a:t>
            </a:r>
          </a:p>
          <a:p>
            <a:pPr algn="l" rtl="0"/>
            <a:r>
              <a:rPr lang="en-US" sz="2800" b="1" dirty="0">
                <a:highlight>
                  <a:srgbClr val="FFFF00"/>
                </a:highlight>
              </a:rPr>
              <a:t>5-Staphylococcus: grape-like cluster</a:t>
            </a:r>
            <a:r>
              <a:rPr lang="en-US" sz="2800" b="1" dirty="0"/>
              <a:t>s</a:t>
            </a:r>
            <a:endParaRPr lang="ar-SA" sz="2800" b="1" dirty="0"/>
          </a:p>
        </p:txBody>
      </p:sp>
      <p:pic>
        <p:nvPicPr>
          <p:cNvPr id="4" name="Picture 12" descr="u1cocc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124200"/>
            <a:ext cx="3096344" cy="2992388"/>
          </a:xfrm>
          <a:prstGeom prst="rect">
            <a:avLst/>
          </a:prstGeom>
          <a:noFill/>
        </p:spPr>
      </p:pic>
      <p:sp>
        <p:nvSpPr>
          <p:cNvPr id="5" name="مستطيل مستدير الزوايا 4"/>
          <p:cNvSpPr/>
          <p:nvPr/>
        </p:nvSpPr>
        <p:spPr>
          <a:xfrm>
            <a:off x="3563888" y="195333"/>
            <a:ext cx="2520280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1-Coccus</a:t>
            </a:r>
            <a:endParaRPr lang="ar-SA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060848"/>
            <a:ext cx="7616552" cy="3840163"/>
          </a:xfrm>
        </p:spPr>
        <p:txBody>
          <a:bodyPr/>
          <a:lstStyle/>
          <a:p>
            <a:pPr algn="l" rtl="0"/>
            <a:r>
              <a:rPr lang="en-US" sz="2800" b="1" dirty="0">
                <a:highlight>
                  <a:srgbClr val="FFFF00"/>
                </a:highlight>
              </a:rPr>
              <a:t>Bacillus: a single bacillus</a:t>
            </a:r>
            <a:r>
              <a:rPr lang="ar-SA" sz="2800" b="1" dirty="0">
                <a:highlight>
                  <a:srgbClr val="FFFF00"/>
                </a:highlight>
              </a:rPr>
              <a:t> </a:t>
            </a:r>
          </a:p>
          <a:p>
            <a:pPr algn="l" rtl="0"/>
            <a:r>
              <a:rPr lang="en-US" sz="2800" b="1" dirty="0" err="1">
                <a:highlight>
                  <a:srgbClr val="FFFF00"/>
                </a:highlight>
              </a:rPr>
              <a:t>Streptobacillus</a:t>
            </a:r>
            <a:r>
              <a:rPr lang="en-US" sz="2800" b="1" dirty="0">
                <a:highlight>
                  <a:srgbClr val="FFFF00"/>
                </a:highlight>
              </a:rPr>
              <a:t>: bacilli in chains</a:t>
            </a:r>
            <a:r>
              <a:rPr lang="ar-SA" sz="2800" b="1" dirty="0">
                <a:highlight>
                  <a:srgbClr val="FFFF00"/>
                </a:highlight>
              </a:rPr>
              <a:t> </a:t>
            </a:r>
          </a:p>
          <a:p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75856" y="310353"/>
            <a:ext cx="2880320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Bacillus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ar-SA" sz="3200" dirty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2-</a:t>
            </a:r>
            <a:endParaRPr lang="ar-SA" sz="3200" b="1" dirty="0">
              <a:solidFill>
                <a:srgbClr val="C00000"/>
              </a:solidFill>
            </a:endParaRPr>
          </a:p>
        </p:txBody>
      </p:sp>
      <p:pic>
        <p:nvPicPr>
          <p:cNvPr id="5" name="Picture 13" descr="u1r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933056"/>
            <a:ext cx="3638550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248400" cy="58477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Simple stain :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2133600"/>
            <a:ext cx="7488832" cy="38401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The simple stain is a very simple staining procedure involving </a:t>
            </a:r>
            <a:r>
              <a:rPr lang="en-US" sz="2800" b="1" dirty="0">
                <a:highlight>
                  <a:srgbClr val="FFFF00"/>
                </a:highlight>
              </a:rPr>
              <a:t>only one stain</a:t>
            </a:r>
            <a:r>
              <a:rPr lang="en-US" sz="2800" b="1" dirty="0"/>
              <a:t>. </a:t>
            </a:r>
          </a:p>
          <a:p>
            <a:pPr algn="l" rtl="0">
              <a:buNone/>
            </a:pPr>
            <a:endParaRPr lang="en-US" sz="2800" b="1" dirty="0"/>
          </a:p>
          <a:p>
            <a:pPr algn="l" rtl="0"/>
            <a:r>
              <a:rPr lang="en-US" sz="2800" b="1" dirty="0"/>
              <a:t>You may choose from </a:t>
            </a:r>
            <a:r>
              <a:rPr lang="en-US" sz="2800" b="1" dirty="0" err="1">
                <a:solidFill>
                  <a:srgbClr val="0000CC"/>
                </a:solidFill>
              </a:rPr>
              <a:t>methylene</a:t>
            </a:r>
            <a:r>
              <a:rPr lang="en-US" sz="2800" b="1" dirty="0">
                <a:solidFill>
                  <a:srgbClr val="0000CC"/>
                </a:solidFill>
              </a:rPr>
              <a:t> blue</a:t>
            </a:r>
            <a:r>
              <a:rPr lang="en-US" sz="2800" b="1" dirty="0"/>
              <a:t>, </a:t>
            </a:r>
            <a:r>
              <a:rPr lang="en-US" sz="2800" b="1" dirty="0" err="1">
                <a:solidFill>
                  <a:srgbClr val="CC0000"/>
                </a:solidFill>
              </a:rPr>
              <a:t>safranin</a:t>
            </a:r>
            <a:r>
              <a:rPr lang="en-US" sz="2800" b="1" dirty="0"/>
              <a:t>, and </a:t>
            </a:r>
            <a:r>
              <a:rPr lang="en-US" sz="2800" b="1" dirty="0">
                <a:solidFill>
                  <a:srgbClr val="800080"/>
                </a:solidFill>
              </a:rPr>
              <a:t>crystal violet</a:t>
            </a:r>
            <a:r>
              <a:rPr lang="en-US" sz="2800" b="1" dirty="0"/>
              <a:t>.</a:t>
            </a:r>
            <a:endParaRPr lang="ar-SA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Simple stain :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51012" y="1508918"/>
            <a:ext cx="5517976" cy="3840163"/>
          </a:xfrm>
        </p:spPr>
        <p:txBody>
          <a:bodyPr>
            <a:normAutofit/>
          </a:bodyPr>
          <a:lstStyle/>
          <a:p>
            <a:pPr algn="l" rtl="0">
              <a:buClr>
                <a:schemeClr val="accent6">
                  <a:lumMod val="25000"/>
                </a:schemeClr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Prepare the smear.</a:t>
            </a:r>
          </a:p>
          <a:p>
            <a:pPr marL="342900" indent="-342900" algn="l" rtl="0">
              <a:buNone/>
            </a:pPr>
            <a:r>
              <a:rPr lang="en-US" sz="2400" dirty="0"/>
              <a:t>  - place a small drop of water on a clean slide. Drag the sterile inoculating needle tip through the edge of colony.</a:t>
            </a:r>
          </a:p>
          <a:p>
            <a:pPr marL="342900" indent="-342900" algn="l" rtl="0">
              <a:buNone/>
            </a:pPr>
            <a:r>
              <a:rPr lang="en-US" sz="2400" dirty="0"/>
              <a:t>  </a:t>
            </a:r>
          </a:p>
          <a:p>
            <a:pPr marL="342900" indent="-342900" algn="l" rtl="0">
              <a:buNone/>
            </a:pPr>
            <a:r>
              <a:rPr lang="en-US" sz="2400" dirty="0"/>
              <a:t> - Gently spread the mixture into a circle to spread out.</a:t>
            </a:r>
          </a:p>
          <a:p>
            <a:pPr marL="342900" indent="-342900" algn="l" rtl="0">
              <a:buNone/>
            </a:pPr>
            <a:r>
              <a:rPr lang="en-US" sz="2400" dirty="0"/>
              <a:t>              </a:t>
            </a:r>
          </a:p>
          <a:p>
            <a:pPr algn="l" rtl="0">
              <a:buClr>
                <a:schemeClr val="accent6">
                  <a:lumMod val="25000"/>
                </a:schemeClr>
              </a:buClr>
              <a:buNone/>
            </a:pPr>
            <a:endParaRPr lang="en-US" sz="2400" b="1" dirty="0"/>
          </a:p>
          <a:p>
            <a:pPr algn="l" rtl="0">
              <a:buClr>
                <a:schemeClr val="accent6">
                  <a:lumMod val="25000"/>
                </a:schemeClr>
              </a:buClr>
              <a:buFont typeface="+mj-lt"/>
              <a:buAutoNum type="arabicPeriod"/>
            </a:pPr>
            <a:endParaRPr lang="ar-SA" dirty="0"/>
          </a:p>
        </p:txBody>
      </p:sp>
      <p:pic>
        <p:nvPicPr>
          <p:cNvPr id="4" name="Picture 8" descr="fig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46787" y="1566938"/>
            <a:ext cx="2687215" cy="2269975"/>
          </a:xfrm>
          <a:prstGeom prst="rect">
            <a:avLst/>
          </a:prstGeom>
          <a:noFill/>
          <a:ln/>
        </p:spPr>
      </p:pic>
      <p:sp>
        <p:nvSpPr>
          <p:cNvPr id="5" name="عنصر نائب للمحتوى 2">
            <a:extLst>
              <a:ext uri="{FF2B5EF4-FFF2-40B4-BE49-F238E27FC236}">
                <a16:creationId xmlns:a16="http://schemas.microsoft.com/office/drawing/2014/main" id="{BADC7483-FA88-C55E-45E0-188444DC75FC}"/>
              </a:ext>
            </a:extLst>
          </p:cNvPr>
          <p:cNvSpPr txBox="1">
            <a:spLocks/>
          </p:cNvSpPr>
          <p:nvPr/>
        </p:nvSpPr>
        <p:spPr>
          <a:xfrm>
            <a:off x="3373314" y="4953000"/>
            <a:ext cx="5618286" cy="117661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kern="0"/>
              <a:t>2. </a:t>
            </a:r>
            <a:r>
              <a:rPr lang="en-US" sz="2800" b="1" kern="0">
                <a:solidFill>
                  <a:schemeClr val="accent6">
                    <a:lumMod val="50000"/>
                  </a:schemeClr>
                </a:solidFill>
              </a:rPr>
              <a:t>Let the smear air dry completely. </a:t>
            </a:r>
          </a:p>
          <a:p>
            <a:endParaRPr lang="ar-SA" sz="28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 descr="fig2b">
            <a:extLst>
              <a:ext uri="{FF2B5EF4-FFF2-40B4-BE49-F238E27FC236}">
                <a16:creationId xmlns:a16="http://schemas.microsoft.com/office/drawing/2014/main" id="{D32F2884-41BD-F24B-DC15-1F908FE48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787" y="4166109"/>
            <a:ext cx="2722756" cy="2278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Simple stain :</a:t>
            </a:r>
            <a:endParaRPr lang="ar-SA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78151" y="1508918"/>
            <a:ext cx="6248400" cy="2954655"/>
          </a:xfrm>
        </p:spPr>
        <p:txBody>
          <a:bodyPr>
            <a:normAutofit/>
          </a:bodyPr>
          <a:lstStyle/>
          <a:p>
            <a:pPr algn="l" rtl="0">
              <a:spcBef>
                <a:spcPct val="5000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3. </a:t>
            </a:r>
            <a:r>
              <a:rPr lang="en-US" sz="2400" b="1" dirty="0">
                <a:solidFill>
                  <a:srgbClr val="C00000"/>
                </a:solidFill>
                <a:highlight>
                  <a:srgbClr val="FFFF00"/>
                </a:highlight>
                <a:latin typeface="Comic Sans MS" pitchFamily="66" charset="0"/>
              </a:rPr>
              <a:t>Heat-Fix the smear. </a:t>
            </a:r>
          </a:p>
          <a:p>
            <a:pPr algn="l" rtl="0">
              <a:spcBef>
                <a:spcPct val="50000"/>
              </a:spcBef>
            </a:pPr>
            <a:r>
              <a:rPr lang="en-US" sz="2400" dirty="0"/>
              <a:t>Smears are heat-fixed by quickly passing the slide through a flame two or three times.</a:t>
            </a:r>
          </a:p>
          <a:p>
            <a:endParaRPr lang="en-US" dirty="0"/>
          </a:p>
          <a:p>
            <a:pPr algn="l" rtl="0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This causes </a:t>
            </a:r>
            <a:r>
              <a:rPr lang="en-US" sz="2400" dirty="0">
                <a:latin typeface="Comic Sans MS" pitchFamily="66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microbes to stick to the slide and not get washed off during the staining process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ar-SA" dirty="0"/>
          </a:p>
        </p:txBody>
      </p:sp>
      <p:pic>
        <p:nvPicPr>
          <p:cNvPr id="4" name="Picture 5" descr="Fig4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64882"/>
            <a:ext cx="2206685" cy="2966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Simple stain :</a:t>
            </a:r>
            <a:endParaRPr lang="ar-SA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33800" y="1508918"/>
            <a:ext cx="5112568" cy="2308324"/>
          </a:xfrm>
        </p:spPr>
        <p:txBody>
          <a:bodyPr>
            <a:normAutofit/>
          </a:bodyPr>
          <a:lstStyle/>
          <a:p>
            <a:pPr algn="l" rtl="0">
              <a:spcBef>
                <a:spcPct val="5000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4. Stain the smear.  </a:t>
            </a:r>
          </a:p>
          <a:p>
            <a:pPr algn="l" rtl="0">
              <a:spcBef>
                <a:spcPct val="50000"/>
              </a:spcBef>
            </a:pPr>
            <a:r>
              <a:rPr lang="en-US" sz="2400" dirty="0"/>
              <a:t>Place the slide on a rack over the sink.  Flood the smear with stain and let it for 60-90 seconds.  Rinse gently and blot dry using filter paper.</a:t>
            </a:r>
          </a:p>
          <a:p>
            <a:endParaRPr lang="ar-SA" dirty="0"/>
          </a:p>
        </p:txBody>
      </p:sp>
      <p:pic>
        <p:nvPicPr>
          <p:cNvPr id="4" name="Picture 6" descr="Fi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3060735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41678" y="610284"/>
            <a:ext cx="5660643" cy="60515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Simple stain :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27784" y="2541165"/>
            <a:ext cx="6248400" cy="3840163"/>
          </a:xfrm>
        </p:spPr>
        <p:txBody>
          <a:bodyPr/>
          <a:lstStyle/>
          <a:p>
            <a:pPr algn="l" rtl="0">
              <a:buNone/>
            </a:pPr>
            <a:r>
              <a:rPr lang="en-US" sz="2400" dirty="0">
                <a:latin typeface="Comic Sans MS" pitchFamily="66" charset="0"/>
              </a:rPr>
              <a:t>5. Then, place a drop of </a:t>
            </a:r>
            <a:r>
              <a:rPr lang="en-US" sz="2400" b="1" dirty="0">
                <a:latin typeface="Comic Sans MS" pitchFamily="66" charset="0"/>
              </a:rPr>
              <a:t>oil</a:t>
            </a:r>
            <a:r>
              <a:rPr lang="en-US" sz="2400" dirty="0">
                <a:latin typeface="Comic Sans MS" pitchFamily="66" charset="0"/>
              </a:rPr>
              <a:t> directly on the stained smear .Turn the oil lens into position and fine focus to observe the cells. </a:t>
            </a:r>
          </a:p>
          <a:p>
            <a:endParaRPr lang="ar-SA" dirty="0"/>
          </a:p>
        </p:txBody>
      </p:sp>
      <p:pic>
        <p:nvPicPr>
          <p:cNvPr id="4" name="Picture 5" descr="fig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232591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284</Words>
  <Application>Microsoft Office PowerPoint</Application>
  <PresentationFormat>On-screen Show (4:3)</PresentationFormat>
  <Paragraphs>50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Simple stain</vt:lpstr>
      <vt:lpstr>PowerPoint Presentation</vt:lpstr>
      <vt:lpstr>PowerPoint Presentation</vt:lpstr>
      <vt:lpstr>Simple stain :</vt:lpstr>
      <vt:lpstr>Simple stain :</vt:lpstr>
      <vt:lpstr>Simple stain :</vt:lpstr>
      <vt:lpstr>Simple stain :</vt:lpstr>
      <vt:lpstr>Simple stain :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Haya Aldossary</cp:lastModifiedBy>
  <cp:revision>7</cp:revision>
  <dcterms:created xsi:type="dcterms:W3CDTF">2022-09-25T15:35:06Z</dcterms:created>
  <dcterms:modified xsi:type="dcterms:W3CDTF">2023-10-08T14:43:46Z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2022-09-25T00:00:00Z</vt:filetime>
  </property>
</Properties>
</file>