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60" r:id="rId5"/>
    <p:sldId id="267" r:id="rId6"/>
    <p:sldId id="265" r:id="rId7"/>
    <p:sldId id="276" r:id="rId8"/>
    <p:sldId id="261" r:id="rId9"/>
    <p:sldId id="262" r:id="rId10"/>
    <p:sldId id="268" r:id="rId11"/>
    <p:sldId id="263" r:id="rId12"/>
    <p:sldId id="269" r:id="rId13"/>
    <p:sldId id="259"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ECA721-E00F-4FC0-8683-250995ED4224}" v="1" dt="2024-03-19T04:31:17.7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05"/>
    <p:restoredTop sz="93939"/>
  </p:normalViewPr>
  <p:slideViewPr>
    <p:cSldViewPr snapToGrid="0" snapToObjects="1">
      <p:cViewPr varScale="1">
        <p:scale>
          <a:sx n="59" d="100"/>
          <a:sy n="59" d="100"/>
        </p:scale>
        <p:origin x="85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ya Aldossary" userId="dfb888b2b3201462" providerId="LiveId" clId="{15ECA721-E00F-4FC0-8683-250995ED4224}"/>
    <pc:docChg chg="undo custSel addSld modSld">
      <pc:chgData name="Haya Aldossary" userId="dfb888b2b3201462" providerId="LiveId" clId="{15ECA721-E00F-4FC0-8683-250995ED4224}" dt="2024-03-19T04:39:32.961" v="27" actId="115"/>
      <pc:docMkLst>
        <pc:docMk/>
      </pc:docMkLst>
      <pc:sldChg chg="modSp mod">
        <pc:chgData name="Haya Aldossary" userId="dfb888b2b3201462" providerId="LiveId" clId="{15ECA721-E00F-4FC0-8683-250995ED4224}" dt="2024-03-19T04:36:08.304" v="24" actId="13926"/>
        <pc:sldMkLst>
          <pc:docMk/>
          <pc:sldMk cId="3160299587" sldId="261"/>
        </pc:sldMkLst>
        <pc:spChg chg="mod">
          <ac:chgData name="Haya Aldossary" userId="dfb888b2b3201462" providerId="LiveId" clId="{15ECA721-E00F-4FC0-8683-250995ED4224}" dt="2024-03-19T04:36:08.304" v="24" actId="13926"/>
          <ac:spMkLst>
            <pc:docMk/>
            <pc:sldMk cId="3160299587" sldId="261"/>
            <ac:spMk id="3" creationId="{15B61447-1566-454D-8F59-0CB01248BBF7}"/>
          </ac:spMkLst>
        </pc:spChg>
      </pc:sldChg>
      <pc:sldChg chg="modSp mod">
        <pc:chgData name="Haya Aldossary" userId="dfb888b2b3201462" providerId="LiveId" clId="{15ECA721-E00F-4FC0-8683-250995ED4224}" dt="2024-03-19T04:37:17.249" v="26" actId="13926"/>
        <pc:sldMkLst>
          <pc:docMk/>
          <pc:sldMk cId="1483033710" sldId="262"/>
        </pc:sldMkLst>
        <pc:spChg chg="mod">
          <ac:chgData name="Haya Aldossary" userId="dfb888b2b3201462" providerId="LiveId" clId="{15ECA721-E00F-4FC0-8683-250995ED4224}" dt="2024-03-19T04:37:17.249" v="26" actId="13926"/>
          <ac:spMkLst>
            <pc:docMk/>
            <pc:sldMk cId="1483033710" sldId="262"/>
            <ac:spMk id="3" creationId="{491B918E-0997-274A-9EE2-CEBFBD9EC98B}"/>
          </ac:spMkLst>
        </pc:spChg>
      </pc:sldChg>
      <pc:sldChg chg="modSp mod">
        <pc:chgData name="Haya Aldossary" userId="dfb888b2b3201462" providerId="LiveId" clId="{15ECA721-E00F-4FC0-8683-250995ED4224}" dt="2024-03-19T04:39:32.961" v="27" actId="115"/>
        <pc:sldMkLst>
          <pc:docMk/>
          <pc:sldMk cId="4130979852" sldId="263"/>
        </pc:sldMkLst>
        <pc:spChg chg="mod">
          <ac:chgData name="Haya Aldossary" userId="dfb888b2b3201462" providerId="LiveId" clId="{15ECA721-E00F-4FC0-8683-250995ED4224}" dt="2024-03-19T04:39:32.961" v="27" actId="115"/>
          <ac:spMkLst>
            <pc:docMk/>
            <pc:sldMk cId="4130979852" sldId="263"/>
            <ac:spMk id="3" creationId="{F874C67A-A6A6-F347-86FD-65F76CDC1D91}"/>
          </ac:spMkLst>
        </pc:spChg>
      </pc:sldChg>
      <pc:sldChg chg="modSp add mod">
        <pc:chgData name="Haya Aldossary" userId="dfb888b2b3201462" providerId="LiveId" clId="{15ECA721-E00F-4FC0-8683-250995ED4224}" dt="2024-03-19T04:31:39.279" v="4" actId="14100"/>
        <pc:sldMkLst>
          <pc:docMk/>
          <pc:sldMk cId="3663702273" sldId="276"/>
        </pc:sldMkLst>
        <pc:spChg chg="mod">
          <ac:chgData name="Haya Aldossary" userId="dfb888b2b3201462" providerId="LiveId" clId="{15ECA721-E00F-4FC0-8683-250995ED4224}" dt="2024-03-19T04:31:27.305" v="1" actId="1076"/>
          <ac:spMkLst>
            <pc:docMk/>
            <pc:sldMk cId="3663702273" sldId="276"/>
            <ac:spMk id="3" creationId="{F0205C79-90B0-707E-2678-3E678D505EE4}"/>
          </ac:spMkLst>
        </pc:spChg>
        <pc:spChg chg="mod">
          <ac:chgData name="Haya Aldossary" userId="dfb888b2b3201462" providerId="LiveId" clId="{15ECA721-E00F-4FC0-8683-250995ED4224}" dt="2024-03-19T04:31:39.279" v="4" actId="14100"/>
          <ac:spMkLst>
            <pc:docMk/>
            <pc:sldMk cId="3663702273" sldId="276"/>
            <ac:spMk id="4" creationId="{3043B4EF-261D-FEE0-82A9-763A3DF6C17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241B84-7F8C-41EA-BD4E-C28404206092}" type="datetimeFigureOut">
              <a:rPr lang="en-US" smtClean="0"/>
              <a:t>3/19/2024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0FAF69-8A8B-4E1B-BC20-4FD1C154E1F5}" type="slidenum">
              <a:rPr lang="en-US" smtClean="0"/>
              <a:t>‹#›</a:t>
            </a:fld>
            <a:endParaRPr lang="en-US"/>
          </a:p>
        </p:txBody>
      </p:sp>
    </p:spTree>
    <p:extLst>
      <p:ext uri="{BB962C8B-B14F-4D97-AF65-F5344CB8AC3E}">
        <p14:creationId xmlns:p14="http://schemas.microsoft.com/office/powerpoint/2010/main" val="681706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u="sng" dirty="0">
                <a:solidFill>
                  <a:srgbClr val="7030A0"/>
                </a:solidFill>
                <a:highlight>
                  <a:srgbClr val="FFFF00"/>
                </a:highlight>
                <a:latin typeface="Times New Roman" panose="02020603050405020304" pitchFamily="18" charset="0"/>
                <a:cs typeface="Times New Roman" panose="02020603050405020304" pitchFamily="18" charset="0"/>
              </a:rPr>
              <a:t>density gradient centrifugation</a:t>
            </a:r>
            <a:endParaRPr lang="en-US" dirty="0"/>
          </a:p>
        </p:txBody>
      </p:sp>
      <p:sp>
        <p:nvSpPr>
          <p:cNvPr id="4" name="Slide Number Placeholder 3"/>
          <p:cNvSpPr>
            <a:spLocks noGrp="1"/>
          </p:cNvSpPr>
          <p:nvPr>
            <p:ph type="sldNum" sz="quarter" idx="5"/>
          </p:nvPr>
        </p:nvSpPr>
        <p:spPr/>
        <p:txBody>
          <a:bodyPr/>
          <a:lstStyle/>
          <a:p>
            <a:fld id="{B80FAF69-8A8B-4E1B-BC20-4FD1C154E1F5}" type="slidenum">
              <a:rPr lang="en-US" smtClean="0"/>
              <a:t>4</a:t>
            </a:fld>
            <a:endParaRPr lang="en-US"/>
          </a:p>
        </p:txBody>
      </p:sp>
    </p:spTree>
    <p:extLst>
      <p:ext uri="{BB962C8B-B14F-4D97-AF65-F5344CB8AC3E}">
        <p14:creationId xmlns:p14="http://schemas.microsoft.com/office/powerpoint/2010/main" val="3768865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p>
        </p:txBody>
      </p:sp>
      <p:sp>
        <p:nvSpPr>
          <p:cNvPr id="4" name="Slide Number Placeholder 3"/>
          <p:cNvSpPr>
            <a:spLocks noGrp="1"/>
          </p:cNvSpPr>
          <p:nvPr>
            <p:ph type="sldNum" sz="quarter" idx="5"/>
          </p:nvPr>
        </p:nvSpPr>
        <p:spPr/>
        <p:txBody>
          <a:bodyPr/>
          <a:lstStyle/>
          <a:p>
            <a:fld id="{0A80132A-4399-426B-8CC1-6CD618F31794}" type="slidenum">
              <a:rPr lang="en-US" smtClean="0"/>
              <a:t>7</a:t>
            </a:fld>
            <a:endParaRPr lang="en-US"/>
          </a:p>
        </p:txBody>
      </p:sp>
    </p:spTree>
    <p:extLst>
      <p:ext uri="{BB962C8B-B14F-4D97-AF65-F5344CB8AC3E}">
        <p14:creationId xmlns:p14="http://schemas.microsoft.com/office/powerpoint/2010/main" val="3536703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121DC-7966-1840-8762-99F62EC5D5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959101-987B-AC40-A53B-2BF89C133F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E115A7-8075-E54E-90F0-F08E062DA6B6}"/>
              </a:ext>
            </a:extLst>
          </p:cNvPr>
          <p:cNvSpPr>
            <a:spLocks noGrp="1"/>
          </p:cNvSpPr>
          <p:nvPr>
            <p:ph type="dt" sz="half" idx="10"/>
          </p:nvPr>
        </p:nvSpPr>
        <p:spPr/>
        <p:txBody>
          <a:bodyPr/>
          <a:lstStyle/>
          <a:p>
            <a:fld id="{AC670133-9D76-714B-A39D-AB580A336BD7}" type="datetimeFigureOut">
              <a:rPr lang="en-US" smtClean="0"/>
              <a:t>3/19/2024</a:t>
            </a:fld>
            <a:endParaRPr lang="en-US"/>
          </a:p>
        </p:txBody>
      </p:sp>
      <p:sp>
        <p:nvSpPr>
          <p:cNvPr id="5" name="Footer Placeholder 4">
            <a:extLst>
              <a:ext uri="{FF2B5EF4-FFF2-40B4-BE49-F238E27FC236}">
                <a16:creationId xmlns:a16="http://schemas.microsoft.com/office/drawing/2014/main" id="{A858E8AA-D5E2-C048-8525-D34C0AEB15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28BB3E-9ADE-5040-871A-DC23A8E34DA4}"/>
              </a:ext>
            </a:extLst>
          </p:cNvPr>
          <p:cNvSpPr>
            <a:spLocks noGrp="1"/>
          </p:cNvSpPr>
          <p:nvPr>
            <p:ph type="sldNum" sz="quarter" idx="12"/>
          </p:nvPr>
        </p:nvSpPr>
        <p:spPr/>
        <p:txBody>
          <a:bodyPr/>
          <a:lstStyle/>
          <a:p>
            <a:fld id="{85301FC7-B8DC-7A41-8533-96AAA9C4B4A1}" type="slidenum">
              <a:rPr lang="en-US" smtClean="0"/>
              <a:t>‹#›</a:t>
            </a:fld>
            <a:endParaRPr lang="en-US"/>
          </a:p>
        </p:txBody>
      </p:sp>
    </p:spTree>
    <p:extLst>
      <p:ext uri="{BB962C8B-B14F-4D97-AF65-F5344CB8AC3E}">
        <p14:creationId xmlns:p14="http://schemas.microsoft.com/office/powerpoint/2010/main" val="3667176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D79CF-C062-8B46-ABB7-AAAB5A4A02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A6A427-73D5-6347-AA65-D2ECD654A5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57C5E6-ADC2-CD4A-92A8-EAF7960ACC0F}"/>
              </a:ext>
            </a:extLst>
          </p:cNvPr>
          <p:cNvSpPr>
            <a:spLocks noGrp="1"/>
          </p:cNvSpPr>
          <p:nvPr>
            <p:ph type="dt" sz="half" idx="10"/>
          </p:nvPr>
        </p:nvSpPr>
        <p:spPr/>
        <p:txBody>
          <a:bodyPr/>
          <a:lstStyle/>
          <a:p>
            <a:fld id="{AC670133-9D76-714B-A39D-AB580A336BD7}" type="datetimeFigureOut">
              <a:rPr lang="en-US" smtClean="0"/>
              <a:t>3/19/2024</a:t>
            </a:fld>
            <a:endParaRPr lang="en-US"/>
          </a:p>
        </p:txBody>
      </p:sp>
      <p:sp>
        <p:nvSpPr>
          <p:cNvPr id="5" name="Footer Placeholder 4">
            <a:extLst>
              <a:ext uri="{FF2B5EF4-FFF2-40B4-BE49-F238E27FC236}">
                <a16:creationId xmlns:a16="http://schemas.microsoft.com/office/drawing/2014/main" id="{C413C3DC-872A-0E43-8FF5-1B270085B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1F7A40-66AA-3C43-AE2E-369EDE6B9904}"/>
              </a:ext>
            </a:extLst>
          </p:cNvPr>
          <p:cNvSpPr>
            <a:spLocks noGrp="1"/>
          </p:cNvSpPr>
          <p:nvPr>
            <p:ph type="sldNum" sz="quarter" idx="12"/>
          </p:nvPr>
        </p:nvSpPr>
        <p:spPr/>
        <p:txBody>
          <a:bodyPr/>
          <a:lstStyle/>
          <a:p>
            <a:fld id="{85301FC7-B8DC-7A41-8533-96AAA9C4B4A1}" type="slidenum">
              <a:rPr lang="en-US" smtClean="0"/>
              <a:t>‹#›</a:t>
            </a:fld>
            <a:endParaRPr lang="en-US"/>
          </a:p>
        </p:txBody>
      </p:sp>
    </p:spTree>
    <p:extLst>
      <p:ext uri="{BB962C8B-B14F-4D97-AF65-F5344CB8AC3E}">
        <p14:creationId xmlns:p14="http://schemas.microsoft.com/office/powerpoint/2010/main" val="997797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9FC2B5-596A-4642-98C0-D8236409E8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40C3D8-D2F0-C543-BD17-B806F56EB0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4C3759-C340-8644-ABF3-820FD8A21356}"/>
              </a:ext>
            </a:extLst>
          </p:cNvPr>
          <p:cNvSpPr>
            <a:spLocks noGrp="1"/>
          </p:cNvSpPr>
          <p:nvPr>
            <p:ph type="dt" sz="half" idx="10"/>
          </p:nvPr>
        </p:nvSpPr>
        <p:spPr/>
        <p:txBody>
          <a:bodyPr/>
          <a:lstStyle/>
          <a:p>
            <a:fld id="{AC670133-9D76-714B-A39D-AB580A336BD7}" type="datetimeFigureOut">
              <a:rPr lang="en-US" smtClean="0"/>
              <a:t>3/19/2024</a:t>
            </a:fld>
            <a:endParaRPr lang="en-US"/>
          </a:p>
        </p:txBody>
      </p:sp>
      <p:sp>
        <p:nvSpPr>
          <p:cNvPr id="5" name="Footer Placeholder 4">
            <a:extLst>
              <a:ext uri="{FF2B5EF4-FFF2-40B4-BE49-F238E27FC236}">
                <a16:creationId xmlns:a16="http://schemas.microsoft.com/office/drawing/2014/main" id="{5992681C-769E-6E40-BAA6-8B435C4D9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639385-EB67-7947-8C2F-DD243303D7B1}"/>
              </a:ext>
            </a:extLst>
          </p:cNvPr>
          <p:cNvSpPr>
            <a:spLocks noGrp="1"/>
          </p:cNvSpPr>
          <p:nvPr>
            <p:ph type="sldNum" sz="quarter" idx="12"/>
          </p:nvPr>
        </p:nvSpPr>
        <p:spPr/>
        <p:txBody>
          <a:bodyPr/>
          <a:lstStyle/>
          <a:p>
            <a:fld id="{85301FC7-B8DC-7A41-8533-96AAA9C4B4A1}" type="slidenum">
              <a:rPr lang="en-US" smtClean="0"/>
              <a:t>‹#›</a:t>
            </a:fld>
            <a:endParaRPr lang="en-US"/>
          </a:p>
        </p:txBody>
      </p:sp>
    </p:spTree>
    <p:extLst>
      <p:ext uri="{BB962C8B-B14F-4D97-AF65-F5344CB8AC3E}">
        <p14:creationId xmlns:p14="http://schemas.microsoft.com/office/powerpoint/2010/main" val="408826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5B1C-4FAD-4B4C-981F-933AA4D889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0DBB36-6D9E-D743-9F9C-453182F681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C70933-A3CF-D34C-A1DC-19B770926A48}"/>
              </a:ext>
            </a:extLst>
          </p:cNvPr>
          <p:cNvSpPr>
            <a:spLocks noGrp="1"/>
          </p:cNvSpPr>
          <p:nvPr>
            <p:ph type="dt" sz="half" idx="10"/>
          </p:nvPr>
        </p:nvSpPr>
        <p:spPr/>
        <p:txBody>
          <a:bodyPr/>
          <a:lstStyle/>
          <a:p>
            <a:fld id="{AC670133-9D76-714B-A39D-AB580A336BD7}" type="datetimeFigureOut">
              <a:rPr lang="en-US" smtClean="0"/>
              <a:t>3/19/2024</a:t>
            </a:fld>
            <a:endParaRPr lang="en-US"/>
          </a:p>
        </p:txBody>
      </p:sp>
      <p:sp>
        <p:nvSpPr>
          <p:cNvPr id="5" name="Footer Placeholder 4">
            <a:extLst>
              <a:ext uri="{FF2B5EF4-FFF2-40B4-BE49-F238E27FC236}">
                <a16:creationId xmlns:a16="http://schemas.microsoft.com/office/drawing/2014/main" id="{0364F0F5-52F0-8041-B3CD-A34EB59B34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69F76B-8A56-AC44-9B85-CB9DA5B02E76}"/>
              </a:ext>
            </a:extLst>
          </p:cNvPr>
          <p:cNvSpPr>
            <a:spLocks noGrp="1"/>
          </p:cNvSpPr>
          <p:nvPr>
            <p:ph type="sldNum" sz="quarter" idx="12"/>
          </p:nvPr>
        </p:nvSpPr>
        <p:spPr/>
        <p:txBody>
          <a:bodyPr/>
          <a:lstStyle/>
          <a:p>
            <a:fld id="{85301FC7-B8DC-7A41-8533-96AAA9C4B4A1}" type="slidenum">
              <a:rPr lang="en-US" smtClean="0"/>
              <a:t>‹#›</a:t>
            </a:fld>
            <a:endParaRPr lang="en-US"/>
          </a:p>
        </p:txBody>
      </p:sp>
    </p:spTree>
    <p:extLst>
      <p:ext uri="{BB962C8B-B14F-4D97-AF65-F5344CB8AC3E}">
        <p14:creationId xmlns:p14="http://schemas.microsoft.com/office/powerpoint/2010/main" val="2463279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58D89-AE22-4D47-8543-30757DBE45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AF271D-C450-FD47-822C-F08BF8DFAD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911C03-B16D-3D4B-9620-521E843BE23B}"/>
              </a:ext>
            </a:extLst>
          </p:cNvPr>
          <p:cNvSpPr>
            <a:spLocks noGrp="1"/>
          </p:cNvSpPr>
          <p:nvPr>
            <p:ph type="dt" sz="half" idx="10"/>
          </p:nvPr>
        </p:nvSpPr>
        <p:spPr/>
        <p:txBody>
          <a:bodyPr/>
          <a:lstStyle/>
          <a:p>
            <a:fld id="{AC670133-9D76-714B-A39D-AB580A336BD7}" type="datetimeFigureOut">
              <a:rPr lang="en-US" smtClean="0"/>
              <a:t>3/19/2024</a:t>
            </a:fld>
            <a:endParaRPr lang="en-US"/>
          </a:p>
        </p:txBody>
      </p:sp>
      <p:sp>
        <p:nvSpPr>
          <p:cNvPr id="5" name="Footer Placeholder 4">
            <a:extLst>
              <a:ext uri="{FF2B5EF4-FFF2-40B4-BE49-F238E27FC236}">
                <a16:creationId xmlns:a16="http://schemas.microsoft.com/office/drawing/2014/main" id="{ECED70DC-500D-2343-87E5-F33439FDD4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E5146F-A1D0-8C4A-924B-805ACEB9525C}"/>
              </a:ext>
            </a:extLst>
          </p:cNvPr>
          <p:cNvSpPr>
            <a:spLocks noGrp="1"/>
          </p:cNvSpPr>
          <p:nvPr>
            <p:ph type="sldNum" sz="quarter" idx="12"/>
          </p:nvPr>
        </p:nvSpPr>
        <p:spPr/>
        <p:txBody>
          <a:bodyPr/>
          <a:lstStyle/>
          <a:p>
            <a:fld id="{85301FC7-B8DC-7A41-8533-96AAA9C4B4A1}" type="slidenum">
              <a:rPr lang="en-US" smtClean="0"/>
              <a:t>‹#›</a:t>
            </a:fld>
            <a:endParaRPr lang="en-US"/>
          </a:p>
        </p:txBody>
      </p:sp>
    </p:spTree>
    <p:extLst>
      <p:ext uri="{BB962C8B-B14F-4D97-AF65-F5344CB8AC3E}">
        <p14:creationId xmlns:p14="http://schemas.microsoft.com/office/powerpoint/2010/main" val="217139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1DE89-1DB1-164F-98FD-01AFF51415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8440AA-E0CF-4F4F-9088-92B64BF0C6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471069-2773-3047-9550-5E44B937D7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13B241-AF0E-4647-8680-18BD95BFF0CD}"/>
              </a:ext>
            </a:extLst>
          </p:cNvPr>
          <p:cNvSpPr>
            <a:spLocks noGrp="1"/>
          </p:cNvSpPr>
          <p:nvPr>
            <p:ph type="dt" sz="half" idx="10"/>
          </p:nvPr>
        </p:nvSpPr>
        <p:spPr/>
        <p:txBody>
          <a:bodyPr/>
          <a:lstStyle/>
          <a:p>
            <a:fld id="{AC670133-9D76-714B-A39D-AB580A336BD7}" type="datetimeFigureOut">
              <a:rPr lang="en-US" smtClean="0"/>
              <a:t>3/19/2024</a:t>
            </a:fld>
            <a:endParaRPr lang="en-US"/>
          </a:p>
        </p:txBody>
      </p:sp>
      <p:sp>
        <p:nvSpPr>
          <p:cNvPr id="6" name="Footer Placeholder 5">
            <a:extLst>
              <a:ext uri="{FF2B5EF4-FFF2-40B4-BE49-F238E27FC236}">
                <a16:creationId xmlns:a16="http://schemas.microsoft.com/office/drawing/2014/main" id="{B93DAC9A-ACF1-5F40-B436-E8D70CDE8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13D2F4-9E79-6F42-A0C2-371B099BA796}"/>
              </a:ext>
            </a:extLst>
          </p:cNvPr>
          <p:cNvSpPr>
            <a:spLocks noGrp="1"/>
          </p:cNvSpPr>
          <p:nvPr>
            <p:ph type="sldNum" sz="quarter" idx="12"/>
          </p:nvPr>
        </p:nvSpPr>
        <p:spPr/>
        <p:txBody>
          <a:bodyPr/>
          <a:lstStyle/>
          <a:p>
            <a:fld id="{85301FC7-B8DC-7A41-8533-96AAA9C4B4A1}" type="slidenum">
              <a:rPr lang="en-US" smtClean="0"/>
              <a:t>‹#›</a:t>
            </a:fld>
            <a:endParaRPr lang="en-US"/>
          </a:p>
        </p:txBody>
      </p:sp>
    </p:spTree>
    <p:extLst>
      <p:ext uri="{BB962C8B-B14F-4D97-AF65-F5344CB8AC3E}">
        <p14:creationId xmlns:p14="http://schemas.microsoft.com/office/powerpoint/2010/main" val="47723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5D643-85F9-CF44-97AF-29E7669AE1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896025-A7C5-8E4A-A214-5A6D69C5A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0D515C-E172-C04C-AC85-527F6438AA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406E2D-A30B-B048-8953-778B6626A1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512921-A16D-A44B-AF30-5107DCFA1A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D962EB-F83A-F145-B248-F6EAAE6F4B60}"/>
              </a:ext>
            </a:extLst>
          </p:cNvPr>
          <p:cNvSpPr>
            <a:spLocks noGrp="1"/>
          </p:cNvSpPr>
          <p:nvPr>
            <p:ph type="dt" sz="half" idx="10"/>
          </p:nvPr>
        </p:nvSpPr>
        <p:spPr/>
        <p:txBody>
          <a:bodyPr/>
          <a:lstStyle/>
          <a:p>
            <a:fld id="{AC670133-9D76-714B-A39D-AB580A336BD7}" type="datetimeFigureOut">
              <a:rPr lang="en-US" smtClean="0"/>
              <a:t>3/19/2024</a:t>
            </a:fld>
            <a:endParaRPr lang="en-US"/>
          </a:p>
        </p:txBody>
      </p:sp>
      <p:sp>
        <p:nvSpPr>
          <p:cNvPr id="8" name="Footer Placeholder 7">
            <a:extLst>
              <a:ext uri="{FF2B5EF4-FFF2-40B4-BE49-F238E27FC236}">
                <a16:creationId xmlns:a16="http://schemas.microsoft.com/office/drawing/2014/main" id="{E236D196-CE6E-E141-BEC4-03880F0A04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C1552C-525A-EA4D-A822-3965DCD44849}"/>
              </a:ext>
            </a:extLst>
          </p:cNvPr>
          <p:cNvSpPr>
            <a:spLocks noGrp="1"/>
          </p:cNvSpPr>
          <p:nvPr>
            <p:ph type="sldNum" sz="quarter" idx="12"/>
          </p:nvPr>
        </p:nvSpPr>
        <p:spPr/>
        <p:txBody>
          <a:bodyPr/>
          <a:lstStyle/>
          <a:p>
            <a:fld id="{85301FC7-B8DC-7A41-8533-96AAA9C4B4A1}" type="slidenum">
              <a:rPr lang="en-US" smtClean="0"/>
              <a:t>‹#›</a:t>
            </a:fld>
            <a:endParaRPr lang="en-US"/>
          </a:p>
        </p:txBody>
      </p:sp>
    </p:spTree>
    <p:extLst>
      <p:ext uri="{BB962C8B-B14F-4D97-AF65-F5344CB8AC3E}">
        <p14:creationId xmlns:p14="http://schemas.microsoft.com/office/powerpoint/2010/main" val="8861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06BE0-1647-F347-8B95-CD127852D0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E404DD-F0D0-0C47-9A59-D73CE6AE5F43}"/>
              </a:ext>
            </a:extLst>
          </p:cNvPr>
          <p:cNvSpPr>
            <a:spLocks noGrp="1"/>
          </p:cNvSpPr>
          <p:nvPr>
            <p:ph type="dt" sz="half" idx="10"/>
          </p:nvPr>
        </p:nvSpPr>
        <p:spPr/>
        <p:txBody>
          <a:bodyPr/>
          <a:lstStyle/>
          <a:p>
            <a:fld id="{AC670133-9D76-714B-A39D-AB580A336BD7}" type="datetimeFigureOut">
              <a:rPr lang="en-US" smtClean="0"/>
              <a:t>3/19/2024</a:t>
            </a:fld>
            <a:endParaRPr lang="en-US"/>
          </a:p>
        </p:txBody>
      </p:sp>
      <p:sp>
        <p:nvSpPr>
          <p:cNvPr id="4" name="Footer Placeholder 3">
            <a:extLst>
              <a:ext uri="{FF2B5EF4-FFF2-40B4-BE49-F238E27FC236}">
                <a16:creationId xmlns:a16="http://schemas.microsoft.com/office/drawing/2014/main" id="{CAFD2516-B588-7A4D-A00D-8263FE2AA7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A6CB36-91DB-1C40-BDC7-1DC6A8734BC1}"/>
              </a:ext>
            </a:extLst>
          </p:cNvPr>
          <p:cNvSpPr>
            <a:spLocks noGrp="1"/>
          </p:cNvSpPr>
          <p:nvPr>
            <p:ph type="sldNum" sz="quarter" idx="12"/>
          </p:nvPr>
        </p:nvSpPr>
        <p:spPr/>
        <p:txBody>
          <a:bodyPr/>
          <a:lstStyle/>
          <a:p>
            <a:fld id="{85301FC7-B8DC-7A41-8533-96AAA9C4B4A1}" type="slidenum">
              <a:rPr lang="en-US" smtClean="0"/>
              <a:t>‹#›</a:t>
            </a:fld>
            <a:endParaRPr lang="en-US"/>
          </a:p>
        </p:txBody>
      </p:sp>
    </p:spTree>
    <p:extLst>
      <p:ext uri="{BB962C8B-B14F-4D97-AF65-F5344CB8AC3E}">
        <p14:creationId xmlns:p14="http://schemas.microsoft.com/office/powerpoint/2010/main" val="353037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3A2F25-FFFD-654A-85A4-88DC28441B1C}"/>
              </a:ext>
            </a:extLst>
          </p:cNvPr>
          <p:cNvSpPr>
            <a:spLocks noGrp="1"/>
          </p:cNvSpPr>
          <p:nvPr>
            <p:ph type="dt" sz="half" idx="10"/>
          </p:nvPr>
        </p:nvSpPr>
        <p:spPr/>
        <p:txBody>
          <a:bodyPr/>
          <a:lstStyle/>
          <a:p>
            <a:fld id="{AC670133-9D76-714B-A39D-AB580A336BD7}" type="datetimeFigureOut">
              <a:rPr lang="en-US" smtClean="0"/>
              <a:t>3/19/2024</a:t>
            </a:fld>
            <a:endParaRPr lang="en-US"/>
          </a:p>
        </p:txBody>
      </p:sp>
      <p:sp>
        <p:nvSpPr>
          <p:cNvPr id="3" name="Footer Placeholder 2">
            <a:extLst>
              <a:ext uri="{FF2B5EF4-FFF2-40B4-BE49-F238E27FC236}">
                <a16:creationId xmlns:a16="http://schemas.microsoft.com/office/drawing/2014/main" id="{36AABF41-9288-C142-9938-A6B36B2619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903597-85DC-D84F-B0CD-A291E24D4CE2}"/>
              </a:ext>
            </a:extLst>
          </p:cNvPr>
          <p:cNvSpPr>
            <a:spLocks noGrp="1"/>
          </p:cNvSpPr>
          <p:nvPr>
            <p:ph type="sldNum" sz="quarter" idx="12"/>
          </p:nvPr>
        </p:nvSpPr>
        <p:spPr/>
        <p:txBody>
          <a:bodyPr/>
          <a:lstStyle/>
          <a:p>
            <a:fld id="{85301FC7-B8DC-7A41-8533-96AAA9C4B4A1}" type="slidenum">
              <a:rPr lang="en-US" smtClean="0"/>
              <a:t>‹#›</a:t>
            </a:fld>
            <a:endParaRPr lang="en-US"/>
          </a:p>
        </p:txBody>
      </p:sp>
    </p:spTree>
    <p:extLst>
      <p:ext uri="{BB962C8B-B14F-4D97-AF65-F5344CB8AC3E}">
        <p14:creationId xmlns:p14="http://schemas.microsoft.com/office/powerpoint/2010/main" val="2361256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A6D0B-BD21-034B-931B-33B2CA9C8D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46F617-6C26-A340-9AB3-775C5A88E5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572159-DCB4-9243-BF22-295740740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2D394B-176E-114A-BFD2-D54801DFD7E4}"/>
              </a:ext>
            </a:extLst>
          </p:cNvPr>
          <p:cNvSpPr>
            <a:spLocks noGrp="1"/>
          </p:cNvSpPr>
          <p:nvPr>
            <p:ph type="dt" sz="half" idx="10"/>
          </p:nvPr>
        </p:nvSpPr>
        <p:spPr/>
        <p:txBody>
          <a:bodyPr/>
          <a:lstStyle/>
          <a:p>
            <a:fld id="{AC670133-9D76-714B-A39D-AB580A336BD7}" type="datetimeFigureOut">
              <a:rPr lang="en-US" smtClean="0"/>
              <a:t>3/19/2024</a:t>
            </a:fld>
            <a:endParaRPr lang="en-US"/>
          </a:p>
        </p:txBody>
      </p:sp>
      <p:sp>
        <p:nvSpPr>
          <p:cNvPr id="6" name="Footer Placeholder 5">
            <a:extLst>
              <a:ext uri="{FF2B5EF4-FFF2-40B4-BE49-F238E27FC236}">
                <a16:creationId xmlns:a16="http://schemas.microsoft.com/office/drawing/2014/main" id="{16232AA6-6762-C348-A56B-980E75600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3BC5A2-FCB1-AE4F-B18A-0CF745B71D88}"/>
              </a:ext>
            </a:extLst>
          </p:cNvPr>
          <p:cNvSpPr>
            <a:spLocks noGrp="1"/>
          </p:cNvSpPr>
          <p:nvPr>
            <p:ph type="sldNum" sz="quarter" idx="12"/>
          </p:nvPr>
        </p:nvSpPr>
        <p:spPr/>
        <p:txBody>
          <a:bodyPr/>
          <a:lstStyle/>
          <a:p>
            <a:fld id="{85301FC7-B8DC-7A41-8533-96AAA9C4B4A1}" type="slidenum">
              <a:rPr lang="en-US" smtClean="0"/>
              <a:t>‹#›</a:t>
            </a:fld>
            <a:endParaRPr lang="en-US"/>
          </a:p>
        </p:txBody>
      </p:sp>
    </p:spTree>
    <p:extLst>
      <p:ext uri="{BB962C8B-B14F-4D97-AF65-F5344CB8AC3E}">
        <p14:creationId xmlns:p14="http://schemas.microsoft.com/office/powerpoint/2010/main" val="118317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94759-E558-F642-992C-41D06CBC80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5CE8BC-85B7-2446-B675-6FA195390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5A26BA-D39A-8B4C-8F2C-CF2CE7578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1071F9-6930-D84A-8721-12908973ADE9}"/>
              </a:ext>
            </a:extLst>
          </p:cNvPr>
          <p:cNvSpPr>
            <a:spLocks noGrp="1"/>
          </p:cNvSpPr>
          <p:nvPr>
            <p:ph type="dt" sz="half" idx="10"/>
          </p:nvPr>
        </p:nvSpPr>
        <p:spPr/>
        <p:txBody>
          <a:bodyPr/>
          <a:lstStyle/>
          <a:p>
            <a:fld id="{AC670133-9D76-714B-A39D-AB580A336BD7}" type="datetimeFigureOut">
              <a:rPr lang="en-US" smtClean="0"/>
              <a:t>3/19/2024</a:t>
            </a:fld>
            <a:endParaRPr lang="en-US"/>
          </a:p>
        </p:txBody>
      </p:sp>
      <p:sp>
        <p:nvSpPr>
          <p:cNvPr id="6" name="Footer Placeholder 5">
            <a:extLst>
              <a:ext uri="{FF2B5EF4-FFF2-40B4-BE49-F238E27FC236}">
                <a16:creationId xmlns:a16="http://schemas.microsoft.com/office/drawing/2014/main" id="{277F1CB6-1A39-344B-B3E3-6F2CF3F313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FCB681-ACC4-B74F-882F-2D365D1F57F3}"/>
              </a:ext>
            </a:extLst>
          </p:cNvPr>
          <p:cNvSpPr>
            <a:spLocks noGrp="1"/>
          </p:cNvSpPr>
          <p:nvPr>
            <p:ph type="sldNum" sz="quarter" idx="12"/>
          </p:nvPr>
        </p:nvSpPr>
        <p:spPr/>
        <p:txBody>
          <a:bodyPr/>
          <a:lstStyle/>
          <a:p>
            <a:fld id="{85301FC7-B8DC-7A41-8533-96AAA9C4B4A1}" type="slidenum">
              <a:rPr lang="en-US" smtClean="0"/>
              <a:t>‹#›</a:t>
            </a:fld>
            <a:endParaRPr lang="en-US"/>
          </a:p>
        </p:txBody>
      </p:sp>
    </p:spTree>
    <p:extLst>
      <p:ext uri="{BB962C8B-B14F-4D97-AF65-F5344CB8AC3E}">
        <p14:creationId xmlns:p14="http://schemas.microsoft.com/office/powerpoint/2010/main" val="3407643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C7349A-1EEC-5D49-B15F-C879C624B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6FDADE-C6FB-9E40-8DEC-0339FF677F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24EAB6-0A2C-2640-A3C7-6E9E3E77BB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70133-9D76-714B-A39D-AB580A336BD7}" type="datetimeFigureOut">
              <a:rPr lang="en-US" smtClean="0"/>
              <a:t>3/19/2024</a:t>
            </a:fld>
            <a:endParaRPr lang="en-US"/>
          </a:p>
        </p:txBody>
      </p:sp>
      <p:sp>
        <p:nvSpPr>
          <p:cNvPr id="5" name="Footer Placeholder 4">
            <a:extLst>
              <a:ext uri="{FF2B5EF4-FFF2-40B4-BE49-F238E27FC236}">
                <a16:creationId xmlns:a16="http://schemas.microsoft.com/office/drawing/2014/main" id="{FDB61563-9818-114C-9C61-C419AA8ADC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C51B38-492D-294E-AE44-C5978F17A1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01FC7-B8DC-7A41-8533-96AAA9C4B4A1}" type="slidenum">
              <a:rPr lang="en-US" smtClean="0"/>
              <a:t>‹#›</a:t>
            </a:fld>
            <a:endParaRPr lang="en-US"/>
          </a:p>
        </p:txBody>
      </p:sp>
    </p:spTree>
    <p:extLst>
      <p:ext uri="{BB962C8B-B14F-4D97-AF65-F5344CB8AC3E}">
        <p14:creationId xmlns:p14="http://schemas.microsoft.com/office/powerpoint/2010/main" val="686131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blog.quartzy.com/2017/05/30/peripheral-blood-mononuclear-cells-pbmc-isolation-preservation-cultur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Cl4sTwKFe9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cbionetwork.org/educational-resources/elearning/hemocytometer" TargetMode="External"/><Relationship Id="rId2" Type="http://schemas.openxmlformats.org/officeDocument/2006/relationships/hyperlink" Target="https://youtu.be/pP0xERLUhy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temcell.com/how-to-count-cells-with-a-hemocytometer.html#countin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youtube.com/watch?v=pP0xERLUhyc"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E426B-2D39-6F44-B9E3-00B640AF06A9}"/>
              </a:ext>
            </a:extLst>
          </p:cNvPr>
          <p:cNvSpPr>
            <a:spLocks noGrp="1"/>
          </p:cNvSpPr>
          <p:nvPr>
            <p:ph type="ctrTitle"/>
          </p:nvPr>
        </p:nvSpPr>
        <p:spPr>
          <a:xfrm>
            <a:off x="1401337" y="1359404"/>
            <a:ext cx="9144000" cy="2387600"/>
          </a:xfrm>
        </p:spPr>
        <p:txBody>
          <a:bodyPr/>
          <a:lstStyle/>
          <a:p>
            <a:r>
              <a:rPr lang="en-US" dirty="0"/>
              <a:t>How to isolate PBMC</a:t>
            </a:r>
          </a:p>
        </p:txBody>
      </p:sp>
      <p:sp>
        <p:nvSpPr>
          <p:cNvPr id="3" name="Subtitle 2">
            <a:extLst>
              <a:ext uri="{FF2B5EF4-FFF2-40B4-BE49-F238E27FC236}">
                <a16:creationId xmlns:a16="http://schemas.microsoft.com/office/drawing/2014/main" id="{6722C277-664F-B145-89A2-C2AE211DC87B}"/>
              </a:ext>
            </a:extLst>
          </p:cNvPr>
          <p:cNvSpPr>
            <a:spLocks noGrp="1"/>
          </p:cNvSpPr>
          <p:nvPr>
            <p:ph type="subTitle" idx="1"/>
          </p:nvPr>
        </p:nvSpPr>
        <p:spPr>
          <a:xfrm>
            <a:off x="1524000" y="4137297"/>
            <a:ext cx="9144000" cy="1655762"/>
          </a:xfrm>
        </p:spPr>
        <p:txBody>
          <a:bodyPr/>
          <a:lstStyle/>
          <a:p>
            <a:r>
              <a:rPr lang="en-US" dirty="0"/>
              <a:t>Dr. Saeedah Almutairi</a:t>
            </a:r>
          </a:p>
        </p:txBody>
      </p:sp>
      <p:sp>
        <p:nvSpPr>
          <p:cNvPr id="4" name="Title 1">
            <a:extLst>
              <a:ext uri="{FF2B5EF4-FFF2-40B4-BE49-F238E27FC236}">
                <a16:creationId xmlns:a16="http://schemas.microsoft.com/office/drawing/2014/main" id="{334A9219-7B5F-F273-DB75-A44DA60DEE9E}"/>
              </a:ext>
            </a:extLst>
          </p:cNvPr>
          <p:cNvSpPr txBox="1">
            <a:spLocks/>
          </p:cNvSpPr>
          <p:nvPr/>
        </p:nvSpPr>
        <p:spPr>
          <a:xfrm>
            <a:off x="838200" y="51262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CA" sz="3200" b="1" dirty="0">
                <a:solidFill>
                  <a:srgbClr val="C00000"/>
                </a:solidFill>
                <a:latin typeface="Times New Roman" panose="02020603050405020304" pitchFamily="18" charset="0"/>
                <a:cs typeface="Times New Roman" panose="02020603050405020304" pitchFamily="18" charset="0"/>
              </a:rPr>
              <a:t>Peripheral blood mononuclear cells (PBMC)</a:t>
            </a:r>
            <a:endParaRPr lang="en-US" sz="3200" b="1" dirty="0">
              <a:solidFill>
                <a:srgbClr val="C00000"/>
              </a:solidFill>
            </a:endParaRPr>
          </a:p>
        </p:txBody>
      </p:sp>
    </p:spTree>
    <p:extLst>
      <p:ext uri="{BB962C8B-B14F-4D97-AF65-F5344CB8AC3E}">
        <p14:creationId xmlns:p14="http://schemas.microsoft.com/office/powerpoint/2010/main" val="1531578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E17013-09DD-264D-AD0D-74C384739901}"/>
              </a:ext>
            </a:extLst>
          </p:cNvPr>
          <p:cNvSpPr txBox="1"/>
          <p:nvPr/>
        </p:nvSpPr>
        <p:spPr>
          <a:xfrm>
            <a:off x="438150" y="1141186"/>
            <a:ext cx="11315700" cy="4401205"/>
          </a:xfrm>
          <a:prstGeom prst="rect">
            <a:avLst/>
          </a:prstGeom>
          <a:noFill/>
        </p:spPr>
        <p:txBody>
          <a:bodyPr wrap="square">
            <a:spAutoFit/>
          </a:bodyPr>
          <a:lstStyle/>
          <a:p>
            <a:pPr algn="just">
              <a:buFont typeface="Wingdings" panose="05000000000000000000" pitchFamily="2" charset="2"/>
              <a:buChar char="Ø"/>
            </a:pPr>
            <a:r>
              <a:rPr lang="en-CA" sz="2800" dirty="0">
                <a:latin typeface="Times New Roman" panose="02020603050405020304" pitchFamily="18" charset="0"/>
                <a:cs typeface="Times New Roman" panose="02020603050405020304" pitchFamily="18" charset="0"/>
              </a:rPr>
              <a:t>The wash step is repeated, and the cell pellet is then resuspended in medium to count as before. </a:t>
            </a:r>
          </a:p>
          <a:p>
            <a:pPr algn="just">
              <a:buFont typeface="Wingdings" panose="05000000000000000000" pitchFamily="2" charset="2"/>
              <a:buChar char="Ø"/>
            </a:pPr>
            <a:endParaRPr lang="en-CA"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CA" sz="2800" u="sng" dirty="0">
                <a:solidFill>
                  <a:srgbClr val="7030A0"/>
                </a:solidFill>
                <a:latin typeface="Times New Roman" panose="02020603050405020304" pitchFamily="18" charset="0"/>
                <a:cs typeface="Times New Roman" panose="02020603050405020304" pitchFamily="18" charset="0"/>
              </a:rPr>
              <a:t>Once thawed, </a:t>
            </a:r>
            <a:r>
              <a:rPr lang="en-CA" sz="2800" b="1" u="sng" dirty="0">
                <a:solidFill>
                  <a:srgbClr val="7030A0"/>
                </a:solidFill>
                <a:latin typeface="Times New Roman" panose="02020603050405020304" pitchFamily="18" charset="0"/>
                <a:cs typeface="Times New Roman" panose="02020603050405020304" pitchFamily="18" charset="0"/>
              </a:rPr>
              <a:t>PBMCs must be rested overnight to remove any apoptotic cells</a:t>
            </a:r>
            <a:r>
              <a:rPr lang="en-CA" sz="2800" u="sng" dirty="0">
                <a:solidFill>
                  <a:srgbClr val="7030A0"/>
                </a:solidFill>
                <a:latin typeface="Times New Roman" panose="02020603050405020304" pitchFamily="18" charset="0"/>
                <a:cs typeface="Times New Roman" panose="02020603050405020304" pitchFamily="18" charset="0"/>
              </a:rPr>
              <a:t>—this </a:t>
            </a:r>
            <a:r>
              <a:rPr lang="en-CA" sz="2800" b="1" u="sng" dirty="0">
                <a:solidFill>
                  <a:srgbClr val="7030A0"/>
                </a:solidFill>
                <a:latin typeface="Times New Roman" panose="02020603050405020304" pitchFamily="18" charset="0"/>
                <a:cs typeface="Times New Roman" panose="02020603050405020304" pitchFamily="18" charset="0"/>
              </a:rPr>
              <a:t>increases viability and improves functionality </a:t>
            </a:r>
            <a:r>
              <a:rPr lang="en-CA" sz="2800" u="sng" dirty="0">
                <a:solidFill>
                  <a:srgbClr val="7030A0"/>
                </a:solidFill>
                <a:latin typeface="Times New Roman" panose="02020603050405020304" pitchFamily="18" charset="0"/>
                <a:cs typeface="Times New Roman" panose="02020603050405020304" pitchFamily="18" charset="0"/>
              </a:rPr>
              <a:t>and involves incubating the freshly thawed PBMCs in </a:t>
            </a:r>
            <a:r>
              <a:rPr lang="en-CA" sz="2800" b="1" u="sng" dirty="0">
                <a:solidFill>
                  <a:srgbClr val="7030A0"/>
                </a:solidFill>
                <a:latin typeface="Times New Roman" panose="02020603050405020304" pitchFamily="18" charset="0"/>
                <a:cs typeface="Times New Roman" panose="02020603050405020304" pitchFamily="18" charset="0"/>
              </a:rPr>
              <a:t>supplemented medium</a:t>
            </a:r>
            <a:r>
              <a:rPr lang="en-CA" sz="2800" u="sng" dirty="0">
                <a:solidFill>
                  <a:srgbClr val="7030A0"/>
                </a:solidFill>
                <a:latin typeface="Times New Roman" panose="02020603050405020304" pitchFamily="18" charset="0"/>
                <a:cs typeface="Times New Roman" panose="02020603050405020304" pitchFamily="18" charset="0"/>
              </a:rPr>
              <a:t> for </a:t>
            </a:r>
            <a:r>
              <a:rPr lang="en-CA" sz="2800" b="1" u="sng" dirty="0">
                <a:solidFill>
                  <a:srgbClr val="7030A0"/>
                </a:solidFill>
                <a:latin typeface="Times New Roman" panose="02020603050405020304" pitchFamily="18" charset="0"/>
                <a:cs typeface="Times New Roman" panose="02020603050405020304" pitchFamily="18" charset="0"/>
              </a:rPr>
              <a:t>approximately 18 hours</a:t>
            </a:r>
            <a:r>
              <a:rPr lang="en-CA" sz="2800" u="sng" dirty="0">
                <a:solidFill>
                  <a:srgbClr val="7030A0"/>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endParaRPr lang="en-CA"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CA" sz="2800" dirty="0">
                <a:latin typeface="Times New Roman" panose="02020603050405020304" pitchFamily="18" charset="0"/>
                <a:cs typeface="Times New Roman" panose="02020603050405020304" pitchFamily="18" charset="0"/>
              </a:rPr>
              <a:t> After this resting period, cells must be washed, and are then ready to be used in culture or any other assay. </a:t>
            </a:r>
            <a:endParaRPr lang="en-US" sz="2800" dirty="0"/>
          </a:p>
        </p:txBody>
      </p:sp>
      <p:sp>
        <p:nvSpPr>
          <p:cNvPr id="6" name="TextBox 5">
            <a:extLst>
              <a:ext uri="{FF2B5EF4-FFF2-40B4-BE49-F238E27FC236}">
                <a16:creationId xmlns:a16="http://schemas.microsoft.com/office/drawing/2014/main" id="{589E85FE-1043-68CA-B44F-62F428F0B019}"/>
              </a:ext>
            </a:extLst>
          </p:cNvPr>
          <p:cNvSpPr txBox="1"/>
          <p:nvPr/>
        </p:nvSpPr>
        <p:spPr>
          <a:xfrm>
            <a:off x="2656778" y="143908"/>
            <a:ext cx="6094140" cy="523220"/>
          </a:xfrm>
          <a:prstGeom prst="rect">
            <a:avLst/>
          </a:prstGeom>
          <a:noFill/>
        </p:spPr>
        <p:txBody>
          <a:bodyPr wrap="square">
            <a:spAutoFit/>
          </a:bodyPr>
          <a:lstStyle/>
          <a:p>
            <a:pPr algn="ctr"/>
            <a:r>
              <a:rPr lang="en-CA" sz="2800" b="1" dirty="0">
                <a:solidFill>
                  <a:srgbClr val="C00000"/>
                </a:solidFill>
                <a:latin typeface="Times New Roman" panose="02020603050405020304" pitchFamily="18" charset="0"/>
                <a:cs typeface="Times New Roman" panose="02020603050405020304" pitchFamily="18" charset="0"/>
              </a:rPr>
              <a:t>Thawing and resting of PBMCs</a:t>
            </a:r>
            <a:endParaRPr lang="en-US" sz="2800" dirty="0">
              <a:solidFill>
                <a:srgbClr val="C00000"/>
              </a:solidFill>
            </a:endParaRPr>
          </a:p>
        </p:txBody>
      </p:sp>
    </p:spTree>
    <p:extLst>
      <p:ext uri="{BB962C8B-B14F-4D97-AF65-F5344CB8AC3E}">
        <p14:creationId xmlns:p14="http://schemas.microsoft.com/office/powerpoint/2010/main" val="2694805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74C67A-A6A6-F347-86FD-65F76CDC1D91}"/>
              </a:ext>
            </a:extLst>
          </p:cNvPr>
          <p:cNvSpPr>
            <a:spLocks noGrp="1"/>
          </p:cNvSpPr>
          <p:nvPr>
            <p:ph idx="1"/>
          </p:nvPr>
        </p:nvSpPr>
        <p:spPr>
          <a:xfrm>
            <a:off x="236033" y="1262284"/>
            <a:ext cx="11060152" cy="5136318"/>
          </a:xfrm>
        </p:spPr>
        <p:txBody>
          <a:bodyPr>
            <a:normAutofit fontScale="92500" lnSpcReduction="20000"/>
          </a:bodyPr>
          <a:lstStyle/>
          <a:p>
            <a:pPr algn="just">
              <a:buFont typeface="Wingdings" panose="05000000000000000000" pitchFamily="2" charset="2"/>
              <a:buChar char="Ø"/>
            </a:pPr>
            <a:r>
              <a:rPr lang="en-CA" dirty="0">
                <a:highlight>
                  <a:srgbClr val="00FFFF"/>
                </a:highlight>
                <a:latin typeface="Times New Roman" panose="02020603050405020304" pitchFamily="18" charset="0"/>
                <a:cs typeface="Times New Roman" panose="02020603050405020304" pitchFamily="18" charset="0"/>
              </a:rPr>
              <a:t>PBMCs </a:t>
            </a:r>
            <a:r>
              <a:rPr lang="en-CA" b="1" dirty="0">
                <a:highlight>
                  <a:srgbClr val="00FFFF"/>
                </a:highlight>
                <a:latin typeface="Times New Roman" panose="02020603050405020304" pitchFamily="18" charset="0"/>
                <a:cs typeface="Times New Roman" panose="02020603050405020304" pitchFamily="18" charset="0"/>
              </a:rPr>
              <a:t>can be cultured for 5-7 days in 24- or 96-well plates</a:t>
            </a:r>
            <a:r>
              <a:rPr lang="en-CA" dirty="0">
                <a:highlight>
                  <a:srgbClr val="00FFFF"/>
                </a:highlight>
                <a:latin typeface="Times New Roman" panose="02020603050405020304" pitchFamily="18" charset="0"/>
                <a:cs typeface="Times New Roman" panose="02020603050405020304" pitchFamily="18" charset="0"/>
              </a:rPr>
              <a:t>, using supplemented RPMI-1640 medium, and incubated at </a:t>
            </a:r>
            <a:r>
              <a:rPr lang="en-CA" b="1" dirty="0">
                <a:highlight>
                  <a:srgbClr val="00FFFF"/>
                </a:highlight>
                <a:latin typeface="Times New Roman" panose="02020603050405020304" pitchFamily="18" charset="0"/>
                <a:cs typeface="Times New Roman" panose="02020603050405020304" pitchFamily="18" charset="0"/>
              </a:rPr>
              <a:t>37°C in a humidified, 5% CO</a:t>
            </a:r>
            <a:r>
              <a:rPr lang="en-CA" b="1" baseline="-25000" dirty="0">
                <a:highlight>
                  <a:srgbClr val="00FFFF"/>
                </a:highlight>
                <a:latin typeface="Times New Roman" panose="02020603050405020304" pitchFamily="18" charset="0"/>
                <a:cs typeface="Times New Roman" panose="02020603050405020304" pitchFamily="18" charset="0"/>
              </a:rPr>
              <a:t>2</a:t>
            </a:r>
            <a:r>
              <a:rPr lang="en-CA" b="1" dirty="0">
                <a:highlight>
                  <a:srgbClr val="00FFFF"/>
                </a:highlight>
                <a:latin typeface="Times New Roman" panose="02020603050405020304" pitchFamily="18" charset="0"/>
                <a:cs typeface="Times New Roman" panose="02020603050405020304" pitchFamily="18" charset="0"/>
              </a:rPr>
              <a:t> atmosphere.</a:t>
            </a:r>
          </a:p>
          <a:p>
            <a:pPr algn="just">
              <a:buFont typeface="Wingdings" panose="05000000000000000000" pitchFamily="2" charset="2"/>
              <a:buChar char="Ø"/>
            </a:pPr>
            <a:endParaRPr lang="en-CA"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CA" dirty="0">
                <a:latin typeface="Times New Roman" panose="02020603050405020304" pitchFamily="18" charset="0"/>
                <a:cs typeface="Times New Roman" panose="02020603050405020304" pitchFamily="18" charset="0"/>
              </a:rPr>
              <a:t> </a:t>
            </a:r>
            <a:r>
              <a:rPr lang="en-CA" u="sng" dirty="0">
                <a:latin typeface="Times New Roman" panose="02020603050405020304" pitchFamily="18" charset="0"/>
                <a:cs typeface="Times New Roman" panose="02020603050405020304" pitchFamily="18" charset="0"/>
              </a:rPr>
              <a:t>PBMCs </a:t>
            </a:r>
            <a:r>
              <a:rPr lang="en-CA" b="1" u="sng" dirty="0">
                <a:latin typeface="Times New Roman" panose="02020603050405020304" pitchFamily="18" charset="0"/>
                <a:cs typeface="Times New Roman" panose="02020603050405020304" pitchFamily="18" charset="0"/>
              </a:rPr>
              <a:t>do not readily proliferate without stimulus </a:t>
            </a:r>
            <a:r>
              <a:rPr lang="en-CA" u="sng" dirty="0">
                <a:latin typeface="Times New Roman" panose="02020603050405020304" pitchFamily="18" charset="0"/>
                <a:cs typeface="Times New Roman" panose="02020603050405020304" pitchFamily="18" charset="0"/>
              </a:rPr>
              <a:t>and </a:t>
            </a:r>
            <a:r>
              <a:rPr lang="en-CA" u="sng" dirty="0">
                <a:solidFill>
                  <a:srgbClr val="7030A0"/>
                </a:solidFill>
                <a:latin typeface="Times New Roman" panose="02020603050405020304" pitchFamily="18" charset="0"/>
                <a:cs typeface="Times New Roman" panose="02020603050405020304" pitchFamily="18" charset="0"/>
              </a:rPr>
              <a:t>should be plated at a density of 0.5-1 x 10</a:t>
            </a:r>
            <a:r>
              <a:rPr lang="en-CA" u="sng" baseline="30000" dirty="0">
                <a:solidFill>
                  <a:srgbClr val="7030A0"/>
                </a:solidFill>
                <a:latin typeface="Times New Roman" panose="02020603050405020304" pitchFamily="18" charset="0"/>
                <a:cs typeface="Times New Roman" panose="02020603050405020304" pitchFamily="18" charset="0"/>
              </a:rPr>
              <a:t>6</a:t>
            </a:r>
            <a:r>
              <a:rPr lang="en-CA" u="sng" dirty="0">
                <a:solidFill>
                  <a:srgbClr val="7030A0"/>
                </a:solidFill>
                <a:latin typeface="Times New Roman" panose="02020603050405020304" pitchFamily="18" charset="0"/>
                <a:cs typeface="Times New Roman" panose="02020603050405020304" pitchFamily="18" charset="0"/>
              </a:rPr>
              <a:t> cells/mL in a total volume of 0.5-1 mL in a 24-well plate, and 200 µL in a 96-well plate</a:t>
            </a:r>
            <a:r>
              <a:rPr lang="en-CA"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endParaRPr lang="en-CA"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CA" dirty="0">
                <a:latin typeface="Times New Roman" panose="02020603050405020304" pitchFamily="18" charset="0"/>
                <a:cs typeface="Times New Roman" panose="02020603050405020304" pitchFamily="18" charset="0"/>
              </a:rPr>
              <a:t>Because </a:t>
            </a:r>
            <a:r>
              <a:rPr lang="en-CA" b="1" dirty="0">
                <a:latin typeface="Times New Roman" panose="02020603050405020304" pitchFamily="18" charset="0"/>
                <a:cs typeface="Times New Roman" panose="02020603050405020304" pitchFamily="18" charset="0"/>
              </a:rPr>
              <a:t>PBMCs comprise both lymphocytes and monocytes</a:t>
            </a:r>
            <a:r>
              <a:rPr lang="en-CA" dirty="0">
                <a:latin typeface="Times New Roman" panose="02020603050405020304" pitchFamily="18" charset="0"/>
                <a:cs typeface="Times New Roman" panose="02020603050405020304" pitchFamily="18" charset="0"/>
              </a:rPr>
              <a:t>, </a:t>
            </a:r>
            <a:r>
              <a:rPr lang="en-CA" dirty="0">
                <a:solidFill>
                  <a:srgbClr val="7030A0"/>
                </a:solidFill>
                <a:latin typeface="Times New Roman" panose="02020603050405020304" pitchFamily="18" charset="0"/>
                <a:cs typeface="Times New Roman" panose="02020603050405020304" pitchFamily="18" charset="0"/>
              </a:rPr>
              <a:t>some cells will adhere to the plate (monocytes/macrophages) while others may be in suspension (lymphocytes). </a:t>
            </a:r>
          </a:p>
          <a:p>
            <a:pPr algn="just">
              <a:buFont typeface="Wingdings" panose="05000000000000000000" pitchFamily="2" charset="2"/>
              <a:buChar char="Ø"/>
            </a:pPr>
            <a:endParaRPr lang="en-CA" dirty="0">
              <a:solidFill>
                <a:srgbClr val="7030A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CA" dirty="0">
                <a:latin typeface="Times New Roman" panose="02020603050405020304" pitchFamily="18" charset="0"/>
                <a:cs typeface="Times New Roman" panose="02020603050405020304" pitchFamily="18" charset="0"/>
              </a:rPr>
              <a:t>This must be considered when culturing—for example, round- or V-bottom plates may be more appropriate if cells need to be pelleted by centrifugation.</a:t>
            </a:r>
          </a:p>
          <a:p>
            <a:pPr algn="just">
              <a:buFont typeface="Wingdings" panose="05000000000000000000" pitchFamily="2" charset="2"/>
              <a:buChar char="Ø"/>
            </a:pPr>
            <a:endParaRPr lang="en-CA"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p>
        </p:txBody>
      </p:sp>
      <p:sp>
        <p:nvSpPr>
          <p:cNvPr id="5" name="TextBox 4">
            <a:extLst>
              <a:ext uri="{FF2B5EF4-FFF2-40B4-BE49-F238E27FC236}">
                <a16:creationId xmlns:a16="http://schemas.microsoft.com/office/drawing/2014/main" id="{0F3937D8-5D15-DFDC-1646-C5374A951F01}"/>
              </a:ext>
            </a:extLst>
          </p:cNvPr>
          <p:cNvSpPr txBox="1"/>
          <p:nvPr/>
        </p:nvSpPr>
        <p:spPr>
          <a:xfrm>
            <a:off x="2489509" y="95286"/>
            <a:ext cx="6094140" cy="523220"/>
          </a:xfrm>
          <a:prstGeom prst="rect">
            <a:avLst/>
          </a:prstGeom>
          <a:noFill/>
        </p:spPr>
        <p:txBody>
          <a:bodyPr wrap="square">
            <a:spAutoFit/>
          </a:bodyPr>
          <a:lstStyle/>
          <a:p>
            <a:pPr algn="ctr"/>
            <a:r>
              <a:rPr lang="en-CA" sz="2800" b="1" dirty="0">
                <a:solidFill>
                  <a:srgbClr val="C00000"/>
                </a:solidFill>
                <a:latin typeface="Times New Roman" panose="02020603050405020304" pitchFamily="18" charset="0"/>
                <a:cs typeface="Times New Roman" panose="02020603050405020304" pitchFamily="18" charset="0"/>
              </a:rPr>
              <a:t>PBMC</a:t>
            </a:r>
            <a:r>
              <a:rPr lang="en-CA" sz="2800" dirty="0">
                <a:solidFill>
                  <a:srgbClr val="C00000"/>
                </a:solidFill>
                <a:latin typeface="Times New Roman" panose="02020603050405020304" pitchFamily="18" charset="0"/>
                <a:cs typeface="Times New Roman" panose="02020603050405020304" pitchFamily="18" charset="0"/>
              </a:rPr>
              <a:t> </a:t>
            </a:r>
            <a:r>
              <a:rPr lang="en-CA" sz="2800" b="1" dirty="0">
                <a:solidFill>
                  <a:srgbClr val="C00000"/>
                </a:solidFill>
                <a:latin typeface="Times New Roman" panose="02020603050405020304" pitchFamily="18" charset="0"/>
                <a:cs typeface="Times New Roman" panose="02020603050405020304" pitchFamily="18" charset="0"/>
              </a:rPr>
              <a:t>culture</a:t>
            </a:r>
            <a:endParaRPr lang="en-US" sz="2800" dirty="0">
              <a:solidFill>
                <a:srgbClr val="C00000"/>
              </a:solidFill>
            </a:endParaRPr>
          </a:p>
        </p:txBody>
      </p:sp>
    </p:spTree>
    <p:extLst>
      <p:ext uri="{BB962C8B-B14F-4D97-AF65-F5344CB8AC3E}">
        <p14:creationId xmlns:p14="http://schemas.microsoft.com/office/powerpoint/2010/main" val="4130979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685328-15E8-C127-2BEC-C10E63FFDB0B}"/>
              </a:ext>
            </a:extLst>
          </p:cNvPr>
          <p:cNvSpPr txBox="1"/>
          <p:nvPr/>
        </p:nvSpPr>
        <p:spPr>
          <a:xfrm>
            <a:off x="334535" y="1744265"/>
            <a:ext cx="11006255" cy="2308324"/>
          </a:xfrm>
          <a:prstGeom prst="rect">
            <a:avLst/>
          </a:prstGeom>
          <a:noFill/>
        </p:spPr>
        <p:txBody>
          <a:bodyPr wrap="square">
            <a:spAutoFit/>
          </a:bodyPr>
          <a:lstStyle/>
          <a:p>
            <a:pPr marL="342900" indent="-342900" algn="just">
              <a:buFont typeface="Wingdings" panose="05000000000000000000" pitchFamily="2" charset="2"/>
              <a:buChar char="Ø"/>
            </a:pPr>
            <a:r>
              <a:rPr lang="en-CA" sz="2400" dirty="0">
                <a:latin typeface="Times New Roman" panose="02020603050405020304" pitchFamily="18" charset="0"/>
                <a:cs typeface="Times New Roman" panose="02020603050405020304" pitchFamily="18" charset="0"/>
              </a:rPr>
              <a:t> </a:t>
            </a:r>
            <a:r>
              <a:rPr lang="en-CA" sz="2400" dirty="0">
                <a:solidFill>
                  <a:srgbClr val="7030A0"/>
                </a:solidFill>
                <a:latin typeface="Times New Roman" panose="02020603050405020304" pitchFamily="18" charset="0"/>
                <a:cs typeface="Times New Roman" panose="02020603050405020304" pitchFamily="18" charset="0"/>
              </a:rPr>
              <a:t>To induce proliferation, phytohemagglutinin (PHA) or lipopolysaccharide (LPS) can be added to the culture medium at a concentration of 1-5 µg/</a:t>
            </a:r>
            <a:r>
              <a:rPr lang="en-CA" sz="2400" dirty="0" err="1">
                <a:solidFill>
                  <a:srgbClr val="7030A0"/>
                </a:solidFill>
                <a:latin typeface="Times New Roman" panose="02020603050405020304" pitchFamily="18" charset="0"/>
                <a:cs typeface="Times New Roman" panose="02020603050405020304" pitchFamily="18" charset="0"/>
              </a:rPr>
              <a:t>mL.</a:t>
            </a:r>
            <a:endParaRPr lang="en-CA" sz="2400" dirty="0">
              <a:solidFill>
                <a:srgbClr val="7030A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CA"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CA" sz="2400" dirty="0">
                <a:latin typeface="Times New Roman" panose="02020603050405020304" pitchFamily="18" charset="0"/>
                <a:cs typeface="Times New Roman" panose="02020603050405020304" pitchFamily="18" charset="0"/>
              </a:rPr>
              <a:t>While PBMCs may seem tricky to work with at first, their analysis can shed light on mechanisms underlying immune diseases and can be of huge benefit to the scientific and medical research worlds.</a:t>
            </a:r>
          </a:p>
        </p:txBody>
      </p:sp>
      <p:sp>
        <p:nvSpPr>
          <p:cNvPr id="6" name="TextBox 5">
            <a:extLst>
              <a:ext uri="{FF2B5EF4-FFF2-40B4-BE49-F238E27FC236}">
                <a16:creationId xmlns:a16="http://schemas.microsoft.com/office/drawing/2014/main" id="{763504DE-B8D3-9C12-F6BF-7606D9874202}"/>
              </a:ext>
            </a:extLst>
          </p:cNvPr>
          <p:cNvSpPr txBox="1"/>
          <p:nvPr/>
        </p:nvSpPr>
        <p:spPr>
          <a:xfrm>
            <a:off x="2489509" y="95286"/>
            <a:ext cx="6094140" cy="523220"/>
          </a:xfrm>
          <a:prstGeom prst="rect">
            <a:avLst/>
          </a:prstGeom>
          <a:noFill/>
        </p:spPr>
        <p:txBody>
          <a:bodyPr wrap="square">
            <a:spAutoFit/>
          </a:bodyPr>
          <a:lstStyle/>
          <a:p>
            <a:pPr algn="ctr"/>
            <a:r>
              <a:rPr lang="en-CA" sz="2800" b="1" dirty="0">
                <a:solidFill>
                  <a:srgbClr val="C00000"/>
                </a:solidFill>
                <a:latin typeface="Times New Roman" panose="02020603050405020304" pitchFamily="18" charset="0"/>
                <a:cs typeface="Times New Roman" panose="02020603050405020304" pitchFamily="18" charset="0"/>
              </a:rPr>
              <a:t>PBMC</a:t>
            </a:r>
            <a:r>
              <a:rPr lang="en-CA" sz="2800" dirty="0">
                <a:solidFill>
                  <a:srgbClr val="C00000"/>
                </a:solidFill>
                <a:latin typeface="Times New Roman" panose="02020603050405020304" pitchFamily="18" charset="0"/>
                <a:cs typeface="Times New Roman" panose="02020603050405020304" pitchFamily="18" charset="0"/>
              </a:rPr>
              <a:t> </a:t>
            </a:r>
            <a:r>
              <a:rPr lang="en-CA" sz="2800" b="1" dirty="0">
                <a:solidFill>
                  <a:srgbClr val="C00000"/>
                </a:solidFill>
                <a:latin typeface="Times New Roman" panose="02020603050405020304" pitchFamily="18" charset="0"/>
                <a:cs typeface="Times New Roman" panose="02020603050405020304" pitchFamily="18" charset="0"/>
              </a:rPr>
              <a:t>culture</a:t>
            </a:r>
            <a:endParaRPr lang="en-US" sz="2800" dirty="0">
              <a:solidFill>
                <a:srgbClr val="C00000"/>
              </a:solidFill>
            </a:endParaRPr>
          </a:p>
        </p:txBody>
      </p:sp>
    </p:spTree>
    <p:extLst>
      <p:ext uri="{BB962C8B-B14F-4D97-AF65-F5344CB8AC3E}">
        <p14:creationId xmlns:p14="http://schemas.microsoft.com/office/powerpoint/2010/main" val="218946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47E504-D3F1-C243-BB19-96B98908A8C5}"/>
              </a:ext>
            </a:extLst>
          </p:cNvPr>
          <p:cNvSpPr>
            <a:spLocks noGrp="1"/>
          </p:cNvSpPr>
          <p:nvPr>
            <p:ph idx="1"/>
          </p:nvPr>
        </p:nvSpPr>
        <p:spPr>
          <a:xfrm>
            <a:off x="492512" y="1201155"/>
            <a:ext cx="10658707" cy="5266551"/>
          </a:xfrm>
        </p:spPr>
        <p:txBody>
          <a:bodyPr>
            <a:noAutofit/>
          </a:bodyPr>
          <a:lstStyle/>
          <a:p>
            <a:pPr algn="just"/>
            <a:r>
              <a:rPr lang="en-CA" sz="2000" dirty="0">
                <a:latin typeface="Times New Roman" panose="02020603050405020304" pitchFamily="18" charset="0"/>
                <a:cs typeface="Times New Roman" panose="02020603050405020304" pitchFamily="18" charset="0"/>
              </a:rPr>
              <a:t>PBMC can be evaluated via several techniques such as </a:t>
            </a:r>
            <a:r>
              <a:rPr lang="en-CA" sz="2000" b="1" dirty="0">
                <a:latin typeface="Times New Roman" panose="02020603050405020304" pitchFamily="18" charset="0"/>
                <a:cs typeface="Times New Roman" panose="02020603050405020304" pitchFamily="18" charset="0"/>
              </a:rPr>
              <a:t>(ELISA), </a:t>
            </a:r>
            <a:r>
              <a:rPr lang="en-CA" sz="2000" dirty="0">
                <a:latin typeface="Times New Roman" panose="02020603050405020304" pitchFamily="18" charset="0"/>
                <a:cs typeface="Times New Roman" panose="02020603050405020304" pitchFamily="18" charset="0"/>
              </a:rPr>
              <a:t>which allows for the accurate </a:t>
            </a:r>
            <a:r>
              <a:rPr lang="en-CA" sz="2000" b="1" dirty="0">
                <a:latin typeface="Times New Roman" panose="02020603050405020304" pitchFamily="18" charset="0"/>
                <a:cs typeface="Times New Roman" panose="02020603050405020304" pitchFamily="18" charset="0"/>
              </a:rPr>
              <a:t>detection and quantification of cytokines, chemokines, and other signaling molecules</a:t>
            </a:r>
            <a:r>
              <a:rPr lang="en-CA" sz="2000" dirty="0">
                <a:latin typeface="Times New Roman" panose="02020603050405020304" pitchFamily="18" charset="0"/>
                <a:cs typeface="Times New Roman" panose="02020603050405020304" pitchFamily="18" charset="0"/>
              </a:rPr>
              <a:t>. </a:t>
            </a:r>
          </a:p>
          <a:p>
            <a:pPr algn="just"/>
            <a:endParaRPr lang="en-CA" sz="2000" dirty="0">
              <a:latin typeface="Times New Roman" panose="02020603050405020304" pitchFamily="18" charset="0"/>
              <a:cs typeface="Times New Roman" panose="02020603050405020304" pitchFamily="18" charset="0"/>
            </a:endParaRPr>
          </a:p>
          <a:p>
            <a:pPr algn="just"/>
            <a:r>
              <a:rPr lang="en-CA" sz="2000" dirty="0">
                <a:latin typeface="Times New Roman" panose="02020603050405020304" pitchFamily="18" charset="0"/>
                <a:cs typeface="Times New Roman" panose="02020603050405020304" pitchFamily="18" charset="0"/>
              </a:rPr>
              <a:t>PBMC culture can also be useful to the field of proteomics, and more specifically mass spectrometry-based proteomics. </a:t>
            </a:r>
          </a:p>
          <a:p>
            <a:pPr algn="just"/>
            <a:endParaRPr lang="en-CA" sz="2000" dirty="0">
              <a:latin typeface="Times New Roman" panose="02020603050405020304" pitchFamily="18" charset="0"/>
              <a:cs typeface="Times New Roman" panose="02020603050405020304" pitchFamily="18" charset="0"/>
            </a:endParaRPr>
          </a:p>
          <a:p>
            <a:pPr algn="just"/>
            <a:r>
              <a:rPr lang="en-CA" sz="2000" dirty="0">
                <a:latin typeface="Times New Roman" panose="02020603050405020304" pitchFamily="18" charset="0"/>
                <a:cs typeface="Times New Roman" panose="02020603050405020304" pitchFamily="18" charset="0"/>
              </a:rPr>
              <a:t>Some researches involves the re-stimulation and treatment of patient-derived PBMCs, which are then processed for analysis via mass spectrometry.</a:t>
            </a:r>
          </a:p>
          <a:p>
            <a:pPr algn="just"/>
            <a:endParaRPr lang="en-CA" sz="2000" dirty="0">
              <a:latin typeface="Times New Roman" panose="02020603050405020304" pitchFamily="18" charset="0"/>
              <a:cs typeface="Times New Roman" panose="02020603050405020304" pitchFamily="18" charset="0"/>
            </a:endParaRPr>
          </a:p>
          <a:p>
            <a:pPr algn="just"/>
            <a:r>
              <a:rPr lang="en-CA" sz="2000" dirty="0">
                <a:latin typeface="Times New Roman" panose="02020603050405020304" pitchFamily="18" charset="0"/>
                <a:cs typeface="Times New Roman" panose="02020603050405020304" pitchFamily="18" charset="0"/>
              </a:rPr>
              <a:t> Samples can be split into cell culture supernatants (containing secreted proteins) and cell lysates (containing intracellular proteins) and analyzed separately.</a:t>
            </a:r>
          </a:p>
          <a:p>
            <a:pPr algn="just"/>
            <a:r>
              <a:rPr lang="en-CA" sz="2000" b="1" dirty="0">
                <a:latin typeface="Times New Roman" panose="02020603050405020304" pitchFamily="18" charset="0"/>
                <a:cs typeface="Times New Roman" panose="02020603050405020304" pitchFamily="18" charset="0"/>
              </a:rPr>
              <a:t>PBMCs can be analyzed via flow cytometry, and each sub-population of cell  can be isolated via fluorescence-activated cell sorting (FACS). </a:t>
            </a:r>
            <a:r>
              <a:rPr lang="en-CA" sz="2000" dirty="0">
                <a:latin typeface="Times New Roman" panose="02020603050405020304" pitchFamily="18" charset="0"/>
                <a:cs typeface="Times New Roman" panose="02020603050405020304" pitchFamily="18" charset="0"/>
              </a:rPr>
              <a:t>Other parameters, such as cell surface markers, viability, and proliferation, can also be assessed via flow cytometry.</a:t>
            </a:r>
          </a:p>
          <a:p>
            <a:pPr algn="just"/>
            <a:endParaRPr lang="en-CA" sz="2000" dirty="0">
              <a:latin typeface="Times New Roman" panose="02020603050405020304" pitchFamily="18" charset="0"/>
              <a:cs typeface="Times New Roman" panose="02020603050405020304" pitchFamily="18" charset="0"/>
            </a:endParaRPr>
          </a:p>
          <a:p>
            <a:pPr algn="just"/>
            <a:endParaRPr lang="en-CA" sz="2000" dirty="0">
              <a:latin typeface="Times New Roman" panose="02020603050405020304" pitchFamily="18" charset="0"/>
              <a:cs typeface="Times New Roman" panose="02020603050405020304" pitchFamily="18" charset="0"/>
            </a:endParaRPr>
          </a:p>
          <a:p>
            <a:endParaRPr lang="en-US" sz="2000" dirty="0"/>
          </a:p>
        </p:txBody>
      </p:sp>
      <p:sp>
        <p:nvSpPr>
          <p:cNvPr id="5" name="TextBox 4">
            <a:extLst>
              <a:ext uri="{FF2B5EF4-FFF2-40B4-BE49-F238E27FC236}">
                <a16:creationId xmlns:a16="http://schemas.microsoft.com/office/drawing/2014/main" id="{8353516F-A6E6-0069-2508-D6CDCC34F25B}"/>
              </a:ext>
            </a:extLst>
          </p:cNvPr>
          <p:cNvSpPr txBox="1"/>
          <p:nvPr/>
        </p:nvSpPr>
        <p:spPr>
          <a:xfrm>
            <a:off x="2444904" y="20962"/>
            <a:ext cx="6094140" cy="584775"/>
          </a:xfrm>
          <a:prstGeom prst="rect">
            <a:avLst/>
          </a:prstGeom>
          <a:noFill/>
        </p:spPr>
        <p:txBody>
          <a:bodyPr wrap="square">
            <a:spAutoFit/>
          </a:bodyPr>
          <a:lstStyle/>
          <a:p>
            <a:pPr algn="ctr"/>
            <a:r>
              <a:rPr lang="en-CA" sz="3200" b="1" dirty="0">
                <a:solidFill>
                  <a:srgbClr val="C00000"/>
                </a:solidFill>
                <a:latin typeface="Times New Roman" panose="02020603050405020304" pitchFamily="18" charset="0"/>
                <a:cs typeface="Times New Roman" panose="02020603050405020304" pitchFamily="18" charset="0"/>
              </a:rPr>
              <a:t>Applications</a:t>
            </a:r>
            <a:endParaRPr lang="en-US" sz="3200" b="1" dirty="0">
              <a:solidFill>
                <a:srgbClr val="C00000"/>
              </a:solidFill>
            </a:endParaRPr>
          </a:p>
        </p:txBody>
      </p:sp>
    </p:spTree>
    <p:extLst>
      <p:ext uri="{BB962C8B-B14F-4D97-AF65-F5344CB8AC3E}">
        <p14:creationId xmlns:p14="http://schemas.microsoft.com/office/powerpoint/2010/main" val="2955025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D76C7-1065-DE4F-86D5-C53202397A4B}"/>
              </a:ext>
            </a:extLst>
          </p:cNvPr>
          <p:cNvSpPr>
            <a:spLocks noGrp="1"/>
          </p:cNvSpPr>
          <p:nvPr>
            <p:ph type="title"/>
          </p:nvPr>
        </p:nvSpPr>
        <p:spPr/>
        <p:txBody>
          <a:bodyPr/>
          <a:lstStyle/>
          <a:p>
            <a:r>
              <a:rPr lang="en-CA" b="1" dirty="0">
                <a:latin typeface="Times New Roman" panose="02020603050405020304" pitchFamily="18" charset="0"/>
                <a:cs typeface="Times New Roman" panose="02020603050405020304" pitchFamily="18" charset="0"/>
              </a:rPr>
              <a:t>References</a:t>
            </a:r>
            <a:endParaRPr lang="en-US" dirty="0"/>
          </a:p>
        </p:txBody>
      </p:sp>
      <p:sp>
        <p:nvSpPr>
          <p:cNvPr id="3" name="Content Placeholder 2">
            <a:extLst>
              <a:ext uri="{FF2B5EF4-FFF2-40B4-BE49-F238E27FC236}">
                <a16:creationId xmlns:a16="http://schemas.microsoft.com/office/drawing/2014/main" id="{45D59F98-542D-EA43-A834-B443CB073B8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hlinkClick r:id="rId2"/>
              </a:rPr>
              <a:t>https://blog.quartzy.com/2017/05/30/peripheral-blood-mononuclear-cells-pbmc-isolation-preservation-culture</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99295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BB819-C60E-C443-9608-63F1825AD938}"/>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Why do we need to isolate PBMC?</a:t>
            </a:r>
          </a:p>
        </p:txBody>
      </p:sp>
      <p:sp>
        <p:nvSpPr>
          <p:cNvPr id="3" name="Content Placeholder 2">
            <a:extLst>
              <a:ext uri="{FF2B5EF4-FFF2-40B4-BE49-F238E27FC236}">
                <a16:creationId xmlns:a16="http://schemas.microsoft.com/office/drawing/2014/main" id="{9935E24C-C1C1-DC47-9587-F8AF1DE3B4E4}"/>
              </a:ext>
            </a:extLst>
          </p:cNvPr>
          <p:cNvSpPr>
            <a:spLocks noGrp="1"/>
          </p:cNvSpPr>
          <p:nvPr>
            <p:ph idx="1"/>
          </p:nvPr>
        </p:nvSpPr>
        <p:spPr/>
        <p:txBody>
          <a:bodyPr/>
          <a:lstStyle/>
          <a:p>
            <a:pPr algn="just"/>
            <a:r>
              <a:rPr lang="en-CA" dirty="0">
                <a:latin typeface="Times New Roman" panose="02020603050405020304" pitchFamily="18" charset="0"/>
                <a:cs typeface="Times New Roman" panose="02020603050405020304" pitchFamily="18" charset="0"/>
              </a:rPr>
              <a:t>The human immune response is a complex and dynamic system involving several different cell types and hundreds of signaling molecules and pathways. Immunological research can give insights into the mechanisms underlying responses to allergies, bacterial, fungal, or viral infections, as well as autoimmune diseases, such as rheumatoid arthritis. </a:t>
            </a:r>
          </a:p>
          <a:p>
            <a:pPr algn="just"/>
            <a:r>
              <a:rPr lang="en-CA" b="1" u="sng" dirty="0">
                <a:solidFill>
                  <a:srgbClr val="0070C0"/>
                </a:solidFill>
                <a:highlight>
                  <a:srgbClr val="FFFF00"/>
                </a:highlight>
                <a:latin typeface="Times New Roman" panose="02020603050405020304" pitchFamily="18" charset="0"/>
                <a:cs typeface="Times New Roman" panose="02020603050405020304" pitchFamily="18" charset="0"/>
              </a:rPr>
              <a:t>To investigate the immune response to certain stimuli</a:t>
            </a:r>
            <a:r>
              <a:rPr lang="en-CA" u="sng" dirty="0">
                <a:solidFill>
                  <a:srgbClr val="0070C0"/>
                </a:solidFill>
                <a:highlight>
                  <a:srgbClr val="FFFF00"/>
                </a:highlight>
                <a:latin typeface="Times New Roman" panose="02020603050405020304" pitchFamily="18" charset="0"/>
                <a:cs typeface="Times New Roman" panose="02020603050405020304" pitchFamily="18" charset="0"/>
              </a:rPr>
              <a:t>, we can look at peripheral blood mononuclear cells (PBMC).</a:t>
            </a:r>
          </a:p>
          <a:p>
            <a:pPr marL="0" indent="0">
              <a:buNone/>
            </a:pPr>
            <a:br>
              <a:rPr lang="en-CA"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9197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49BEF-27A7-1F4D-A508-600BD7EC0D7E}"/>
              </a:ext>
            </a:extLst>
          </p:cNvPr>
          <p:cNvSpPr>
            <a:spLocks noGrp="1"/>
          </p:cNvSpPr>
          <p:nvPr>
            <p:ph type="title"/>
          </p:nvPr>
        </p:nvSpPr>
        <p:spPr>
          <a:xfrm>
            <a:off x="592874" y="-189570"/>
            <a:ext cx="10515600" cy="1325563"/>
          </a:xfrm>
        </p:spPr>
        <p:txBody>
          <a:bodyPr>
            <a:normAutofit/>
          </a:bodyPr>
          <a:lstStyle/>
          <a:p>
            <a:pPr algn="ctr"/>
            <a:r>
              <a:rPr lang="en-CA" sz="3200" b="1" dirty="0">
                <a:solidFill>
                  <a:srgbClr val="C00000"/>
                </a:solidFill>
                <a:latin typeface="Times New Roman" panose="02020603050405020304" pitchFamily="18" charset="0"/>
                <a:cs typeface="Times New Roman" panose="02020603050405020304" pitchFamily="18" charset="0"/>
              </a:rPr>
              <a:t>Peripheral blood mononuclear cells (PBMC)</a:t>
            </a:r>
            <a:endParaRPr lang="en-US" sz="3200" b="1" dirty="0">
              <a:solidFill>
                <a:srgbClr val="C00000"/>
              </a:solidFill>
            </a:endParaRPr>
          </a:p>
        </p:txBody>
      </p:sp>
      <p:sp>
        <p:nvSpPr>
          <p:cNvPr id="3" name="Content Placeholder 2">
            <a:extLst>
              <a:ext uri="{FF2B5EF4-FFF2-40B4-BE49-F238E27FC236}">
                <a16:creationId xmlns:a16="http://schemas.microsoft.com/office/drawing/2014/main" id="{D1DCF54F-8308-D04C-AFB2-9D56927AD098}"/>
              </a:ext>
            </a:extLst>
          </p:cNvPr>
          <p:cNvSpPr>
            <a:spLocks noGrp="1"/>
          </p:cNvSpPr>
          <p:nvPr>
            <p:ph idx="1"/>
          </p:nvPr>
        </p:nvSpPr>
        <p:spPr>
          <a:xfrm>
            <a:off x="302941" y="924120"/>
            <a:ext cx="10515600" cy="4351338"/>
          </a:xfrm>
        </p:spPr>
        <p:txBody>
          <a:bodyPr>
            <a:noAutofit/>
          </a:bodyPr>
          <a:lstStyle/>
          <a:p>
            <a:pPr marL="0" indent="0" algn="just">
              <a:buNone/>
            </a:pPr>
            <a:endParaRPr lang="en-CA"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CA" sz="2400" dirty="0">
                <a:latin typeface="Times New Roman" panose="02020603050405020304" pitchFamily="18" charset="0"/>
                <a:cs typeface="Times New Roman" panose="02020603050405020304" pitchFamily="18" charset="0"/>
              </a:rPr>
              <a:t>They must be</a:t>
            </a:r>
            <a:r>
              <a:rPr lang="en-CA" sz="2400" dirty="0">
                <a:solidFill>
                  <a:srgbClr val="7030A0"/>
                </a:solidFill>
                <a:latin typeface="Times New Roman" panose="02020603050405020304" pitchFamily="18" charset="0"/>
                <a:cs typeface="Times New Roman" panose="02020603050405020304" pitchFamily="18" charset="0"/>
              </a:rPr>
              <a:t> </a:t>
            </a:r>
            <a:r>
              <a:rPr lang="en-CA" sz="2400" b="1" u="sng" dirty="0">
                <a:solidFill>
                  <a:srgbClr val="7030A0"/>
                </a:solidFill>
                <a:latin typeface="Times New Roman" panose="02020603050405020304" pitchFamily="18" charset="0"/>
                <a:cs typeface="Times New Roman" panose="02020603050405020304" pitchFamily="18" charset="0"/>
              </a:rPr>
              <a:t>isolated from freshly drawn blood </a:t>
            </a:r>
          </a:p>
          <a:p>
            <a:pPr algn="just">
              <a:buFont typeface="Wingdings" panose="05000000000000000000" pitchFamily="2" charset="2"/>
              <a:buChar char="Ø"/>
            </a:pPr>
            <a:endParaRPr lang="en-CA"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CA" sz="2400" dirty="0">
                <a:latin typeface="Times New Roman" panose="02020603050405020304" pitchFamily="18" charset="0"/>
                <a:cs typeface="Times New Roman" panose="02020603050405020304" pitchFamily="18" charset="0"/>
              </a:rPr>
              <a:t>They can then be </a:t>
            </a:r>
            <a:r>
              <a:rPr lang="en-CA" sz="2400" b="1" u="sng" dirty="0">
                <a:solidFill>
                  <a:srgbClr val="7030A0"/>
                </a:solidFill>
                <a:latin typeface="Times New Roman" panose="02020603050405020304" pitchFamily="18" charset="0"/>
                <a:cs typeface="Times New Roman" panose="02020603050405020304" pitchFamily="18" charset="0"/>
              </a:rPr>
              <a:t>cryopreserved</a:t>
            </a:r>
            <a:r>
              <a:rPr lang="en-CA" sz="2400" dirty="0">
                <a:latin typeface="Times New Roman" panose="02020603050405020304" pitchFamily="18" charset="0"/>
                <a:cs typeface="Times New Roman" panose="02020603050405020304" pitchFamily="18" charset="0"/>
              </a:rPr>
              <a:t> at </a:t>
            </a:r>
            <a:r>
              <a:rPr lang="en-CA" sz="2400" b="1" u="sng" dirty="0">
                <a:solidFill>
                  <a:srgbClr val="7030A0"/>
                </a:solidFill>
                <a:latin typeface="Times New Roman" panose="02020603050405020304" pitchFamily="18" charset="0"/>
                <a:cs typeface="Times New Roman" panose="02020603050405020304" pitchFamily="18" charset="0"/>
              </a:rPr>
              <a:t>ultra-low temperatures in liquid nitrogen </a:t>
            </a:r>
            <a:r>
              <a:rPr lang="en-CA" sz="2400" dirty="0">
                <a:latin typeface="Times New Roman" panose="02020603050405020304" pitchFamily="18" charset="0"/>
                <a:cs typeface="Times New Roman" panose="02020603050405020304" pitchFamily="18" charset="0"/>
              </a:rPr>
              <a:t>and </a:t>
            </a:r>
            <a:r>
              <a:rPr lang="en-CA" sz="2400" b="1" u="sng" dirty="0">
                <a:solidFill>
                  <a:srgbClr val="7030A0"/>
                </a:solidFill>
                <a:latin typeface="Times New Roman" panose="02020603050405020304" pitchFamily="18" charset="0"/>
                <a:cs typeface="Times New Roman" panose="02020603050405020304" pitchFamily="18" charset="0"/>
              </a:rPr>
              <a:t>remain viable for decades </a:t>
            </a:r>
            <a:r>
              <a:rPr lang="en-CA" sz="2400" u="sng" dirty="0">
                <a:latin typeface="Times New Roman" panose="02020603050405020304" pitchFamily="18" charset="0"/>
                <a:cs typeface="Times New Roman" panose="02020603050405020304" pitchFamily="18" charset="0"/>
              </a:rPr>
              <a:t>with no significant changes to viability or functionality.</a:t>
            </a:r>
          </a:p>
          <a:p>
            <a:pPr algn="just">
              <a:buFont typeface="Wingdings" panose="05000000000000000000" pitchFamily="2" charset="2"/>
              <a:buChar char="Ø"/>
            </a:pPr>
            <a:endParaRPr lang="en-CA"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CA" sz="2400" dirty="0">
                <a:latin typeface="Times New Roman" panose="02020603050405020304" pitchFamily="18" charset="0"/>
                <a:cs typeface="Times New Roman" panose="02020603050405020304" pitchFamily="18" charset="0"/>
              </a:rPr>
              <a:t>After a careful thawing procedure, cryopreserved (c-) PBMCs </a:t>
            </a:r>
            <a:r>
              <a:rPr lang="en-CA" sz="2400" b="1" dirty="0">
                <a:latin typeface="Times New Roman" panose="02020603050405020304" pitchFamily="18" charset="0"/>
                <a:cs typeface="Times New Roman" panose="02020603050405020304" pitchFamily="18" charset="0"/>
              </a:rPr>
              <a:t>can be stimulated </a:t>
            </a:r>
            <a:r>
              <a:rPr lang="en-CA" sz="2400" dirty="0">
                <a:latin typeface="Times New Roman" panose="02020603050405020304" pitchFamily="18" charset="0"/>
                <a:cs typeface="Times New Roman" panose="02020603050405020304" pitchFamily="18" charset="0"/>
              </a:rPr>
              <a:t>or </a:t>
            </a:r>
            <a:r>
              <a:rPr lang="en-CA" sz="2400" b="1" dirty="0">
                <a:latin typeface="Times New Roman" panose="02020603050405020304" pitchFamily="18" charset="0"/>
                <a:cs typeface="Times New Roman" panose="02020603050405020304" pitchFamily="18" charset="0"/>
              </a:rPr>
              <a:t>treated with various immunomodulatory agents</a:t>
            </a:r>
            <a:r>
              <a:rPr lang="en-CA" sz="2400" dirty="0">
                <a:latin typeface="Times New Roman" panose="02020603050405020304" pitchFamily="18" charset="0"/>
                <a:cs typeface="Times New Roman" panose="02020603050405020304" pitchFamily="18" charset="0"/>
              </a:rPr>
              <a:t> or </a:t>
            </a:r>
            <a:r>
              <a:rPr lang="en-CA" sz="2400" b="1" dirty="0">
                <a:latin typeface="Times New Roman" panose="02020603050405020304" pitchFamily="18" charset="0"/>
                <a:cs typeface="Times New Roman" panose="02020603050405020304" pitchFamily="18" charset="0"/>
              </a:rPr>
              <a:t>drugs </a:t>
            </a:r>
            <a:r>
              <a:rPr lang="en-CA" sz="2400" b="1" i="1" dirty="0">
                <a:latin typeface="Times New Roman" panose="02020603050405020304" pitchFamily="18" charset="0"/>
                <a:cs typeface="Times New Roman" panose="02020603050405020304" pitchFamily="18" charset="0"/>
              </a:rPr>
              <a:t>in vitro</a:t>
            </a:r>
            <a:r>
              <a:rPr lang="en-CA" sz="2400" b="1" dirty="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CA"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CA" sz="2400" dirty="0">
              <a:latin typeface="Times New Roman" panose="02020603050405020304" pitchFamily="18" charset="0"/>
              <a:cs typeface="Times New Roman" panose="02020603050405020304" pitchFamily="18" charset="0"/>
            </a:endParaRPr>
          </a:p>
          <a:p>
            <a:pPr marL="0" indent="0" algn="just">
              <a:buNone/>
            </a:pPr>
            <a:endParaRPr lang="en-C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6740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F0805C-083D-8C4E-8086-069FB6088949}"/>
              </a:ext>
            </a:extLst>
          </p:cNvPr>
          <p:cNvSpPr>
            <a:spLocks noGrp="1"/>
          </p:cNvSpPr>
          <p:nvPr>
            <p:ph idx="1"/>
          </p:nvPr>
        </p:nvSpPr>
        <p:spPr>
          <a:xfrm>
            <a:off x="302942" y="1071240"/>
            <a:ext cx="10515600" cy="5397500"/>
          </a:xfrm>
        </p:spPr>
        <p:txBody>
          <a:bodyPr>
            <a:normAutofit/>
          </a:bodyPr>
          <a:lstStyle/>
          <a:p>
            <a:pPr algn="just"/>
            <a:r>
              <a:rPr lang="en-CA" dirty="0">
                <a:latin typeface="Times New Roman" panose="02020603050405020304" pitchFamily="18" charset="0"/>
                <a:cs typeface="Times New Roman" panose="02020603050405020304" pitchFamily="18" charset="0"/>
              </a:rPr>
              <a:t>The method for mononuclear cell isolation was first developed by </a:t>
            </a:r>
            <a:r>
              <a:rPr lang="en-CA" dirty="0" err="1">
                <a:latin typeface="Times New Roman" panose="02020603050405020304" pitchFamily="18" charset="0"/>
                <a:cs typeface="Times New Roman" panose="02020603050405020304" pitchFamily="18" charset="0"/>
              </a:rPr>
              <a:t>Boyum</a:t>
            </a:r>
            <a:r>
              <a:rPr lang="en-CA" dirty="0">
                <a:latin typeface="Times New Roman" panose="02020603050405020304" pitchFamily="18" charset="0"/>
                <a:cs typeface="Times New Roman" panose="02020603050405020304" pitchFamily="18" charset="0"/>
              </a:rPr>
              <a:t> in 1986. </a:t>
            </a:r>
          </a:p>
          <a:p>
            <a:pPr algn="just">
              <a:buFont typeface="Wingdings" panose="05000000000000000000" pitchFamily="2" charset="2"/>
              <a:buChar char="Ø"/>
            </a:pPr>
            <a:r>
              <a:rPr lang="en-CA" dirty="0">
                <a:latin typeface="Times New Roman" panose="02020603050405020304" pitchFamily="18" charset="0"/>
                <a:cs typeface="Times New Roman" panose="02020603050405020304" pitchFamily="18" charset="0"/>
              </a:rPr>
              <a:t>PBMCs are </a:t>
            </a:r>
            <a:r>
              <a:rPr lang="en-CA" dirty="0">
                <a:solidFill>
                  <a:srgbClr val="7030A0"/>
                </a:solidFill>
                <a:latin typeface="Times New Roman" panose="02020603050405020304" pitchFamily="18" charset="0"/>
                <a:cs typeface="Times New Roman" panose="02020603050405020304" pitchFamily="18" charset="0"/>
              </a:rPr>
              <a:t>isolated by </a:t>
            </a:r>
            <a:r>
              <a:rPr lang="en-CA" b="1" u="sng" dirty="0">
                <a:solidFill>
                  <a:srgbClr val="7030A0"/>
                </a:solidFill>
                <a:highlight>
                  <a:srgbClr val="FFFF00"/>
                </a:highlight>
                <a:latin typeface="Times New Roman" panose="02020603050405020304" pitchFamily="18" charset="0"/>
                <a:cs typeface="Times New Roman" panose="02020603050405020304" pitchFamily="18" charset="0"/>
              </a:rPr>
              <a:t>density gradient centrifugation</a:t>
            </a:r>
            <a:r>
              <a:rPr lang="en-CA" dirty="0">
                <a:solidFill>
                  <a:srgbClr val="7030A0"/>
                </a:solidFill>
                <a:latin typeface="Times New Roman" panose="02020603050405020304" pitchFamily="18" charset="0"/>
                <a:cs typeface="Times New Roman" panose="02020603050405020304" pitchFamily="18" charset="0"/>
              </a:rPr>
              <a:t>*</a:t>
            </a:r>
            <a:r>
              <a:rPr lang="en-CA" dirty="0">
                <a:latin typeface="Times New Roman" panose="02020603050405020304" pitchFamily="18" charset="0"/>
                <a:cs typeface="Times New Roman" panose="02020603050405020304" pitchFamily="18" charset="0"/>
              </a:rPr>
              <a:t>, </a:t>
            </a:r>
            <a:r>
              <a:rPr lang="en-CA" dirty="0">
                <a:solidFill>
                  <a:srgbClr val="7030A0"/>
                </a:solidFill>
                <a:latin typeface="Times New Roman" panose="02020603050405020304" pitchFamily="18" charset="0"/>
                <a:cs typeface="Times New Roman" panose="02020603050405020304" pitchFamily="18" charset="0"/>
              </a:rPr>
              <a:t>as different components of the blood have different densities and can be separated accordingly.</a:t>
            </a:r>
          </a:p>
          <a:p>
            <a:pPr algn="just">
              <a:buFont typeface="Wingdings" panose="05000000000000000000" pitchFamily="2" charset="2"/>
              <a:buChar char="Ø"/>
            </a:pPr>
            <a:r>
              <a:rPr lang="en-CA" dirty="0">
                <a:latin typeface="Times New Roman" panose="02020603050405020304" pitchFamily="18" charset="0"/>
                <a:cs typeface="Times New Roman" panose="02020603050405020304" pitchFamily="18" charset="0"/>
              </a:rPr>
              <a:t>The </a:t>
            </a:r>
            <a:r>
              <a:rPr lang="en-CA" b="1" u="sng" dirty="0">
                <a:solidFill>
                  <a:schemeClr val="accent6">
                    <a:lumMod val="75000"/>
                  </a:schemeClr>
                </a:solidFill>
                <a:latin typeface="Times New Roman" panose="02020603050405020304" pitchFamily="18" charset="0"/>
                <a:cs typeface="Times New Roman" panose="02020603050405020304" pitchFamily="18" charset="0"/>
              </a:rPr>
              <a:t>density gradient medium </a:t>
            </a:r>
            <a:r>
              <a:rPr lang="en-CA" b="1" dirty="0">
                <a:solidFill>
                  <a:schemeClr val="accent6">
                    <a:lumMod val="75000"/>
                  </a:schemeClr>
                </a:solidFill>
                <a:latin typeface="Times New Roman" panose="02020603050405020304" pitchFamily="18" charset="0"/>
                <a:cs typeface="Times New Roman" panose="02020603050405020304" pitchFamily="18" charset="0"/>
              </a:rPr>
              <a:t>most commonly used: </a:t>
            </a:r>
            <a:r>
              <a:rPr lang="en-CA" dirty="0">
                <a:solidFill>
                  <a:schemeClr val="accent6">
                    <a:lumMod val="75000"/>
                  </a:schemeClr>
                </a:solidFill>
                <a:latin typeface="Times New Roman" panose="02020603050405020304" pitchFamily="18" charset="0"/>
                <a:cs typeface="Times New Roman" panose="02020603050405020304" pitchFamily="18" charset="0"/>
              </a:rPr>
              <a:t>(</a:t>
            </a:r>
            <a:r>
              <a:rPr lang="en-CA" dirty="0" err="1">
                <a:solidFill>
                  <a:schemeClr val="accent6">
                    <a:lumMod val="75000"/>
                  </a:schemeClr>
                </a:solidFill>
                <a:latin typeface="Times New Roman" panose="02020603050405020304" pitchFamily="18" charset="0"/>
                <a:cs typeface="Times New Roman" panose="02020603050405020304" pitchFamily="18" charset="0"/>
              </a:rPr>
              <a:t>Ficoll</a:t>
            </a:r>
            <a:r>
              <a:rPr lang="en-CA" dirty="0">
                <a:solidFill>
                  <a:schemeClr val="accent6">
                    <a:lumMod val="75000"/>
                  </a:schemeClr>
                </a:solidFill>
                <a:latin typeface="Times New Roman" panose="02020603050405020304" pitchFamily="18" charset="0"/>
                <a:cs typeface="Times New Roman" panose="02020603050405020304" pitchFamily="18" charset="0"/>
              </a:rPr>
              <a:t> or </a:t>
            </a:r>
            <a:r>
              <a:rPr lang="en-CA" dirty="0" err="1">
                <a:solidFill>
                  <a:schemeClr val="accent6">
                    <a:lumMod val="75000"/>
                  </a:schemeClr>
                </a:solidFill>
                <a:latin typeface="Times New Roman" panose="02020603050405020304" pitchFamily="18" charset="0"/>
                <a:cs typeface="Times New Roman" panose="02020603050405020304" pitchFamily="18" charset="0"/>
              </a:rPr>
              <a:t>Ficoll-Paque</a:t>
            </a:r>
            <a:r>
              <a:rPr lang="en-CA" dirty="0">
                <a:solidFill>
                  <a:schemeClr val="accent6">
                    <a:lumMod val="75000"/>
                  </a:schemeClr>
                </a:solidFill>
                <a:latin typeface="Times New Roman" panose="02020603050405020304" pitchFamily="18" charset="0"/>
                <a:cs typeface="Times New Roman" panose="02020603050405020304" pitchFamily="18" charset="0"/>
              </a:rPr>
              <a:t>) </a:t>
            </a:r>
            <a:r>
              <a:rPr lang="en-CA" dirty="0">
                <a:latin typeface="Times New Roman" panose="02020603050405020304" pitchFamily="18" charset="0"/>
                <a:cs typeface="Times New Roman" panose="02020603050405020304" pitchFamily="18" charset="0"/>
              </a:rPr>
              <a:t>contains sodium diatrizoate, polysaccharides, and water, and has a density of 1.08 g/</a:t>
            </a:r>
            <a:r>
              <a:rPr lang="en-CA" dirty="0" err="1">
                <a:latin typeface="Times New Roman" panose="02020603050405020304" pitchFamily="18" charset="0"/>
                <a:cs typeface="Times New Roman" panose="02020603050405020304" pitchFamily="18" charset="0"/>
              </a:rPr>
              <a:t>mL.</a:t>
            </a:r>
            <a:r>
              <a:rPr lang="en-CA"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endParaRPr lang="en-CA"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CA" b="1" dirty="0">
                <a:solidFill>
                  <a:srgbClr val="FF0000"/>
                </a:solidFill>
                <a:highlight>
                  <a:srgbClr val="FFFF00"/>
                </a:highlight>
                <a:latin typeface="Times New Roman" panose="02020603050405020304" pitchFamily="18" charset="0"/>
                <a:cs typeface="Times New Roman" panose="02020603050405020304" pitchFamily="18" charset="0"/>
              </a:rPr>
              <a:t>This medium is denser than lymphocytes, monocytes, and platelets (meaning these will remain above it), but less dense than granulocytes and erythrocytes, which will drop below it</a:t>
            </a:r>
            <a:r>
              <a:rPr lang="en-CA" dirty="0">
                <a:solidFill>
                  <a:srgbClr val="FF0000"/>
                </a:solidFill>
                <a:highlight>
                  <a:srgbClr val="FFFF00"/>
                </a:highlight>
                <a:latin typeface="Times New Roman" panose="02020603050405020304" pitchFamily="18" charset="0"/>
                <a:cs typeface="Times New Roman" panose="02020603050405020304" pitchFamily="18" charset="0"/>
              </a:rPr>
              <a:t>.</a:t>
            </a:r>
          </a:p>
          <a:p>
            <a:endParaRPr lang="en-US" dirty="0"/>
          </a:p>
        </p:txBody>
      </p:sp>
      <p:sp>
        <p:nvSpPr>
          <p:cNvPr id="5" name="TextBox 4">
            <a:extLst>
              <a:ext uri="{FF2B5EF4-FFF2-40B4-BE49-F238E27FC236}">
                <a16:creationId xmlns:a16="http://schemas.microsoft.com/office/drawing/2014/main" id="{F88D198F-5A13-C5B1-4D9F-9697EDABE669}"/>
              </a:ext>
            </a:extLst>
          </p:cNvPr>
          <p:cNvSpPr txBox="1"/>
          <p:nvPr/>
        </p:nvSpPr>
        <p:spPr>
          <a:xfrm>
            <a:off x="2768291" y="255137"/>
            <a:ext cx="6094140" cy="646331"/>
          </a:xfrm>
          <a:prstGeom prst="rect">
            <a:avLst/>
          </a:prstGeom>
          <a:noFill/>
        </p:spPr>
        <p:txBody>
          <a:bodyPr wrap="square">
            <a:spAutoFit/>
          </a:bodyPr>
          <a:lstStyle/>
          <a:p>
            <a:pPr algn="ctr"/>
            <a:r>
              <a:rPr lang="en-CA" sz="3600" b="1" dirty="0">
                <a:solidFill>
                  <a:srgbClr val="C00000"/>
                </a:solidFill>
                <a:latin typeface="Times New Roman" panose="02020603050405020304" pitchFamily="18" charset="0"/>
                <a:cs typeface="Times New Roman" panose="02020603050405020304" pitchFamily="18" charset="0"/>
              </a:rPr>
              <a:t>Isolation</a:t>
            </a:r>
            <a:endParaRPr lang="en-US" sz="3600" dirty="0">
              <a:solidFill>
                <a:srgbClr val="C00000"/>
              </a:solidFill>
            </a:endParaRPr>
          </a:p>
        </p:txBody>
      </p:sp>
    </p:spTree>
    <p:extLst>
      <p:ext uri="{BB962C8B-B14F-4D97-AF65-F5344CB8AC3E}">
        <p14:creationId xmlns:p14="http://schemas.microsoft.com/office/powerpoint/2010/main" val="2968636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7885438-C54A-21F8-81D9-2AFBB8018A67}"/>
              </a:ext>
            </a:extLst>
          </p:cNvPr>
          <p:cNvSpPr txBox="1"/>
          <p:nvPr/>
        </p:nvSpPr>
        <p:spPr>
          <a:xfrm>
            <a:off x="295507" y="933193"/>
            <a:ext cx="6094140" cy="5632311"/>
          </a:xfrm>
          <a:prstGeom prst="rect">
            <a:avLst/>
          </a:prstGeom>
          <a:noFill/>
        </p:spPr>
        <p:txBody>
          <a:bodyPr wrap="square">
            <a:spAutoFit/>
          </a:bodyPr>
          <a:lstStyle/>
          <a:p>
            <a:pPr marL="342900" indent="-342900" algn="just">
              <a:buFont typeface="Wingdings" panose="05000000000000000000" pitchFamily="2" charset="2"/>
              <a:buChar char="Ø"/>
            </a:pPr>
            <a:r>
              <a:rPr lang="en-CA" dirty="0">
                <a:latin typeface="Times New Roman" panose="02020603050405020304" pitchFamily="18" charset="0"/>
                <a:cs typeface="Times New Roman" panose="02020603050405020304" pitchFamily="18" charset="0"/>
              </a:rPr>
              <a:t>To isolate PBMCs, whole blood, diluted with PBS, is gently layered over an equal volume of </a:t>
            </a:r>
            <a:r>
              <a:rPr lang="en-CA" dirty="0" err="1">
                <a:latin typeface="Times New Roman" panose="02020603050405020304" pitchFamily="18" charset="0"/>
                <a:cs typeface="Times New Roman" panose="02020603050405020304" pitchFamily="18" charset="0"/>
              </a:rPr>
              <a:t>Ficoll</a:t>
            </a:r>
            <a:r>
              <a:rPr lang="en-CA" dirty="0">
                <a:latin typeface="Times New Roman" panose="02020603050405020304" pitchFamily="18" charset="0"/>
                <a:cs typeface="Times New Roman" panose="02020603050405020304" pitchFamily="18" charset="0"/>
              </a:rPr>
              <a:t> in a Falcon tube and centrifuged for 30-40 minutes at 400-500 g without brake.</a:t>
            </a:r>
          </a:p>
          <a:p>
            <a:pPr marL="342900" indent="-342900" algn="just">
              <a:buFont typeface="Wingdings" panose="05000000000000000000" pitchFamily="2" charset="2"/>
              <a:buChar char="Ø"/>
            </a:pPr>
            <a:endParaRPr lang="en-CA"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CA" b="1" dirty="0">
                <a:solidFill>
                  <a:schemeClr val="accent6">
                    <a:lumMod val="75000"/>
                  </a:schemeClr>
                </a:solidFill>
                <a:latin typeface="Times New Roman" panose="02020603050405020304" pitchFamily="18" charset="0"/>
                <a:cs typeface="Times New Roman" panose="02020603050405020304" pitchFamily="18" charset="0"/>
              </a:rPr>
              <a:t>Four layers will form, each containing different cell types:</a:t>
            </a:r>
          </a:p>
          <a:p>
            <a:pPr algn="just"/>
            <a:r>
              <a:rPr lang="en-CA" b="1" dirty="0">
                <a:latin typeface="Times New Roman" panose="02020603050405020304" pitchFamily="18" charset="0"/>
                <a:cs typeface="Times New Roman" panose="02020603050405020304" pitchFamily="18" charset="0"/>
              </a:rPr>
              <a:t>The uppermost layer will contain plasma</a:t>
            </a:r>
            <a:r>
              <a:rPr lang="en-CA" dirty="0">
                <a:latin typeface="Times New Roman" panose="02020603050405020304" pitchFamily="18" charset="0"/>
                <a:cs typeface="Times New Roman" panose="02020603050405020304" pitchFamily="18" charset="0"/>
              </a:rPr>
              <a:t>, which can be removed by pipetting. </a:t>
            </a:r>
          </a:p>
          <a:p>
            <a:pPr algn="just"/>
            <a:endParaRPr lang="en-CA" dirty="0">
              <a:latin typeface="Times New Roman" panose="02020603050405020304" pitchFamily="18" charset="0"/>
              <a:cs typeface="Times New Roman" panose="02020603050405020304" pitchFamily="18" charset="0"/>
            </a:endParaRPr>
          </a:p>
          <a:p>
            <a:pPr algn="just"/>
            <a:r>
              <a:rPr lang="en-CA" b="1" u="sng" dirty="0">
                <a:solidFill>
                  <a:srgbClr val="C00000"/>
                </a:solidFill>
                <a:latin typeface="Times New Roman" panose="02020603050405020304" pitchFamily="18" charset="0"/>
                <a:cs typeface="Times New Roman" panose="02020603050405020304" pitchFamily="18" charset="0"/>
              </a:rPr>
              <a:t>The second layer will contain PBMCs</a:t>
            </a:r>
            <a:r>
              <a:rPr lang="en-CA" dirty="0">
                <a:latin typeface="Times New Roman" panose="02020603050405020304" pitchFamily="18" charset="0"/>
                <a:cs typeface="Times New Roman" panose="02020603050405020304" pitchFamily="18" charset="0"/>
              </a:rPr>
              <a:t> and is a </a:t>
            </a:r>
            <a:r>
              <a:rPr lang="en-CA" dirty="0">
                <a:highlight>
                  <a:srgbClr val="FFFF00"/>
                </a:highlight>
                <a:latin typeface="Times New Roman" panose="02020603050405020304" pitchFamily="18" charset="0"/>
                <a:cs typeface="Times New Roman" panose="02020603050405020304" pitchFamily="18" charset="0"/>
              </a:rPr>
              <a:t>characteristically </a:t>
            </a:r>
            <a:r>
              <a:rPr lang="en-CA" b="1" dirty="0">
                <a:highlight>
                  <a:srgbClr val="FFFF00"/>
                </a:highlight>
                <a:latin typeface="Times New Roman" panose="02020603050405020304" pitchFamily="18" charset="0"/>
                <a:cs typeface="Times New Roman" panose="02020603050405020304" pitchFamily="18" charset="0"/>
              </a:rPr>
              <a:t>white and cloudy “blanket.”</a:t>
            </a:r>
            <a:r>
              <a:rPr lang="en-CA" dirty="0">
                <a:highlight>
                  <a:srgbClr val="FFFF00"/>
                </a:highlight>
                <a:latin typeface="Times New Roman" panose="02020603050405020304" pitchFamily="18" charset="0"/>
                <a:cs typeface="Times New Roman" panose="02020603050405020304" pitchFamily="18" charset="0"/>
              </a:rPr>
              <a:t> </a:t>
            </a:r>
          </a:p>
          <a:p>
            <a:pPr algn="just"/>
            <a:endParaRPr lang="en-CA" dirty="0">
              <a:latin typeface="Times New Roman" panose="02020603050405020304" pitchFamily="18" charset="0"/>
              <a:cs typeface="Times New Roman" panose="02020603050405020304" pitchFamily="18" charset="0"/>
            </a:endParaRPr>
          </a:p>
          <a:p>
            <a:pPr algn="just"/>
            <a:endParaRPr lang="en-CA"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CA" dirty="0">
                <a:latin typeface="Times New Roman" panose="02020603050405020304" pitchFamily="18" charset="0"/>
                <a:cs typeface="Times New Roman" panose="02020603050405020304" pitchFamily="18" charset="0"/>
              </a:rPr>
              <a:t>These cells can be gently </a:t>
            </a:r>
            <a:r>
              <a:rPr lang="en-CA" b="1" dirty="0">
                <a:latin typeface="Times New Roman" panose="02020603050405020304" pitchFamily="18" charset="0"/>
                <a:cs typeface="Times New Roman" panose="02020603050405020304" pitchFamily="18" charset="0"/>
              </a:rPr>
              <a:t>removed using a Pasteur pipette </a:t>
            </a:r>
            <a:r>
              <a:rPr lang="en-CA" dirty="0">
                <a:latin typeface="Times New Roman" panose="02020603050405020304" pitchFamily="18" charset="0"/>
                <a:cs typeface="Times New Roman" panose="02020603050405020304" pitchFamily="18" charset="0"/>
              </a:rPr>
              <a:t>and added to warm medium or PBS to wash off any remaining platelets. </a:t>
            </a:r>
          </a:p>
          <a:p>
            <a:pPr marL="342900" indent="-342900" algn="just">
              <a:buFont typeface="Wingdings" panose="05000000000000000000" pitchFamily="2" charset="2"/>
              <a:buChar char="q"/>
            </a:pPr>
            <a:r>
              <a:rPr lang="en-CA" dirty="0">
                <a:latin typeface="Times New Roman" panose="02020603050405020304" pitchFamily="18" charset="0"/>
                <a:cs typeface="Times New Roman" panose="02020603050405020304" pitchFamily="18" charset="0"/>
              </a:rPr>
              <a:t>The pelleted </a:t>
            </a:r>
            <a:r>
              <a:rPr lang="en-CA" b="1" dirty="0">
                <a:latin typeface="Times New Roman" panose="02020603050405020304" pitchFamily="18" charset="0"/>
                <a:cs typeface="Times New Roman" panose="02020603050405020304" pitchFamily="18" charset="0"/>
              </a:rPr>
              <a:t>cells can then be counted</a:t>
            </a:r>
            <a:r>
              <a:rPr lang="en-CA" dirty="0">
                <a:latin typeface="Times New Roman" panose="02020603050405020304" pitchFamily="18" charset="0"/>
                <a:cs typeface="Times New Roman" panose="02020603050405020304" pitchFamily="18" charset="0"/>
              </a:rPr>
              <a:t>, and the </a:t>
            </a:r>
            <a:r>
              <a:rPr lang="en-CA" b="1" dirty="0">
                <a:latin typeface="Times New Roman" panose="02020603050405020304" pitchFamily="18" charset="0"/>
                <a:cs typeface="Times New Roman" panose="02020603050405020304" pitchFamily="18" charset="0"/>
              </a:rPr>
              <a:t>percentage viability estimated using Trypan blue staining</a:t>
            </a:r>
            <a:r>
              <a:rPr lang="en-CA" dirty="0">
                <a:latin typeface="Times New Roman" panose="02020603050405020304" pitchFamily="18" charset="0"/>
                <a:cs typeface="Times New Roman" panose="02020603050405020304" pitchFamily="18" charset="0"/>
              </a:rPr>
              <a:t>. </a:t>
            </a:r>
          </a:p>
          <a:p>
            <a:pPr marL="342900" indent="-342900" algn="just">
              <a:buFont typeface="Wingdings" panose="05000000000000000000" pitchFamily="2" charset="2"/>
              <a:buChar char="q"/>
            </a:pPr>
            <a:r>
              <a:rPr lang="en-CA" dirty="0">
                <a:latin typeface="Times New Roman" panose="02020603050405020304" pitchFamily="18" charset="0"/>
                <a:cs typeface="Times New Roman" panose="02020603050405020304" pitchFamily="18" charset="0"/>
              </a:rPr>
              <a:t>Cells can be used immediately or frozen for long-term storage.</a:t>
            </a:r>
          </a:p>
        </p:txBody>
      </p:sp>
      <p:sp>
        <p:nvSpPr>
          <p:cNvPr id="6" name="TextBox 5">
            <a:extLst>
              <a:ext uri="{FF2B5EF4-FFF2-40B4-BE49-F238E27FC236}">
                <a16:creationId xmlns:a16="http://schemas.microsoft.com/office/drawing/2014/main" id="{3C5B6A68-E1E0-58DA-2244-C9E82C8BE926}"/>
              </a:ext>
            </a:extLst>
          </p:cNvPr>
          <p:cNvSpPr txBox="1"/>
          <p:nvPr/>
        </p:nvSpPr>
        <p:spPr>
          <a:xfrm>
            <a:off x="2757140" y="0"/>
            <a:ext cx="6094140" cy="646331"/>
          </a:xfrm>
          <a:prstGeom prst="rect">
            <a:avLst/>
          </a:prstGeom>
          <a:noFill/>
        </p:spPr>
        <p:txBody>
          <a:bodyPr wrap="square">
            <a:spAutoFit/>
          </a:bodyPr>
          <a:lstStyle/>
          <a:p>
            <a:pPr algn="ctr"/>
            <a:r>
              <a:rPr lang="en-CA" sz="3600" b="1">
                <a:solidFill>
                  <a:srgbClr val="C00000"/>
                </a:solidFill>
                <a:latin typeface="Times New Roman" panose="02020603050405020304" pitchFamily="18" charset="0"/>
                <a:cs typeface="Times New Roman" panose="02020603050405020304" pitchFamily="18" charset="0"/>
              </a:rPr>
              <a:t>Isolation</a:t>
            </a:r>
            <a:endParaRPr lang="en-US" sz="3600" dirty="0">
              <a:solidFill>
                <a:srgbClr val="C00000"/>
              </a:solidFill>
            </a:endParaRPr>
          </a:p>
        </p:txBody>
      </p:sp>
      <p:pic>
        <p:nvPicPr>
          <p:cNvPr id="2" name="Picture 2" descr="Peripheral Blood Mononuclear Cells (PBMC) | FLOW CONTRACT SITE">
            <a:extLst>
              <a:ext uri="{FF2B5EF4-FFF2-40B4-BE49-F238E27FC236}">
                <a16:creationId xmlns:a16="http://schemas.microsoft.com/office/drawing/2014/main" id="{6C8C5B9A-ACB5-800B-1C4A-C9DDF0A501B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103534" y="1336725"/>
            <a:ext cx="4889642" cy="454824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2B011C1-4DB7-A9F5-28D9-A13DC13EB25D}"/>
              </a:ext>
            </a:extLst>
          </p:cNvPr>
          <p:cNvSpPr txBox="1"/>
          <p:nvPr/>
        </p:nvSpPr>
        <p:spPr>
          <a:xfrm>
            <a:off x="5988730" y="3090446"/>
            <a:ext cx="2229608" cy="338554"/>
          </a:xfrm>
          <a:prstGeom prst="rect">
            <a:avLst/>
          </a:prstGeom>
          <a:noFill/>
        </p:spPr>
        <p:txBody>
          <a:bodyPr wrap="square">
            <a:spAutoFit/>
          </a:bodyPr>
          <a:lstStyle/>
          <a:p>
            <a:pPr algn="ctr"/>
            <a:r>
              <a:rPr lang="en-CA" sz="1600" b="1" dirty="0">
                <a:latin typeface="Times New Roman" panose="02020603050405020304" pitchFamily="18" charset="0"/>
                <a:cs typeface="Times New Roman" panose="02020603050405020304" pitchFamily="18" charset="0"/>
              </a:rPr>
              <a:t>(diluted with PBS)</a:t>
            </a:r>
            <a:endParaRPr lang="en-US" sz="1600" b="1" dirty="0"/>
          </a:p>
        </p:txBody>
      </p:sp>
      <p:sp>
        <p:nvSpPr>
          <p:cNvPr id="4" name="TextBox 3">
            <a:extLst>
              <a:ext uri="{FF2B5EF4-FFF2-40B4-BE49-F238E27FC236}">
                <a16:creationId xmlns:a16="http://schemas.microsoft.com/office/drawing/2014/main" id="{9F046D5D-0990-0055-1E51-FBDB7F32EA03}"/>
              </a:ext>
            </a:extLst>
          </p:cNvPr>
          <p:cNvSpPr txBox="1"/>
          <p:nvPr/>
        </p:nvSpPr>
        <p:spPr>
          <a:xfrm>
            <a:off x="6647549" y="5536026"/>
            <a:ext cx="2740035" cy="338554"/>
          </a:xfrm>
          <a:prstGeom prst="rect">
            <a:avLst/>
          </a:prstGeom>
          <a:noFill/>
        </p:spPr>
        <p:txBody>
          <a:bodyPr wrap="square">
            <a:spAutoFit/>
          </a:bodyPr>
          <a:lstStyle/>
          <a:p>
            <a:r>
              <a:rPr lang="en-CA" sz="1600" b="1" dirty="0">
                <a:latin typeface="Times New Roman" panose="02020603050405020304" pitchFamily="18" charset="0"/>
                <a:cs typeface="Times New Roman" panose="02020603050405020304" pitchFamily="18" charset="0"/>
              </a:rPr>
              <a:t>(equal volume of </a:t>
            </a:r>
            <a:r>
              <a:rPr lang="en-CA" sz="1600" b="1" dirty="0" err="1">
                <a:latin typeface="Times New Roman" panose="02020603050405020304" pitchFamily="18" charset="0"/>
                <a:cs typeface="Times New Roman" panose="02020603050405020304" pitchFamily="18" charset="0"/>
              </a:rPr>
              <a:t>Ficoll</a:t>
            </a:r>
            <a:r>
              <a:rPr lang="en-CA" sz="1600" b="1" dirty="0">
                <a:latin typeface="Times New Roman" panose="02020603050405020304" pitchFamily="18" charset="0"/>
                <a:cs typeface="Times New Roman" panose="02020603050405020304" pitchFamily="18" charset="0"/>
              </a:rPr>
              <a:t>)</a:t>
            </a:r>
            <a:endParaRPr lang="en-US" sz="1600" b="1" dirty="0"/>
          </a:p>
        </p:txBody>
      </p:sp>
      <p:sp>
        <p:nvSpPr>
          <p:cNvPr id="7" name="TextBox 6">
            <a:extLst>
              <a:ext uri="{FF2B5EF4-FFF2-40B4-BE49-F238E27FC236}">
                <a16:creationId xmlns:a16="http://schemas.microsoft.com/office/drawing/2014/main" id="{E1CC33EA-A6C9-B70A-A3A8-E997EA763DCB}"/>
              </a:ext>
            </a:extLst>
          </p:cNvPr>
          <p:cNvSpPr txBox="1"/>
          <p:nvPr/>
        </p:nvSpPr>
        <p:spPr>
          <a:xfrm>
            <a:off x="9763569" y="3254896"/>
            <a:ext cx="2434968" cy="307777"/>
          </a:xfrm>
          <a:prstGeom prst="rect">
            <a:avLst/>
          </a:prstGeom>
          <a:noFill/>
        </p:spPr>
        <p:txBody>
          <a:bodyPr wrap="square">
            <a:spAutoFit/>
          </a:bodyPr>
          <a:lstStyle/>
          <a:p>
            <a:r>
              <a:rPr lang="en-CA" sz="1400" b="1" dirty="0">
                <a:latin typeface="Times New Roman" panose="02020603050405020304" pitchFamily="18" charset="0"/>
                <a:cs typeface="Times New Roman" panose="02020603050405020304" pitchFamily="18" charset="0"/>
              </a:rPr>
              <a:t>white and cloudy “blanket</a:t>
            </a:r>
            <a:endParaRPr lang="en-US" sz="1400" dirty="0"/>
          </a:p>
        </p:txBody>
      </p:sp>
      <p:sp>
        <p:nvSpPr>
          <p:cNvPr id="11" name="TextBox 10">
            <a:extLst>
              <a:ext uri="{FF2B5EF4-FFF2-40B4-BE49-F238E27FC236}">
                <a16:creationId xmlns:a16="http://schemas.microsoft.com/office/drawing/2014/main" id="{6638680B-D648-EC29-5EA5-5577701AF998}"/>
              </a:ext>
            </a:extLst>
          </p:cNvPr>
          <p:cNvSpPr txBox="1"/>
          <p:nvPr/>
        </p:nvSpPr>
        <p:spPr>
          <a:xfrm>
            <a:off x="6766849" y="6153657"/>
            <a:ext cx="6199414" cy="523220"/>
          </a:xfrm>
          <a:prstGeom prst="rect">
            <a:avLst/>
          </a:prstGeom>
          <a:noFill/>
        </p:spPr>
        <p:txBody>
          <a:bodyPr wrap="square">
            <a:spAutoFit/>
          </a:bodyPr>
          <a:lstStyle/>
          <a:p>
            <a:r>
              <a:rPr lang="en-US" sz="1400" dirty="0">
                <a:hlinkClick r:id="rId3"/>
              </a:rPr>
              <a:t>(41) How to Isolate PBMCs from Whole Blood Using Density Gradient Centrifugation (</a:t>
            </a:r>
            <a:r>
              <a:rPr lang="en-US" sz="1400" dirty="0" err="1">
                <a:hlinkClick r:id="rId3"/>
              </a:rPr>
              <a:t>Ficoll</a:t>
            </a:r>
            <a:r>
              <a:rPr lang="en-US" sz="1400" dirty="0">
                <a:hlinkClick r:id="rId3"/>
              </a:rPr>
              <a:t>™ or </a:t>
            </a:r>
            <a:r>
              <a:rPr lang="en-US" sz="1400" dirty="0" err="1">
                <a:hlinkClick r:id="rId3"/>
              </a:rPr>
              <a:t>Lymphoprep</a:t>
            </a:r>
            <a:r>
              <a:rPr lang="en-US" sz="1400" dirty="0">
                <a:hlinkClick r:id="rId3"/>
              </a:rPr>
              <a:t>™) - YouTube</a:t>
            </a:r>
            <a:endParaRPr lang="en-US" sz="1400" dirty="0"/>
          </a:p>
        </p:txBody>
      </p:sp>
    </p:spTree>
    <p:extLst>
      <p:ext uri="{BB962C8B-B14F-4D97-AF65-F5344CB8AC3E}">
        <p14:creationId xmlns:p14="http://schemas.microsoft.com/office/powerpoint/2010/main" val="1967399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DEBCCB-5D28-1B4C-B69D-BB7D0C387DCF}"/>
              </a:ext>
            </a:extLst>
          </p:cNvPr>
          <p:cNvSpPr>
            <a:spLocks noGrp="1"/>
          </p:cNvSpPr>
          <p:nvPr>
            <p:ph idx="1"/>
          </p:nvPr>
        </p:nvSpPr>
        <p:spPr>
          <a:xfrm>
            <a:off x="113372" y="862497"/>
            <a:ext cx="12231028" cy="5717781"/>
          </a:xfrm>
        </p:spPr>
        <p:txBody>
          <a:bodyPr>
            <a:normAutofit fontScale="92500"/>
          </a:bodyPr>
          <a:lstStyle/>
          <a:p>
            <a:endParaRPr lang="en-US" b="1" dirty="0">
              <a:solidFill>
                <a:srgbClr val="7030A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marL="0" indent="0">
              <a:buNone/>
            </a:pPr>
            <a:r>
              <a:rPr lang="en-CA" b="1" u="sng" dirty="0">
                <a:solidFill>
                  <a:srgbClr val="7030A0"/>
                </a:solidFill>
                <a:latin typeface="Times New Roman" panose="02020603050405020304" pitchFamily="18" charset="0"/>
                <a:cs typeface="Times New Roman" panose="02020603050405020304" pitchFamily="18" charset="0"/>
              </a:rPr>
              <a:t>Hemocytometer: </a:t>
            </a:r>
          </a:p>
          <a:p>
            <a:r>
              <a:rPr lang="en-CA" b="1" dirty="0">
                <a:solidFill>
                  <a:srgbClr val="7030A0"/>
                </a:solidFill>
                <a:latin typeface="Times New Roman" panose="02020603050405020304" pitchFamily="18" charset="0"/>
                <a:cs typeface="Times New Roman" panose="02020603050405020304" pitchFamily="18" charset="0"/>
              </a:rPr>
              <a:t>A device that is used for counting cells.</a:t>
            </a:r>
          </a:p>
          <a:p>
            <a:endParaRPr lang="en-CA" dirty="0">
              <a:latin typeface="Times New Roman" panose="02020603050405020304" pitchFamily="18" charset="0"/>
              <a:cs typeface="Times New Roman" panose="02020603050405020304" pitchFamily="18" charset="0"/>
            </a:endParaRPr>
          </a:p>
          <a:p>
            <a:r>
              <a:rPr lang="en-CA" dirty="0">
                <a:latin typeface="Times New Roman" panose="02020603050405020304" pitchFamily="18" charset="0"/>
                <a:cs typeface="Times New Roman" panose="02020603050405020304" pitchFamily="18" charset="0"/>
              </a:rPr>
              <a:t>It’s a modified microscope slide, containing two identical wells or chambers into which a small volume of a cell suspension is pipetted. </a:t>
            </a:r>
          </a:p>
          <a:p>
            <a:pPr marL="0" indent="0">
              <a:buNone/>
            </a:pPr>
            <a:endParaRPr lang="en-US" dirty="0">
              <a:latin typeface="Times New Roman" panose="02020603050405020304" pitchFamily="18" charset="0"/>
              <a:cs typeface="Times New Roman" panose="02020603050405020304" pitchFamily="18" charset="0"/>
              <a:hlinkClick r:id="rId2"/>
            </a:endParaRPr>
          </a:p>
          <a:p>
            <a:r>
              <a:rPr lang="en-US" dirty="0">
                <a:latin typeface="Times New Roman" panose="02020603050405020304" pitchFamily="18" charset="0"/>
                <a:cs typeface="Times New Roman" panose="02020603050405020304" pitchFamily="18" charset="0"/>
                <a:hlinkClick r:id="rId2"/>
              </a:rPr>
              <a:t>https://youtu.be/pP0xERLUhyc</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hlinkClick r:id="rId3"/>
              </a:rPr>
              <a:t>https://www.ncbionetwork.org/educational-resources/elearning/hemocytometer</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r>
              <a:rPr lang="en-US" sz="2600" b="1" dirty="0">
                <a:solidFill>
                  <a:srgbClr val="C00000"/>
                </a:solidFill>
                <a:latin typeface="Times New Roman" panose="02020603050405020304" pitchFamily="18" charset="0"/>
                <a:cs typeface="Times New Roman" panose="02020603050405020304" pitchFamily="18" charset="0"/>
              </a:rPr>
              <a:t>**</a:t>
            </a:r>
            <a:r>
              <a:rPr lang="en-US" sz="2600" dirty="0">
                <a:solidFill>
                  <a:srgbClr val="C00000"/>
                </a:solidFill>
                <a:latin typeface="Times New Roman" panose="02020603050405020304" pitchFamily="18" charset="0"/>
                <a:cs typeface="Times New Roman" panose="02020603050405020304" pitchFamily="18" charset="0"/>
              </a:rPr>
              <a:t>Concentration (viable cells/mL) </a:t>
            </a:r>
            <a:r>
              <a:rPr lang="en-US" sz="2600" dirty="0">
                <a:latin typeface="Times New Roman" panose="02020603050405020304" pitchFamily="18" charset="0"/>
                <a:cs typeface="Times New Roman" panose="02020603050405020304" pitchFamily="18" charset="0"/>
              </a:rPr>
              <a:t>=</a:t>
            </a:r>
            <a:r>
              <a:rPr lang="en-US" sz="2600" dirty="0">
                <a:solidFill>
                  <a:srgbClr val="C00000"/>
                </a:solidFill>
                <a:latin typeface="Times New Roman" panose="02020603050405020304" pitchFamily="18" charset="0"/>
                <a:cs typeface="Times New Roman" panose="02020603050405020304" pitchFamily="18" charset="0"/>
              </a:rPr>
              <a:t>Average number of cells/ square X dilution factor X 10</a:t>
            </a:r>
            <a:r>
              <a:rPr lang="en-US" sz="2600" baseline="30000" dirty="0">
                <a:solidFill>
                  <a:srgbClr val="C00000"/>
                </a:solidFill>
                <a:latin typeface="Times New Roman" panose="02020603050405020304" pitchFamily="18" charset="0"/>
                <a:cs typeface="Times New Roman" panose="02020603050405020304" pitchFamily="18" charset="0"/>
              </a:rPr>
              <a:t>4</a:t>
            </a:r>
          </a:p>
          <a:p>
            <a:endParaRPr lang="en-US"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0FD3BB4-BCEF-09E3-54D2-E211DB3CFD0D}"/>
              </a:ext>
            </a:extLst>
          </p:cNvPr>
          <p:cNvSpPr txBox="1"/>
          <p:nvPr/>
        </p:nvSpPr>
        <p:spPr>
          <a:xfrm>
            <a:off x="2779443" y="277722"/>
            <a:ext cx="6094140" cy="584775"/>
          </a:xfrm>
          <a:prstGeom prst="rect">
            <a:avLst/>
          </a:prstGeom>
          <a:noFill/>
        </p:spPr>
        <p:txBody>
          <a:bodyPr wrap="square">
            <a:sp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Count PBMC</a:t>
            </a:r>
            <a:endParaRPr lang="en-US" sz="3200" dirty="0">
              <a:solidFill>
                <a:srgbClr val="C00000"/>
              </a:solidFill>
            </a:endParaRPr>
          </a:p>
        </p:txBody>
      </p:sp>
    </p:spTree>
    <p:extLst>
      <p:ext uri="{BB962C8B-B14F-4D97-AF65-F5344CB8AC3E}">
        <p14:creationId xmlns:p14="http://schemas.microsoft.com/office/powerpoint/2010/main" val="2196166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205C79-90B0-707E-2678-3E678D505EE4}"/>
              </a:ext>
            </a:extLst>
          </p:cNvPr>
          <p:cNvSpPr txBox="1"/>
          <p:nvPr/>
        </p:nvSpPr>
        <p:spPr>
          <a:xfrm>
            <a:off x="435429" y="6400799"/>
            <a:ext cx="8839200" cy="369332"/>
          </a:xfrm>
          <a:prstGeom prst="rect">
            <a:avLst/>
          </a:prstGeom>
          <a:noFill/>
        </p:spPr>
        <p:txBody>
          <a:bodyPr wrap="square">
            <a:spAutoFit/>
          </a:bodyPr>
          <a:lstStyle/>
          <a:p>
            <a:r>
              <a:rPr lang="en-US" dirty="0">
                <a:hlinkClick r:id="rId3"/>
              </a:rPr>
              <a:t>Using a Hemocytometer for Cell Counting | Protocol (stemcell.com)</a:t>
            </a:r>
            <a:endParaRPr lang="en-US" dirty="0"/>
          </a:p>
        </p:txBody>
      </p:sp>
      <p:sp>
        <p:nvSpPr>
          <p:cNvPr id="5" name="TextBox 4">
            <a:extLst>
              <a:ext uri="{FF2B5EF4-FFF2-40B4-BE49-F238E27FC236}">
                <a16:creationId xmlns:a16="http://schemas.microsoft.com/office/drawing/2014/main" id="{A852D5C5-7794-8D19-D673-8ED03434110E}"/>
              </a:ext>
            </a:extLst>
          </p:cNvPr>
          <p:cNvSpPr txBox="1"/>
          <p:nvPr/>
        </p:nvSpPr>
        <p:spPr>
          <a:xfrm>
            <a:off x="1687286" y="457201"/>
            <a:ext cx="8599714" cy="1200329"/>
          </a:xfrm>
          <a:prstGeom prst="rect">
            <a:avLst/>
          </a:prstGeom>
          <a:noFill/>
        </p:spPr>
        <p:txBody>
          <a:bodyPr wrap="square">
            <a:spAutoFit/>
          </a:bodyPr>
          <a:lstStyle/>
          <a:p>
            <a:r>
              <a:rPr lang="en-US" dirty="0"/>
              <a:t>1- 10 </a:t>
            </a:r>
            <a:r>
              <a:rPr lang="en-US" dirty="0" err="1"/>
              <a:t>ul</a:t>
            </a:r>
            <a:r>
              <a:rPr lang="en-US" dirty="0"/>
              <a:t> sample (cell suspension)+10 </a:t>
            </a:r>
            <a:r>
              <a:rPr lang="en-US" dirty="0" err="1"/>
              <a:t>ul</a:t>
            </a:r>
            <a:r>
              <a:rPr lang="en-US" dirty="0"/>
              <a:t> trypan blue (=&gt; total vol=20)</a:t>
            </a:r>
          </a:p>
          <a:p>
            <a:pPr marL="285750" indent="-285750">
              <a:buFont typeface="Wingdings" panose="05000000000000000000" pitchFamily="2" charset="2"/>
              <a:buChar char="è"/>
            </a:pPr>
            <a:r>
              <a:rPr lang="en-US" b="1" dirty="0">
                <a:sym typeface="Wingdings" panose="05000000000000000000" pitchFamily="2" charset="2"/>
              </a:rPr>
              <a:t>DF</a:t>
            </a:r>
            <a:r>
              <a:rPr lang="en-US" dirty="0">
                <a:sym typeface="Wingdings" panose="05000000000000000000" pitchFamily="2" charset="2"/>
              </a:rPr>
              <a:t>= total vol/sample vol=   20/10=</a:t>
            </a:r>
            <a:r>
              <a:rPr lang="en-US" b="1" dirty="0">
                <a:sym typeface="Wingdings" panose="05000000000000000000" pitchFamily="2" charset="2"/>
              </a:rPr>
              <a:t>2</a:t>
            </a:r>
          </a:p>
          <a:p>
            <a:pPr marL="285750" indent="-285750">
              <a:buFont typeface="Wingdings" panose="05000000000000000000" pitchFamily="2" charset="2"/>
              <a:buChar char="è"/>
            </a:pPr>
            <a:endParaRPr lang="en-US" b="1" dirty="0">
              <a:sym typeface="Wingdings" panose="05000000000000000000" pitchFamily="2" charset="2"/>
            </a:endParaRPr>
          </a:p>
          <a:p>
            <a:pPr marL="285750" indent="-285750">
              <a:buFont typeface="Wingdings" panose="05000000000000000000" pitchFamily="2" charset="2"/>
              <a:buChar char="è"/>
            </a:pPr>
            <a:endParaRPr lang="en-US" b="1" dirty="0"/>
          </a:p>
        </p:txBody>
      </p:sp>
      <p:pic>
        <p:nvPicPr>
          <p:cNvPr id="7" name="Picture 6">
            <a:extLst>
              <a:ext uri="{FF2B5EF4-FFF2-40B4-BE49-F238E27FC236}">
                <a16:creationId xmlns:a16="http://schemas.microsoft.com/office/drawing/2014/main" id="{12346D9C-5021-1D9C-A325-48720081630A}"/>
              </a:ext>
            </a:extLst>
          </p:cNvPr>
          <p:cNvPicPr>
            <a:picLocks noChangeAspect="1"/>
          </p:cNvPicPr>
          <p:nvPr/>
        </p:nvPicPr>
        <p:blipFill>
          <a:blip r:embed="rId4"/>
          <a:stretch>
            <a:fillRect/>
          </a:stretch>
        </p:blipFill>
        <p:spPr>
          <a:xfrm>
            <a:off x="4381342" y="1057364"/>
            <a:ext cx="6172517" cy="2444876"/>
          </a:xfrm>
          <a:prstGeom prst="rect">
            <a:avLst/>
          </a:prstGeom>
        </p:spPr>
      </p:pic>
      <p:sp>
        <p:nvSpPr>
          <p:cNvPr id="9" name="TextBox 8">
            <a:extLst>
              <a:ext uri="{FF2B5EF4-FFF2-40B4-BE49-F238E27FC236}">
                <a16:creationId xmlns:a16="http://schemas.microsoft.com/office/drawing/2014/main" id="{DCAD706F-EFFD-4885-8183-FAC8A2E33F43}"/>
              </a:ext>
            </a:extLst>
          </p:cNvPr>
          <p:cNvSpPr txBox="1"/>
          <p:nvPr/>
        </p:nvSpPr>
        <p:spPr>
          <a:xfrm>
            <a:off x="5720443" y="1633076"/>
            <a:ext cx="533400" cy="369332"/>
          </a:xfrm>
          <a:prstGeom prst="rect">
            <a:avLst/>
          </a:prstGeom>
          <a:noFill/>
        </p:spPr>
        <p:txBody>
          <a:bodyPr wrap="square">
            <a:spAutoFit/>
          </a:bodyPr>
          <a:lstStyle/>
          <a:p>
            <a:r>
              <a:rPr lang="en-US" b="1" dirty="0">
                <a:solidFill>
                  <a:srgbClr val="FF0000"/>
                </a:solidFill>
              </a:rPr>
              <a:t>1</a:t>
            </a:r>
          </a:p>
        </p:txBody>
      </p:sp>
      <p:sp>
        <p:nvSpPr>
          <p:cNvPr id="10" name="TextBox 9">
            <a:extLst>
              <a:ext uri="{FF2B5EF4-FFF2-40B4-BE49-F238E27FC236}">
                <a16:creationId xmlns:a16="http://schemas.microsoft.com/office/drawing/2014/main" id="{AD38E263-ED55-C217-3CF7-E51AB44E4A31}"/>
              </a:ext>
            </a:extLst>
          </p:cNvPr>
          <p:cNvSpPr txBox="1"/>
          <p:nvPr/>
        </p:nvSpPr>
        <p:spPr>
          <a:xfrm>
            <a:off x="6629400" y="1660543"/>
            <a:ext cx="533400" cy="369332"/>
          </a:xfrm>
          <a:prstGeom prst="rect">
            <a:avLst/>
          </a:prstGeom>
          <a:noFill/>
        </p:spPr>
        <p:txBody>
          <a:bodyPr wrap="square">
            <a:spAutoFit/>
          </a:bodyPr>
          <a:lstStyle/>
          <a:p>
            <a:r>
              <a:rPr lang="en-US" b="1" dirty="0">
                <a:solidFill>
                  <a:srgbClr val="FF0000"/>
                </a:solidFill>
              </a:rPr>
              <a:t>2</a:t>
            </a:r>
          </a:p>
        </p:txBody>
      </p:sp>
      <p:sp>
        <p:nvSpPr>
          <p:cNvPr id="11" name="TextBox 10">
            <a:extLst>
              <a:ext uri="{FF2B5EF4-FFF2-40B4-BE49-F238E27FC236}">
                <a16:creationId xmlns:a16="http://schemas.microsoft.com/office/drawing/2014/main" id="{38831B50-B638-EF39-48C6-CC2C7AD0EB02}"/>
              </a:ext>
            </a:extLst>
          </p:cNvPr>
          <p:cNvSpPr txBox="1"/>
          <p:nvPr/>
        </p:nvSpPr>
        <p:spPr>
          <a:xfrm>
            <a:off x="5698672" y="2688978"/>
            <a:ext cx="533400" cy="369332"/>
          </a:xfrm>
          <a:prstGeom prst="rect">
            <a:avLst/>
          </a:prstGeom>
          <a:noFill/>
        </p:spPr>
        <p:txBody>
          <a:bodyPr wrap="square">
            <a:spAutoFit/>
          </a:bodyPr>
          <a:lstStyle/>
          <a:p>
            <a:r>
              <a:rPr lang="en-US" b="1" dirty="0">
                <a:solidFill>
                  <a:srgbClr val="FF0000"/>
                </a:solidFill>
              </a:rPr>
              <a:t>3</a:t>
            </a:r>
          </a:p>
        </p:txBody>
      </p:sp>
      <p:sp>
        <p:nvSpPr>
          <p:cNvPr id="12" name="TextBox 11">
            <a:extLst>
              <a:ext uri="{FF2B5EF4-FFF2-40B4-BE49-F238E27FC236}">
                <a16:creationId xmlns:a16="http://schemas.microsoft.com/office/drawing/2014/main" id="{9F29D480-98C8-CC7B-4377-59053829E7D1}"/>
              </a:ext>
            </a:extLst>
          </p:cNvPr>
          <p:cNvSpPr txBox="1"/>
          <p:nvPr/>
        </p:nvSpPr>
        <p:spPr>
          <a:xfrm>
            <a:off x="6629400" y="2688978"/>
            <a:ext cx="533400" cy="369332"/>
          </a:xfrm>
          <a:prstGeom prst="rect">
            <a:avLst/>
          </a:prstGeom>
          <a:noFill/>
        </p:spPr>
        <p:txBody>
          <a:bodyPr wrap="square">
            <a:spAutoFit/>
          </a:bodyPr>
          <a:lstStyle/>
          <a:p>
            <a:r>
              <a:rPr lang="en-US" b="1" dirty="0">
                <a:solidFill>
                  <a:srgbClr val="FF0000"/>
                </a:solidFill>
              </a:rPr>
              <a:t>4</a:t>
            </a:r>
          </a:p>
        </p:txBody>
      </p:sp>
      <p:sp>
        <p:nvSpPr>
          <p:cNvPr id="14" name="TextBox 13">
            <a:extLst>
              <a:ext uri="{FF2B5EF4-FFF2-40B4-BE49-F238E27FC236}">
                <a16:creationId xmlns:a16="http://schemas.microsoft.com/office/drawing/2014/main" id="{C94886B6-249C-C0CC-D247-15120098D209}"/>
              </a:ext>
            </a:extLst>
          </p:cNvPr>
          <p:cNvSpPr txBox="1"/>
          <p:nvPr/>
        </p:nvSpPr>
        <p:spPr>
          <a:xfrm>
            <a:off x="1831522" y="3634322"/>
            <a:ext cx="8528957" cy="1938992"/>
          </a:xfrm>
          <a:prstGeom prst="rect">
            <a:avLst/>
          </a:prstGeom>
          <a:noFill/>
        </p:spPr>
        <p:txBody>
          <a:bodyPr wrap="square">
            <a:spAutoFit/>
          </a:bodyPr>
          <a:lstStyle/>
          <a:p>
            <a:r>
              <a:rPr lang="en-US" dirty="0">
                <a:solidFill>
                  <a:srgbClr val="53585A"/>
                </a:solidFill>
                <a:latin typeface="Lato" panose="020F0502020204030203" pitchFamily="34" charset="0"/>
              </a:rPr>
              <a:t>2- if the cell counts for each of the four outer squares were 20, 12, 22, and 18 </a:t>
            </a:r>
            <a:r>
              <a:rPr lang="en-US" dirty="0">
                <a:solidFill>
                  <a:srgbClr val="53585A"/>
                </a:solidFill>
                <a:latin typeface="Lato" panose="020F0502020204030203" pitchFamily="34" charset="0"/>
                <a:sym typeface="Wingdings" panose="05000000000000000000" pitchFamily="2" charset="2"/>
              </a:rPr>
              <a:t></a:t>
            </a:r>
            <a:r>
              <a:rPr lang="en-US" dirty="0">
                <a:solidFill>
                  <a:srgbClr val="53585A"/>
                </a:solidFill>
                <a:latin typeface="Lato" panose="020F0502020204030203" pitchFamily="34" charset="0"/>
              </a:rPr>
              <a:t>the </a:t>
            </a:r>
            <a:r>
              <a:rPr lang="en-US" b="1" dirty="0">
                <a:solidFill>
                  <a:srgbClr val="53585A"/>
                </a:solidFill>
                <a:latin typeface="Lato" panose="020F0502020204030203" pitchFamily="34" charset="0"/>
              </a:rPr>
              <a:t>average cell count </a:t>
            </a:r>
            <a:r>
              <a:rPr lang="en-US" dirty="0">
                <a:solidFill>
                  <a:srgbClr val="53585A"/>
                </a:solidFill>
                <a:latin typeface="Lato" panose="020F0502020204030203" pitchFamily="34" charset="0"/>
              </a:rPr>
              <a:t>would be (20 + 12 + 22 + 18) ÷ 4 = </a:t>
            </a:r>
            <a:r>
              <a:rPr lang="en-US" b="1" dirty="0">
                <a:solidFill>
                  <a:srgbClr val="53585A"/>
                </a:solidFill>
                <a:latin typeface="Lato" panose="020F0502020204030203" pitchFamily="34" charset="0"/>
              </a:rPr>
              <a:t>18</a:t>
            </a:r>
          </a:p>
          <a:p>
            <a:endParaRPr lang="en-US" b="1" dirty="0">
              <a:solidFill>
                <a:srgbClr val="53585A"/>
              </a:solidFill>
              <a:latin typeface="Lato" panose="020F0502020204030203" pitchFamily="34" charset="0"/>
            </a:endParaRPr>
          </a:p>
          <a:p>
            <a:r>
              <a:rPr lang="en-US" dirty="0">
                <a:solidFill>
                  <a:srgbClr val="53585A"/>
                </a:solidFill>
                <a:latin typeface="Lato" panose="020F0502020204030203" pitchFamily="34" charset="0"/>
              </a:rPr>
              <a:t>3-Total number of cells/mL = average cell count x dilution factor x 10</a:t>
            </a:r>
            <a:r>
              <a:rPr lang="en-US" baseline="30000" dirty="0">
                <a:solidFill>
                  <a:srgbClr val="53585A"/>
                </a:solidFill>
                <a:latin typeface="Lato" panose="020F0502020204030203" pitchFamily="34" charset="0"/>
              </a:rPr>
              <a:t>4</a:t>
            </a:r>
          </a:p>
          <a:p>
            <a:endParaRPr lang="en-US" baseline="30000" dirty="0">
              <a:solidFill>
                <a:srgbClr val="53585A"/>
              </a:solidFill>
              <a:latin typeface="Lato" panose="020F0502020204030203" pitchFamily="34" charset="0"/>
            </a:endParaRPr>
          </a:p>
          <a:p>
            <a:r>
              <a:rPr lang="en-US" dirty="0"/>
              <a:t>=18 X 2 X </a:t>
            </a:r>
            <a:r>
              <a:rPr lang="en-US" dirty="0">
                <a:solidFill>
                  <a:srgbClr val="53585A"/>
                </a:solidFill>
                <a:latin typeface="Lato" panose="020F0502020204030203" pitchFamily="34" charset="0"/>
              </a:rPr>
              <a:t>10</a:t>
            </a:r>
            <a:r>
              <a:rPr lang="en-US" baseline="30000" dirty="0">
                <a:solidFill>
                  <a:srgbClr val="53585A"/>
                </a:solidFill>
                <a:latin typeface="Lato" panose="020F0502020204030203" pitchFamily="34" charset="0"/>
              </a:rPr>
              <a:t>4 </a:t>
            </a:r>
          </a:p>
          <a:p>
            <a:r>
              <a:rPr lang="en-US" dirty="0"/>
              <a:t>=360000 cells /ml</a:t>
            </a:r>
          </a:p>
        </p:txBody>
      </p:sp>
      <p:pic>
        <p:nvPicPr>
          <p:cNvPr id="2" name="Picture 1">
            <a:extLst>
              <a:ext uri="{FF2B5EF4-FFF2-40B4-BE49-F238E27FC236}">
                <a16:creationId xmlns:a16="http://schemas.microsoft.com/office/drawing/2014/main" id="{934B0CA8-F150-60FC-ACD0-33C0ED99695E}"/>
              </a:ext>
            </a:extLst>
          </p:cNvPr>
          <p:cNvPicPr>
            <a:picLocks noChangeAspect="1"/>
          </p:cNvPicPr>
          <p:nvPr/>
        </p:nvPicPr>
        <p:blipFill>
          <a:blip r:embed="rId5"/>
          <a:stretch>
            <a:fillRect/>
          </a:stretch>
        </p:blipFill>
        <p:spPr>
          <a:xfrm>
            <a:off x="1698173" y="1547711"/>
            <a:ext cx="2807577" cy="1251086"/>
          </a:xfrm>
          <a:prstGeom prst="rect">
            <a:avLst/>
          </a:prstGeom>
        </p:spPr>
      </p:pic>
      <p:sp>
        <p:nvSpPr>
          <p:cNvPr id="4" name="TextBox 3">
            <a:extLst>
              <a:ext uri="{FF2B5EF4-FFF2-40B4-BE49-F238E27FC236}">
                <a16:creationId xmlns:a16="http://schemas.microsoft.com/office/drawing/2014/main" id="{3043B4EF-261D-FEE0-82A9-763A3DF6C17F}"/>
              </a:ext>
            </a:extLst>
          </p:cNvPr>
          <p:cNvSpPr txBox="1"/>
          <p:nvPr/>
        </p:nvSpPr>
        <p:spPr>
          <a:xfrm>
            <a:off x="-1057547" y="5925533"/>
            <a:ext cx="8100314" cy="369332"/>
          </a:xfrm>
          <a:prstGeom prst="rect">
            <a:avLst/>
          </a:prstGeom>
          <a:noFill/>
        </p:spPr>
        <p:txBody>
          <a:bodyPr wrap="square">
            <a:spAutoFit/>
          </a:bodyPr>
          <a:lstStyle/>
          <a:p>
            <a:pPr algn="ctr"/>
            <a:r>
              <a:rPr lang="en-US" dirty="0">
                <a:highlight>
                  <a:srgbClr val="FFFF00"/>
                </a:highlight>
                <a:hlinkClick r:id="rId6"/>
              </a:rPr>
              <a:t>(37) Counting Cells with a Hemocytometer - YouTube</a:t>
            </a:r>
            <a:endParaRPr lang="en-US" dirty="0">
              <a:highlight>
                <a:srgbClr val="FFFF00"/>
              </a:highlight>
            </a:endParaRPr>
          </a:p>
        </p:txBody>
      </p:sp>
    </p:spTree>
    <p:extLst>
      <p:ext uri="{BB962C8B-B14F-4D97-AF65-F5344CB8AC3E}">
        <p14:creationId xmlns:p14="http://schemas.microsoft.com/office/powerpoint/2010/main" val="366370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B61447-1566-454D-8F59-0CB01248BBF7}"/>
              </a:ext>
            </a:extLst>
          </p:cNvPr>
          <p:cNvSpPr>
            <a:spLocks noGrp="1"/>
          </p:cNvSpPr>
          <p:nvPr>
            <p:ph idx="1"/>
          </p:nvPr>
        </p:nvSpPr>
        <p:spPr>
          <a:xfrm>
            <a:off x="278780" y="658843"/>
            <a:ext cx="10515600" cy="5032375"/>
          </a:xfrm>
        </p:spPr>
        <p:txBody>
          <a:bodyPr>
            <a:noAutofit/>
          </a:bodyPr>
          <a:lstStyle/>
          <a:p>
            <a:pPr marL="0" indent="0" algn="just">
              <a:buNone/>
            </a:pPr>
            <a:r>
              <a:rPr lang="en-CA" sz="2000" b="1" dirty="0">
                <a:latin typeface="Times New Roman" panose="02020603050405020304" pitchFamily="18" charset="0"/>
                <a:cs typeface="Times New Roman" panose="02020603050405020304" pitchFamily="18" charset="0"/>
              </a:rPr>
              <a:t>To preserve PBMCs at ultra-low temperatures in liquid nitrogen:</a:t>
            </a:r>
            <a:endParaRPr lang="en-CA" sz="2000" dirty="0">
              <a:latin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Ø"/>
            </a:pPr>
            <a:r>
              <a:rPr lang="en-CA" sz="2000" dirty="0">
                <a:solidFill>
                  <a:srgbClr val="7030A0"/>
                </a:solidFill>
                <a:highlight>
                  <a:srgbClr val="00FFFF"/>
                </a:highlight>
                <a:latin typeface="Times New Roman" panose="02020603050405020304" pitchFamily="18" charset="0"/>
                <a:cs typeface="Times New Roman" panose="02020603050405020304" pitchFamily="18" charset="0"/>
              </a:rPr>
              <a:t>Dimethyl sulfoxide (DMSO)</a:t>
            </a:r>
            <a:r>
              <a:rPr lang="en-CA" sz="2000" dirty="0">
                <a:highlight>
                  <a:srgbClr val="00FFFF"/>
                </a:highlight>
                <a:latin typeface="Times New Roman" panose="02020603050405020304" pitchFamily="18" charset="0"/>
                <a:cs typeface="Times New Roman" panose="02020603050405020304" pitchFamily="18" charset="0"/>
              </a:rPr>
              <a:t> is used as a </a:t>
            </a:r>
            <a:r>
              <a:rPr lang="en-CA" sz="2000" b="1" dirty="0" err="1">
                <a:highlight>
                  <a:srgbClr val="00FFFF"/>
                </a:highlight>
                <a:latin typeface="Times New Roman" panose="02020603050405020304" pitchFamily="18" charset="0"/>
                <a:cs typeface="Times New Roman" panose="02020603050405020304" pitchFamily="18" charset="0"/>
              </a:rPr>
              <a:t>cryo</a:t>
            </a:r>
            <a:r>
              <a:rPr lang="en-CA" sz="2000" b="1" dirty="0">
                <a:highlight>
                  <a:srgbClr val="00FFFF"/>
                </a:highlight>
                <a:latin typeface="Times New Roman" panose="02020603050405020304" pitchFamily="18" charset="0"/>
                <a:cs typeface="Times New Roman" panose="02020603050405020304" pitchFamily="18" charset="0"/>
              </a:rPr>
              <a:t> protectant</a:t>
            </a:r>
            <a:r>
              <a:rPr lang="en-CA" sz="2000" dirty="0">
                <a:highlight>
                  <a:srgbClr val="00FFFF"/>
                </a:highlight>
                <a:latin typeface="Times New Roman" panose="02020603050405020304" pitchFamily="18" charset="0"/>
                <a:cs typeface="Times New Roman" panose="02020603050405020304" pitchFamily="18" charset="0"/>
              </a:rPr>
              <a:t> </a:t>
            </a:r>
            <a:r>
              <a:rPr lang="en-CA" sz="2000" u="sng" dirty="0">
                <a:solidFill>
                  <a:srgbClr val="7030A0"/>
                </a:solidFill>
                <a:highlight>
                  <a:srgbClr val="FFFF00"/>
                </a:highlight>
                <a:latin typeface="Times New Roman" panose="02020603050405020304" pitchFamily="18" charset="0"/>
                <a:cs typeface="Times New Roman" panose="02020603050405020304" pitchFamily="18" charset="0"/>
              </a:rPr>
              <a:t>to </a:t>
            </a:r>
            <a:r>
              <a:rPr lang="en-CA" sz="2000" b="1" u="sng" dirty="0">
                <a:solidFill>
                  <a:srgbClr val="7030A0"/>
                </a:solidFill>
                <a:highlight>
                  <a:srgbClr val="FFFF00"/>
                </a:highlight>
                <a:latin typeface="Times New Roman" panose="02020603050405020304" pitchFamily="18" charset="0"/>
                <a:cs typeface="Times New Roman" panose="02020603050405020304" pitchFamily="18" charset="0"/>
              </a:rPr>
              <a:t>reduce the formation of ice crystals and prevent cell damage. </a:t>
            </a:r>
          </a:p>
          <a:p>
            <a:pPr algn="just">
              <a:lnSpc>
                <a:spcPct val="120000"/>
              </a:lnSpc>
              <a:buFont typeface="Wingdings" panose="05000000000000000000" pitchFamily="2" charset="2"/>
              <a:buChar char="Ø"/>
            </a:pPr>
            <a:endParaRPr lang="en-CA" sz="2000" dirty="0">
              <a:solidFill>
                <a:srgbClr val="7030A0"/>
              </a:solidFill>
              <a:latin typeface="Times New Roman" panose="02020603050405020304" pitchFamily="18" charset="0"/>
              <a:cs typeface="Times New Roman" panose="02020603050405020304" pitchFamily="18" charset="0"/>
            </a:endParaRPr>
          </a:p>
          <a:p>
            <a:pPr marL="0" indent="0" algn="just">
              <a:lnSpc>
                <a:spcPct val="120000"/>
              </a:lnSpc>
              <a:buNone/>
            </a:pPr>
            <a:r>
              <a:rPr lang="en-CA" sz="2000" b="1" u="sng" dirty="0">
                <a:solidFill>
                  <a:srgbClr val="FF0000"/>
                </a:solidFill>
                <a:latin typeface="Times New Roman" panose="02020603050405020304" pitchFamily="18" charset="0"/>
                <a:cs typeface="Times New Roman" panose="02020603050405020304" pitchFamily="18" charset="0"/>
              </a:rPr>
              <a:t>**Note:</a:t>
            </a:r>
          </a:p>
          <a:p>
            <a:pPr algn="just">
              <a:lnSpc>
                <a:spcPct val="120000"/>
              </a:lnSpc>
              <a:buFont typeface="Wingdings" panose="05000000000000000000" pitchFamily="2" charset="2"/>
              <a:buChar char="Ø"/>
            </a:pPr>
            <a:r>
              <a:rPr lang="en-CA" sz="2000" b="1" u="sng" dirty="0">
                <a:latin typeface="Times New Roman" panose="02020603050405020304" pitchFamily="18" charset="0"/>
                <a:cs typeface="Times New Roman" panose="02020603050405020304" pitchFamily="18" charset="0"/>
              </a:rPr>
              <a:t>DMSO is toxic to cells at higher temperature and must be washed off immediately once cells are thawed.</a:t>
            </a:r>
            <a:endParaRPr lang="en-CA" sz="2000" u="sng" dirty="0">
              <a:latin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Ø"/>
            </a:pPr>
            <a:r>
              <a:rPr lang="en-CA" sz="2000" b="1" dirty="0">
                <a:solidFill>
                  <a:srgbClr val="FF0000"/>
                </a:solidFill>
                <a:latin typeface="Times New Roman" panose="02020603050405020304" pitchFamily="18" charset="0"/>
                <a:cs typeface="Times New Roman" panose="02020603050405020304" pitchFamily="18" charset="0"/>
              </a:rPr>
              <a:t>To freeze</a:t>
            </a:r>
            <a:r>
              <a:rPr lang="en-CA" sz="2000" dirty="0">
                <a:solidFill>
                  <a:srgbClr val="C00000"/>
                </a:solidFill>
                <a:latin typeface="Times New Roman" panose="02020603050405020304" pitchFamily="18" charset="0"/>
                <a:cs typeface="Times New Roman" panose="02020603050405020304" pitchFamily="18" charset="0"/>
              </a:rPr>
              <a:t>, freshly isolated PBMCs are resuspended to </a:t>
            </a:r>
            <a:r>
              <a:rPr lang="en-CA" sz="2000" b="1" u="sng" dirty="0">
                <a:solidFill>
                  <a:srgbClr val="C00000"/>
                </a:solidFill>
                <a:latin typeface="Times New Roman" panose="02020603050405020304" pitchFamily="18" charset="0"/>
                <a:cs typeface="Times New Roman" panose="02020603050405020304" pitchFamily="18" charset="0"/>
              </a:rPr>
              <a:t>5-10 x 10</a:t>
            </a:r>
            <a:r>
              <a:rPr lang="en-CA" sz="2000" b="1" u="sng" baseline="30000" dirty="0">
                <a:solidFill>
                  <a:srgbClr val="C00000"/>
                </a:solidFill>
                <a:latin typeface="Times New Roman" panose="02020603050405020304" pitchFamily="18" charset="0"/>
                <a:cs typeface="Times New Roman" panose="02020603050405020304" pitchFamily="18" charset="0"/>
              </a:rPr>
              <a:t>6</a:t>
            </a:r>
            <a:r>
              <a:rPr lang="en-CA" sz="2000" b="1" u="sng" dirty="0">
                <a:solidFill>
                  <a:srgbClr val="C00000"/>
                </a:solidFill>
                <a:latin typeface="Times New Roman" panose="02020603050405020304" pitchFamily="18" charset="0"/>
                <a:cs typeface="Times New Roman" panose="02020603050405020304" pitchFamily="18" charset="0"/>
              </a:rPr>
              <a:t> cells/mL in freezing medium containing 10-20% DMSO and 40% fetal bovine serum (FBS) or human serum albumin (BSA) </a:t>
            </a:r>
            <a:r>
              <a:rPr lang="en-CA" sz="2000" dirty="0">
                <a:solidFill>
                  <a:srgbClr val="C00000"/>
                </a:solidFill>
                <a:latin typeface="Times New Roman" panose="02020603050405020304" pitchFamily="18" charset="0"/>
                <a:cs typeface="Times New Roman" panose="02020603050405020304" pitchFamily="18" charset="0"/>
              </a:rPr>
              <a:t>in RPMI-1640 medium.</a:t>
            </a:r>
          </a:p>
          <a:p>
            <a:pPr algn="just">
              <a:buFont typeface="Wingdings" panose="05000000000000000000" pitchFamily="2" charset="2"/>
              <a:buChar char="Ø"/>
            </a:pPr>
            <a:r>
              <a:rPr lang="en-CA" sz="2000" dirty="0">
                <a:latin typeface="Times New Roman" panose="02020603050405020304" pitchFamily="18" charset="0"/>
                <a:cs typeface="Times New Roman" panose="02020603050405020304" pitchFamily="18" charset="0"/>
              </a:rPr>
              <a:t>Cells are placed inside a freezing container (i.e. Mr. Frosty) </a:t>
            </a:r>
            <a:r>
              <a:rPr lang="en-CA" sz="2000" b="1" dirty="0">
                <a:latin typeface="Times New Roman" panose="02020603050405020304" pitchFamily="18" charset="0"/>
                <a:cs typeface="Times New Roman" panose="02020603050405020304" pitchFamily="18" charset="0"/>
              </a:rPr>
              <a:t>at -80°C overnight to allow gradual and even cooling. </a:t>
            </a:r>
          </a:p>
          <a:p>
            <a:pPr algn="just">
              <a:buFont typeface="Wingdings" panose="05000000000000000000" pitchFamily="2" charset="2"/>
              <a:buChar char="Ø"/>
            </a:pPr>
            <a:endParaRPr lang="en-CA"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CA" sz="2000" u="sng" dirty="0">
                <a:highlight>
                  <a:srgbClr val="FFFF00"/>
                </a:highlight>
                <a:latin typeface="Times New Roman" panose="02020603050405020304" pitchFamily="18" charset="0"/>
                <a:cs typeface="Times New Roman" panose="02020603050405020304" pitchFamily="18" charset="0"/>
              </a:rPr>
              <a:t>The following day, samples can be moved to </a:t>
            </a:r>
            <a:r>
              <a:rPr lang="en-CA" sz="2000" b="1" u="sng" dirty="0">
                <a:highlight>
                  <a:srgbClr val="FFFF00"/>
                </a:highlight>
                <a:latin typeface="Times New Roman" panose="02020603050405020304" pitchFamily="18" charset="0"/>
                <a:cs typeface="Times New Roman" panose="02020603050405020304" pitchFamily="18" charset="0"/>
              </a:rPr>
              <a:t>a liquid nitrogen tank for long-term storage. </a:t>
            </a:r>
          </a:p>
          <a:p>
            <a:pPr algn="just">
              <a:buFont typeface="Wingdings" panose="05000000000000000000" pitchFamily="2" charset="2"/>
              <a:buChar char="Ø"/>
            </a:pPr>
            <a:endParaRPr lang="en-CA"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CA" sz="2000" dirty="0">
              <a:latin typeface="Times New Roman" panose="02020603050405020304" pitchFamily="18" charset="0"/>
              <a:cs typeface="Times New Roman" panose="02020603050405020304" pitchFamily="18" charset="0"/>
            </a:endParaRPr>
          </a:p>
          <a:p>
            <a:pPr marL="0" indent="0">
              <a:buNone/>
            </a:pPr>
            <a:br>
              <a:rPr lang="en-CA"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DC9D998-D893-EDDC-A638-B07A59118580}"/>
              </a:ext>
            </a:extLst>
          </p:cNvPr>
          <p:cNvSpPr txBox="1"/>
          <p:nvPr/>
        </p:nvSpPr>
        <p:spPr>
          <a:xfrm>
            <a:off x="2489510" y="32113"/>
            <a:ext cx="6094140" cy="584775"/>
          </a:xfrm>
          <a:prstGeom prst="rect">
            <a:avLst/>
          </a:prstGeom>
          <a:noFill/>
        </p:spPr>
        <p:txBody>
          <a:bodyPr wrap="square">
            <a:spAutoFit/>
          </a:bodyPr>
          <a:lstStyle/>
          <a:p>
            <a:pPr algn="ctr"/>
            <a:r>
              <a:rPr lang="en-CA" sz="3200" b="1" dirty="0">
                <a:solidFill>
                  <a:srgbClr val="C00000"/>
                </a:solidFill>
                <a:latin typeface="Times New Roman" panose="02020603050405020304" pitchFamily="18" charset="0"/>
                <a:cs typeface="Times New Roman" panose="02020603050405020304" pitchFamily="18" charset="0"/>
              </a:rPr>
              <a:t>Cryopreservation</a:t>
            </a:r>
            <a:endParaRPr lang="en-US" sz="3200" dirty="0">
              <a:solidFill>
                <a:srgbClr val="C00000"/>
              </a:solidFill>
            </a:endParaRPr>
          </a:p>
        </p:txBody>
      </p:sp>
    </p:spTree>
    <p:extLst>
      <p:ext uri="{BB962C8B-B14F-4D97-AF65-F5344CB8AC3E}">
        <p14:creationId xmlns:p14="http://schemas.microsoft.com/office/powerpoint/2010/main" val="3160299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1B918E-0997-274A-9EE2-CEBFBD9EC98B}"/>
              </a:ext>
            </a:extLst>
          </p:cNvPr>
          <p:cNvSpPr>
            <a:spLocks noGrp="1"/>
          </p:cNvSpPr>
          <p:nvPr>
            <p:ph idx="1"/>
          </p:nvPr>
        </p:nvSpPr>
        <p:spPr>
          <a:xfrm>
            <a:off x="524107" y="1304693"/>
            <a:ext cx="10716321" cy="5086014"/>
          </a:xfrm>
        </p:spPr>
        <p:txBody>
          <a:bodyPr>
            <a:normAutofit fontScale="92500" lnSpcReduction="10000"/>
          </a:bodyPr>
          <a:lstStyle/>
          <a:p>
            <a:pPr marL="0" indent="0" algn="just">
              <a:buNone/>
            </a:pPr>
            <a:r>
              <a:rPr lang="en-CA" b="1" dirty="0">
                <a:solidFill>
                  <a:srgbClr val="7030A0"/>
                </a:solidFill>
                <a:latin typeface="Times New Roman" panose="02020603050405020304" pitchFamily="18" charset="0"/>
                <a:cs typeface="Times New Roman" panose="02020603050405020304" pitchFamily="18" charset="0"/>
              </a:rPr>
              <a:t>PBMCs must be thawed carefully to avoid loss of cell viability and functionality. </a:t>
            </a:r>
          </a:p>
          <a:p>
            <a:pPr marL="0" indent="0" algn="just">
              <a:buNone/>
            </a:pPr>
            <a:endParaRPr lang="en-CA"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CA" u="sng" dirty="0">
                <a:highlight>
                  <a:srgbClr val="FFFF00"/>
                </a:highlight>
                <a:latin typeface="Times New Roman" panose="02020603050405020304" pitchFamily="18" charset="0"/>
                <a:cs typeface="Times New Roman" panose="02020603050405020304" pitchFamily="18" charset="0"/>
              </a:rPr>
              <a:t>Samples are </a:t>
            </a:r>
            <a:r>
              <a:rPr lang="en-CA" b="1" u="sng" dirty="0">
                <a:highlight>
                  <a:srgbClr val="FFFF00"/>
                </a:highlight>
                <a:latin typeface="Times New Roman" panose="02020603050405020304" pitchFamily="18" charset="0"/>
                <a:cs typeface="Times New Roman" panose="02020603050405020304" pitchFamily="18" charset="0"/>
              </a:rPr>
              <a:t>removed from liquid nitrogen </a:t>
            </a:r>
            <a:r>
              <a:rPr lang="en-CA" u="sng" dirty="0">
                <a:highlight>
                  <a:srgbClr val="FFFF00"/>
                </a:highlight>
                <a:latin typeface="Times New Roman" panose="02020603050405020304" pitchFamily="18" charset="0"/>
                <a:cs typeface="Times New Roman" panose="02020603050405020304" pitchFamily="18" charset="0"/>
              </a:rPr>
              <a:t>and </a:t>
            </a:r>
            <a:r>
              <a:rPr lang="en-CA" b="1" u="sng" dirty="0">
                <a:highlight>
                  <a:srgbClr val="FFFF00"/>
                </a:highlight>
                <a:latin typeface="Times New Roman" panose="02020603050405020304" pitchFamily="18" charset="0"/>
                <a:cs typeface="Times New Roman" panose="02020603050405020304" pitchFamily="18" charset="0"/>
              </a:rPr>
              <a:t>placed on ice</a:t>
            </a:r>
            <a:r>
              <a:rPr lang="en-CA" u="sng" dirty="0">
                <a:highlight>
                  <a:srgbClr val="FFFF00"/>
                </a:highlight>
                <a:latin typeface="Times New Roman" panose="02020603050405020304" pitchFamily="18" charset="0"/>
                <a:cs typeface="Times New Roman" panose="02020603050405020304" pitchFamily="18" charset="0"/>
              </a:rPr>
              <a:t>, after which they are </a:t>
            </a:r>
            <a:r>
              <a:rPr lang="en-CA" b="1" u="sng" dirty="0">
                <a:highlight>
                  <a:srgbClr val="FFFF00"/>
                </a:highlight>
                <a:latin typeface="Times New Roman" panose="02020603050405020304" pitchFamily="18" charset="0"/>
                <a:cs typeface="Times New Roman" panose="02020603050405020304" pitchFamily="18" charset="0"/>
              </a:rPr>
              <a:t>thawed in a 37°C water bath</a:t>
            </a:r>
            <a:r>
              <a:rPr lang="en-CA" u="sng" dirty="0">
                <a:highlight>
                  <a:srgbClr val="FFFF00"/>
                </a:highlight>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endParaRPr lang="en-CA"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CA" dirty="0">
                <a:latin typeface="Times New Roman" panose="02020603050405020304" pitchFamily="18" charset="0"/>
                <a:cs typeface="Times New Roman" panose="02020603050405020304" pitchFamily="18" charset="0"/>
              </a:rPr>
              <a:t>Once there is a small crystal of ice left in the bottom on the tubes, </a:t>
            </a:r>
            <a:r>
              <a:rPr lang="en-CA" b="1" dirty="0">
                <a:latin typeface="Times New Roman" panose="02020603050405020304" pitchFamily="18" charset="0"/>
                <a:cs typeface="Times New Roman" panose="02020603050405020304" pitchFamily="18" charset="0"/>
              </a:rPr>
              <a:t>500 µL warm medium supplemented with 10% FBS, 1% penicillin/streptomycin, and L-glutamine is added drop-wise. </a:t>
            </a:r>
          </a:p>
          <a:p>
            <a:pPr algn="just">
              <a:buFont typeface="Wingdings" panose="05000000000000000000" pitchFamily="2" charset="2"/>
              <a:buChar char="Ø"/>
            </a:pPr>
            <a:endParaRPr lang="en-CA"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CA" dirty="0">
                <a:latin typeface="Times New Roman" panose="02020603050405020304" pitchFamily="18" charset="0"/>
                <a:cs typeface="Times New Roman" panose="02020603050405020304" pitchFamily="18" charset="0"/>
              </a:rPr>
              <a:t>The cells are then </a:t>
            </a:r>
            <a:r>
              <a:rPr lang="en-CA" b="1" dirty="0">
                <a:latin typeface="Times New Roman" panose="02020603050405020304" pitchFamily="18" charset="0"/>
                <a:cs typeface="Times New Roman" panose="02020603050405020304" pitchFamily="18" charset="0"/>
              </a:rPr>
              <a:t>transferred to Falcon tubes containing 10 mL warm medium </a:t>
            </a:r>
            <a:r>
              <a:rPr lang="en-CA" dirty="0">
                <a:latin typeface="Times New Roman" panose="02020603050405020304" pitchFamily="18" charset="0"/>
                <a:cs typeface="Times New Roman" panose="02020603050405020304" pitchFamily="18" charset="0"/>
              </a:rPr>
              <a:t>and </a:t>
            </a:r>
            <a:r>
              <a:rPr lang="en-CA" b="1" dirty="0">
                <a:latin typeface="Times New Roman" panose="02020603050405020304" pitchFamily="18" charset="0"/>
                <a:cs typeface="Times New Roman" panose="02020603050405020304" pitchFamily="18" charset="0"/>
              </a:rPr>
              <a:t>centrifuged for 5 minutes at 500 g to wash off the toxic DMSO</a:t>
            </a:r>
            <a:r>
              <a:rPr lang="en-CA" dirty="0">
                <a:latin typeface="Times New Roman" panose="02020603050405020304" pitchFamily="18" charset="0"/>
                <a:cs typeface="Times New Roman" panose="02020603050405020304" pitchFamily="18" charset="0"/>
              </a:rPr>
              <a:t>. </a:t>
            </a:r>
          </a:p>
        </p:txBody>
      </p:sp>
      <p:sp>
        <p:nvSpPr>
          <p:cNvPr id="6" name="TextBox 5">
            <a:extLst>
              <a:ext uri="{FF2B5EF4-FFF2-40B4-BE49-F238E27FC236}">
                <a16:creationId xmlns:a16="http://schemas.microsoft.com/office/drawing/2014/main" id="{31EBFE94-B5C2-BA94-3C1C-A34677B5D43F}"/>
              </a:ext>
            </a:extLst>
          </p:cNvPr>
          <p:cNvSpPr txBox="1"/>
          <p:nvPr/>
        </p:nvSpPr>
        <p:spPr>
          <a:xfrm>
            <a:off x="2656778" y="143908"/>
            <a:ext cx="6094140" cy="523220"/>
          </a:xfrm>
          <a:prstGeom prst="rect">
            <a:avLst/>
          </a:prstGeom>
          <a:noFill/>
        </p:spPr>
        <p:txBody>
          <a:bodyPr wrap="square">
            <a:spAutoFit/>
          </a:bodyPr>
          <a:lstStyle/>
          <a:p>
            <a:pPr algn="ctr"/>
            <a:r>
              <a:rPr lang="en-CA" sz="2800" b="1" dirty="0">
                <a:solidFill>
                  <a:srgbClr val="C00000"/>
                </a:solidFill>
                <a:latin typeface="Times New Roman" panose="02020603050405020304" pitchFamily="18" charset="0"/>
                <a:cs typeface="Times New Roman" panose="02020603050405020304" pitchFamily="18" charset="0"/>
              </a:rPr>
              <a:t>Thawing and resting of PBMCs</a:t>
            </a:r>
            <a:endParaRPr lang="en-US" sz="2800" dirty="0">
              <a:solidFill>
                <a:srgbClr val="C00000"/>
              </a:solidFill>
            </a:endParaRPr>
          </a:p>
        </p:txBody>
      </p:sp>
    </p:spTree>
    <p:extLst>
      <p:ext uri="{BB962C8B-B14F-4D97-AF65-F5344CB8AC3E}">
        <p14:creationId xmlns:p14="http://schemas.microsoft.com/office/powerpoint/2010/main" val="1483033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1333</Words>
  <Application>Microsoft Office PowerPoint</Application>
  <PresentationFormat>Widescreen</PresentationFormat>
  <Paragraphs>118</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Lato</vt:lpstr>
      <vt:lpstr>Times New Roman</vt:lpstr>
      <vt:lpstr>Wingdings</vt:lpstr>
      <vt:lpstr>Office Theme</vt:lpstr>
      <vt:lpstr>How to isolate PBMC</vt:lpstr>
      <vt:lpstr>Why do we need to isolate PBMC?</vt:lpstr>
      <vt:lpstr>Peripheral blood mononuclear cells (PBMC)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isolate PBMC</dc:title>
  <dc:creator>Saeedah Almutairi</dc:creator>
  <cp:lastModifiedBy>Haya Aldossary</cp:lastModifiedBy>
  <cp:revision>25</cp:revision>
  <dcterms:created xsi:type="dcterms:W3CDTF">2021-10-03T09:30:51Z</dcterms:created>
  <dcterms:modified xsi:type="dcterms:W3CDTF">2024-03-19T04:39:43Z</dcterms:modified>
</cp:coreProperties>
</file>