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6" r:id="rId3"/>
    <p:sldId id="264" r:id="rId4"/>
    <p:sldId id="263" r:id="rId5"/>
    <p:sldId id="288" r:id="rId6"/>
    <p:sldId id="259" r:id="rId7"/>
    <p:sldId id="260" r:id="rId8"/>
    <p:sldId id="273" r:id="rId9"/>
    <p:sldId id="267" r:id="rId10"/>
    <p:sldId id="258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6EF0-D523-4B9F-AB91-90EDF1D9CD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4A62-5DDC-4DA4-8DB2-AFAB5E85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08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87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F7B6-6664-FA05-2B3D-EE7D65C95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7949D-F212-A7E1-D843-1D162902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15B4-84BD-3F04-D2F5-963DBA75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664C-7726-7E7C-EA26-1BA74665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37B2-9F8F-E39A-B16D-AD635138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0EB9-CC78-3857-964A-F2115AA8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4475C-93FA-59F9-B214-4A2C22EE0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68972-5DFE-F977-1FD8-45A51EEF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8A5D-CFE5-890C-0212-34721E0B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4C0E-8C9E-DA33-88BC-F2BA9A5F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130FB-18F7-FEFC-A6C6-37173552E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243C9-04B7-9AF9-BF8A-12B558409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0171F-291A-E723-6FF0-D32E6A65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7CB6-35C3-63D8-DBC8-DFC5D59B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15F6-F03B-9AF1-8583-988B9C50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C67D-C830-543A-3F90-0C8023CE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E8BA-DC2F-EE70-6936-932B391BD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6C0E6-1A27-3509-DA21-2067DC66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9B63-030C-F30B-8D19-6BAADE3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CBDF-546E-B859-325D-1AB7A235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AB60-6B3B-D1EF-F1A0-4DDFAF0C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7D98C-63D6-9A1F-26DB-ABCB344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498AF-8CB8-E632-421F-56B0A86F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0234-77CB-5D65-3466-CBFEBDE9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A08F-4F30-BB13-59F9-BF9F3876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F993-62A5-FDAF-E4BD-4CB87020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80664-40F6-C455-738D-82E6F6D98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5EA9E-24CE-A6F1-BBF2-B9F915463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6FE8-EE94-8F86-47B5-3709C7F2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04DE9-6D7D-EC09-2739-89EB4252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B6312-63A6-DA87-2CAF-1A0960BF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0377-2E75-9938-7F9B-C5030F8B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6DD7B-F348-01D6-91D2-ABD97C278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6A9D6-822A-FDF1-7356-133C21A36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D7287-6D2C-0E59-2CBE-064EB0706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A0F9F-48BD-813E-D694-3A88DE885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071EF-0285-2806-DCDF-F3FCDEB8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809C9-3A6C-4DB4-E966-A5ED3BF5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363ED-3D50-A588-F2BE-85653B3D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FEEC-94D9-EDED-F9E0-C169EED1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41EB4-759A-A370-C1DB-6F4C48E0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F4A4C-E233-85B1-9E3B-D9349D80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FB745-AB9E-0058-63B1-6DFD3185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8310E-9C8C-ACCA-30BD-4F8F7E09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FD4A3-7E40-C2CB-96D5-8ABF502B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A084D-85A0-EB31-DF28-335D7611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44FE-D212-F0C6-6596-DFDB38CE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570D9-A0A1-2852-9873-FC623690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BEE6A-AA29-D449-F102-FDBAA89F4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AEF86-2B67-7304-D78F-0F4E5F0D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E55F7-3B00-278A-BF06-E001D605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1AD8E-1965-F97E-1455-C1F95913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9FD4-FD1C-6919-E38D-C4EDA531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59810-BDBA-7742-D767-25E90737F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8E02C-6B9A-D401-3DCB-FA27CAF56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FC552-5ACA-8780-DF8E-57862B9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1458E-9863-EA31-5656-4306534E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D51DA-E9D3-F1C9-EF4C-033BB7AA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63B21-5245-283C-645A-9E36C5C3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0011C-6EDD-2D77-F82B-07B3E9623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707F2-15D4-1570-7152-6B64A122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A9D9-A6A2-4267-81C2-4FCBB9CF9AD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E4B8-6832-A01E-C669-0C2691416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3ACDD-99DC-744E-9329-FE3D6F947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4A22-2C5B-4C91-ADD7-134979B2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cQ6rUf681M" TargetMode="External"/><Relationship Id="rId4" Type="http://schemas.openxmlformats.org/officeDocument/2006/relationships/image" Target="../media/image8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981200" y="3713872"/>
            <a:ext cx="8305800" cy="1143000"/>
          </a:xfrm>
        </p:spPr>
        <p:txBody>
          <a:bodyPr>
            <a:normAutofit fontScale="92500" lnSpcReduction="20000"/>
          </a:bodyPr>
          <a:lstStyle/>
          <a:p>
            <a:pPr rtl="0"/>
            <a:r>
              <a:rPr kumimoji="1" lang="en-US" sz="4400" b="1" kern="0" dirty="0">
                <a:solidFill>
                  <a:schemeClr val="bg2">
                    <a:lumMod val="50000"/>
                  </a:schemeClr>
                </a:solidFill>
              </a:rPr>
              <a:t>Lab 6</a:t>
            </a:r>
          </a:p>
          <a:p>
            <a:pPr rtl="0"/>
            <a:r>
              <a:rPr kumimoji="1" lang="en-US" sz="4400" b="1" kern="0" dirty="0">
                <a:solidFill>
                  <a:schemeClr val="bg2">
                    <a:lumMod val="50000"/>
                  </a:schemeClr>
                </a:solidFill>
              </a:rPr>
              <a:t>  Gram stain</a:t>
            </a:r>
            <a:endParaRPr lang="ar-S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71800" y="2209800"/>
            <a:ext cx="6400800" cy="68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4000" spc="100" dirty="0">
                <a:solidFill>
                  <a:srgbClr val="A50021"/>
                </a:solidFill>
                <a:latin typeface="Berlin Sans FB Demi" pitchFamily="34" charset="0"/>
              </a:rPr>
              <a:t>140 Micro</a:t>
            </a:r>
            <a:r>
              <a:rPr lang="ar-SA" sz="4000" spc="100" dirty="0">
                <a:solidFill>
                  <a:srgbClr val="A50021"/>
                </a:solidFill>
                <a:latin typeface="Berlin Sans FB Demi" pitchFamily="34" charset="0"/>
              </a:rPr>
              <a:t> </a:t>
            </a:r>
          </a:p>
          <a:p>
            <a:pPr algn="ctr" rtl="1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ar-SY" sz="2200" spc="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566739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2E79DF6-D57A-5AC5-6A3B-2A6E93A3E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96" y="800465"/>
            <a:ext cx="3936437" cy="2952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218F84-ADC8-FDA7-771F-ABA06434CF14}"/>
              </a:ext>
            </a:extLst>
          </p:cNvPr>
          <p:cNvSpPr txBox="1"/>
          <p:nvPr/>
        </p:nvSpPr>
        <p:spPr>
          <a:xfrm>
            <a:off x="1977198" y="1268761"/>
            <a:ext cx="4572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Shape: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Bacilli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Arrangment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4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Pink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Gram’s reaction: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Gram’s -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4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of microorganism: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81200" y="-74596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Results:</a:t>
            </a:r>
            <a:endParaRPr lang="ar-SA" sz="48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03512" y="992750"/>
            <a:ext cx="8229600" cy="4572000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shape: </a:t>
            </a:r>
            <a:r>
              <a:rPr lang="en-US" sz="24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arrangment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grape like</a:t>
            </a:r>
            <a:r>
              <a:rPr lang="en-US" sz="24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4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gram’s reaction: </a:t>
            </a:r>
            <a:r>
              <a:rPr lang="en-US" sz="24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gram’s</a:t>
            </a:r>
            <a:r>
              <a:rPr lang="en-US" sz="24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4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4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of microorganism: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11-06e_Staph_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60096" y="2141900"/>
            <a:ext cx="3528392" cy="253828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63478-9DBD-4B1D-3CC2-DE0A3EB23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16" y="4587408"/>
            <a:ext cx="3028184" cy="203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805338" y="1013618"/>
            <a:ext cx="8229600" cy="4572000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b="1" cap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shape: </a:t>
            </a:r>
            <a:r>
              <a:rPr lang="en-US" b="1" cap="none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Bacilli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b="1" cap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arrangment</a:t>
            </a:r>
            <a:r>
              <a:rPr lang="en-US" b="1" cap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cap="none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chains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b="1" cap="none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b="1" cap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b="1" cap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cap="none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b="1" cap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gram’s reaction: </a:t>
            </a:r>
            <a:r>
              <a:rPr lang="en-US" b="1" cap="none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gram’s +</a:t>
            </a:r>
            <a:r>
              <a:rPr lang="en-US" b="1" cap="none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en-US" b="1" cap="none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b="1" cap="none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b="1" cap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of microorganism: </a:t>
            </a:r>
            <a: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u="sng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acillus </a:t>
            </a:r>
            <a:endParaRPr lang="en-US" b="1" cap="none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PHOTO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95010" y="1510032"/>
            <a:ext cx="2691653" cy="2576989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611C56-015C-7987-2362-46F143ED5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42" y="4583435"/>
            <a:ext cx="2994518" cy="2008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54BA5-56FD-051B-B741-552EE2A76B22}"/>
              </a:ext>
            </a:extLst>
          </p:cNvPr>
          <p:cNvSpPr txBox="1"/>
          <p:nvPr/>
        </p:nvSpPr>
        <p:spPr>
          <a:xfrm>
            <a:off x="2211440" y="60820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(19) Gram bacterial staining - </a:t>
            </a:r>
            <a:r>
              <a:rPr lang="ar-AE" dirty="0">
                <a:hlinkClick r:id="rId5"/>
              </a:rPr>
              <a:t>صبغ البكتيريا بطريقة جرام- - </a:t>
            </a:r>
            <a:r>
              <a:rPr lang="en-US" dirty="0">
                <a:hlinkClick r:id="rId5"/>
              </a:rPr>
              <a:t>YouTube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Purpose/Goal of Gram Stain</a:t>
            </a:r>
            <a:endParaRPr lang="ar-SA" sz="36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2490192"/>
            <a:ext cx="8229600" cy="360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recognize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response (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Gram+ve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 Gram–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endParaRPr lang="ar-S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39909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It is used to differentiate between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bacteria, which have distinct and consistent differences in their cell walls.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66910" y="1142985"/>
            <a:ext cx="771530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The gram stain is called a</a:t>
            </a:r>
            <a:r>
              <a:rPr lang="en-US" sz="3600" b="1" u="sng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differential stain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because</a:t>
            </a:r>
            <a:r>
              <a:rPr lang="en-US" sz="36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it stain cell differently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based on their cell wall structure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/>
            <a:endParaRPr lang="ar-SA" sz="4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4714908" cy="7858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85400"/>
                </a:solidFill>
                <a:latin typeface="Aharoni" pitchFamily="2" charset="-79"/>
                <a:cs typeface="Aharoni" pitchFamily="2" charset="-79"/>
              </a:rPr>
              <a:t>The material :</a:t>
            </a:r>
            <a:endParaRPr lang="ar-SA" sz="4800" dirty="0">
              <a:solidFill>
                <a:srgbClr val="38540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sz="half" idx="2"/>
          </p:nvPr>
        </p:nvSpPr>
        <p:spPr>
          <a:xfrm>
            <a:off x="1881158" y="1196752"/>
            <a:ext cx="8247290" cy="5256584"/>
          </a:xfrm>
        </p:spPr>
        <p:txBody>
          <a:bodyPr>
            <a:normAutofit fontScale="62500" lnSpcReduction="20000"/>
          </a:bodyPr>
          <a:lstStyle/>
          <a:p>
            <a:pPr lvl="2" algn="l">
              <a:buNone/>
              <a:defRPr/>
            </a:pPr>
            <a:r>
              <a:rPr lang="en-US" sz="7000" b="1" dirty="0"/>
              <a:t>Cultures of : 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Staphylococcus    </a:t>
            </a:r>
            <a:r>
              <a:rPr lang="en-US" sz="7000" b="1" i="1" dirty="0" err="1">
                <a:solidFill>
                  <a:schemeClr val="bg2">
                    <a:lumMod val="75000"/>
                  </a:schemeClr>
                </a:solidFill>
              </a:rPr>
              <a:t>aureus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                          Bacillus </a:t>
            </a:r>
            <a:r>
              <a:rPr lang="en-US" sz="7000" b="1" i="1" dirty="0" err="1">
                <a:solidFill>
                  <a:schemeClr val="bg2">
                    <a:lumMod val="75000"/>
                  </a:schemeClr>
                </a:solidFill>
              </a:rPr>
              <a:t>subtilis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ar-SA" sz="4500" b="1" i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4500" b="1" i="1" dirty="0">
                <a:solidFill>
                  <a:schemeClr val="bg2">
                    <a:lumMod val="75000"/>
                  </a:schemeClr>
                </a:solidFill>
              </a:rPr>
              <a:t>                                        </a:t>
            </a:r>
            <a:r>
              <a:rPr lang="en-US" sz="7100" b="1" i="1" dirty="0" err="1">
                <a:solidFill>
                  <a:schemeClr val="bg2">
                    <a:lumMod val="75000"/>
                  </a:schemeClr>
                </a:solidFill>
              </a:rPr>
              <a:t>E.coli</a:t>
            </a:r>
            <a:r>
              <a:rPr lang="en-US" sz="7100" b="1" i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en-US" sz="46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4600" b="1" dirty="0">
              <a:solidFill>
                <a:srgbClr val="55257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6000" b="1" dirty="0">
                <a:solidFill>
                  <a:srgbClr val="552579"/>
                </a:solidFill>
                <a:highlight>
                  <a:srgbClr val="FFFF00"/>
                </a:highlight>
              </a:rPr>
              <a:t>Crystal  violet 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>
                <a:solidFill>
                  <a:srgbClr val="663300"/>
                </a:solidFill>
                <a:highlight>
                  <a:srgbClr val="FFFF00"/>
                </a:highlight>
              </a:rPr>
              <a:t>Iodine solution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>
                <a:highlight>
                  <a:srgbClr val="FFFF00"/>
                </a:highlight>
              </a:rPr>
              <a:t>Alcohol 95%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 err="1">
                <a:solidFill>
                  <a:srgbClr val="FF3300"/>
                </a:solidFill>
                <a:highlight>
                  <a:srgbClr val="FFFF00"/>
                </a:highlight>
              </a:rPr>
              <a:t>Safranin</a:t>
            </a:r>
            <a:r>
              <a:rPr lang="en-US" sz="6000" b="1" dirty="0">
                <a:solidFill>
                  <a:srgbClr val="FF3300"/>
                </a:solidFill>
                <a:highlight>
                  <a:srgbClr val="FFFF00"/>
                </a:highlight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>
                <a:highlight>
                  <a:srgbClr val="FFFF00"/>
                </a:highlight>
              </a:rPr>
              <a:t>Water . </a:t>
            </a:r>
          </a:p>
          <a:p>
            <a:pPr marL="514350" indent="-514350"/>
            <a:endParaRPr lang="en-US" sz="3600" b="1" dirty="0"/>
          </a:p>
        </p:txBody>
      </p:sp>
      <p:pic>
        <p:nvPicPr>
          <p:cNvPr id="7" name="صورة 6" descr="Gran%20Stain%20Kit%20w%20Q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6388" y="3429000"/>
            <a:ext cx="5286412" cy="3205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10DA895-8D0C-6EE1-A923-34D7F6A85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20" y="404664"/>
            <a:ext cx="8914360" cy="56193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cell wall structure</a:t>
            </a:r>
            <a:endParaRPr lang="ar-SA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B111280-5466-067A-F68A-6ECB3A883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12776"/>
            <a:ext cx="8086754" cy="4824536"/>
          </a:xfrm>
        </p:spPr>
      </p:pic>
    </p:spTree>
    <p:extLst>
      <p:ext uri="{BB962C8B-B14F-4D97-AF65-F5344CB8AC3E}">
        <p14:creationId xmlns:p14="http://schemas.microsoft.com/office/powerpoint/2010/main" val="406791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91544" y="329952"/>
            <a:ext cx="8229600" cy="56193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b="1" u="sng" dirty="0">
                <a:solidFill>
                  <a:srgbClr val="753492"/>
                </a:solidFill>
              </a:rPr>
              <a:t>Gram-positive bacteria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b="1" dirty="0"/>
              <a:t> Have </a:t>
            </a:r>
            <a:r>
              <a:rPr lang="en-US" b="1" dirty="0">
                <a:solidFill>
                  <a:srgbClr val="30DE51"/>
                </a:solidFill>
              </a:rPr>
              <a:t>a thick peptidoglycan layer</a:t>
            </a:r>
            <a:r>
              <a:rPr lang="en-US" b="1" dirty="0"/>
              <a:t> surrounds the cell.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30DE51"/>
                </a:solidFill>
              </a:rPr>
              <a:t>The stain gets trapped</a:t>
            </a:r>
            <a:r>
              <a:rPr lang="en-US" b="1" dirty="0"/>
              <a:t> into this layer and the bacteria turned </a:t>
            </a:r>
            <a:r>
              <a:rPr lang="en-US" b="1" u="sng" dirty="0">
                <a:solidFill>
                  <a:srgbClr val="753492"/>
                </a:solidFill>
              </a:rPr>
              <a:t>purple.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b="1" u="sng" dirty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b="1" u="sng" dirty="0">
                <a:solidFill>
                  <a:srgbClr val="CC0000"/>
                </a:solidFill>
              </a:rPr>
              <a:t>Gram-negative bacteria</a:t>
            </a:r>
            <a:r>
              <a:rPr lang="en-US" b="1" dirty="0"/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b="1" dirty="0"/>
              <a:t>have </a:t>
            </a:r>
            <a:r>
              <a:rPr lang="en-US" b="1" dirty="0">
                <a:solidFill>
                  <a:srgbClr val="30DE51"/>
                </a:solidFill>
              </a:rPr>
              <a:t>a thin peptidoglycan layer</a:t>
            </a:r>
            <a:r>
              <a:rPr lang="en-US" b="1" dirty="0"/>
              <a:t> that does not retain crystal violet stain.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b="1" dirty="0"/>
              <a:t>Instead, it has </a:t>
            </a:r>
            <a:r>
              <a:rPr lang="en-US" b="1" dirty="0">
                <a:solidFill>
                  <a:srgbClr val="30DE51"/>
                </a:solidFill>
              </a:rPr>
              <a:t>a thick lipid layer</a:t>
            </a:r>
            <a:r>
              <a:rPr lang="en-US" b="1" dirty="0"/>
              <a:t> which dissolved easily upon </a:t>
            </a:r>
            <a:r>
              <a:rPr lang="en-US" b="1" dirty="0" err="1"/>
              <a:t>decoulorization</a:t>
            </a:r>
            <a:r>
              <a:rPr lang="en-US" b="1" dirty="0"/>
              <a:t> with Alcohol.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FF9900"/>
                </a:solidFill>
              </a:rPr>
              <a:t>Therefore, cells will be counterstained with safranin and turned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CC0000"/>
                </a:solidFill>
              </a:rPr>
              <a:t>red</a:t>
            </a:r>
            <a:r>
              <a:rPr lang="en-US" b="1" dirty="0"/>
              <a:t>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315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2024034" y="17144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385400"/>
                </a:solidFill>
              </a:rPr>
              <a:t>The bacteria under the microscope </a:t>
            </a:r>
            <a:endParaRPr lang="ar-SA" b="1" dirty="0">
              <a:solidFill>
                <a:srgbClr val="385400"/>
              </a:solidFill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4952992" y="3357562"/>
            <a:ext cx="2143140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269</Words>
  <Application>Microsoft Office PowerPoint</Application>
  <PresentationFormat>Widescreen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Berlin Sans FB Demi</vt:lpstr>
      <vt:lpstr>Calibri</vt:lpstr>
      <vt:lpstr>Calibri Light</vt:lpstr>
      <vt:lpstr>Times New Roman</vt:lpstr>
      <vt:lpstr>Office Theme</vt:lpstr>
      <vt:lpstr>PowerPoint Presentation</vt:lpstr>
      <vt:lpstr>Purpose/Goal of Gram Stain</vt:lpstr>
      <vt:lpstr>It is used to differentiate between gram-positive and gram-negative bacteria, which have distinct and consistent differences in their cell walls.</vt:lpstr>
      <vt:lpstr>PowerPoint Presentation</vt:lpstr>
      <vt:lpstr>The material :</vt:lpstr>
      <vt:lpstr>PowerPoint Presentation</vt:lpstr>
      <vt:lpstr>The cell wall structure</vt:lpstr>
      <vt:lpstr>PowerPoint Presentation</vt:lpstr>
      <vt:lpstr>The bacteria under the microscope </vt:lpstr>
      <vt:lpstr>PowerPoint Presentation</vt:lpstr>
      <vt:lpstr>Results: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 Al-Dossary</dc:creator>
  <cp:lastModifiedBy>Haya Al-Dossary</cp:lastModifiedBy>
  <cp:revision>5</cp:revision>
  <dcterms:created xsi:type="dcterms:W3CDTF">2023-01-04T06:49:57Z</dcterms:created>
  <dcterms:modified xsi:type="dcterms:W3CDTF">2023-01-04T08:50:36Z</dcterms:modified>
</cp:coreProperties>
</file>