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8" r:id="rId2"/>
    <p:sldId id="289" r:id="rId3"/>
    <p:sldId id="291" r:id="rId4"/>
    <p:sldId id="292" r:id="rId5"/>
    <p:sldId id="293" r:id="rId6"/>
    <p:sldId id="297" r:id="rId7"/>
    <p:sldId id="296" r:id="rId8"/>
    <p:sldId id="299" r:id="rId9"/>
    <p:sldId id="300" r:id="rId10"/>
    <p:sldId id="301" r:id="rId11"/>
    <p:sldId id="302" r:id="rId12"/>
    <p:sldId id="304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C41AD-DE44-4FFE-B6E2-7D8819A2CCC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8B09-21A3-4D59-AD4F-D0F92354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1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18B09-21A3-4D59-AD4F-D0F923543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9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18B09-21A3-4D59-AD4F-D0F923543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2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18B09-21A3-4D59-AD4F-D0F9235438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18B09-21A3-4D59-AD4F-D0F9235438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67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7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6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5C15005-0D3C-47D0-9CF9-97254F0F66EB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19D24F-BE6C-4BB4-8E52-3DB78B00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peMvl2tDg&amp;t=191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L1rH11MT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jsKMwGm7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5A260E-FC78-005D-B191-31B7EC4E9690}"/>
              </a:ext>
            </a:extLst>
          </p:cNvPr>
          <p:cNvSpPr txBox="1"/>
          <p:nvPr/>
        </p:nvSpPr>
        <p:spPr>
          <a:xfrm>
            <a:off x="2640019" y="2659559"/>
            <a:ext cx="69119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 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9ABBC6-8D3B-42D2-195A-8CC135B260F0}"/>
              </a:ext>
            </a:extLst>
          </p:cNvPr>
          <p:cNvSpPr txBox="1"/>
          <p:nvPr/>
        </p:nvSpPr>
        <p:spPr>
          <a:xfrm>
            <a:off x="1117909" y="1288187"/>
            <a:ext cx="107804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produce any visible precipitation that can be observed. Therefore,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 system***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needed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indicator system:</a:t>
            </a:r>
          </a:p>
          <a:p>
            <a:r>
              <a:rPr lang="en-US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Sheep red blood cells (RBC)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Sheep red blood cells antibody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serial dilution of the patient’s serum</a:t>
            </a:r>
          </a:p>
        </p:txBody>
      </p:sp>
    </p:spTree>
    <p:extLst>
      <p:ext uri="{BB962C8B-B14F-4D97-AF65-F5344CB8AC3E}">
        <p14:creationId xmlns:p14="http://schemas.microsoft.com/office/powerpoint/2010/main" val="11898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40535220-1BD8-46FC-B723-502F8BB7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81" y="39028"/>
            <a:ext cx="6813394" cy="6818971"/>
          </a:xfrm>
          <a:prstGeom prst="rect">
            <a:avLst/>
          </a:prstGeom>
        </p:spPr>
      </p:pic>
      <p:pic>
        <p:nvPicPr>
          <p:cNvPr id="3" name="Picture 2" descr="A picture containing indoor, candle, full&#10;&#10;Description automatically generated">
            <a:extLst>
              <a:ext uri="{FF2B5EF4-FFF2-40B4-BE49-F238E27FC236}">
                <a16:creationId xmlns:a16="http://schemas.microsoft.com/office/drawing/2014/main" xmlns="" id="{A7C0F4AF-62D7-11CC-DF60-F8D16B5A5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14" y="4973449"/>
            <a:ext cx="3248025" cy="180451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A05C0BD-557F-11A6-53CE-DF1A6CEA45B2}"/>
              </a:ext>
            </a:extLst>
          </p:cNvPr>
          <p:cNvCxnSpPr>
            <a:cxnSpLocks/>
          </p:cNvCxnSpPr>
          <p:nvPr/>
        </p:nvCxnSpPr>
        <p:spPr>
          <a:xfrm>
            <a:off x="8118435" y="6211230"/>
            <a:ext cx="713679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2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A99B08-373C-DC0A-B479-A4BE51B34F7A}"/>
              </a:ext>
            </a:extLst>
          </p:cNvPr>
          <p:cNvSpPr txBox="1"/>
          <p:nvPr/>
        </p:nvSpPr>
        <p:spPr>
          <a:xfrm>
            <a:off x="321062" y="428178"/>
            <a:ext cx="115498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ntigen and antibody interact with each other, to form a complex called antigen-antibody (Ag-Ab ) complex.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complex then interacts with complement protein and gets fixed with it.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Positive test</a:t>
            </a:r>
            <a:endParaRPr lang="en-US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1-Antibody in sample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Antigen (added) + Complement    →     Ag-Ab Complex Fixed with Complement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2-Complement fixed Ag-Ab + Indicator System     →     No change (No hemolysis) 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Negative test</a:t>
            </a:r>
            <a:endParaRPr lang="en-US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1-Sample with no antibody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Antigen (added) + Complement    →     Free Complement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 Free Complement + Antibody in indicator system (On RBC)     →    Hemolysis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4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9F051AA2-F64B-075E-C8A1-EEEE45C18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65" y="776403"/>
            <a:ext cx="8096250" cy="6115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ADD465-6488-F84F-6FB9-6BCABB45B77E}"/>
              </a:ext>
            </a:extLst>
          </p:cNvPr>
          <p:cNvSpPr txBox="1"/>
          <p:nvPr/>
        </p:nvSpPr>
        <p:spPr>
          <a:xfrm>
            <a:off x="3593480" y="17774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(8) Serology: Complement Fixation Test - YouTube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3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9A7DBA-AE25-AA32-74BC-88ACBC3C0C06}"/>
              </a:ext>
            </a:extLst>
          </p:cNvPr>
          <p:cNvSpPr txBox="1"/>
          <p:nvPr/>
        </p:nvSpPr>
        <p:spPr>
          <a:xfrm>
            <a:off x="717907" y="1075267"/>
            <a:ext cx="109622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Serological methods including: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Immunodiffusion (ID)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nzyme-linked immunosorbent assay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(ELISA)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Latex Agglutination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Complement-fixation (CF)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2F39C3E3-8D83-BA21-355B-6023384D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02" y="2118732"/>
            <a:ext cx="8642196" cy="3126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0F771B-1A93-78C6-F0AD-6284F190F9D4}"/>
              </a:ext>
            </a:extLst>
          </p:cNvPr>
          <p:cNvSpPr txBox="1"/>
          <p:nvPr/>
        </p:nvSpPr>
        <p:spPr>
          <a:xfrm>
            <a:off x="6337740" y="5344981"/>
            <a:ext cx="4897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73D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Latex beads coated with antibodies will agglutinate when mixed with patient serum if the serum contains antigens specific to the antibodies.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93E409-25EB-8F28-95C7-DAC4F112C0B4}"/>
              </a:ext>
            </a:extLst>
          </p:cNvPr>
          <p:cNvSpPr txBox="1"/>
          <p:nvPr/>
        </p:nvSpPr>
        <p:spPr>
          <a:xfrm>
            <a:off x="851338" y="5445342"/>
            <a:ext cx="50029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b="1" i="0" dirty="0">
                <a:solidFill>
                  <a:srgbClr val="373D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Latex beads coated with an antigen will agglutinate when mixed with patient serum if the serum contains antibodies against the antigen.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DFDB99-12E6-9292-2CD1-C8455C8111CA}"/>
              </a:ext>
            </a:extLst>
          </p:cNvPr>
          <p:cNvSpPr txBox="1"/>
          <p:nvPr/>
        </p:nvSpPr>
        <p:spPr>
          <a:xfrm>
            <a:off x="37299" y="3047315"/>
            <a:ext cx="1628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256E9A0-9105-CFAE-040C-A20B05855CE5}"/>
              </a:ext>
            </a:extLst>
          </p:cNvPr>
          <p:cNvSpPr txBox="1"/>
          <p:nvPr/>
        </p:nvSpPr>
        <p:spPr>
          <a:xfrm>
            <a:off x="455405" y="863416"/>
            <a:ext cx="105418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rection between an antigen and an antibody (which is specific to the Ag) to form visible clumping. This clumping is called Agglutination.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0CAFCF-0250-26A3-2BCE-8CCC9C426561}"/>
              </a:ext>
            </a:extLst>
          </p:cNvPr>
          <p:cNvSpPr txBox="1"/>
          <p:nvPr/>
        </p:nvSpPr>
        <p:spPr>
          <a:xfrm>
            <a:off x="3153104" y="1327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Latex Agglutination test </a:t>
            </a: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446B42-C3B0-E774-0F9B-B8FF496DE6CB}"/>
              </a:ext>
            </a:extLst>
          </p:cNvPr>
          <p:cNvSpPr txBox="1"/>
          <p:nvPr/>
        </p:nvSpPr>
        <p:spPr>
          <a:xfrm>
            <a:off x="1551878" y="1254732"/>
            <a:ext cx="9088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(8) Agglutination assay to detect antigens - Multi-Lingual Captions - YouTube</a:t>
            </a:r>
            <a:endParaRPr lang="en-US" sz="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280E024-9A42-C319-2590-C50DD1CF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83" y="2086840"/>
            <a:ext cx="5139819" cy="4771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D6E135-0D90-8283-FF81-983A931AA3F7}"/>
              </a:ext>
            </a:extLst>
          </p:cNvPr>
          <p:cNvSpPr txBox="1"/>
          <p:nvPr/>
        </p:nvSpPr>
        <p:spPr>
          <a:xfrm>
            <a:off x="569605" y="2480698"/>
            <a:ext cx="61880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Latex Agglutination kit</a:t>
            </a:r>
          </a:p>
          <a:p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Control beads ( beads coated with fungal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antigens or coated with Abs specific for the 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Negative Control beads</a:t>
            </a:r>
          </a:p>
        </p:txBody>
      </p:sp>
    </p:spTree>
    <p:extLst>
      <p:ext uri="{BB962C8B-B14F-4D97-AF65-F5344CB8AC3E}">
        <p14:creationId xmlns:p14="http://schemas.microsoft.com/office/powerpoint/2010/main" val="9651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udspeaker&#10;&#10;Description automatically generated">
            <a:extLst>
              <a:ext uri="{FF2B5EF4-FFF2-40B4-BE49-F238E27FC236}">
                <a16:creationId xmlns:a16="http://schemas.microsoft.com/office/drawing/2014/main" xmlns="" id="{0DD6BEAE-43D3-349D-4659-218C65BA8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59" y="1316307"/>
            <a:ext cx="10359482" cy="163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D8A0DE-AF8E-5279-3A45-86804976C894}"/>
              </a:ext>
            </a:extLst>
          </p:cNvPr>
          <p:cNvSpPr txBox="1"/>
          <p:nvPr/>
        </p:nvSpPr>
        <p:spPr>
          <a:xfrm>
            <a:off x="348476" y="333598"/>
            <a:ext cx="836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Result interpretation of the agglutination test:</a:t>
            </a:r>
            <a:endParaRPr lang="en-US" sz="2800" b="1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510F15-D001-3DAE-EB73-533CC56877D2}"/>
              </a:ext>
            </a:extLst>
          </p:cNvPr>
          <p:cNvSpPr txBox="1"/>
          <p:nvPr/>
        </p:nvSpPr>
        <p:spPr>
          <a:xfrm>
            <a:off x="348476" y="3676163"/>
            <a:ext cx="11594480" cy="2804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positive (heavy precipitate with clear background)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positive (heavy precipitate with clear background)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positive (light precipitate with clear background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(4) positive 1+ (light flocculent precipitate with clear background </a:t>
            </a:r>
          </a:p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 negative (no precipitate, cloudy homogeneous background)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948BAD-D114-1A81-7360-0EAF32587089}"/>
              </a:ext>
            </a:extLst>
          </p:cNvPr>
          <p:cNvSpPr txBox="1"/>
          <p:nvPr/>
        </p:nvSpPr>
        <p:spPr>
          <a:xfrm>
            <a:off x="515743" y="1060906"/>
            <a:ext cx="52271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samples 4 to 8 folds has been shown to increase assay sensitivity.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negative result may occur if the sample contains excessive antibody or antigen resulting in a prozone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Serial dilution of the sample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normal saline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necessary to obtain true positive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ar-BH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(8) Latex Agglutination - Part 4 - YouTube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9BAD2691-593B-F26A-B3D8-91DBD21D1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401445"/>
            <a:ext cx="5664818" cy="58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9791978-CF4F-9221-531D-F029412FD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9333"/>
              </p:ext>
            </p:extLst>
          </p:nvPr>
        </p:nvGraphicFramePr>
        <p:xfrm>
          <a:off x="105006" y="1676400"/>
          <a:ext cx="11981987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2786">
                  <a:extLst>
                    <a:ext uri="{9D8B030D-6E8A-4147-A177-3AD203B41FA5}">
                      <a16:colId xmlns:a16="http://schemas.microsoft.com/office/drawing/2014/main" xmlns="" val="2152922718"/>
                    </a:ext>
                  </a:extLst>
                </a:gridCol>
                <a:gridCol w="2619234">
                  <a:extLst>
                    <a:ext uri="{9D8B030D-6E8A-4147-A177-3AD203B41FA5}">
                      <a16:colId xmlns:a16="http://schemas.microsoft.com/office/drawing/2014/main" xmlns="" val="2413583873"/>
                    </a:ext>
                  </a:extLst>
                </a:gridCol>
                <a:gridCol w="3056318">
                  <a:extLst>
                    <a:ext uri="{9D8B030D-6E8A-4147-A177-3AD203B41FA5}">
                      <a16:colId xmlns:a16="http://schemas.microsoft.com/office/drawing/2014/main" xmlns="" val="1367791319"/>
                    </a:ext>
                  </a:extLst>
                </a:gridCol>
                <a:gridCol w="4103649">
                  <a:extLst>
                    <a:ext uri="{9D8B030D-6E8A-4147-A177-3AD203B41FA5}">
                      <a16:colId xmlns:a16="http://schemas.microsoft.com/office/drawing/2014/main" xmlns="" val="1416401942"/>
                    </a:ext>
                  </a:extLst>
                </a:gridCol>
              </a:tblGrid>
              <a:tr h="5946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Fungal diseases detected</a:t>
                      </a:r>
                      <a:endParaRPr lang="en-US" sz="2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0388273"/>
                  </a:ext>
                </a:extLst>
              </a:tr>
              <a:tr h="1393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Latex Agglutination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Detect: Ag or Ab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Ex1:</a:t>
                      </a:r>
                    </a:p>
                    <a:p>
                      <a:r>
                        <a:rPr lang="en-US" sz="24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Cryptococcosis **</a:t>
                      </a:r>
                    </a:p>
                    <a:p>
                      <a:r>
                        <a:rPr lang="en-US" sz="18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Caused by </a:t>
                      </a:r>
                      <a:r>
                        <a:rPr lang="en-US" sz="1800" b="1" i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Cryptococcus </a:t>
                      </a:r>
                      <a:r>
                        <a:rPr lang="en-US" sz="1800" b="1" i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spp</a:t>
                      </a:r>
                      <a:r>
                        <a:rPr lang="en-US" sz="1800" b="1" i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(Ag)</a:t>
                      </a:r>
                    </a:p>
                    <a:p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Ex2:</a:t>
                      </a:r>
                    </a:p>
                    <a:p>
                      <a:r>
                        <a:rPr lang="en-US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Sporotrichosis (Ab)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Rapid testing (1 h)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High specificity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Low–medium laboratory technician training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Low cost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Interpretation issues in weak positive results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Prozone effect can cause false negative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75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05BA41-893E-B15D-F83C-FC99BEED40C3}"/>
              </a:ext>
            </a:extLst>
          </p:cNvPr>
          <p:cNvSpPr txBox="1"/>
          <p:nvPr/>
        </p:nvSpPr>
        <p:spPr>
          <a:xfrm>
            <a:off x="258337" y="1009117"/>
            <a:ext cx="116753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 is a potentially fatal fungal infection of mainly the lungs, presenting as a pneumonia, and brain, where it appears as a meningitis.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8D89EB-E155-D813-C581-7C06D1B2868F}"/>
              </a:ext>
            </a:extLst>
          </p:cNvPr>
          <p:cNvSpPr txBox="1"/>
          <p:nvPr/>
        </p:nvSpPr>
        <p:spPr>
          <a:xfrm>
            <a:off x="2924408" y="133144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Cryptococcosis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41AF57-B78E-8A66-6E5D-11AEF848B6D7}"/>
              </a:ext>
            </a:extLst>
          </p:cNvPr>
          <p:cNvSpPr txBox="1"/>
          <p:nvPr/>
        </p:nvSpPr>
        <p:spPr>
          <a:xfrm>
            <a:off x="482290" y="2316540"/>
            <a:ext cx="114513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the fungi Cryptococcus neoformans or less commonly Cryptococcus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acquired by breathing in the spores from the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fungi are found in soil,  birds droppings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Generally, Cryptococcus neoformans infects people with HIV/AIDS and those on immunosuppressant drugs and does not usually affect fit and healthy people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Cryptococcus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infect immunocompetent </a:t>
            </a:r>
          </a:p>
        </p:txBody>
      </p:sp>
    </p:spTree>
    <p:extLst>
      <p:ext uri="{BB962C8B-B14F-4D97-AF65-F5344CB8AC3E}">
        <p14:creationId xmlns:p14="http://schemas.microsoft.com/office/powerpoint/2010/main" val="1354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BDF22A-A8C1-6E5B-988F-9CFD4CF65900}"/>
              </a:ext>
            </a:extLst>
          </p:cNvPr>
          <p:cNvSpPr txBox="1"/>
          <p:nvPr/>
        </p:nvSpPr>
        <p:spPr>
          <a:xfrm>
            <a:off x="644446" y="1935935"/>
            <a:ext cx="111707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an immunological test, which 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detect the presence of specific antibody in patient’s serum</a:t>
            </a:r>
          </a:p>
          <a:p>
            <a:endParaRPr lang="en-US" sz="24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proteins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binds to Ag-Ab complex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</a:t>
            </a:r>
            <a:r>
              <a:rPr lang="en-US" sz="240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omplement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Fixation/nonreactive)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Free, it has lytic properties : the ability to lyse antibody-coated sheep red blood cells.</a:t>
            </a:r>
          </a:p>
          <a:p>
            <a:endParaRPr lang="en-US" sz="240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52DF37-205D-551B-4ABF-D491F301F21C}"/>
              </a:ext>
            </a:extLst>
          </p:cNvPr>
          <p:cNvSpPr txBox="1"/>
          <p:nvPr/>
        </p:nvSpPr>
        <p:spPr>
          <a:xfrm>
            <a:off x="2556417" y="254234"/>
            <a:ext cx="6094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 fixation test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949</TotalTime>
  <Words>476</Words>
  <Application>Microsoft Office PowerPoint</Application>
  <PresentationFormat>Widescreen</PresentationFormat>
  <Paragraphs>105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Asus</cp:lastModifiedBy>
  <cp:revision>7</cp:revision>
  <dcterms:created xsi:type="dcterms:W3CDTF">2022-10-17T15:01:43Z</dcterms:created>
  <dcterms:modified xsi:type="dcterms:W3CDTF">2022-10-19T04:54:37Z</dcterms:modified>
</cp:coreProperties>
</file>