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media/image19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8" r:id="rId11"/>
    <p:sldId id="269" r:id="rId12"/>
    <p:sldId id="270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9CF53-9992-4212-81CC-140A52CC894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F7F62-D0FC-4178-B2F5-39303A048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83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CF60-613D-918D-6102-9A5393041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1FF28B-6B7A-F5FB-049A-729A2564F5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5A677-AC3C-9CCA-3596-4EF1A1F41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104E0-D2E7-1213-88DE-1412B6567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64067-9EA7-29A0-F2DE-BC248034C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0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6F41B-0F2D-8071-970A-6E4965266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6A44C-A7B8-609A-2719-933B08A63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8D72B-2841-532C-9F3D-788EA35A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173D2-41AF-D276-7D89-FB360ADB0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4B5D2-65FF-8F40-A810-9E995720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3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8EAF46-0EDA-29B2-3155-19A93C0F30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8F7D27-F88E-F8F5-18C8-FA0E50775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FB2A3-DC13-8143-F0E3-3E2FC386E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47897-E4AD-F009-8B82-B15CD017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E402F-5DEF-5751-27CE-5CE63D5F9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26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rgbClr val="CC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6680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57118" y="632587"/>
            <a:ext cx="3429762" cy="605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96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AF5D0-B72A-6549-A4DC-D8583E0C1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F91A1-6F00-8751-AADE-4589267CF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B9D43-6A5E-E8BB-CEAE-711FD6B71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75299-0CB3-2C46-0D66-B017EA2FA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EFB90-7F80-E774-FB1F-1F596137F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1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9F29F-4430-D344-4BB3-CD09E385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50229-73FF-08FC-57D3-36ADA6CD4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AB0B9-8D53-D080-861B-5F514CD07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D94C-5CF4-9BAB-7066-31FA32027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34C7B-DA75-EC57-A84D-946128A11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4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8F67E-C2B2-81E0-18ED-BF7C754F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04996-1676-9492-9CBC-14B6D43B96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711454-B763-34CE-5911-785EC834B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7E3FF-CFAC-E95D-7186-76E11B4D3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868CC-1C95-3C71-38C1-0574C3AA0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DCD04-4638-D965-FEAD-A6354633A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2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619A8-E475-2445-6444-FBDC7454F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C4DB3-273F-0877-89CE-490E898AB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A7489-0547-5BB0-F8BA-AD48CA501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760EC5-23E6-C29C-0099-3606D6E30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41AFE6-67F7-05DC-D6A6-154FDE0FE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B8EBE8-5F8A-F629-595E-C8F44A0D1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B5A43-2D10-9CCF-1E2A-ABCE1CF7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C60FBB-DFFE-CEAC-4D44-91D940D52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7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90C1-A94F-1375-50AC-07C26C4F6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8E7492-9D76-52A0-D695-06159F43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FC0353-430B-AEA5-CAFE-1A33F44F9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73D5B-8208-5CE8-56C7-85AF8713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4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4A1FEC-2F18-6A04-84F3-F6C401E0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418E41-A051-51A2-8D43-E2C67C723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3AC74-C66F-EED7-4700-6DC894749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1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AA3C9-AE25-11BC-8DA3-E27EFDF11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1911C-1F4F-A2B7-A8FF-66C224110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A13F76-2887-0460-C01B-5791B6BF7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96695A-EAE3-29C3-ED32-357FD21D9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EC6BD-5367-3192-5D8E-61F9E9B06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8BD4E-4E9F-76F4-AF77-3DD153C29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6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8478E-6629-8863-7D06-E6EEDABC0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E219A3-A96D-8C1C-4154-36CB745AC9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5956C-959C-0CF7-1A01-34272D93C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DB459-2507-9A02-F0D1-574C54806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ECCCC-7C4B-EB7A-2DCD-A11FC1E38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C76E1-8AE2-A9E4-BEDF-89F43263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884C8-12F1-86CD-04E8-B72A53F9A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E9EE5-E3B3-489B-0BA3-F691B6B25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52CB6-16A8-A990-EE38-0874EA872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C62EE-8986-1BAC-EC6D-D5BA9C630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7D3E8-B9B1-8832-9C08-1DE9DF5F25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7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1KP9zOtjXk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34720" y="685800"/>
            <a:ext cx="7274559" cy="29828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5"/>
              </a:spcBef>
            </a:pPr>
            <a:endParaRPr lang="en-US" sz="490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100455" marR="5080" indent="-1088390" algn="ctr">
              <a:lnSpc>
                <a:spcPct val="100000"/>
              </a:lnSpc>
            </a:pPr>
            <a:r>
              <a:rPr lang="en-US" sz="4800" b="1" spc="-265">
                <a:solidFill>
                  <a:srgbClr val="C00000"/>
                </a:solidFill>
                <a:latin typeface="Times New Roman"/>
                <a:cs typeface="Times New Roman"/>
              </a:rPr>
              <a:t>Lab </a:t>
            </a:r>
            <a:r>
              <a:rPr lang="en-US" sz="4800" b="1" spc="-160">
                <a:solidFill>
                  <a:srgbClr val="C00000"/>
                </a:solidFill>
                <a:latin typeface="Times New Roman"/>
                <a:cs typeface="Times New Roman"/>
              </a:rPr>
              <a:t>5 </a:t>
            </a:r>
            <a:r>
              <a:rPr lang="en-US" sz="4800" b="1" spc="-225">
                <a:solidFill>
                  <a:srgbClr val="C00000"/>
                </a:solidFill>
                <a:latin typeface="Times New Roman"/>
                <a:cs typeface="Times New Roman"/>
              </a:rPr>
              <a:t>: </a:t>
            </a:r>
            <a:endParaRPr lang="en-US" sz="4800" b="1" spc="-145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100455" marR="5080" indent="-1088390" algn="ctr">
              <a:lnSpc>
                <a:spcPct val="100000"/>
              </a:lnSpc>
            </a:pPr>
            <a:endParaRPr lang="en-US" sz="4800" b="1" spc="-145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100455" marR="5080" indent="-1088390" algn="ctr">
              <a:lnSpc>
                <a:spcPct val="100000"/>
              </a:lnSpc>
            </a:pPr>
            <a:r>
              <a:rPr lang="en-US" sz="4800" b="1" spc="-145">
                <a:solidFill>
                  <a:srgbClr val="C00000"/>
                </a:solidFill>
                <a:latin typeface="Times New Roman"/>
                <a:cs typeface="Times New Roman"/>
              </a:rPr>
              <a:t>Purification and Simple stain</a:t>
            </a:r>
            <a:endParaRPr lang="en-US" sz="4800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5894" y="366140"/>
            <a:ext cx="41687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15" dirty="0">
                <a:solidFill>
                  <a:srgbClr val="006FC0"/>
                </a:solidFill>
                <a:latin typeface="Times New Roman"/>
                <a:cs typeface="Times New Roman"/>
              </a:rPr>
              <a:t>Characters</a:t>
            </a:r>
            <a:r>
              <a:rPr sz="3600" b="1" spc="-45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600" b="1" spc="165" dirty="0">
                <a:solidFill>
                  <a:srgbClr val="006FC0"/>
                </a:solidFill>
                <a:latin typeface="Times New Roman"/>
                <a:cs typeface="Times New Roman"/>
              </a:rPr>
              <a:t>of</a:t>
            </a:r>
            <a:r>
              <a:rPr sz="3600" b="1" spc="-28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3600" b="1" spc="125" dirty="0">
                <a:solidFill>
                  <a:srgbClr val="006FC0"/>
                </a:solidFill>
                <a:latin typeface="Times New Roman"/>
                <a:cs typeface="Times New Roman"/>
              </a:rPr>
              <a:t>colony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57604"/>
            <a:ext cx="8007350" cy="440182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265"/>
              </a:spcBef>
              <a:buClr>
                <a:srgbClr val="9F2936"/>
              </a:buClr>
              <a:buSzPct val="8409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200" b="1" spc="55" dirty="0">
                <a:solidFill>
                  <a:srgbClr val="CC0000"/>
                </a:solidFill>
                <a:latin typeface="Times New Roman"/>
                <a:cs typeface="Times New Roman"/>
              </a:rPr>
              <a:t>Form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ts val="2375"/>
              </a:lnSpc>
              <a:spcBef>
                <a:spcPts val="170"/>
              </a:spcBef>
            </a:pPr>
            <a:r>
              <a:rPr sz="2200" spc="140" dirty="0">
                <a:latin typeface="Times New Roman"/>
                <a:cs typeface="Times New Roman"/>
              </a:rPr>
              <a:t>What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is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50" dirty="0">
                <a:latin typeface="Times New Roman"/>
                <a:cs typeface="Times New Roman"/>
              </a:rPr>
              <a:t>basic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95" dirty="0">
                <a:latin typeface="Times New Roman"/>
                <a:cs typeface="Times New Roman"/>
              </a:rPr>
              <a:t>shape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of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30" dirty="0">
                <a:latin typeface="Times New Roman"/>
                <a:cs typeface="Times New Roman"/>
              </a:rPr>
              <a:t>colony?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30" dirty="0">
                <a:latin typeface="Times New Roman"/>
                <a:cs typeface="Times New Roman"/>
              </a:rPr>
              <a:t>For</a:t>
            </a:r>
            <a:r>
              <a:rPr sz="2200" spc="-130" dirty="0">
                <a:latin typeface="Times New Roman"/>
                <a:cs typeface="Times New Roman"/>
              </a:rPr>
              <a:t> </a:t>
            </a:r>
            <a:r>
              <a:rPr sz="2200" spc="60" dirty="0">
                <a:latin typeface="Times New Roman"/>
                <a:cs typeface="Times New Roman"/>
              </a:rPr>
              <a:t>example,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30" dirty="0">
                <a:latin typeface="Times New Roman"/>
                <a:cs typeface="Times New Roman"/>
              </a:rPr>
              <a:t>circular,</a:t>
            </a:r>
            <a:endParaRPr sz="2200">
              <a:latin typeface="Times New Roman"/>
              <a:cs typeface="Times New Roman"/>
            </a:endParaRPr>
          </a:p>
          <a:p>
            <a:pPr marL="286385">
              <a:lnSpc>
                <a:spcPts val="2375"/>
              </a:lnSpc>
            </a:pPr>
            <a:r>
              <a:rPr sz="2200" spc="75" dirty="0">
                <a:latin typeface="Times New Roman"/>
                <a:cs typeface="Times New Roman"/>
              </a:rPr>
              <a:t>filamentous,</a:t>
            </a:r>
            <a:r>
              <a:rPr sz="2200" spc="-100" dirty="0">
                <a:latin typeface="Times New Roman"/>
                <a:cs typeface="Times New Roman"/>
              </a:rPr>
              <a:t> </a:t>
            </a:r>
            <a:r>
              <a:rPr sz="2200" spc="60" dirty="0">
                <a:latin typeface="Times New Roman"/>
                <a:cs typeface="Times New Roman"/>
              </a:rPr>
              <a:t>etc.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80"/>
              </a:spcBef>
              <a:buClr>
                <a:srgbClr val="9F2936"/>
              </a:buClr>
              <a:buSzPct val="8409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200" b="1" spc="55" dirty="0">
                <a:solidFill>
                  <a:srgbClr val="CC0000"/>
                </a:solidFill>
                <a:latin typeface="Times New Roman"/>
                <a:cs typeface="Times New Roman"/>
              </a:rPr>
              <a:t>Margin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2200" spc="140" dirty="0">
                <a:latin typeface="Times New Roman"/>
                <a:cs typeface="Times New Roman"/>
              </a:rPr>
              <a:t>What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is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75" dirty="0">
                <a:latin typeface="Times New Roman"/>
                <a:cs typeface="Times New Roman"/>
              </a:rPr>
              <a:t>magnified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95" dirty="0">
                <a:latin typeface="Times New Roman"/>
                <a:cs typeface="Times New Roman"/>
              </a:rPr>
              <a:t>shape</a:t>
            </a:r>
            <a:r>
              <a:rPr sz="2200" spc="-114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of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114" dirty="0">
                <a:latin typeface="Times New Roman"/>
                <a:cs typeface="Times New Roman"/>
              </a:rPr>
              <a:t> </a:t>
            </a:r>
            <a:r>
              <a:rPr sz="2200" spc="65" dirty="0">
                <a:latin typeface="Times New Roman"/>
                <a:cs typeface="Times New Roman"/>
              </a:rPr>
              <a:t>edge</a:t>
            </a:r>
            <a:r>
              <a:rPr sz="2200" spc="-130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of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114" dirty="0">
                <a:latin typeface="Times New Roman"/>
                <a:cs typeface="Times New Roman"/>
              </a:rPr>
              <a:t> </a:t>
            </a:r>
            <a:r>
              <a:rPr sz="2200" spc="30" dirty="0">
                <a:latin typeface="Times New Roman"/>
                <a:cs typeface="Times New Roman"/>
              </a:rPr>
              <a:t>colony?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65"/>
              </a:spcBef>
              <a:buClr>
                <a:srgbClr val="9F2936"/>
              </a:buClr>
              <a:buSzPct val="8409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200" b="1" spc="95" dirty="0">
                <a:solidFill>
                  <a:srgbClr val="CC0000"/>
                </a:solidFill>
                <a:latin typeface="Times New Roman"/>
                <a:cs typeface="Times New Roman"/>
              </a:rPr>
              <a:t>Elevation</a:t>
            </a:r>
            <a:endParaRPr sz="220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80000"/>
              </a:lnSpc>
              <a:spcBef>
                <a:spcPts val="710"/>
              </a:spcBef>
            </a:pPr>
            <a:r>
              <a:rPr sz="2200" spc="140" dirty="0">
                <a:latin typeface="Times New Roman"/>
                <a:cs typeface="Times New Roman"/>
              </a:rPr>
              <a:t>What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is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45" dirty="0">
                <a:latin typeface="Times New Roman"/>
                <a:cs typeface="Times New Roman"/>
              </a:rPr>
              <a:t>cross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70" dirty="0">
                <a:latin typeface="Times New Roman"/>
                <a:cs typeface="Times New Roman"/>
              </a:rPr>
              <a:t>sectional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95" dirty="0">
                <a:latin typeface="Times New Roman"/>
                <a:cs typeface="Times New Roman"/>
              </a:rPr>
              <a:t>shape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of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30" dirty="0">
                <a:latin typeface="Times New Roman"/>
                <a:cs typeface="Times New Roman"/>
              </a:rPr>
              <a:t>colony?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55" dirty="0">
                <a:latin typeface="Times New Roman"/>
                <a:cs typeface="Times New Roman"/>
              </a:rPr>
              <a:t>Turn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65" dirty="0">
                <a:latin typeface="Times New Roman"/>
                <a:cs typeface="Times New Roman"/>
              </a:rPr>
              <a:t>Petri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85" dirty="0">
                <a:latin typeface="Times New Roman"/>
                <a:cs typeface="Times New Roman"/>
              </a:rPr>
              <a:t>dish  </a:t>
            </a:r>
            <a:r>
              <a:rPr sz="2200" spc="130" dirty="0">
                <a:latin typeface="Times New Roman"/>
                <a:cs typeface="Times New Roman"/>
              </a:rPr>
              <a:t>on</a:t>
            </a:r>
            <a:r>
              <a:rPr sz="2200" spc="-105" dirty="0">
                <a:latin typeface="Times New Roman"/>
                <a:cs typeface="Times New Roman"/>
              </a:rPr>
              <a:t> </a:t>
            </a:r>
            <a:r>
              <a:rPr sz="2200" spc="100" dirty="0">
                <a:latin typeface="Times New Roman"/>
                <a:cs typeface="Times New Roman"/>
              </a:rPr>
              <a:t>end.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70"/>
              </a:spcBef>
              <a:buClr>
                <a:srgbClr val="9F2936"/>
              </a:buClr>
              <a:buSzPct val="8409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200" b="1" spc="60" dirty="0">
                <a:solidFill>
                  <a:srgbClr val="CC0000"/>
                </a:solidFill>
                <a:latin typeface="Times New Roman"/>
                <a:cs typeface="Times New Roman"/>
              </a:rPr>
              <a:t>Surface</a:t>
            </a:r>
            <a:endParaRPr sz="2200">
              <a:latin typeface="Times New Roman"/>
              <a:cs typeface="Times New Roman"/>
            </a:endParaRPr>
          </a:p>
          <a:p>
            <a:pPr marL="286385" marR="185420" indent="-274320">
              <a:lnSpc>
                <a:spcPct val="80000"/>
              </a:lnSpc>
              <a:spcBef>
                <a:spcPts val="695"/>
              </a:spcBef>
            </a:pPr>
            <a:r>
              <a:rPr sz="2200" spc="50" dirty="0">
                <a:latin typeface="Times New Roman"/>
                <a:cs typeface="Times New Roman"/>
              </a:rPr>
              <a:t>How</a:t>
            </a:r>
            <a:r>
              <a:rPr sz="2200" spc="-105" dirty="0">
                <a:latin typeface="Times New Roman"/>
                <a:cs typeface="Times New Roman"/>
              </a:rPr>
              <a:t> </a:t>
            </a:r>
            <a:r>
              <a:rPr sz="2200" spc="80" dirty="0">
                <a:latin typeface="Times New Roman"/>
                <a:cs typeface="Times New Roman"/>
              </a:rPr>
              <a:t>does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95" dirty="0">
                <a:latin typeface="Times New Roman"/>
                <a:cs typeface="Times New Roman"/>
              </a:rPr>
              <a:t> </a:t>
            </a:r>
            <a:r>
              <a:rPr sz="2200" spc="50" dirty="0">
                <a:latin typeface="Times New Roman"/>
                <a:cs typeface="Times New Roman"/>
              </a:rPr>
              <a:t>surface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of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40" dirty="0">
                <a:latin typeface="Times New Roman"/>
                <a:cs typeface="Times New Roman"/>
              </a:rPr>
              <a:t>colony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spc="80" dirty="0">
                <a:latin typeface="Times New Roman"/>
                <a:cs typeface="Times New Roman"/>
              </a:rPr>
              <a:t>appear?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For</a:t>
            </a:r>
            <a:r>
              <a:rPr sz="2200" spc="-140" dirty="0">
                <a:latin typeface="Times New Roman"/>
                <a:cs typeface="Times New Roman"/>
              </a:rPr>
              <a:t> </a:t>
            </a:r>
            <a:r>
              <a:rPr sz="2200" spc="60" dirty="0">
                <a:latin typeface="Times New Roman"/>
                <a:cs typeface="Times New Roman"/>
              </a:rPr>
              <a:t>example,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105" dirty="0">
                <a:latin typeface="Times New Roman"/>
                <a:cs typeface="Times New Roman"/>
              </a:rPr>
              <a:t>smooth,  </a:t>
            </a:r>
            <a:r>
              <a:rPr sz="2200" spc="80" dirty="0">
                <a:latin typeface="Times New Roman"/>
                <a:cs typeface="Times New Roman"/>
              </a:rPr>
              <a:t>rough, </a:t>
            </a:r>
            <a:r>
              <a:rPr sz="2200" spc="70" dirty="0">
                <a:latin typeface="Times New Roman"/>
                <a:cs typeface="Times New Roman"/>
              </a:rPr>
              <a:t>dull </a:t>
            </a:r>
            <a:r>
              <a:rPr sz="2200" spc="10" dirty="0">
                <a:latin typeface="Times New Roman"/>
                <a:cs typeface="Times New Roman"/>
              </a:rPr>
              <a:t>, </a:t>
            </a:r>
            <a:r>
              <a:rPr sz="2200" spc="75" dirty="0">
                <a:latin typeface="Times New Roman"/>
                <a:cs typeface="Times New Roman"/>
              </a:rPr>
              <a:t>wrinkled</a:t>
            </a:r>
            <a:r>
              <a:rPr sz="2200" spc="-120" dirty="0">
                <a:latin typeface="Times New Roman"/>
                <a:cs typeface="Times New Roman"/>
              </a:rPr>
              <a:t> </a:t>
            </a:r>
            <a:r>
              <a:rPr sz="2200" spc="60" dirty="0">
                <a:latin typeface="Times New Roman"/>
                <a:cs typeface="Times New Roman"/>
              </a:rPr>
              <a:t>etc.</a:t>
            </a:r>
            <a:endParaRPr sz="22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85"/>
              </a:spcBef>
              <a:buClr>
                <a:srgbClr val="9F2936"/>
              </a:buClr>
              <a:buSzPct val="84090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200" b="1" spc="140" dirty="0">
                <a:solidFill>
                  <a:srgbClr val="CC0000"/>
                </a:solidFill>
                <a:latin typeface="Times New Roman"/>
                <a:cs typeface="Times New Roman"/>
              </a:rPr>
              <a:t>Pigmentation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2200" spc="25" dirty="0">
                <a:latin typeface="Times New Roman"/>
                <a:cs typeface="Times New Roman"/>
              </a:rPr>
              <a:t>For</a:t>
            </a:r>
            <a:r>
              <a:rPr sz="2200" spc="-150" dirty="0">
                <a:latin typeface="Times New Roman"/>
                <a:cs typeface="Times New Roman"/>
              </a:rPr>
              <a:t> </a:t>
            </a:r>
            <a:r>
              <a:rPr sz="2200" spc="60" dirty="0">
                <a:latin typeface="Times New Roman"/>
                <a:cs typeface="Times New Roman"/>
              </a:rPr>
              <a:t>example,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spc="65" dirty="0">
                <a:latin typeface="Times New Roman"/>
                <a:cs typeface="Times New Roman"/>
              </a:rPr>
              <a:t>white,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75" dirty="0">
                <a:latin typeface="Times New Roman"/>
                <a:cs typeface="Times New Roman"/>
              </a:rPr>
              <a:t>red,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80" dirty="0">
                <a:latin typeface="Times New Roman"/>
                <a:cs typeface="Times New Roman"/>
              </a:rPr>
              <a:t>purple,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60" dirty="0">
                <a:latin typeface="Times New Roman"/>
                <a:cs typeface="Times New Roman"/>
              </a:rPr>
              <a:t>etc.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35657" y="620737"/>
            <a:ext cx="5947029" cy="55445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7463" y="496951"/>
            <a:ext cx="7329805" cy="7588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5"/>
              </a:spcBef>
            </a:pPr>
            <a:r>
              <a:rPr sz="2400" spc="-75" dirty="0">
                <a:solidFill>
                  <a:srgbClr val="000000"/>
                </a:solidFill>
                <a:latin typeface="Comic Sans MS"/>
                <a:cs typeface="Comic Sans MS"/>
              </a:rPr>
              <a:t>Most</a:t>
            </a:r>
            <a:r>
              <a:rPr sz="2400" spc="-235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sz="2400" spc="-90" dirty="0">
                <a:solidFill>
                  <a:srgbClr val="000000"/>
                </a:solidFill>
                <a:latin typeface="Comic Sans MS"/>
                <a:cs typeface="Comic Sans MS"/>
              </a:rPr>
              <a:t>bacterial</a:t>
            </a:r>
            <a:r>
              <a:rPr sz="2400" spc="-25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sz="2400" spc="-85" dirty="0">
                <a:solidFill>
                  <a:srgbClr val="000000"/>
                </a:solidFill>
                <a:latin typeface="Comic Sans MS"/>
                <a:cs typeface="Comic Sans MS"/>
              </a:rPr>
              <a:t>colonies</a:t>
            </a:r>
            <a:r>
              <a:rPr sz="2400" spc="-235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sz="2400" spc="-85" dirty="0">
                <a:solidFill>
                  <a:srgbClr val="000000"/>
                </a:solidFill>
                <a:latin typeface="Comic Sans MS"/>
                <a:cs typeface="Comic Sans MS"/>
              </a:rPr>
              <a:t>appear</a:t>
            </a:r>
            <a:r>
              <a:rPr sz="2400" spc="-229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sz="2400" spc="-85" dirty="0">
                <a:solidFill>
                  <a:srgbClr val="000000"/>
                </a:solidFill>
                <a:latin typeface="Comic Sans MS"/>
                <a:cs typeface="Comic Sans MS"/>
              </a:rPr>
              <a:t>white,</a:t>
            </a:r>
            <a:r>
              <a:rPr sz="2400" spc="-25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sz="2400" spc="-85" dirty="0">
                <a:solidFill>
                  <a:srgbClr val="000000"/>
                </a:solidFill>
                <a:latin typeface="Comic Sans MS"/>
                <a:cs typeface="Comic Sans MS"/>
              </a:rPr>
              <a:t>cream,</a:t>
            </a:r>
            <a:r>
              <a:rPr sz="2400" spc="-229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sz="2400" spc="-50" dirty="0">
                <a:solidFill>
                  <a:srgbClr val="000000"/>
                </a:solidFill>
                <a:latin typeface="Comic Sans MS"/>
                <a:cs typeface="Comic Sans MS"/>
              </a:rPr>
              <a:t>or</a:t>
            </a:r>
            <a:r>
              <a:rPr sz="2400" spc="-22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sz="2400" spc="-85" dirty="0">
                <a:solidFill>
                  <a:srgbClr val="000000"/>
                </a:solidFill>
                <a:latin typeface="Comic Sans MS"/>
                <a:cs typeface="Comic Sans MS"/>
              </a:rPr>
              <a:t>yellow</a:t>
            </a:r>
            <a:r>
              <a:rPr sz="2400" spc="-225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sz="2400" spc="-50" dirty="0">
                <a:solidFill>
                  <a:srgbClr val="000000"/>
                </a:solidFill>
                <a:latin typeface="Comic Sans MS"/>
                <a:cs typeface="Comic Sans MS"/>
              </a:rPr>
              <a:t>in  </a:t>
            </a:r>
            <a:r>
              <a:rPr sz="2400" spc="-85" dirty="0">
                <a:solidFill>
                  <a:srgbClr val="000000"/>
                </a:solidFill>
                <a:latin typeface="Comic Sans MS"/>
                <a:cs typeface="Comic Sans MS"/>
              </a:rPr>
              <a:t>color,</a:t>
            </a:r>
            <a:r>
              <a:rPr sz="2400" spc="-235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sz="2400" spc="-70" dirty="0">
                <a:solidFill>
                  <a:srgbClr val="000000"/>
                </a:solidFill>
                <a:latin typeface="Comic Sans MS"/>
                <a:cs typeface="Comic Sans MS"/>
              </a:rPr>
              <a:t>and</a:t>
            </a:r>
            <a:r>
              <a:rPr sz="2400" spc="-21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sz="2400" spc="-85" dirty="0">
                <a:solidFill>
                  <a:srgbClr val="000000"/>
                </a:solidFill>
                <a:latin typeface="Comic Sans MS"/>
                <a:cs typeface="Comic Sans MS"/>
              </a:rPr>
              <a:t>fairly</a:t>
            </a:r>
            <a:r>
              <a:rPr sz="2400" spc="-215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sz="2400" spc="-90" dirty="0">
                <a:solidFill>
                  <a:srgbClr val="000000"/>
                </a:solidFill>
                <a:latin typeface="Comic Sans MS"/>
                <a:cs typeface="Comic Sans MS"/>
              </a:rPr>
              <a:t>circular</a:t>
            </a:r>
            <a:r>
              <a:rPr sz="2400" spc="-229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sz="2400" spc="-50" dirty="0">
                <a:solidFill>
                  <a:srgbClr val="000000"/>
                </a:solidFill>
                <a:latin typeface="Comic Sans MS"/>
                <a:cs typeface="Comic Sans MS"/>
              </a:rPr>
              <a:t>in</a:t>
            </a:r>
            <a:r>
              <a:rPr sz="2400" spc="-21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sz="2400" spc="-85" dirty="0">
                <a:solidFill>
                  <a:srgbClr val="000000"/>
                </a:solidFill>
                <a:latin typeface="Comic Sans MS"/>
                <a:cs typeface="Comic Sans MS"/>
              </a:rPr>
              <a:t>shape.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90800" y="1828800"/>
            <a:ext cx="3689985" cy="3834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443889"/>
            <a:ext cx="8068945" cy="3068148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805"/>
              </a:spcBef>
              <a:buClr>
                <a:srgbClr val="9F2936"/>
              </a:buClr>
              <a:buSzPct val="83928"/>
              <a:buFont typeface="Arial"/>
              <a:buChar char=""/>
              <a:tabLst>
                <a:tab pos="287020" algn="l"/>
              </a:tabLst>
            </a:pPr>
            <a:r>
              <a:rPr sz="2800" b="1" spc="90" dirty="0">
                <a:solidFill>
                  <a:srgbClr val="C00000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Culture</a:t>
            </a:r>
            <a:endParaRPr sz="2800" dirty="0">
              <a:solidFill>
                <a:srgbClr val="C00000"/>
              </a:solidFill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100000"/>
              </a:lnSpc>
              <a:spcBef>
                <a:spcPts val="715"/>
              </a:spcBef>
            </a:pPr>
            <a:r>
              <a:rPr sz="2800" spc="105" dirty="0">
                <a:latin typeface="Times New Roman"/>
                <a:cs typeface="Times New Roman"/>
              </a:rPr>
              <a:t>The</a:t>
            </a:r>
            <a:r>
              <a:rPr sz="2800" spc="-165" dirty="0">
                <a:latin typeface="Times New Roman"/>
                <a:cs typeface="Times New Roman"/>
              </a:rPr>
              <a:t> </a:t>
            </a:r>
            <a:r>
              <a:rPr sz="2800" spc="105" dirty="0">
                <a:latin typeface="Times New Roman"/>
                <a:cs typeface="Times New Roman"/>
              </a:rPr>
              <a:t>organism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60" dirty="0">
                <a:latin typeface="Times New Roman"/>
                <a:cs typeface="Times New Roman"/>
              </a:rPr>
              <a:t>growing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170" dirty="0">
                <a:latin typeface="Times New Roman"/>
                <a:cs typeface="Times New Roman"/>
              </a:rPr>
              <a:t>on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170" dirty="0">
                <a:latin typeface="Times New Roman"/>
                <a:cs typeface="Times New Roman"/>
              </a:rPr>
              <a:t>the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125" dirty="0">
                <a:latin typeface="Times New Roman"/>
                <a:cs typeface="Times New Roman"/>
              </a:rPr>
              <a:t>media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spc="105" dirty="0">
                <a:latin typeface="Times New Roman"/>
                <a:cs typeface="Times New Roman"/>
              </a:rPr>
              <a:t>plate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Times New Roman"/>
                <a:cs typeface="Times New Roman"/>
              </a:rPr>
              <a:t>is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70" dirty="0">
                <a:latin typeface="Times New Roman"/>
                <a:cs typeface="Times New Roman"/>
              </a:rPr>
              <a:t>called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70" dirty="0">
                <a:latin typeface="Times New Roman"/>
                <a:cs typeface="Times New Roman"/>
              </a:rPr>
              <a:t>as  </a:t>
            </a:r>
            <a:r>
              <a:rPr sz="2800" spc="114" dirty="0">
                <a:latin typeface="Times New Roman"/>
                <a:cs typeface="Times New Roman"/>
              </a:rPr>
              <a:t>culture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 dirty="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9F2936"/>
              </a:buClr>
              <a:buSzPct val="83928"/>
              <a:buFont typeface="Arial"/>
              <a:buChar char=""/>
              <a:tabLst>
                <a:tab pos="287020" algn="l"/>
              </a:tabLst>
            </a:pPr>
            <a:r>
              <a:rPr sz="2800" b="1" spc="110" dirty="0">
                <a:solidFill>
                  <a:srgbClr val="C00000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Colony</a:t>
            </a:r>
            <a:endParaRPr sz="2800" dirty="0">
              <a:solidFill>
                <a:srgbClr val="C00000"/>
              </a:solidFill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800" spc="100" dirty="0">
                <a:latin typeface="Times New Roman"/>
                <a:cs typeface="Times New Roman"/>
              </a:rPr>
              <a:t>The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175" dirty="0">
                <a:latin typeface="Times New Roman"/>
                <a:cs typeface="Times New Roman"/>
              </a:rPr>
              <a:t>number</a:t>
            </a:r>
            <a:r>
              <a:rPr sz="2800" spc="-165" dirty="0">
                <a:latin typeface="Times New Roman"/>
                <a:cs typeface="Times New Roman"/>
              </a:rPr>
              <a:t> </a:t>
            </a:r>
            <a:r>
              <a:rPr sz="2800" spc="20" dirty="0">
                <a:latin typeface="Times New Roman"/>
                <a:cs typeface="Times New Roman"/>
              </a:rPr>
              <a:t>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Times New Roman"/>
                <a:cs typeface="Times New Roman"/>
              </a:rPr>
              <a:t>cells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20" dirty="0">
                <a:latin typeface="Times New Roman"/>
                <a:cs typeface="Times New Roman"/>
              </a:rPr>
              <a:t>of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Times New Roman"/>
                <a:cs typeface="Times New Roman"/>
              </a:rPr>
              <a:t>any</a:t>
            </a:r>
            <a:r>
              <a:rPr sz="2800" spc="-140" dirty="0">
                <a:latin typeface="Times New Roman"/>
                <a:cs typeface="Times New Roman"/>
              </a:rPr>
              <a:t> </a:t>
            </a:r>
            <a:r>
              <a:rPr sz="2800" spc="105" dirty="0">
                <a:latin typeface="Times New Roman"/>
                <a:cs typeface="Times New Roman"/>
              </a:rPr>
              <a:t>organism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35" dirty="0">
                <a:latin typeface="Times New Roman"/>
                <a:cs typeface="Times New Roman"/>
              </a:rPr>
              <a:t>living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120" dirty="0">
                <a:latin typeface="Times New Roman"/>
                <a:cs typeface="Times New Roman"/>
              </a:rPr>
              <a:t>together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7213" y="242443"/>
            <a:ext cx="374078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73275" algn="l"/>
              </a:tabLst>
            </a:pPr>
            <a:r>
              <a:rPr b="1" dirty="0">
                <a:solidFill>
                  <a:srgbClr val="C00000"/>
                </a:solidFill>
                <a:latin typeface="Times New Roman"/>
                <a:cs typeface="Times New Roman"/>
              </a:rPr>
              <a:t>Types</a:t>
            </a:r>
            <a:r>
              <a:rPr b="1" spc="3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b="1" spc="180" dirty="0">
                <a:solidFill>
                  <a:srgbClr val="C00000"/>
                </a:solidFill>
                <a:latin typeface="Times New Roman"/>
                <a:cs typeface="Times New Roman"/>
              </a:rPr>
              <a:t>of	</a:t>
            </a:r>
            <a:r>
              <a:rPr b="1" spc="45" dirty="0">
                <a:solidFill>
                  <a:srgbClr val="C00000"/>
                </a:solidFill>
                <a:latin typeface="Times New Roman"/>
                <a:cs typeface="Times New Roman"/>
              </a:rPr>
              <a:t>Culture</a:t>
            </a:r>
          </a:p>
        </p:txBody>
      </p:sp>
      <p:sp>
        <p:nvSpPr>
          <p:cNvPr id="3" name="object 3"/>
          <p:cNvSpPr/>
          <p:nvPr/>
        </p:nvSpPr>
        <p:spPr>
          <a:xfrm>
            <a:off x="722376" y="1092708"/>
            <a:ext cx="3026664" cy="946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9787" y="1271981"/>
            <a:ext cx="24136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5" dirty="0">
                <a:highlight>
                  <a:srgbClr val="FFFF00"/>
                </a:highlight>
                <a:latin typeface="Times New Roman"/>
                <a:cs typeface="Times New Roman"/>
              </a:rPr>
              <a:t>1-Pure</a:t>
            </a:r>
            <a:r>
              <a:rPr sz="2800" b="1" spc="-150" dirty="0"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2800" b="1" spc="90" dirty="0">
                <a:highlight>
                  <a:srgbClr val="FFFF00"/>
                </a:highlight>
                <a:latin typeface="Times New Roman"/>
                <a:cs typeface="Times New Roman"/>
              </a:rPr>
              <a:t>Culture</a:t>
            </a:r>
            <a:endParaRPr sz="2800" dirty="0">
              <a:highlight>
                <a:srgbClr val="FFFF00"/>
              </a:highlight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030723" y="1056132"/>
            <a:ext cx="3832860" cy="2647315"/>
            <a:chOff x="5030723" y="1056132"/>
            <a:chExt cx="3832860" cy="2647315"/>
          </a:xfrm>
        </p:grpSpPr>
        <p:sp>
          <p:nvSpPr>
            <p:cNvPr id="6" name="object 6"/>
            <p:cNvSpPr/>
            <p:nvPr/>
          </p:nvSpPr>
          <p:spPr>
            <a:xfrm>
              <a:off x="5084063" y="1056132"/>
              <a:ext cx="3653028" cy="10835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030723" y="2414016"/>
              <a:ext cx="3832860" cy="128930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128259" y="2378964"/>
              <a:ext cx="3642360" cy="126796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076062" y="2420950"/>
              <a:ext cx="3743452" cy="120032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076062" y="2420950"/>
              <a:ext cx="3743960" cy="1200785"/>
            </a:xfrm>
            <a:custGeom>
              <a:avLst/>
              <a:gdLst/>
              <a:ahLst/>
              <a:cxnLst/>
              <a:rect l="l" t="t" r="r" b="b"/>
              <a:pathLst>
                <a:path w="3743959" h="1200785">
                  <a:moveTo>
                    <a:pt x="0" y="1200327"/>
                  </a:moveTo>
                  <a:lnTo>
                    <a:pt x="3743452" y="1200327"/>
                  </a:lnTo>
                  <a:lnTo>
                    <a:pt x="3743452" y="0"/>
                  </a:lnTo>
                  <a:lnTo>
                    <a:pt x="0" y="0"/>
                  </a:lnTo>
                  <a:lnTo>
                    <a:pt x="0" y="1200327"/>
                  </a:lnTo>
                  <a:close/>
                </a:path>
              </a:pathLst>
            </a:custGeom>
            <a:ln w="9999">
              <a:solidFill>
                <a:srgbClr val="9F29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338317" y="1130935"/>
            <a:ext cx="3150235" cy="24590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2885" marR="213995" algn="ctr">
              <a:lnSpc>
                <a:spcPct val="100000"/>
              </a:lnSpc>
              <a:spcBef>
                <a:spcPts val="95"/>
              </a:spcBef>
            </a:pPr>
            <a:r>
              <a:rPr sz="2800" b="1" spc="-45" dirty="0">
                <a:highlight>
                  <a:srgbClr val="FFFF00"/>
                </a:highlight>
                <a:latin typeface="Times New Roman"/>
                <a:cs typeface="Times New Roman"/>
              </a:rPr>
              <a:t>2</a:t>
            </a:r>
            <a:r>
              <a:rPr sz="2800" b="1" spc="35" dirty="0">
                <a:highlight>
                  <a:srgbClr val="FFFF00"/>
                </a:highlight>
                <a:latin typeface="Times New Roman"/>
                <a:cs typeface="Times New Roman"/>
              </a:rPr>
              <a:t>-</a:t>
            </a:r>
            <a:r>
              <a:rPr sz="2800" b="1" spc="-215" dirty="0">
                <a:highlight>
                  <a:srgbClr val="FFFF00"/>
                </a:highlight>
                <a:latin typeface="Times New Roman"/>
                <a:cs typeface="Times New Roman"/>
              </a:rPr>
              <a:t>C</a:t>
            </a:r>
            <a:r>
              <a:rPr sz="2800" b="1" spc="215" dirty="0">
                <a:highlight>
                  <a:srgbClr val="FFFF00"/>
                </a:highlight>
                <a:latin typeface="Times New Roman"/>
                <a:cs typeface="Times New Roman"/>
              </a:rPr>
              <a:t>ontam</a:t>
            </a:r>
            <a:r>
              <a:rPr sz="2800" b="1" spc="95" dirty="0">
                <a:highlight>
                  <a:srgbClr val="FFFF00"/>
                </a:highlight>
                <a:latin typeface="Times New Roman"/>
                <a:cs typeface="Times New Roman"/>
              </a:rPr>
              <a:t>i</a:t>
            </a:r>
            <a:r>
              <a:rPr sz="2800" b="1" spc="180" dirty="0">
                <a:highlight>
                  <a:srgbClr val="FFFF00"/>
                </a:highlight>
                <a:latin typeface="Times New Roman"/>
                <a:cs typeface="Times New Roman"/>
              </a:rPr>
              <a:t>na</a:t>
            </a:r>
            <a:r>
              <a:rPr sz="2800" b="1" spc="65" dirty="0">
                <a:highlight>
                  <a:srgbClr val="FFFF00"/>
                </a:highlight>
                <a:latin typeface="Times New Roman"/>
                <a:cs typeface="Times New Roman"/>
              </a:rPr>
              <a:t>t</a:t>
            </a:r>
            <a:r>
              <a:rPr sz="2800" b="1" spc="160" dirty="0">
                <a:highlight>
                  <a:srgbClr val="FFFF00"/>
                </a:highlight>
                <a:latin typeface="Times New Roman"/>
                <a:cs typeface="Times New Roman"/>
              </a:rPr>
              <a:t>ed  </a:t>
            </a:r>
            <a:r>
              <a:rPr sz="2800" b="1" spc="135" dirty="0">
                <a:highlight>
                  <a:srgbClr val="FFFF00"/>
                </a:highlight>
                <a:latin typeface="Times New Roman"/>
                <a:cs typeface="Times New Roman"/>
              </a:rPr>
              <a:t>culture</a:t>
            </a:r>
            <a:endParaRPr sz="2800" dirty="0"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r>
              <a:rPr sz="2400" b="1" spc="80" dirty="0">
                <a:solidFill>
                  <a:srgbClr val="C00000"/>
                </a:solidFill>
                <a:latin typeface="Times New Roman"/>
                <a:cs typeface="Times New Roman"/>
              </a:rPr>
              <a:t>More</a:t>
            </a:r>
            <a:r>
              <a:rPr sz="2400" b="1" spc="-1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150" dirty="0">
                <a:solidFill>
                  <a:srgbClr val="C00000"/>
                </a:solidFill>
                <a:latin typeface="Times New Roman"/>
                <a:cs typeface="Times New Roman"/>
              </a:rPr>
              <a:t>than</a:t>
            </a:r>
            <a:r>
              <a:rPr sz="2400" b="1" spc="-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220" dirty="0">
                <a:solidFill>
                  <a:srgbClr val="C00000"/>
                </a:solidFill>
                <a:latin typeface="Times New Roman"/>
                <a:cs typeface="Times New Roman"/>
              </a:rPr>
              <a:t>one</a:t>
            </a:r>
            <a:r>
              <a:rPr sz="2400" b="1" spc="-1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125" dirty="0">
                <a:latin typeface="Times New Roman"/>
                <a:cs typeface="Times New Roman"/>
              </a:rPr>
              <a:t>type</a:t>
            </a:r>
            <a:r>
              <a:rPr sz="2400" b="1" spc="-155" dirty="0">
                <a:latin typeface="Times New Roman"/>
                <a:cs typeface="Times New Roman"/>
              </a:rPr>
              <a:t> </a:t>
            </a:r>
            <a:r>
              <a:rPr sz="2400" b="1" spc="140" dirty="0">
                <a:latin typeface="Times New Roman"/>
                <a:cs typeface="Times New Roman"/>
              </a:rPr>
              <a:t>of  </a:t>
            </a:r>
            <a:r>
              <a:rPr sz="2400" b="1" spc="135" dirty="0">
                <a:latin typeface="Times New Roman"/>
                <a:cs typeface="Times New Roman"/>
              </a:rPr>
              <a:t>organism </a:t>
            </a:r>
            <a:r>
              <a:rPr sz="2400" b="1" spc="105" dirty="0">
                <a:latin typeface="Times New Roman"/>
                <a:cs typeface="Times New Roman"/>
              </a:rPr>
              <a:t>growing</a:t>
            </a:r>
            <a:r>
              <a:rPr sz="2400" b="1" spc="-385" dirty="0">
                <a:latin typeface="Times New Roman"/>
                <a:cs typeface="Times New Roman"/>
              </a:rPr>
              <a:t> </a:t>
            </a:r>
            <a:r>
              <a:rPr sz="2400" b="1" spc="220" dirty="0">
                <a:latin typeface="Times New Roman"/>
                <a:cs typeface="Times New Roman"/>
              </a:rPr>
              <a:t>on  </a:t>
            </a:r>
            <a:r>
              <a:rPr sz="2400" b="1" spc="185" dirty="0">
                <a:latin typeface="Times New Roman"/>
                <a:cs typeface="Times New Roman"/>
              </a:rPr>
              <a:t>the </a:t>
            </a:r>
            <a:r>
              <a:rPr sz="2400" b="1" spc="160" dirty="0">
                <a:latin typeface="Times New Roman"/>
                <a:cs typeface="Times New Roman"/>
              </a:rPr>
              <a:t>media</a:t>
            </a:r>
            <a:r>
              <a:rPr sz="2400" b="1" spc="-425" dirty="0">
                <a:latin typeface="Times New Roman"/>
                <a:cs typeface="Times New Roman"/>
              </a:rPr>
              <a:t> </a:t>
            </a:r>
            <a:r>
              <a:rPr sz="2400" b="1" spc="125" dirty="0">
                <a:latin typeface="Times New Roman"/>
                <a:cs typeface="Times New Roman"/>
              </a:rPr>
              <a:t>plate</a:t>
            </a:r>
            <a:endParaRPr sz="2400" dirty="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82879" y="2403348"/>
            <a:ext cx="4029710" cy="1324610"/>
            <a:chOff x="182879" y="2403348"/>
            <a:chExt cx="4029710" cy="1324610"/>
          </a:xfrm>
        </p:grpSpPr>
        <p:sp>
          <p:nvSpPr>
            <p:cNvPr id="13" name="object 13"/>
            <p:cNvSpPr/>
            <p:nvPr/>
          </p:nvSpPr>
          <p:spPr>
            <a:xfrm>
              <a:off x="278891" y="2438400"/>
              <a:ext cx="3832860" cy="128930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2879" y="2403348"/>
              <a:ext cx="4029455" cy="126796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3532" y="2444699"/>
              <a:ext cx="3743452" cy="120032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23532" y="2444699"/>
            <a:ext cx="3743960" cy="1149674"/>
          </a:xfrm>
          <a:prstGeom prst="rect">
            <a:avLst/>
          </a:prstGeom>
          <a:ln w="9999">
            <a:solidFill>
              <a:srgbClr val="9F2936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81280" marR="146685" indent="-635" algn="ctr">
              <a:lnSpc>
                <a:spcPct val="100000"/>
              </a:lnSpc>
              <a:spcBef>
                <a:spcPts val="325"/>
              </a:spcBef>
            </a:pP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Only one </a:t>
            </a:r>
            <a:r>
              <a:rPr sz="2400" b="1" dirty="0">
                <a:latin typeface="Times New Roman"/>
                <a:cs typeface="Times New Roman"/>
              </a:rPr>
              <a:t>type of  </a:t>
            </a:r>
            <a:r>
              <a:rPr sz="2400" b="1" spc="-5" dirty="0">
                <a:latin typeface="Times New Roman"/>
                <a:cs typeface="Times New Roman"/>
              </a:rPr>
              <a:t>microorganism </a:t>
            </a:r>
            <a:r>
              <a:rPr sz="2400" b="1" spc="-15" dirty="0">
                <a:latin typeface="Times New Roman"/>
                <a:cs typeface="Times New Roman"/>
              </a:rPr>
              <a:t>growing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on  the </a:t>
            </a:r>
            <a:r>
              <a:rPr sz="2400" b="1" dirty="0">
                <a:latin typeface="Times New Roman"/>
                <a:cs typeface="Times New Roman"/>
              </a:rPr>
              <a:t>media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plate</a:t>
            </a:r>
            <a:endParaRPr sz="2400" dirty="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644009" y="2030857"/>
            <a:ext cx="4331970" cy="3954145"/>
            <a:chOff x="4644009" y="2030857"/>
            <a:chExt cx="4331970" cy="3954145"/>
          </a:xfrm>
        </p:grpSpPr>
        <p:sp>
          <p:nvSpPr>
            <p:cNvPr id="18" name="object 18"/>
            <p:cNvSpPr/>
            <p:nvPr/>
          </p:nvSpPr>
          <p:spPr>
            <a:xfrm>
              <a:off x="6372225" y="2060829"/>
              <a:ext cx="648335" cy="360045"/>
            </a:xfrm>
            <a:custGeom>
              <a:avLst/>
              <a:gdLst/>
              <a:ahLst/>
              <a:cxnLst/>
              <a:rect l="l" t="t" r="r" b="b"/>
              <a:pathLst>
                <a:path w="648334" h="360044">
                  <a:moveTo>
                    <a:pt x="486028" y="0"/>
                  </a:moveTo>
                  <a:lnTo>
                    <a:pt x="162051" y="0"/>
                  </a:lnTo>
                  <a:lnTo>
                    <a:pt x="162051" y="180086"/>
                  </a:lnTo>
                  <a:lnTo>
                    <a:pt x="0" y="180086"/>
                  </a:lnTo>
                  <a:lnTo>
                    <a:pt x="323976" y="360045"/>
                  </a:lnTo>
                  <a:lnTo>
                    <a:pt x="648080" y="180086"/>
                  </a:lnTo>
                  <a:lnTo>
                    <a:pt x="486028" y="180086"/>
                  </a:lnTo>
                  <a:lnTo>
                    <a:pt x="48602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256401" y="2030857"/>
              <a:ext cx="880110" cy="424815"/>
            </a:xfrm>
            <a:custGeom>
              <a:avLst/>
              <a:gdLst/>
              <a:ahLst/>
              <a:cxnLst/>
              <a:rect l="l" t="t" r="r" b="b"/>
              <a:pathLst>
                <a:path w="880109" h="424814">
                  <a:moveTo>
                    <a:pt x="631825" y="0"/>
                  </a:moveTo>
                  <a:lnTo>
                    <a:pt x="247776" y="0"/>
                  </a:lnTo>
                  <a:lnTo>
                    <a:pt x="247776" y="179958"/>
                  </a:lnTo>
                  <a:lnTo>
                    <a:pt x="0" y="179958"/>
                  </a:lnTo>
                  <a:lnTo>
                    <a:pt x="439800" y="424306"/>
                  </a:lnTo>
                  <a:lnTo>
                    <a:pt x="513863" y="383158"/>
                  </a:lnTo>
                  <a:lnTo>
                    <a:pt x="439800" y="383158"/>
                  </a:lnTo>
                  <a:lnTo>
                    <a:pt x="138937" y="216026"/>
                  </a:lnTo>
                  <a:lnTo>
                    <a:pt x="283845" y="216026"/>
                  </a:lnTo>
                  <a:lnTo>
                    <a:pt x="283845" y="35940"/>
                  </a:lnTo>
                  <a:lnTo>
                    <a:pt x="631825" y="35940"/>
                  </a:lnTo>
                  <a:lnTo>
                    <a:pt x="631825" y="0"/>
                  </a:lnTo>
                  <a:close/>
                </a:path>
                <a:path w="880109" h="424814">
                  <a:moveTo>
                    <a:pt x="631825" y="35940"/>
                  </a:moveTo>
                  <a:lnTo>
                    <a:pt x="595883" y="35940"/>
                  </a:lnTo>
                  <a:lnTo>
                    <a:pt x="595883" y="216026"/>
                  </a:lnTo>
                  <a:lnTo>
                    <a:pt x="740664" y="216026"/>
                  </a:lnTo>
                  <a:lnTo>
                    <a:pt x="439800" y="383158"/>
                  </a:lnTo>
                  <a:lnTo>
                    <a:pt x="513863" y="383158"/>
                  </a:lnTo>
                  <a:lnTo>
                    <a:pt x="879601" y="179958"/>
                  </a:lnTo>
                  <a:lnTo>
                    <a:pt x="631825" y="179958"/>
                  </a:lnTo>
                  <a:lnTo>
                    <a:pt x="631825" y="35940"/>
                  </a:lnTo>
                  <a:close/>
                </a:path>
                <a:path w="880109" h="424814">
                  <a:moveTo>
                    <a:pt x="583819" y="48005"/>
                  </a:moveTo>
                  <a:lnTo>
                    <a:pt x="295782" y="48005"/>
                  </a:lnTo>
                  <a:lnTo>
                    <a:pt x="295782" y="227964"/>
                  </a:lnTo>
                  <a:lnTo>
                    <a:pt x="185293" y="227964"/>
                  </a:lnTo>
                  <a:lnTo>
                    <a:pt x="439800" y="369442"/>
                  </a:lnTo>
                  <a:lnTo>
                    <a:pt x="464487" y="355726"/>
                  </a:lnTo>
                  <a:lnTo>
                    <a:pt x="439800" y="355726"/>
                  </a:lnTo>
                  <a:lnTo>
                    <a:pt x="231521" y="240029"/>
                  </a:lnTo>
                  <a:lnTo>
                    <a:pt x="307848" y="240029"/>
                  </a:lnTo>
                  <a:lnTo>
                    <a:pt x="307848" y="59943"/>
                  </a:lnTo>
                  <a:lnTo>
                    <a:pt x="583819" y="59943"/>
                  </a:lnTo>
                  <a:lnTo>
                    <a:pt x="583819" y="48005"/>
                  </a:lnTo>
                  <a:close/>
                </a:path>
                <a:path w="880109" h="424814">
                  <a:moveTo>
                    <a:pt x="583819" y="59943"/>
                  </a:moveTo>
                  <a:lnTo>
                    <a:pt x="571880" y="59943"/>
                  </a:lnTo>
                  <a:lnTo>
                    <a:pt x="571880" y="240029"/>
                  </a:lnTo>
                  <a:lnTo>
                    <a:pt x="648080" y="240029"/>
                  </a:lnTo>
                  <a:lnTo>
                    <a:pt x="439800" y="355726"/>
                  </a:lnTo>
                  <a:lnTo>
                    <a:pt x="464487" y="355726"/>
                  </a:lnTo>
                  <a:lnTo>
                    <a:pt x="694435" y="227964"/>
                  </a:lnTo>
                  <a:lnTo>
                    <a:pt x="583819" y="227964"/>
                  </a:lnTo>
                  <a:lnTo>
                    <a:pt x="583819" y="59943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720078" y="3933024"/>
              <a:ext cx="2255774" cy="201625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644009" y="3933088"/>
              <a:ext cx="2051685" cy="205168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368796" y="3625596"/>
              <a:ext cx="790955" cy="470915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179514" y="2030857"/>
            <a:ext cx="3723004" cy="3846829"/>
            <a:chOff x="179514" y="2030857"/>
            <a:chExt cx="3723004" cy="3846829"/>
          </a:xfrm>
        </p:grpSpPr>
        <p:sp>
          <p:nvSpPr>
            <p:cNvPr id="24" name="object 24"/>
            <p:cNvSpPr/>
            <p:nvPr/>
          </p:nvSpPr>
          <p:spPr>
            <a:xfrm>
              <a:off x="179514" y="4005034"/>
              <a:ext cx="1800225" cy="187223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051684" y="4005034"/>
              <a:ext cx="1850770" cy="1872233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13915" y="3698748"/>
              <a:ext cx="795528" cy="46634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35657" y="2060829"/>
              <a:ext cx="648335" cy="360045"/>
            </a:xfrm>
            <a:custGeom>
              <a:avLst/>
              <a:gdLst/>
              <a:ahLst/>
              <a:cxnLst/>
              <a:rect l="l" t="t" r="r" b="b"/>
              <a:pathLst>
                <a:path w="648335" h="360044">
                  <a:moveTo>
                    <a:pt x="486029" y="0"/>
                  </a:moveTo>
                  <a:lnTo>
                    <a:pt x="162052" y="0"/>
                  </a:lnTo>
                  <a:lnTo>
                    <a:pt x="162052" y="180086"/>
                  </a:lnTo>
                  <a:lnTo>
                    <a:pt x="0" y="180086"/>
                  </a:lnTo>
                  <a:lnTo>
                    <a:pt x="324104" y="360045"/>
                  </a:lnTo>
                  <a:lnTo>
                    <a:pt x="648081" y="180086"/>
                  </a:lnTo>
                  <a:lnTo>
                    <a:pt x="486029" y="180086"/>
                  </a:lnTo>
                  <a:lnTo>
                    <a:pt x="48602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719960" y="2030857"/>
              <a:ext cx="880110" cy="424815"/>
            </a:xfrm>
            <a:custGeom>
              <a:avLst/>
              <a:gdLst/>
              <a:ahLst/>
              <a:cxnLst/>
              <a:rect l="l" t="t" r="r" b="b"/>
              <a:pathLst>
                <a:path w="880110" h="424814">
                  <a:moveTo>
                    <a:pt x="631825" y="0"/>
                  </a:moveTo>
                  <a:lnTo>
                    <a:pt x="247776" y="0"/>
                  </a:lnTo>
                  <a:lnTo>
                    <a:pt x="247776" y="179958"/>
                  </a:lnTo>
                  <a:lnTo>
                    <a:pt x="0" y="179958"/>
                  </a:lnTo>
                  <a:lnTo>
                    <a:pt x="439800" y="424306"/>
                  </a:lnTo>
                  <a:lnTo>
                    <a:pt x="513863" y="383158"/>
                  </a:lnTo>
                  <a:lnTo>
                    <a:pt x="439800" y="383158"/>
                  </a:lnTo>
                  <a:lnTo>
                    <a:pt x="138937" y="216026"/>
                  </a:lnTo>
                  <a:lnTo>
                    <a:pt x="283718" y="216026"/>
                  </a:lnTo>
                  <a:lnTo>
                    <a:pt x="283718" y="35940"/>
                  </a:lnTo>
                  <a:lnTo>
                    <a:pt x="631825" y="35940"/>
                  </a:lnTo>
                  <a:lnTo>
                    <a:pt x="631825" y="0"/>
                  </a:lnTo>
                  <a:close/>
                </a:path>
                <a:path w="880110" h="424814">
                  <a:moveTo>
                    <a:pt x="631825" y="35940"/>
                  </a:moveTo>
                  <a:lnTo>
                    <a:pt x="595757" y="35940"/>
                  </a:lnTo>
                  <a:lnTo>
                    <a:pt x="595757" y="216026"/>
                  </a:lnTo>
                  <a:lnTo>
                    <a:pt x="740663" y="216026"/>
                  </a:lnTo>
                  <a:lnTo>
                    <a:pt x="439800" y="383158"/>
                  </a:lnTo>
                  <a:lnTo>
                    <a:pt x="513863" y="383158"/>
                  </a:lnTo>
                  <a:lnTo>
                    <a:pt x="879601" y="179958"/>
                  </a:lnTo>
                  <a:lnTo>
                    <a:pt x="631825" y="179958"/>
                  </a:lnTo>
                  <a:lnTo>
                    <a:pt x="631825" y="35940"/>
                  </a:lnTo>
                  <a:close/>
                </a:path>
                <a:path w="880110" h="424814">
                  <a:moveTo>
                    <a:pt x="583819" y="48005"/>
                  </a:moveTo>
                  <a:lnTo>
                    <a:pt x="295782" y="48005"/>
                  </a:lnTo>
                  <a:lnTo>
                    <a:pt x="295782" y="227964"/>
                  </a:lnTo>
                  <a:lnTo>
                    <a:pt x="185165" y="227964"/>
                  </a:lnTo>
                  <a:lnTo>
                    <a:pt x="439800" y="369442"/>
                  </a:lnTo>
                  <a:lnTo>
                    <a:pt x="464475" y="355726"/>
                  </a:lnTo>
                  <a:lnTo>
                    <a:pt x="439800" y="355726"/>
                  </a:lnTo>
                  <a:lnTo>
                    <a:pt x="231520" y="240029"/>
                  </a:lnTo>
                  <a:lnTo>
                    <a:pt x="307720" y="240029"/>
                  </a:lnTo>
                  <a:lnTo>
                    <a:pt x="307720" y="59943"/>
                  </a:lnTo>
                  <a:lnTo>
                    <a:pt x="583819" y="59943"/>
                  </a:lnTo>
                  <a:lnTo>
                    <a:pt x="583819" y="48005"/>
                  </a:lnTo>
                  <a:close/>
                </a:path>
                <a:path w="880110" h="424814">
                  <a:moveTo>
                    <a:pt x="583819" y="59943"/>
                  </a:moveTo>
                  <a:lnTo>
                    <a:pt x="571753" y="59943"/>
                  </a:lnTo>
                  <a:lnTo>
                    <a:pt x="571753" y="240029"/>
                  </a:lnTo>
                  <a:lnTo>
                    <a:pt x="648081" y="240029"/>
                  </a:lnTo>
                  <a:lnTo>
                    <a:pt x="439800" y="355726"/>
                  </a:lnTo>
                  <a:lnTo>
                    <a:pt x="464475" y="355726"/>
                  </a:lnTo>
                  <a:lnTo>
                    <a:pt x="694308" y="227964"/>
                  </a:lnTo>
                  <a:lnTo>
                    <a:pt x="583819" y="227964"/>
                  </a:lnTo>
                  <a:lnTo>
                    <a:pt x="583819" y="59943"/>
                  </a:lnTo>
                  <a:close/>
                </a:path>
              </a:pathLst>
            </a:custGeom>
            <a:solidFill>
              <a:srgbClr val="B1B1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86333"/>
            <a:ext cx="464693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100" dirty="0">
                <a:solidFill>
                  <a:srgbClr val="AB2D3B"/>
                </a:solidFill>
                <a:latin typeface="Times New Roman"/>
                <a:cs typeface="Times New Roman"/>
              </a:rPr>
              <a:t>Purification</a:t>
            </a:r>
            <a:r>
              <a:rPr b="1" spc="-459" dirty="0">
                <a:solidFill>
                  <a:srgbClr val="AB2D3B"/>
                </a:solidFill>
                <a:latin typeface="Times New Roman"/>
                <a:cs typeface="Times New Roman"/>
              </a:rPr>
              <a:t> </a:t>
            </a:r>
            <a:r>
              <a:rPr b="1" spc="180" dirty="0">
                <a:solidFill>
                  <a:srgbClr val="AB2D3B"/>
                </a:solidFill>
                <a:latin typeface="Times New Roman"/>
                <a:cs typeface="Times New Roman"/>
              </a:rPr>
              <a:t>of</a:t>
            </a:r>
            <a:r>
              <a:rPr b="1" spc="-175" dirty="0">
                <a:solidFill>
                  <a:srgbClr val="AB2D3B"/>
                </a:solidFill>
                <a:latin typeface="Times New Roman"/>
                <a:cs typeface="Times New Roman"/>
              </a:rPr>
              <a:t> </a:t>
            </a:r>
            <a:r>
              <a:rPr b="1" spc="10" dirty="0">
                <a:solidFill>
                  <a:srgbClr val="AB2D3B"/>
                </a:solidFill>
                <a:latin typeface="Times New Roman"/>
                <a:cs typeface="Times New Roman"/>
              </a:rPr>
              <a:t>Fungi: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511" y="1054049"/>
            <a:ext cx="8590280" cy="348869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805"/>
              </a:spcBef>
              <a:buClr>
                <a:srgbClr val="9F2936"/>
              </a:buClr>
              <a:buSzPct val="85416"/>
              <a:buAutoNum type="arabicPeriod"/>
              <a:tabLst>
                <a:tab pos="527685" algn="l"/>
                <a:tab pos="528320" algn="l"/>
              </a:tabLst>
            </a:pPr>
            <a:r>
              <a:rPr sz="2400" b="1" spc="145" dirty="0">
                <a:latin typeface="Times New Roman"/>
                <a:cs typeface="Times New Roman"/>
              </a:rPr>
              <a:t>Use</a:t>
            </a:r>
            <a:r>
              <a:rPr sz="2400" b="1" spc="-160" dirty="0">
                <a:latin typeface="Times New Roman"/>
                <a:cs typeface="Times New Roman"/>
              </a:rPr>
              <a:t> </a:t>
            </a:r>
            <a:r>
              <a:rPr sz="2400" b="1" spc="85" dirty="0">
                <a:latin typeface="Times New Roman"/>
                <a:cs typeface="Times New Roman"/>
              </a:rPr>
              <a:t>a</a:t>
            </a:r>
            <a:r>
              <a:rPr sz="2400" b="1" spc="-135" dirty="0">
                <a:latin typeface="Times New Roman"/>
                <a:cs typeface="Times New Roman"/>
              </a:rPr>
              <a:t> </a:t>
            </a:r>
            <a:r>
              <a:rPr sz="2400" b="1" spc="114" dirty="0">
                <a:latin typeface="Times New Roman"/>
                <a:cs typeface="Times New Roman"/>
              </a:rPr>
              <a:t>pasture</a:t>
            </a:r>
            <a:r>
              <a:rPr sz="2400" b="1" spc="-114" dirty="0">
                <a:latin typeface="Times New Roman"/>
                <a:cs typeface="Times New Roman"/>
              </a:rPr>
              <a:t> </a:t>
            </a:r>
            <a:r>
              <a:rPr sz="2400" b="1" spc="135" dirty="0">
                <a:latin typeface="Times New Roman"/>
                <a:cs typeface="Times New Roman"/>
              </a:rPr>
              <a:t>pipet.</a:t>
            </a:r>
            <a:endParaRPr sz="2400" dirty="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10"/>
              </a:spcBef>
              <a:buClr>
                <a:srgbClr val="9F2936"/>
              </a:buClr>
              <a:buSzPct val="85416"/>
              <a:buAutoNum type="arabicPeriod"/>
              <a:tabLst>
                <a:tab pos="527685" algn="l"/>
                <a:tab pos="528320" algn="l"/>
              </a:tabLst>
            </a:pPr>
            <a:r>
              <a:rPr sz="2400" b="1" spc="110" dirty="0">
                <a:latin typeface="Times New Roman"/>
                <a:cs typeface="Times New Roman"/>
              </a:rPr>
              <a:t>Flame</a:t>
            </a:r>
            <a:r>
              <a:rPr sz="2400" b="1" spc="-160" dirty="0">
                <a:latin typeface="Times New Roman"/>
                <a:cs typeface="Times New Roman"/>
              </a:rPr>
              <a:t> </a:t>
            </a:r>
            <a:r>
              <a:rPr lang="en-US" sz="2400" b="1" spc="90" dirty="0">
                <a:latin typeface="Times New Roman"/>
                <a:cs typeface="Times New Roman"/>
              </a:rPr>
              <a:t>the pipet </a:t>
            </a:r>
            <a:r>
              <a:rPr sz="2400" b="1" spc="150" dirty="0">
                <a:latin typeface="Times New Roman"/>
                <a:cs typeface="Times New Roman"/>
              </a:rPr>
              <a:t>using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spc="150" dirty="0">
                <a:latin typeface="Times New Roman"/>
                <a:cs typeface="Times New Roman"/>
              </a:rPr>
              <a:t>alcohol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spc="-120" dirty="0">
                <a:latin typeface="Times New Roman"/>
                <a:cs typeface="Times New Roman"/>
              </a:rPr>
              <a:t>70%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145" dirty="0">
                <a:latin typeface="Times New Roman"/>
                <a:cs typeface="Times New Roman"/>
              </a:rPr>
              <a:t>and</a:t>
            </a:r>
            <a:r>
              <a:rPr sz="2400" b="1" spc="-90" dirty="0">
                <a:latin typeface="Times New Roman"/>
                <a:cs typeface="Times New Roman"/>
              </a:rPr>
              <a:t> </a:t>
            </a:r>
            <a:r>
              <a:rPr sz="2400" b="1" spc="120" dirty="0">
                <a:latin typeface="Times New Roman"/>
                <a:cs typeface="Times New Roman"/>
              </a:rPr>
              <a:t>allow</a:t>
            </a:r>
            <a:r>
              <a:rPr sz="2400" b="1" spc="-110" dirty="0">
                <a:latin typeface="Times New Roman"/>
                <a:cs typeface="Times New Roman"/>
              </a:rPr>
              <a:t> </a:t>
            </a:r>
            <a:r>
              <a:rPr sz="2400" b="1" spc="165" dirty="0">
                <a:latin typeface="Times New Roman"/>
                <a:cs typeface="Times New Roman"/>
              </a:rPr>
              <a:t>to</a:t>
            </a:r>
            <a:r>
              <a:rPr sz="2400" b="1" spc="-135" dirty="0">
                <a:latin typeface="Times New Roman"/>
                <a:cs typeface="Times New Roman"/>
              </a:rPr>
              <a:t> </a:t>
            </a:r>
            <a:r>
              <a:rPr sz="2400" b="1" spc="145" dirty="0">
                <a:latin typeface="Times New Roman"/>
                <a:cs typeface="Times New Roman"/>
              </a:rPr>
              <a:t>cool.</a:t>
            </a:r>
            <a:endParaRPr sz="2400" dirty="0">
              <a:latin typeface="Times New Roman"/>
              <a:cs typeface="Times New Roman"/>
            </a:endParaRPr>
          </a:p>
          <a:p>
            <a:pPr marL="527685" marR="5080" indent="-515620">
              <a:lnSpc>
                <a:spcPct val="100000"/>
              </a:lnSpc>
              <a:spcBef>
                <a:spcPts val="700"/>
              </a:spcBef>
              <a:buClr>
                <a:srgbClr val="9F2936"/>
              </a:buClr>
              <a:buSzPct val="85416"/>
              <a:buAutoNum type="arabicPeriod"/>
              <a:tabLst>
                <a:tab pos="527685" algn="l"/>
                <a:tab pos="528320" algn="l"/>
              </a:tabLst>
            </a:pPr>
            <a:r>
              <a:rPr sz="2400" b="1" spc="35" dirty="0">
                <a:latin typeface="Times New Roman"/>
                <a:cs typeface="Times New Roman"/>
              </a:rPr>
              <a:t>Cut</a:t>
            </a:r>
            <a:r>
              <a:rPr sz="2400" b="1" spc="-105" dirty="0">
                <a:latin typeface="Times New Roman"/>
                <a:cs typeface="Times New Roman"/>
              </a:rPr>
              <a:t> </a:t>
            </a:r>
            <a:r>
              <a:rPr lang="en-US" sz="2400" b="1" spc="120" dirty="0">
                <a:latin typeface="Times New Roman"/>
                <a:cs typeface="Times New Roman"/>
              </a:rPr>
              <a:t>a</a:t>
            </a:r>
            <a:r>
              <a:rPr sz="2400" b="1" spc="-135" dirty="0">
                <a:latin typeface="Times New Roman"/>
                <a:cs typeface="Times New Roman"/>
              </a:rPr>
              <a:t> </a:t>
            </a:r>
            <a:r>
              <a:rPr sz="2400" b="1" spc="135" dirty="0">
                <a:latin typeface="Times New Roman"/>
                <a:cs typeface="Times New Roman"/>
              </a:rPr>
              <a:t>discs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spc="120" dirty="0">
                <a:latin typeface="Times New Roman"/>
                <a:cs typeface="Times New Roman"/>
              </a:rPr>
              <a:t>from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185" dirty="0">
                <a:latin typeface="Times New Roman"/>
                <a:cs typeface="Times New Roman"/>
              </a:rPr>
              <a:t>the</a:t>
            </a:r>
            <a:r>
              <a:rPr sz="2400" b="1" spc="-145" dirty="0">
                <a:latin typeface="Times New Roman"/>
                <a:cs typeface="Times New Roman"/>
              </a:rPr>
              <a:t> </a:t>
            </a:r>
            <a:r>
              <a:rPr sz="2400" b="1" spc="160" dirty="0">
                <a:latin typeface="Times New Roman"/>
                <a:cs typeface="Times New Roman"/>
              </a:rPr>
              <a:t>edge</a:t>
            </a:r>
            <a:r>
              <a:rPr sz="2400" b="1" spc="-150" dirty="0">
                <a:latin typeface="Times New Roman"/>
                <a:cs typeface="Times New Roman"/>
              </a:rPr>
              <a:t> </a:t>
            </a:r>
            <a:r>
              <a:rPr sz="2400" b="1" spc="140" dirty="0">
                <a:latin typeface="Times New Roman"/>
                <a:cs typeface="Times New Roman"/>
              </a:rPr>
              <a:t>of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140" dirty="0">
                <a:latin typeface="Times New Roman"/>
                <a:cs typeface="Times New Roman"/>
              </a:rPr>
              <a:t>an</a:t>
            </a:r>
            <a:r>
              <a:rPr sz="2400" b="1" spc="-120" dirty="0">
                <a:latin typeface="Times New Roman"/>
                <a:cs typeface="Times New Roman"/>
              </a:rPr>
              <a:t> </a:t>
            </a:r>
            <a:r>
              <a:rPr sz="2400" b="1" spc="90" dirty="0">
                <a:latin typeface="Times New Roman"/>
                <a:cs typeface="Times New Roman"/>
              </a:rPr>
              <a:t>actively</a:t>
            </a:r>
            <a:r>
              <a:rPr sz="2400" b="1" spc="-150" dirty="0">
                <a:latin typeface="Times New Roman"/>
                <a:cs typeface="Times New Roman"/>
              </a:rPr>
              <a:t> </a:t>
            </a:r>
            <a:r>
              <a:rPr sz="2400" b="1" spc="105" dirty="0">
                <a:latin typeface="Times New Roman"/>
                <a:cs typeface="Times New Roman"/>
              </a:rPr>
              <a:t>growing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120" dirty="0">
                <a:latin typeface="Times New Roman"/>
                <a:cs typeface="Times New Roman"/>
              </a:rPr>
              <a:t>fungal  </a:t>
            </a:r>
            <a:r>
              <a:rPr sz="2400" b="1" spc="95" dirty="0">
                <a:latin typeface="Times New Roman"/>
                <a:cs typeface="Times New Roman"/>
              </a:rPr>
              <a:t>colony.</a:t>
            </a:r>
            <a:endParaRPr sz="2400" dirty="0">
              <a:latin typeface="Times New Roman"/>
              <a:cs typeface="Times New Roman"/>
            </a:endParaRPr>
          </a:p>
          <a:p>
            <a:pPr marL="527685" marR="86995" indent="-515620">
              <a:lnSpc>
                <a:spcPct val="100000"/>
              </a:lnSpc>
              <a:spcBef>
                <a:spcPts val="695"/>
              </a:spcBef>
              <a:buClr>
                <a:srgbClr val="9F2936"/>
              </a:buClr>
              <a:buSzPct val="85416"/>
              <a:buAutoNum type="arabicPeriod"/>
              <a:tabLst>
                <a:tab pos="527685" algn="l"/>
                <a:tab pos="528320" algn="l"/>
              </a:tabLst>
            </a:pPr>
            <a:r>
              <a:rPr sz="2400" b="1" spc="135" dirty="0">
                <a:latin typeface="Times New Roman"/>
                <a:cs typeface="Times New Roman"/>
              </a:rPr>
              <a:t>Inoculate</a:t>
            </a:r>
            <a:r>
              <a:rPr sz="2400" b="1" spc="-105" dirty="0">
                <a:latin typeface="Times New Roman"/>
                <a:cs typeface="Times New Roman"/>
              </a:rPr>
              <a:t> </a:t>
            </a:r>
            <a:r>
              <a:rPr sz="2400" b="1" spc="130" dirty="0">
                <a:latin typeface="Times New Roman"/>
                <a:cs typeface="Times New Roman"/>
              </a:rPr>
              <a:t>it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100" dirty="0">
                <a:solidFill>
                  <a:srgbClr val="C00000"/>
                </a:solidFill>
                <a:latin typeface="Times New Roman"/>
                <a:cs typeface="Times New Roman"/>
              </a:rPr>
              <a:t>(surface</a:t>
            </a:r>
            <a:r>
              <a:rPr sz="2400" b="1" spc="-9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110" dirty="0">
                <a:solidFill>
                  <a:srgbClr val="C00000"/>
                </a:solidFill>
                <a:latin typeface="Times New Roman"/>
                <a:cs typeface="Times New Roman"/>
              </a:rPr>
              <a:t>facing</a:t>
            </a:r>
            <a:r>
              <a:rPr sz="2400" b="1" spc="-7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150" dirty="0">
                <a:solidFill>
                  <a:srgbClr val="C00000"/>
                </a:solidFill>
                <a:latin typeface="Times New Roman"/>
                <a:cs typeface="Times New Roman"/>
              </a:rPr>
              <a:t>down)</a:t>
            </a:r>
            <a:r>
              <a:rPr sz="2400" b="1" spc="-8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215" dirty="0">
                <a:latin typeface="Times New Roman"/>
                <a:cs typeface="Times New Roman"/>
              </a:rPr>
              <a:t>on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185" dirty="0">
                <a:latin typeface="Times New Roman"/>
                <a:cs typeface="Times New Roman"/>
              </a:rPr>
              <a:t>the</a:t>
            </a:r>
            <a:r>
              <a:rPr sz="2400" b="1" spc="-145" dirty="0">
                <a:latin typeface="Times New Roman"/>
                <a:cs typeface="Times New Roman"/>
              </a:rPr>
              <a:t> </a:t>
            </a:r>
            <a:r>
              <a:rPr sz="2400" b="1" spc="125" dirty="0">
                <a:latin typeface="Times New Roman"/>
                <a:cs typeface="Times New Roman"/>
              </a:rPr>
              <a:t>center</a:t>
            </a:r>
            <a:r>
              <a:rPr sz="2400" b="1" spc="-175" dirty="0">
                <a:latin typeface="Times New Roman"/>
                <a:cs typeface="Times New Roman"/>
              </a:rPr>
              <a:t> </a:t>
            </a:r>
            <a:r>
              <a:rPr sz="2400" b="1" spc="150" dirty="0">
                <a:latin typeface="Times New Roman"/>
                <a:cs typeface="Times New Roman"/>
              </a:rPr>
              <a:t>another  </a:t>
            </a:r>
            <a:r>
              <a:rPr sz="2400" b="1" spc="160" dirty="0">
                <a:latin typeface="Times New Roman"/>
                <a:cs typeface="Times New Roman"/>
              </a:rPr>
              <a:t>media</a:t>
            </a:r>
            <a:r>
              <a:rPr sz="2400" b="1" spc="-125" dirty="0">
                <a:latin typeface="Times New Roman"/>
                <a:cs typeface="Times New Roman"/>
              </a:rPr>
              <a:t> </a:t>
            </a:r>
            <a:r>
              <a:rPr sz="2400" b="1" spc="125" dirty="0">
                <a:latin typeface="Times New Roman"/>
                <a:cs typeface="Times New Roman"/>
              </a:rPr>
              <a:t>plate</a:t>
            </a:r>
            <a:r>
              <a:rPr sz="2400" b="1" spc="-155" dirty="0">
                <a:latin typeface="Times New Roman"/>
                <a:cs typeface="Times New Roman"/>
              </a:rPr>
              <a:t> </a:t>
            </a:r>
            <a:r>
              <a:rPr sz="2400" b="1" spc="135" dirty="0">
                <a:latin typeface="Times New Roman"/>
                <a:cs typeface="Times New Roman"/>
              </a:rPr>
              <a:t>with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180" dirty="0">
                <a:latin typeface="Times New Roman"/>
                <a:cs typeface="Times New Roman"/>
              </a:rPr>
              <a:t>the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165" dirty="0">
                <a:latin typeface="Times New Roman"/>
                <a:cs typeface="Times New Roman"/>
              </a:rPr>
              <a:t>help</a:t>
            </a:r>
            <a:r>
              <a:rPr sz="2400" b="1" spc="-160" dirty="0">
                <a:latin typeface="Times New Roman"/>
                <a:cs typeface="Times New Roman"/>
              </a:rPr>
              <a:t> </a:t>
            </a:r>
            <a:r>
              <a:rPr sz="2400" b="1" spc="140" dirty="0">
                <a:latin typeface="Times New Roman"/>
                <a:cs typeface="Times New Roman"/>
              </a:rPr>
              <a:t>of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175" dirty="0">
                <a:latin typeface="Times New Roman"/>
                <a:cs typeface="Times New Roman"/>
              </a:rPr>
              <a:t>flamed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spc="110" dirty="0">
                <a:latin typeface="Times New Roman"/>
                <a:cs typeface="Times New Roman"/>
              </a:rPr>
              <a:t>forceps</a:t>
            </a:r>
            <a:endParaRPr sz="2400" dirty="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10"/>
              </a:spcBef>
              <a:buClr>
                <a:srgbClr val="9F2936"/>
              </a:buClr>
              <a:buSzPct val="85416"/>
              <a:buAutoNum type="arabicPeriod"/>
              <a:tabLst>
                <a:tab pos="527685" algn="l"/>
                <a:tab pos="528320" algn="l"/>
              </a:tabLst>
            </a:pPr>
            <a:r>
              <a:rPr sz="2400" b="1" spc="125" dirty="0">
                <a:latin typeface="Times New Roman"/>
                <a:cs typeface="Times New Roman"/>
              </a:rPr>
              <a:t>Incubate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spc="130" dirty="0">
                <a:latin typeface="Times New Roman"/>
                <a:cs typeface="Times New Roman"/>
              </a:rPr>
              <a:t>it</a:t>
            </a:r>
            <a:r>
              <a:rPr sz="2400" b="1" spc="-95" dirty="0">
                <a:latin typeface="Times New Roman"/>
                <a:cs typeface="Times New Roman"/>
              </a:rPr>
              <a:t> </a:t>
            </a:r>
            <a:r>
              <a:rPr sz="2400" b="1" spc="80" dirty="0">
                <a:latin typeface="Times New Roman"/>
                <a:cs typeface="Times New Roman"/>
              </a:rPr>
              <a:t>for</a:t>
            </a:r>
            <a:r>
              <a:rPr sz="2400" b="1" spc="-114" dirty="0">
                <a:latin typeface="Times New Roman"/>
                <a:cs typeface="Times New Roman"/>
              </a:rPr>
              <a:t> </a:t>
            </a:r>
            <a:r>
              <a:rPr sz="2400" b="1" spc="-50" dirty="0">
                <a:latin typeface="Times New Roman"/>
                <a:cs typeface="Times New Roman"/>
              </a:rPr>
              <a:t>3-5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85" dirty="0">
                <a:latin typeface="Times New Roman"/>
                <a:cs typeface="Times New Roman"/>
              </a:rPr>
              <a:t>days</a:t>
            </a:r>
            <a:endParaRPr lang="en-US" sz="2400" b="1" spc="85" dirty="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05"/>
              </a:spcBef>
              <a:buClr>
                <a:srgbClr val="9F2936"/>
              </a:buClr>
              <a:buSzPct val="85416"/>
              <a:buAutoNum type="arabicPeriod"/>
              <a:tabLst>
                <a:tab pos="527685" algn="l"/>
                <a:tab pos="528320" algn="l"/>
              </a:tabLst>
            </a:pPr>
            <a:r>
              <a:rPr lang="en-US" sz="2400" b="1" spc="100" dirty="0">
                <a:latin typeface="Times New Roman"/>
                <a:cs typeface="Times New Roman"/>
              </a:rPr>
              <a:t>Pure</a:t>
            </a:r>
            <a:r>
              <a:rPr lang="en-US" sz="2400" b="1" spc="-170" dirty="0">
                <a:latin typeface="Times New Roman"/>
                <a:cs typeface="Times New Roman"/>
              </a:rPr>
              <a:t> </a:t>
            </a:r>
            <a:r>
              <a:rPr lang="en-US" sz="2400" b="1" spc="114" dirty="0">
                <a:latin typeface="Times New Roman"/>
                <a:cs typeface="Times New Roman"/>
              </a:rPr>
              <a:t>culture</a:t>
            </a:r>
            <a:r>
              <a:rPr lang="en-US" sz="2400" b="1" spc="-155" dirty="0">
                <a:latin typeface="Times New Roman"/>
                <a:cs typeface="Times New Roman"/>
              </a:rPr>
              <a:t> </a:t>
            </a:r>
            <a:r>
              <a:rPr lang="en-US" sz="2400" b="1" spc="140" dirty="0">
                <a:latin typeface="Times New Roman"/>
                <a:cs typeface="Times New Roman"/>
              </a:rPr>
              <a:t>of</a:t>
            </a: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spc="185" dirty="0">
                <a:latin typeface="Times New Roman"/>
                <a:cs typeface="Times New Roman"/>
              </a:rPr>
              <a:t>the</a:t>
            </a:r>
            <a:r>
              <a:rPr lang="en-US" sz="2400" b="1" spc="-145" dirty="0">
                <a:latin typeface="Times New Roman"/>
                <a:cs typeface="Times New Roman"/>
              </a:rPr>
              <a:t> </a:t>
            </a:r>
            <a:r>
              <a:rPr lang="en-US" sz="2400" b="1" spc="135" dirty="0">
                <a:latin typeface="Times New Roman"/>
                <a:cs typeface="Times New Roman"/>
              </a:rPr>
              <a:t>organism</a:t>
            </a:r>
            <a:r>
              <a:rPr lang="en-US" sz="2400" b="1" spc="-105" dirty="0">
                <a:latin typeface="Times New Roman"/>
                <a:cs typeface="Times New Roman"/>
              </a:rPr>
              <a:t> </a:t>
            </a:r>
            <a:r>
              <a:rPr lang="en-US" sz="2400" b="1" spc="110" dirty="0">
                <a:latin typeface="Times New Roman"/>
                <a:cs typeface="Times New Roman"/>
              </a:rPr>
              <a:t>will</a:t>
            </a:r>
            <a:r>
              <a:rPr lang="en-US" sz="2400" b="1" spc="-85" dirty="0">
                <a:latin typeface="Times New Roman"/>
                <a:cs typeface="Times New Roman"/>
              </a:rPr>
              <a:t> </a:t>
            </a:r>
            <a:r>
              <a:rPr lang="en-US" sz="2400" b="1" spc="35" dirty="0">
                <a:latin typeface="Times New Roman"/>
                <a:cs typeface="Times New Roman"/>
              </a:rPr>
              <a:t>grow.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71983" y="4813986"/>
            <a:ext cx="5652770" cy="1979930"/>
            <a:chOff x="611555" y="4878323"/>
            <a:chExt cx="5652770" cy="1979930"/>
          </a:xfrm>
        </p:grpSpPr>
        <p:sp>
          <p:nvSpPr>
            <p:cNvPr id="5" name="object 5"/>
            <p:cNvSpPr/>
            <p:nvPr/>
          </p:nvSpPr>
          <p:spPr>
            <a:xfrm>
              <a:off x="611555" y="4878323"/>
              <a:ext cx="1979676" cy="197967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05838" y="5652363"/>
              <a:ext cx="307340" cy="378460"/>
            </a:xfrm>
            <a:custGeom>
              <a:avLst/>
              <a:gdLst/>
              <a:ahLst/>
              <a:cxnLst/>
              <a:rect l="l" t="t" r="r" b="b"/>
              <a:pathLst>
                <a:path w="307339" h="378460">
                  <a:moveTo>
                    <a:pt x="152781" y="0"/>
                  </a:moveTo>
                  <a:lnTo>
                    <a:pt x="106553" y="8890"/>
                  </a:lnTo>
                  <a:lnTo>
                    <a:pt x="66420" y="33020"/>
                  </a:lnTo>
                  <a:lnTo>
                    <a:pt x="34162" y="69850"/>
                  </a:lnTo>
                  <a:lnTo>
                    <a:pt x="11684" y="116840"/>
                  </a:lnTo>
                  <a:lnTo>
                    <a:pt x="762" y="170180"/>
                  </a:lnTo>
                  <a:lnTo>
                    <a:pt x="0" y="190500"/>
                  </a:lnTo>
                  <a:lnTo>
                    <a:pt x="762" y="209550"/>
                  </a:lnTo>
                  <a:lnTo>
                    <a:pt x="11937" y="262890"/>
                  </a:lnTo>
                  <a:lnTo>
                    <a:pt x="34543" y="309880"/>
                  </a:lnTo>
                  <a:lnTo>
                    <a:pt x="67182" y="346710"/>
                  </a:lnTo>
                  <a:lnTo>
                    <a:pt x="107568" y="370840"/>
                  </a:lnTo>
                  <a:lnTo>
                    <a:pt x="138049" y="378460"/>
                  </a:lnTo>
                  <a:lnTo>
                    <a:pt x="169925" y="378460"/>
                  </a:lnTo>
                  <a:lnTo>
                    <a:pt x="185419" y="374650"/>
                  </a:lnTo>
                  <a:lnTo>
                    <a:pt x="200151" y="369570"/>
                  </a:lnTo>
                  <a:lnTo>
                    <a:pt x="202996" y="368300"/>
                  </a:lnTo>
                  <a:lnTo>
                    <a:pt x="153288" y="368300"/>
                  </a:lnTo>
                  <a:lnTo>
                    <a:pt x="138684" y="367030"/>
                  </a:lnTo>
                  <a:lnTo>
                    <a:pt x="98170" y="354330"/>
                  </a:lnTo>
                  <a:lnTo>
                    <a:pt x="63118" y="327660"/>
                  </a:lnTo>
                  <a:lnTo>
                    <a:pt x="35687" y="289560"/>
                  </a:lnTo>
                  <a:lnTo>
                    <a:pt x="17780" y="242570"/>
                  </a:lnTo>
                  <a:lnTo>
                    <a:pt x="11303" y="189230"/>
                  </a:lnTo>
                  <a:lnTo>
                    <a:pt x="12064" y="171450"/>
                  </a:lnTo>
                  <a:lnTo>
                    <a:pt x="22606" y="119380"/>
                  </a:lnTo>
                  <a:lnTo>
                    <a:pt x="43942" y="76200"/>
                  </a:lnTo>
                  <a:lnTo>
                    <a:pt x="74168" y="41910"/>
                  </a:lnTo>
                  <a:lnTo>
                    <a:pt x="111379" y="19050"/>
                  </a:lnTo>
                  <a:lnTo>
                    <a:pt x="153543" y="11430"/>
                  </a:lnTo>
                  <a:lnTo>
                    <a:pt x="204876" y="11430"/>
                  </a:lnTo>
                  <a:lnTo>
                    <a:pt x="199136" y="8890"/>
                  </a:lnTo>
                  <a:lnTo>
                    <a:pt x="184150" y="3810"/>
                  </a:lnTo>
                  <a:lnTo>
                    <a:pt x="168782" y="1270"/>
                  </a:lnTo>
                  <a:lnTo>
                    <a:pt x="152781" y="0"/>
                  </a:lnTo>
                  <a:close/>
                </a:path>
                <a:path w="307339" h="378460">
                  <a:moveTo>
                    <a:pt x="204876" y="11430"/>
                  </a:moveTo>
                  <a:lnTo>
                    <a:pt x="153543" y="11430"/>
                  </a:lnTo>
                  <a:lnTo>
                    <a:pt x="168020" y="12700"/>
                  </a:lnTo>
                  <a:lnTo>
                    <a:pt x="182118" y="15240"/>
                  </a:lnTo>
                  <a:lnTo>
                    <a:pt x="221106" y="33020"/>
                  </a:lnTo>
                  <a:lnTo>
                    <a:pt x="253873" y="63500"/>
                  </a:lnTo>
                  <a:lnTo>
                    <a:pt x="278384" y="104140"/>
                  </a:lnTo>
                  <a:lnTo>
                    <a:pt x="292607" y="153670"/>
                  </a:lnTo>
                  <a:lnTo>
                    <a:pt x="295529" y="189230"/>
                  </a:lnTo>
                  <a:lnTo>
                    <a:pt x="294767" y="208280"/>
                  </a:lnTo>
                  <a:lnTo>
                    <a:pt x="284225" y="259080"/>
                  </a:lnTo>
                  <a:lnTo>
                    <a:pt x="262889" y="303530"/>
                  </a:lnTo>
                  <a:lnTo>
                    <a:pt x="232663" y="337820"/>
                  </a:lnTo>
                  <a:lnTo>
                    <a:pt x="195453" y="359410"/>
                  </a:lnTo>
                  <a:lnTo>
                    <a:pt x="153288" y="368300"/>
                  </a:lnTo>
                  <a:lnTo>
                    <a:pt x="202996" y="368300"/>
                  </a:lnTo>
                  <a:lnTo>
                    <a:pt x="240537" y="345440"/>
                  </a:lnTo>
                  <a:lnTo>
                    <a:pt x="272669" y="308610"/>
                  </a:lnTo>
                  <a:lnTo>
                    <a:pt x="295148" y="262890"/>
                  </a:lnTo>
                  <a:lnTo>
                    <a:pt x="306197" y="208280"/>
                  </a:lnTo>
                  <a:lnTo>
                    <a:pt x="306959" y="189230"/>
                  </a:lnTo>
                  <a:lnTo>
                    <a:pt x="306069" y="170180"/>
                  </a:lnTo>
                  <a:lnTo>
                    <a:pt x="295020" y="115570"/>
                  </a:lnTo>
                  <a:lnTo>
                    <a:pt x="272288" y="69850"/>
                  </a:lnTo>
                  <a:lnTo>
                    <a:pt x="239775" y="33020"/>
                  </a:lnTo>
                  <a:lnTo>
                    <a:pt x="213487" y="15240"/>
                  </a:lnTo>
                  <a:lnTo>
                    <a:pt x="204876" y="11430"/>
                  </a:lnTo>
                  <a:close/>
                </a:path>
                <a:path w="307339" h="378460">
                  <a:moveTo>
                    <a:pt x="153797" y="15240"/>
                  </a:moveTo>
                  <a:lnTo>
                    <a:pt x="112903" y="22860"/>
                  </a:lnTo>
                  <a:lnTo>
                    <a:pt x="76835" y="44450"/>
                  </a:lnTo>
                  <a:lnTo>
                    <a:pt x="47243" y="77470"/>
                  </a:lnTo>
                  <a:lnTo>
                    <a:pt x="26288" y="120650"/>
                  </a:lnTo>
                  <a:lnTo>
                    <a:pt x="15875" y="171450"/>
                  </a:lnTo>
                  <a:lnTo>
                    <a:pt x="15112" y="189230"/>
                  </a:lnTo>
                  <a:lnTo>
                    <a:pt x="15875" y="207010"/>
                  </a:lnTo>
                  <a:lnTo>
                    <a:pt x="26162" y="257810"/>
                  </a:lnTo>
                  <a:lnTo>
                    <a:pt x="46989" y="300990"/>
                  </a:lnTo>
                  <a:lnTo>
                    <a:pt x="76326" y="334010"/>
                  </a:lnTo>
                  <a:lnTo>
                    <a:pt x="112268" y="355600"/>
                  </a:lnTo>
                  <a:lnTo>
                    <a:pt x="153035" y="364490"/>
                  </a:lnTo>
                  <a:lnTo>
                    <a:pt x="167131" y="363220"/>
                  </a:lnTo>
                  <a:lnTo>
                    <a:pt x="180720" y="360680"/>
                  </a:lnTo>
                  <a:lnTo>
                    <a:pt x="152781" y="360680"/>
                  </a:lnTo>
                  <a:lnTo>
                    <a:pt x="139192" y="359410"/>
                  </a:lnTo>
                  <a:lnTo>
                    <a:pt x="101345" y="346710"/>
                  </a:lnTo>
                  <a:lnTo>
                    <a:pt x="68325" y="321310"/>
                  </a:lnTo>
                  <a:lnTo>
                    <a:pt x="42163" y="285750"/>
                  </a:lnTo>
                  <a:lnTo>
                    <a:pt x="25018" y="240030"/>
                  </a:lnTo>
                  <a:lnTo>
                    <a:pt x="18923" y="189230"/>
                  </a:lnTo>
                  <a:lnTo>
                    <a:pt x="19685" y="171450"/>
                  </a:lnTo>
                  <a:lnTo>
                    <a:pt x="29972" y="121920"/>
                  </a:lnTo>
                  <a:lnTo>
                    <a:pt x="50545" y="80010"/>
                  </a:lnTo>
                  <a:lnTo>
                    <a:pt x="79375" y="46990"/>
                  </a:lnTo>
                  <a:lnTo>
                    <a:pt x="114554" y="26670"/>
                  </a:lnTo>
                  <a:lnTo>
                    <a:pt x="154050" y="19050"/>
                  </a:lnTo>
                  <a:lnTo>
                    <a:pt x="181356" y="19050"/>
                  </a:lnTo>
                  <a:lnTo>
                    <a:pt x="167767" y="16510"/>
                  </a:lnTo>
                  <a:lnTo>
                    <a:pt x="153797" y="15240"/>
                  </a:lnTo>
                  <a:close/>
                </a:path>
                <a:path w="307339" h="378460">
                  <a:moveTo>
                    <a:pt x="181356" y="19050"/>
                  </a:moveTo>
                  <a:lnTo>
                    <a:pt x="154050" y="19050"/>
                  </a:lnTo>
                  <a:lnTo>
                    <a:pt x="167512" y="20320"/>
                  </a:lnTo>
                  <a:lnTo>
                    <a:pt x="180720" y="22860"/>
                  </a:lnTo>
                  <a:lnTo>
                    <a:pt x="217169" y="39370"/>
                  </a:lnTo>
                  <a:lnTo>
                    <a:pt x="248157" y="68580"/>
                  </a:lnTo>
                  <a:lnTo>
                    <a:pt x="271525" y="107950"/>
                  </a:lnTo>
                  <a:lnTo>
                    <a:pt x="285114" y="154940"/>
                  </a:lnTo>
                  <a:lnTo>
                    <a:pt x="287909" y="190500"/>
                  </a:lnTo>
                  <a:lnTo>
                    <a:pt x="287147" y="207010"/>
                  </a:lnTo>
                  <a:lnTo>
                    <a:pt x="276987" y="256540"/>
                  </a:lnTo>
                  <a:lnTo>
                    <a:pt x="256412" y="299720"/>
                  </a:lnTo>
                  <a:lnTo>
                    <a:pt x="227456" y="331470"/>
                  </a:lnTo>
                  <a:lnTo>
                    <a:pt x="192278" y="353060"/>
                  </a:lnTo>
                  <a:lnTo>
                    <a:pt x="152781" y="360680"/>
                  </a:lnTo>
                  <a:lnTo>
                    <a:pt x="180720" y="360680"/>
                  </a:lnTo>
                  <a:lnTo>
                    <a:pt x="218567" y="342900"/>
                  </a:lnTo>
                  <a:lnTo>
                    <a:pt x="250698" y="313690"/>
                  </a:lnTo>
                  <a:lnTo>
                    <a:pt x="274700" y="273050"/>
                  </a:lnTo>
                  <a:lnTo>
                    <a:pt x="288798" y="224790"/>
                  </a:lnTo>
                  <a:lnTo>
                    <a:pt x="291719" y="189230"/>
                  </a:lnTo>
                  <a:lnTo>
                    <a:pt x="290956" y="171450"/>
                  </a:lnTo>
                  <a:lnTo>
                    <a:pt x="280669" y="121920"/>
                  </a:lnTo>
                  <a:lnTo>
                    <a:pt x="259969" y="78740"/>
                  </a:lnTo>
                  <a:lnTo>
                    <a:pt x="230505" y="44450"/>
                  </a:lnTo>
                  <a:lnTo>
                    <a:pt x="194437" y="22860"/>
                  </a:lnTo>
                  <a:lnTo>
                    <a:pt x="181356" y="190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55415" y="4892547"/>
              <a:ext cx="2808351" cy="196544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63140" y="5608320"/>
              <a:ext cx="2218943" cy="6141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03271" y="5742510"/>
              <a:ext cx="1872614" cy="269875"/>
            </a:xfrm>
            <a:custGeom>
              <a:avLst/>
              <a:gdLst/>
              <a:ahLst/>
              <a:cxnLst/>
              <a:rect l="l" t="t" r="r" b="b"/>
              <a:pathLst>
                <a:path w="1872614" h="269875">
                  <a:moveTo>
                    <a:pt x="1753238" y="134762"/>
                  </a:moveTo>
                  <a:lnTo>
                    <a:pt x="1617599" y="213840"/>
                  </a:lnTo>
                  <a:lnTo>
                    <a:pt x="1608750" y="221764"/>
                  </a:lnTo>
                  <a:lnTo>
                    <a:pt x="1603771" y="232123"/>
                  </a:lnTo>
                  <a:lnTo>
                    <a:pt x="1603007" y="243599"/>
                  </a:lnTo>
                  <a:lnTo>
                    <a:pt x="1606803" y="254874"/>
                  </a:lnTo>
                  <a:lnTo>
                    <a:pt x="1614751" y="263774"/>
                  </a:lnTo>
                  <a:lnTo>
                    <a:pt x="1625139" y="268772"/>
                  </a:lnTo>
                  <a:lnTo>
                    <a:pt x="1636647" y="269520"/>
                  </a:lnTo>
                  <a:lnTo>
                    <a:pt x="1647952" y="265669"/>
                  </a:lnTo>
                  <a:lnTo>
                    <a:pt x="1820939" y="164755"/>
                  </a:lnTo>
                  <a:lnTo>
                    <a:pt x="1812798" y="164755"/>
                  </a:lnTo>
                  <a:lnTo>
                    <a:pt x="1812798" y="160678"/>
                  </a:lnTo>
                  <a:lnTo>
                    <a:pt x="1797685" y="160678"/>
                  </a:lnTo>
                  <a:lnTo>
                    <a:pt x="1753238" y="134762"/>
                  </a:lnTo>
                  <a:close/>
                </a:path>
                <a:path w="1872614" h="269875">
                  <a:moveTo>
                    <a:pt x="1742949" y="128763"/>
                  </a:moveTo>
                  <a:lnTo>
                    <a:pt x="0" y="128763"/>
                  </a:lnTo>
                  <a:lnTo>
                    <a:pt x="0" y="164755"/>
                  </a:lnTo>
                  <a:lnTo>
                    <a:pt x="1701793" y="164755"/>
                  </a:lnTo>
                  <a:lnTo>
                    <a:pt x="1753238" y="134762"/>
                  </a:lnTo>
                  <a:lnTo>
                    <a:pt x="1742949" y="128763"/>
                  </a:lnTo>
                  <a:close/>
                </a:path>
                <a:path w="1872614" h="269875">
                  <a:moveTo>
                    <a:pt x="1862085" y="128763"/>
                  </a:moveTo>
                  <a:lnTo>
                    <a:pt x="1812798" y="128763"/>
                  </a:lnTo>
                  <a:lnTo>
                    <a:pt x="1812798" y="164755"/>
                  </a:lnTo>
                  <a:lnTo>
                    <a:pt x="1820939" y="164755"/>
                  </a:lnTo>
                  <a:lnTo>
                    <a:pt x="1872361" y="134757"/>
                  </a:lnTo>
                  <a:lnTo>
                    <a:pt x="1862085" y="128763"/>
                  </a:lnTo>
                  <a:close/>
                </a:path>
                <a:path w="1872614" h="269875">
                  <a:moveTo>
                    <a:pt x="1797685" y="108849"/>
                  </a:moveTo>
                  <a:lnTo>
                    <a:pt x="1753238" y="134762"/>
                  </a:lnTo>
                  <a:lnTo>
                    <a:pt x="1797685" y="160678"/>
                  </a:lnTo>
                  <a:lnTo>
                    <a:pt x="1797685" y="108849"/>
                  </a:lnTo>
                  <a:close/>
                </a:path>
                <a:path w="1872614" h="269875">
                  <a:moveTo>
                    <a:pt x="1812798" y="108849"/>
                  </a:moveTo>
                  <a:lnTo>
                    <a:pt x="1797685" y="108849"/>
                  </a:lnTo>
                  <a:lnTo>
                    <a:pt x="1797685" y="160678"/>
                  </a:lnTo>
                  <a:lnTo>
                    <a:pt x="1812798" y="160678"/>
                  </a:lnTo>
                  <a:lnTo>
                    <a:pt x="1812798" y="128763"/>
                  </a:lnTo>
                  <a:lnTo>
                    <a:pt x="1862085" y="128763"/>
                  </a:lnTo>
                  <a:lnTo>
                    <a:pt x="1841512" y="116761"/>
                  </a:lnTo>
                  <a:lnTo>
                    <a:pt x="1812798" y="116761"/>
                  </a:lnTo>
                  <a:lnTo>
                    <a:pt x="1812798" y="108849"/>
                  </a:lnTo>
                  <a:close/>
                </a:path>
                <a:path w="1872614" h="269875">
                  <a:moveTo>
                    <a:pt x="1636647" y="0"/>
                  </a:moveTo>
                  <a:lnTo>
                    <a:pt x="1625139" y="747"/>
                  </a:lnTo>
                  <a:lnTo>
                    <a:pt x="1614751" y="5742"/>
                  </a:lnTo>
                  <a:lnTo>
                    <a:pt x="1606803" y="14641"/>
                  </a:lnTo>
                  <a:lnTo>
                    <a:pt x="1603007" y="25915"/>
                  </a:lnTo>
                  <a:lnTo>
                    <a:pt x="1603771" y="37391"/>
                  </a:lnTo>
                  <a:lnTo>
                    <a:pt x="1608750" y="47750"/>
                  </a:lnTo>
                  <a:lnTo>
                    <a:pt x="1617599" y="55674"/>
                  </a:lnTo>
                  <a:lnTo>
                    <a:pt x="1753246" y="134757"/>
                  </a:lnTo>
                  <a:lnTo>
                    <a:pt x="1797685" y="108849"/>
                  </a:lnTo>
                  <a:lnTo>
                    <a:pt x="1812798" y="108849"/>
                  </a:lnTo>
                  <a:lnTo>
                    <a:pt x="1812798" y="104760"/>
                  </a:lnTo>
                  <a:lnTo>
                    <a:pt x="1820939" y="104760"/>
                  </a:lnTo>
                  <a:lnTo>
                    <a:pt x="1647952" y="3846"/>
                  </a:lnTo>
                  <a:lnTo>
                    <a:pt x="1636647" y="0"/>
                  </a:lnTo>
                  <a:close/>
                </a:path>
                <a:path w="1872614" h="269875">
                  <a:moveTo>
                    <a:pt x="1701782" y="104760"/>
                  </a:moveTo>
                  <a:lnTo>
                    <a:pt x="0" y="104760"/>
                  </a:lnTo>
                  <a:lnTo>
                    <a:pt x="0" y="116761"/>
                  </a:lnTo>
                  <a:lnTo>
                    <a:pt x="1722366" y="116761"/>
                  </a:lnTo>
                  <a:lnTo>
                    <a:pt x="1701782" y="104760"/>
                  </a:lnTo>
                  <a:close/>
                </a:path>
                <a:path w="1872614" h="269875">
                  <a:moveTo>
                    <a:pt x="1820939" y="104760"/>
                  </a:moveTo>
                  <a:lnTo>
                    <a:pt x="1812798" y="104760"/>
                  </a:lnTo>
                  <a:lnTo>
                    <a:pt x="1812798" y="116761"/>
                  </a:lnTo>
                  <a:lnTo>
                    <a:pt x="1841512" y="116761"/>
                  </a:lnTo>
                  <a:lnTo>
                    <a:pt x="1820939" y="1047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65981" y="5652363"/>
              <a:ext cx="307340" cy="378460"/>
            </a:xfrm>
            <a:custGeom>
              <a:avLst/>
              <a:gdLst/>
              <a:ahLst/>
              <a:cxnLst/>
              <a:rect l="l" t="t" r="r" b="b"/>
              <a:pathLst>
                <a:path w="307339" h="378460">
                  <a:moveTo>
                    <a:pt x="152908" y="0"/>
                  </a:moveTo>
                  <a:lnTo>
                    <a:pt x="106680" y="8890"/>
                  </a:lnTo>
                  <a:lnTo>
                    <a:pt x="66548" y="33020"/>
                  </a:lnTo>
                  <a:lnTo>
                    <a:pt x="34163" y="69850"/>
                  </a:lnTo>
                  <a:lnTo>
                    <a:pt x="11684" y="116840"/>
                  </a:lnTo>
                  <a:lnTo>
                    <a:pt x="762" y="170180"/>
                  </a:lnTo>
                  <a:lnTo>
                    <a:pt x="0" y="190500"/>
                  </a:lnTo>
                  <a:lnTo>
                    <a:pt x="762" y="209550"/>
                  </a:lnTo>
                  <a:lnTo>
                    <a:pt x="11938" y="262890"/>
                  </a:lnTo>
                  <a:lnTo>
                    <a:pt x="34671" y="309880"/>
                  </a:lnTo>
                  <a:lnTo>
                    <a:pt x="67183" y="346710"/>
                  </a:lnTo>
                  <a:lnTo>
                    <a:pt x="107696" y="370840"/>
                  </a:lnTo>
                  <a:lnTo>
                    <a:pt x="138176" y="378460"/>
                  </a:lnTo>
                  <a:lnTo>
                    <a:pt x="170053" y="378460"/>
                  </a:lnTo>
                  <a:lnTo>
                    <a:pt x="185547" y="374650"/>
                  </a:lnTo>
                  <a:lnTo>
                    <a:pt x="200279" y="369570"/>
                  </a:lnTo>
                  <a:lnTo>
                    <a:pt x="203123" y="368300"/>
                  </a:lnTo>
                  <a:lnTo>
                    <a:pt x="153416" y="368300"/>
                  </a:lnTo>
                  <a:lnTo>
                    <a:pt x="138811" y="367030"/>
                  </a:lnTo>
                  <a:lnTo>
                    <a:pt x="98171" y="354330"/>
                  </a:lnTo>
                  <a:lnTo>
                    <a:pt x="63119" y="327660"/>
                  </a:lnTo>
                  <a:lnTo>
                    <a:pt x="35687" y="289560"/>
                  </a:lnTo>
                  <a:lnTo>
                    <a:pt x="17780" y="242570"/>
                  </a:lnTo>
                  <a:lnTo>
                    <a:pt x="11430" y="189230"/>
                  </a:lnTo>
                  <a:lnTo>
                    <a:pt x="12192" y="171450"/>
                  </a:lnTo>
                  <a:lnTo>
                    <a:pt x="22606" y="119380"/>
                  </a:lnTo>
                  <a:lnTo>
                    <a:pt x="43942" y="76200"/>
                  </a:lnTo>
                  <a:lnTo>
                    <a:pt x="74295" y="41910"/>
                  </a:lnTo>
                  <a:lnTo>
                    <a:pt x="111506" y="19050"/>
                  </a:lnTo>
                  <a:lnTo>
                    <a:pt x="153670" y="11430"/>
                  </a:lnTo>
                  <a:lnTo>
                    <a:pt x="205003" y="11430"/>
                  </a:lnTo>
                  <a:lnTo>
                    <a:pt x="199263" y="8890"/>
                  </a:lnTo>
                  <a:lnTo>
                    <a:pt x="184277" y="3810"/>
                  </a:lnTo>
                  <a:lnTo>
                    <a:pt x="168910" y="1270"/>
                  </a:lnTo>
                  <a:lnTo>
                    <a:pt x="152908" y="0"/>
                  </a:lnTo>
                  <a:close/>
                </a:path>
                <a:path w="307339" h="378460">
                  <a:moveTo>
                    <a:pt x="205003" y="11430"/>
                  </a:moveTo>
                  <a:lnTo>
                    <a:pt x="153670" y="11430"/>
                  </a:lnTo>
                  <a:lnTo>
                    <a:pt x="168148" y="12700"/>
                  </a:lnTo>
                  <a:lnTo>
                    <a:pt x="182245" y="15240"/>
                  </a:lnTo>
                  <a:lnTo>
                    <a:pt x="221234" y="33020"/>
                  </a:lnTo>
                  <a:lnTo>
                    <a:pt x="253873" y="63500"/>
                  </a:lnTo>
                  <a:lnTo>
                    <a:pt x="278384" y="104140"/>
                  </a:lnTo>
                  <a:lnTo>
                    <a:pt x="292735" y="153670"/>
                  </a:lnTo>
                  <a:lnTo>
                    <a:pt x="295656" y="189230"/>
                  </a:lnTo>
                  <a:lnTo>
                    <a:pt x="294894" y="208280"/>
                  </a:lnTo>
                  <a:lnTo>
                    <a:pt x="284353" y="259080"/>
                  </a:lnTo>
                  <a:lnTo>
                    <a:pt x="263017" y="303530"/>
                  </a:lnTo>
                  <a:lnTo>
                    <a:pt x="232664" y="337820"/>
                  </a:lnTo>
                  <a:lnTo>
                    <a:pt x="195580" y="359410"/>
                  </a:lnTo>
                  <a:lnTo>
                    <a:pt x="153416" y="368300"/>
                  </a:lnTo>
                  <a:lnTo>
                    <a:pt x="203123" y="368300"/>
                  </a:lnTo>
                  <a:lnTo>
                    <a:pt x="240538" y="345440"/>
                  </a:lnTo>
                  <a:lnTo>
                    <a:pt x="272796" y="308610"/>
                  </a:lnTo>
                  <a:lnTo>
                    <a:pt x="295275" y="262890"/>
                  </a:lnTo>
                  <a:lnTo>
                    <a:pt x="306324" y="208280"/>
                  </a:lnTo>
                  <a:lnTo>
                    <a:pt x="307086" y="189230"/>
                  </a:lnTo>
                  <a:lnTo>
                    <a:pt x="306197" y="170180"/>
                  </a:lnTo>
                  <a:lnTo>
                    <a:pt x="295021" y="115570"/>
                  </a:lnTo>
                  <a:lnTo>
                    <a:pt x="272415" y="69850"/>
                  </a:lnTo>
                  <a:lnTo>
                    <a:pt x="239776" y="33020"/>
                  </a:lnTo>
                  <a:lnTo>
                    <a:pt x="213614" y="15240"/>
                  </a:lnTo>
                  <a:lnTo>
                    <a:pt x="205003" y="11430"/>
                  </a:lnTo>
                  <a:close/>
                </a:path>
                <a:path w="307339" h="378460">
                  <a:moveTo>
                    <a:pt x="153924" y="15240"/>
                  </a:moveTo>
                  <a:lnTo>
                    <a:pt x="113030" y="22860"/>
                  </a:lnTo>
                  <a:lnTo>
                    <a:pt x="76962" y="44450"/>
                  </a:lnTo>
                  <a:lnTo>
                    <a:pt x="47244" y="77470"/>
                  </a:lnTo>
                  <a:lnTo>
                    <a:pt x="26289" y="120650"/>
                  </a:lnTo>
                  <a:lnTo>
                    <a:pt x="16002" y="171450"/>
                  </a:lnTo>
                  <a:lnTo>
                    <a:pt x="15240" y="189230"/>
                  </a:lnTo>
                  <a:lnTo>
                    <a:pt x="15875" y="207010"/>
                  </a:lnTo>
                  <a:lnTo>
                    <a:pt x="26162" y="257810"/>
                  </a:lnTo>
                  <a:lnTo>
                    <a:pt x="46990" y="300990"/>
                  </a:lnTo>
                  <a:lnTo>
                    <a:pt x="76454" y="334010"/>
                  </a:lnTo>
                  <a:lnTo>
                    <a:pt x="112395" y="355600"/>
                  </a:lnTo>
                  <a:lnTo>
                    <a:pt x="153162" y="364490"/>
                  </a:lnTo>
                  <a:lnTo>
                    <a:pt x="167259" y="363220"/>
                  </a:lnTo>
                  <a:lnTo>
                    <a:pt x="180848" y="360680"/>
                  </a:lnTo>
                  <a:lnTo>
                    <a:pt x="152908" y="360680"/>
                  </a:lnTo>
                  <a:lnTo>
                    <a:pt x="139319" y="359410"/>
                  </a:lnTo>
                  <a:lnTo>
                    <a:pt x="101346" y="346710"/>
                  </a:lnTo>
                  <a:lnTo>
                    <a:pt x="68326" y="321310"/>
                  </a:lnTo>
                  <a:lnTo>
                    <a:pt x="42291" y="285750"/>
                  </a:lnTo>
                  <a:lnTo>
                    <a:pt x="25146" y="240030"/>
                  </a:lnTo>
                  <a:lnTo>
                    <a:pt x="19050" y="189230"/>
                  </a:lnTo>
                  <a:lnTo>
                    <a:pt x="19812" y="171450"/>
                  </a:lnTo>
                  <a:lnTo>
                    <a:pt x="29972" y="121920"/>
                  </a:lnTo>
                  <a:lnTo>
                    <a:pt x="50546" y="80010"/>
                  </a:lnTo>
                  <a:lnTo>
                    <a:pt x="79502" y="46990"/>
                  </a:lnTo>
                  <a:lnTo>
                    <a:pt x="114681" y="26670"/>
                  </a:lnTo>
                  <a:lnTo>
                    <a:pt x="154178" y="19050"/>
                  </a:lnTo>
                  <a:lnTo>
                    <a:pt x="181483" y="19050"/>
                  </a:lnTo>
                  <a:lnTo>
                    <a:pt x="167894" y="16510"/>
                  </a:lnTo>
                  <a:lnTo>
                    <a:pt x="153924" y="15240"/>
                  </a:lnTo>
                  <a:close/>
                </a:path>
                <a:path w="307339" h="378460">
                  <a:moveTo>
                    <a:pt x="181483" y="19050"/>
                  </a:moveTo>
                  <a:lnTo>
                    <a:pt x="154178" y="19050"/>
                  </a:lnTo>
                  <a:lnTo>
                    <a:pt x="167640" y="20320"/>
                  </a:lnTo>
                  <a:lnTo>
                    <a:pt x="180848" y="22860"/>
                  </a:lnTo>
                  <a:lnTo>
                    <a:pt x="217297" y="39370"/>
                  </a:lnTo>
                  <a:lnTo>
                    <a:pt x="248158" y="68580"/>
                  </a:lnTo>
                  <a:lnTo>
                    <a:pt x="271526" y="107950"/>
                  </a:lnTo>
                  <a:lnTo>
                    <a:pt x="285242" y="154940"/>
                  </a:lnTo>
                  <a:lnTo>
                    <a:pt x="288036" y="190500"/>
                  </a:lnTo>
                  <a:lnTo>
                    <a:pt x="287274" y="207010"/>
                  </a:lnTo>
                  <a:lnTo>
                    <a:pt x="277114" y="256540"/>
                  </a:lnTo>
                  <a:lnTo>
                    <a:pt x="256540" y="299720"/>
                  </a:lnTo>
                  <a:lnTo>
                    <a:pt x="227457" y="331470"/>
                  </a:lnTo>
                  <a:lnTo>
                    <a:pt x="192405" y="353060"/>
                  </a:lnTo>
                  <a:lnTo>
                    <a:pt x="152908" y="360680"/>
                  </a:lnTo>
                  <a:lnTo>
                    <a:pt x="180848" y="360680"/>
                  </a:lnTo>
                  <a:lnTo>
                    <a:pt x="218694" y="342900"/>
                  </a:lnTo>
                  <a:lnTo>
                    <a:pt x="250698" y="313690"/>
                  </a:lnTo>
                  <a:lnTo>
                    <a:pt x="274828" y="273050"/>
                  </a:lnTo>
                  <a:lnTo>
                    <a:pt x="288925" y="224790"/>
                  </a:lnTo>
                  <a:lnTo>
                    <a:pt x="291846" y="189230"/>
                  </a:lnTo>
                  <a:lnTo>
                    <a:pt x="291084" y="171450"/>
                  </a:lnTo>
                  <a:lnTo>
                    <a:pt x="280924" y="121920"/>
                  </a:lnTo>
                  <a:lnTo>
                    <a:pt x="260096" y="78740"/>
                  </a:lnTo>
                  <a:lnTo>
                    <a:pt x="230505" y="44450"/>
                  </a:lnTo>
                  <a:lnTo>
                    <a:pt x="194564" y="22860"/>
                  </a:lnTo>
                  <a:lnTo>
                    <a:pt x="181483" y="190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6372225" y="4077080"/>
            <a:ext cx="2636901" cy="26369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2832" y="605154"/>
            <a:ext cx="13385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10" dirty="0">
                <a:solidFill>
                  <a:srgbClr val="252525"/>
                </a:solidFill>
              </a:rPr>
              <a:t>R</a:t>
            </a:r>
            <a:r>
              <a:rPr sz="4000" spc="40" dirty="0">
                <a:solidFill>
                  <a:srgbClr val="252525"/>
                </a:solidFill>
              </a:rPr>
              <a:t>e</a:t>
            </a:r>
            <a:r>
              <a:rPr sz="4000" spc="-35" dirty="0">
                <a:solidFill>
                  <a:srgbClr val="252525"/>
                </a:solidFill>
              </a:rPr>
              <a:t>s</a:t>
            </a:r>
            <a:r>
              <a:rPr sz="4000" spc="185" dirty="0">
                <a:solidFill>
                  <a:srgbClr val="252525"/>
                </a:solidFill>
              </a:rPr>
              <a:t>u</a:t>
            </a:r>
            <a:r>
              <a:rPr sz="4000" spc="-85" dirty="0">
                <a:solidFill>
                  <a:srgbClr val="252525"/>
                </a:solidFill>
              </a:rPr>
              <a:t>l</a:t>
            </a:r>
            <a:r>
              <a:rPr sz="4000" spc="295" dirty="0">
                <a:solidFill>
                  <a:srgbClr val="252525"/>
                </a:solidFill>
              </a:rPr>
              <a:t>t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2339720" y="1561096"/>
            <a:ext cx="4608449" cy="43745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7463" y="356575"/>
            <a:ext cx="5379720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59785" algn="l"/>
              </a:tabLst>
            </a:pPr>
            <a:r>
              <a:rPr b="1" spc="100" dirty="0">
                <a:solidFill>
                  <a:srgbClr val="006FC0"/>
                </a:solidFill>
                <a:latin typeface="Times New Roman"/>
                <a:cs typeface="Times New Roman"/>
              </a:rPr>
              <a:t>Purification</a:t>
            </a:r>
            <a:r>
              <a:rPr b="1" spc="-434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b="1" spc="180" dirty="0">
                <a:solidFill>
                  <a:srgbClr val="006FC0"/>
                </a:solidFill>
                <a:latin typeface="Times New Roman"/>
                <a:cs typeface="Times New Roman"/>
              </a:rPr>
              <a:t>of</a:t>
            </a:r>
            <a:r>
              <a:rPr lang="en-US" b="1" spc="18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b="1" spc="50" dirty="0">
                <a:solidFill>
                  <a:srgbClr val="006FC0"/>
                </a:solidFill>
                <a:latin typeface="Times New Roman"/>
                <a:cs typeface="Times New Roman"/>
              </a:rPr>
              <a:t>Bacteria</a:t>
            </a:r>
            <a:r>
              <a:rPr b="1" spc="-45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b="1" spc="-180" dirty="0">
                <a:solidFill>
                  <a:srgbClr val="006FC0"/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14168"/>
            <a:ext cx="7440295" cy="3658870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2344420">
              <a:lnSpc>
                <a:spcPct val="100000"/>
              </a:lnSpc>
              <a:spcBef>
                <a:spcPts val="955"/>
              </a:spcBef>
            </a:pPr>
            <a:r>
              <a:rPr sz="2800" b="1" spc="80" dirty="0">
                <a:solidFill>
                  <a:srgbClr val="C00000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Streak </a:t>
            </a:r>
            <a:r>
              <a:rPr sz="2800" b="1" spc="145" dirty="0">
                <a:solidFill>
                  <a:srgbClr val="C00000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plate</a:t>
            </a:r>
            <a:r>
              <a:rPr sz="2800" b="1" spc="-275" dirty="0">
                <a:solidFill>
                  <a:srgbClr val="C00000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 </a:t>
            </a:r>
            <a:r>
              <a:rPr sz="2800" b="1" spc="160" dirty="0">
                <a:solidFill>
                  <a:srgbClr val="C00000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Method</a:t>
            </a:r>
            <a:endParaRPr sz="2800" dirty="0">
              <a:solidFill>
                <a:srgbClr val="C00000"/>
              </a:solidFill>
              <a:highlight>
                <a:srgbClr val="FFFF00"/>
              </a:highlight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735"/>
              </a:spcBef>
              <a:buClr>
                <a:srgbClr val="00AFEF"/>
              </a:buClr>
              <a:buSzPct val="85416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400" b="1" spc="70" dirty="0">
                <a:latin typeface="Times New Roman"/>
                <a:cs typeface="Times New Roman"/>
              </a:rPr>
              <a:t>Streak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spc="165" dirty="0">
                <a:latin typeface="Times New Roman"/>
                <a:cs typeface="Times New Roman"/>
              </a:rPr>
              <a:t>inoculum</a:t>
            </a:r>
            <a:r>
              <a:rPr sz="2400" b="1" spc="-120" dirty="0">
                <a:latin typeface="Times New Roman"/>
                <a:cs typeface="Times New Roman"/>
              </a:rPr>
              <a:t> </a:t>
            </a:r>
            <a:r>
              <a:rPr sz="2400" b="1" spc="190" dirty="0">
                <a:latin typeface="Times New Roman"/>
                <a:cs typeface="Times New Roman"/>
              </a:rPr>
              <a:t>onto</a:t>
            </a:r>
            <a:r>
              <a:rPr sz="2400" b="1" spc="-145" dirty="0">
                <a:latin typeface="Times New Roman"/>
                <a:cs typeface="Times New Roman"/>
              </a:rPr>
              <a:t> </a:t>
            </a:r>
            <a:r>
              <a:rPr sz="2400" b="1" spc="220" dirty="0">
                <a:latin typeface="Times New Roman"/>
                <a:cs typeface="Times New Roman"/>
              </a:rPr>
              <a:t>one</a:t>
            </a:r>
            <a:r>
              <a:rPr sz="2400" b="1" spc="-125" dirty="0">
                <a:latin typeface="Times New Roman"/>
                <a:cs typeface="Times New Roman"/>
              </a:rPr>
              <a:t> </a:t>
            </a:r>
            <a:r>
              <a:rPr sz="2400" b="1" spc="145" dirty="0">
                <a:latin typeface="Times New Roman"/>
                <a:cs typeface="Times New Roman"/>
              </a:rPr>
              <a:t>portion</a:t>
            </a:r>
            <a:r>
              <a:rPr sz="2400" b="1" spc="-120" dirty="0">
                <a:latin typeface="Times New Roman"/>
                <a:cs typeface="Times New Roman"/>
              </a:rPr>
              <a:t> </a:t>
            </a:r>
            <a:r>
              <a:rPr sz="2400" b="1" spc="140" dirty="0">
                <a:latin typeface="Times New Roman"/>
                <a:cs typeface="Times New Roman"/>
              </a:rPr>
              <a:t>of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spc="180" dirty="0">
                <a:latin typeface="Times New Roman"/>
                <a:cs typeface="Times New Roman"/>
              </a:rPr>
              <a:t>the</a:t>
            </a:r>
            <a:r>
              <a:rPr sz="2400" b="1" spc="-130" dirty="0">
                <a:latin typeface="Times New Roman"/>
                <a:cs typeface="Times New Roman"/>
              </a:rPr>
              <a:t> </a:t>
            </a:r>
            <a:r>
              <a:rPr sz="2400" b="1" spc="125" dirty="0">
                <a:latin typeface="Times New Roman"/>
                <a:cs typeface="Times New Roman"/>
              </a:rPr>
              <a:t>plate</a:t>
            </a:r>
            <a:endParaRPr sz="2400" dirty="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00AFEF"/>
              </a:buClr>
              <a:buSzPct val="85416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400" b="1" spc="105" dirty="0">
                <a:solidFill>
                  <a:srgbClr val="C00000"/>
                </a:solidFill>
                <a:latin typeface="Times New Roman"/>
                <a:cs typeface="Times New Roman"/>
              </a:rPr>
              <a:t>Sterilize </a:t>
            </a:r>
            <a:r>
              <a:rPr sz="2400" b="1" spc="185" dirty="0">
                <a:solidFill>
                  <a:srgbClr val="C00000"/>
                </a:solidFill>
                <a:latin typeface="Times New Roman"/>
                <a:cs typeface="Times New Roman"/>
              </a:rPr>
              <a:t>the</a:t>
            </a:r>
            <a:r>
              <a:rPr sz="2400" b="1" spc="-3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180" dirty="0">
                <a:solidFill>
                  <a:srgbClr val="C00000"/>
                </a:solidFill>
                <a:latin typeface="Times New Roman"/>
                <a:cs typeface="Times New Roman"/>
              </a:rPr>
              <a:t>loop</a:t>
            </a:r>
            <a:endParaRPr sz="2400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100000"/>
              </a:lnSpc>
              <a:spcBef>
                <a:spcPts val="695"/>
              </a:spcBef>
              <a:buClr>
                <a:srgbClr val="00AFEF"/>
              </a:buClr>
              <a:buSzPct val="85416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400" b="1" spc="70" dirty="0">
                <a:latin typeface="Times New Roman"/>
                <a:cs typeface="Times New Roman"/>
              </a:rPr>
              <a:t>Streak</a:t>
            </a:r>
            <a:r>
              <a:rPr sz="2400" b="1" spc="-105" dirty="0">
                <a:latin typeface="Times New Roman"/>
                <a:cs typeface="Times New Roman"/>
              </a:rPr>
              <a:t> </a:t>
            </a:r>
            <a:r>
              <a:rPr sz="2400" b="1" spc="135" dirty="0">
                <a:latin typeface="Times New Roman"/>
                <a:cs typeface="Times New Roman"/>
              </a:rPr>
              <a:t>through</a:t>
            </a:r>
            <a:r>
              <a:rPr sz="2400" b="1" spc="-95" dirty="0">
                <a:latin typeface="Times New Roman"/>
                <a:cs typeface="Times New Roman"/>
              </a:rPr>
              <a:t> </a:t>
            </a:r>
            <a:r>
              <a:rPr sz="2400" b="1" spc="185" dirty="0">
                <a:latin typeface="Times New Roman"/>
                <a:cs typeface="Times New Roman"/>
              </a:rPr>
              <a:t>the</a:t>
            </a:r>
            <a:r>
              <a:rPr sz="2400" b="1" spc="-110" dirty="0">
                <a:latin typeface="Times New Roman"/>
                <a:cs typeface="Times New Roman"/>
              </a:rPr>
              <a:t> </a:t>
            </a:r>
            <a:r>
              <a:rPr sz="2400" b="1" spc="100" dirty="0">
                <a:latin typeface="Times New Roman"/>
                <a:cs typeface="Times New Roman"/>
              </a:rPr>
              <a:t>first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spc="170" dirty="0">
                <a:latin typeface="Times New Roman"/>
                <a:cs typeface="Times New Roman"/>
              </a:rPr>
              <a:t>inoculum</a:t>
            </a:r>
            <a:r>
              <a:rPr sz="2400" b="1" spc="-125" dirty="0">
                <a:latin typeface="Times New Roman"/>
                <a:cs typeface="Times New Roman"/>
              </a:rPr>
              <a:t> </a:t>
            </a:r>
            <a:r>
              <a:rPr sz="2400" b="1" spc="145" dirty="0">
                <a:latin typeface="Times New Roman"/>
                <a:cs typeface="Times New Roman"/>
              </a:rPr>
              <a:t>and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114" dirty="0">
                <a:latin typeface="Times New Roman"/>
                <a:cs typeface="Times New Roman"/>
              </a:rPr>
              <a:t>spread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spc="165" dirty="0">
                <a:latin typeface="Times New Roman"/>
                <a:cs typeface="Times New Roman"/>
              </a:rPr>
              <a:t>into  </a:t>
            </a:r>
            <a:r>
              <a:rPr sz="2400" b="1" spc="170" dirty="0">
                <a:latin typeface="Times New Roman"/>
                <a:cs typeface="Times New Roman"/>
              </a:rPr>
              <a:t>second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165" dirty="0">
                <a:latin typeface="Times New Roman"/>
                <a:cs typeface="Times New Roman"/>
              </a:rPr>
              <a:t>section</a:t>
            </a:r>
            <a:endParaRPr sz="2400" dirty="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710"/>
              </a:spcBef>
              <a:buClr>
                <a:srgbClr val="00AFEF"/>
              </a:buClr>
              <a:buSzPct val="85416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400" b="1" spc="120" dirty="0">
                <a:latin typeface="Times New Roman"/>
                <a:cs typeface="Times New Roman"/>
              </a:rPr>
              <a:t>Repeat </a:t>
            </a:r>
            <a:r>
              <a:rPr sz="2400" b="1" spc="105" dirty="0">
                <a:latin typeface="Times New Roman"/>
                <a:cs typeface="Times New Roman"/>
              </a:rPr>
              <a:t>several</a:t>
            </a:r>
            <a:r>
              <a:rPr sz="2400" b="1" spc="-425" dirty="0">
                <a:latin typeface="Times New Roman"/>
                <a:cs typeface="Times New Roman"/>
              </a:rPr>
              <a:t> </a:t>
            </a:r>
            <a:r>
              <a:rPr sz="2400" b="1" spc="175" dirty="0">
                <a:latin typeface="Times New Roman"/>
                <a:cs typeface="Times New Roman"/>
              </a:rPr>
              <a:t>times</a:t>
            </a:r>
            <a:endParaRPr sz="2400" dirty="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695"/>
              </a:spcBef>
              <a:buClr>
                <a:srgbClr val="00AFEF"/>
              </a:buClr>
              <a:buSzPct val="85416"/>
              <a:buFont typeface="Arial"/>
              <a:buChar char=""/>
              <a:tabLst>
                <a:tab pos="286385" algn="l"/>
                <a:tab pos="287020" algn="l"/>
              </a:tabLst>
            </a:pPr>
            <a:r>
              <a:rPr sz="2400" b="1" spc="125" dirty="0">
                <a:latin typeface="Times New Roman"/>
                <a:cs typeface="Times New Roman"/>
              </a:rPr>
              <a:t>Incubate</a:t>
            </a:r>
            <a:r>
              <a:rPr sz="2400" b="1" spc="-110" dirty="0">
                <a:latin typeface="Times New Roman"/>
                <a:cs typeface="Times New Roman"/>
              </a:rPr>
              <a:t> </a:t>
            </a:r>
            <a:r>
              <a:rPr sz="2400" b="1" spc="130" dirty="0">
                <a:latin typeface="Times New Roman"/>
                <a:cs typeface="Times New Roman"/>
              </a:rPr>
              <a:t>it</a:t>
            </a:r>
            <a:r>
              <a:rPr sz="2400" b="1" spc="-110" dirty="0">
                <a:latin typeface="Times New Roman"/>
                <a:cs typeface="Times New Roman"/>
              </a:rPr>
              <a:t> </a:t>
            </a:r>
            <a:r>
              <a:rPr sz="2400" b="1" spc="80" dirty="0">
                <a:latin typeface="Times New Roman"/>
                <a:cs typeface="Times New Roman"/>
              </a:rPr>
              <a:t>for</a:t>
            </a:r>
            <a:r>
              <a:rPr sz="2400" b="1" spc="-125" dirty="0">
                <a:latin typeface="Times New Roman"/>
                <a:cs typeface="Times New Roman"/>
              </a:rPr>
              <a:t> </a:t>
            </a:r>
            <a:r>
              <a:rPr sz="2400" b="1" spc="10" dirty="0">
                <a:latin typeface="Times New Roman"/>
                <a:cs typeface="Times New Roman"/>
              </a:rPr>
              <a:t>24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spc="135" dirty="0">
                <a:latin typeface="Times New Roman"/>
                <a:cs typeface="Times New Roman"/>
              </a:rPr>
              <a:t>h.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spc="85" dirty="0">
                <a:latin typeface="Times New Roman"/>
                <a:cs typeface="Times New Roman"/>
              </a:rPr>
              <a:t>,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2240280" algn="l"/>
              </a:tabLst>
            </a:pPr>
            <a:r>
              <a:rPr sz="2400" b="1" spc="85" dirty="0">
                <a:latin typeface="Times New Roman"/>
                <a:cs typeface="Times New Roman"/>
              </a:rPr>
              <a:t>a</a:t>
            </a:r>
            <a:r>
              <a:rPr sz="2400" b="1" spc="-145" dirty="0">
                <a:latin typeface="Times New Roman"/>
                <a:cs typeface="Times New Roman"/>
              </a:rPr>
              <a:t> </a:t>
            </a:r>
            <a:r>
              <a:rPr sz="2400" b="1" spc="150" dirty="0">
                <a:latin typeface="Times New Roman"/>
                <a:cs typeface="Times New Roman"/>
              </a:rPr>
              <a:t>single</a:t>
            </a:r>
            <a:r>
              <a:rPr sz="2400" b="1" spc="-105" dirty="0">
                <a:latin typeface="Times New Roman"/>
                <a:cs typeface="Times New Roman"/>
              </a:rPr>
              <a:t> </a:t>
            </a:r>
            <a:r>
              <a:rPr sz="2400" b="1" spc="135" dirty="0">
                <a:latin typeface="Times New Roman"/>
                <a:cs typeface="Times New Roman"/>
              </a:rPr>
              <a:t>colony	</a:t>
            </a:r>
            <a:r>
              <a:rPr sz="2400" b="1" spc="110" dirty="0">
                <a:latin typeface="Times New Roman"/>
                <a:cs typeface="Times New Roman"/>
              </a:rPr>
              <a:t>will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175" dirty="0">
                <a:latin typeface="Times New Roman"/>
                <a:cs typeface="Times New Roman"/>
              </a:rPr>
              <a:t>be</a:t>
            </a:r>
            <a:r>
              <a:rPr sz="2400" b="1" spc="-145" dirty="0">
                <a:latin typeface="Times New Roman"/>
                <a:cs typeface="Times New Roman"/>
              </a:rPr>
              <a:t> </a:t>
            </a:r>
            <a:r>
              <a:rPr sz="2400" b="1" spc="140" dirty="0">
                <a:latin typeface="Times New Roman"/>
                <a:cs typeface="Times New Roman"/>
              </a:rPr>
              <a:t>observed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85" dirty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89679" y="0"/>
            <a:ext cx="14757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10" dirty="0">
                <a:solidFill>
                  <a:srgbClr val="252525"/>
                </a:solidFill>
              </a:rPr>
              <a:t>R</a:t>
            </a:r>
            <a:r>
              <a:rPr sz="4400" spc="60" dirty="0">
                <a:solidFill>
                  <a:srgbClr val="252525"/>
                </a:solidFill>
              </a:rPr>
              <a:t>e</a:t>
            </a:r>
            <a:r>
              <a:rPr sz="4400" spc="-25" dirty="0">
                <a:solidFill>
                  <a:srgbClr val="252525"/>
                </a:solidFill>
              </a:rPr>
              <a:t>s</a:t>
            </a:r>
            <a:r>
              <a:rPr sz="4400" spc="195" dirty="0">
                <a:solidFill>
                  <a:srgbClr val="252525"/>
                </a:solidFill>
              </a:rPr>
              <a:t>u</a:t>
            </a:r>
            <a:r>
              <a:rPr sz="4400" spc="-100" dirty="0">
                <a:solidFill>
                  <a:srgbClr val="252525"/>
                </a:solidFill>
              </a:rPr>
              <a:t>l</a:t>
            </a:r>
            <a:r>
              <a:rPr sz="4400" spc="330" dirty="0">
                <a:solidFill>
                  <a:srgbClr val="252525"/>
                </a:solidFill>
              </a:rPr>
              <a:t>t</a:t>
            </a:r>
            <a:endParaRPr sz="4400"/>
          </a:p>
        </p:txBody>
      </p:sp>
      <p:pic>
        <p:nvPicPr>
          <p:cNvPr id="19" name="Picture 18" descr="A close-up of a petri dish&#10;&#10;Description automatically generated with medium confidence">
            <a:extLst>
              <a:ext uri="{FF2B5EF4-FFF2-40B4-BE49-F238E27FC236}">
                <a16:creationId xmlns:a16="http://schemas.microsoft.com/office/drawing/2014/main" id="{4453F6B3-D798-6DFB-AFDE-EC56BE67E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62416" y="979769"/>
            <a:ext cx="5860542" cy="5877334"/>
          </a:xfrm>
          <a:prstGeom prst="rect">
            <a:avLst/>
          </a:prstGeom>
        </p:spPr>
      </p:pic>
      <p:sp>
        <p:nvSpPr>
          <p:cNvPr id="20" name="object 9">
            <a:extLst>
              <a:ext uri="{FF2B5EF4-FFF2-40B4-BE49-F238E27FC236}">
                <a16:creationId xmlns:a16="http://schemas.microsoft.com/office/drawing/2014/main" id="{27486311-6DE6-58B7-E4EE-811060ED956F}"/>
              </a:ext>
            </a:extLst>
          </p:cNvPr>
          <p:cNvSpPr txBox="1"/>
          <p:nvPr/>
        </p:nvSpPr>
        <p:spPr>
          <a:xfrm>
            <a:off x="4499671" y="1066800"/>
            <a:ext cx="309880" cy="36703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365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5"/>
              </a:spcBef>
            </a:pPr>
            <a:r>
              <a:rPr sz="1800" b="1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endParaRPr sz="1800" dirty="0">
              <a:latin typeface="Comic Sans MS"/>
              <a:cs typeface="Comic Sans MS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04A6255B-95AA-139F-4046-A51E0F5BB7B8}"/>
              </a:ext>
            </a:extLst>
          </p:cNvPr>
          <p:cNvSpPr txBox="1"/>
          <p:nvPr/>
        </p:nvSpPr>
        <p:spPr>
          <a:xfrm>
            <a:off x="7198628" y="3160427"/>
            <a:ext cx="349250" cy="36703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429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70"/>
              </a:spcBef>
            </a:pPr>
            <a:r>
              <a:rPr sz="1800" b="1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sz="1800" dirty="0">
              <a:latin typeface="Comic Sans MS"/>
              <a:cs typeface="Comic Sans MS"/>
            </a:endParaRPr>
          </a:p>
        </p:txBody>
      </p:sp>
      <p:sp>
        <p:nvSpPr>
          <p:cNvPr id="22" name="object 11">
            <a:extLst>
              <a:ext uri="{FF2B5EF4-FFF2-40B4-BE49-F238E27FC236}">
                <a16:creationId xmlns:a16="http://schemas.microsoft.com/office/drawing/2014/main" id="{AFF9B433-8C06-AD1F-5E7B-D29E31203DFD}"/>
              </a:ext>
            </a:extLst>
          </p:cNvPr>
          <p:cNvSpPr txBox="1"/>
          <p:nvPr/>
        </p:nvSpPr>
        <p:spPr>
          <a:xfrm>
            <a:off x="5269136" y="6172200"/>
            <a:ext cx="335280" cy="36703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429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70"/>
              </a:spcBef>
            </a:pPr>
            <a:r>
              <a:rPr sz="1800" b="1" dirty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  <a:endParaRPr sz="1800">
              <a:latin typeface="Comic Sans MS"/>
              <a:cs typeface="Comic Sans MS"/>
            </a:endParaRPr>
          </a:p>
        </p:txBody>
      </p:sp>
      <p:sp>
        <p:nvSpPr>
          <p:cNvPr id="23" name="object 12">
            <a:extLst>
              <a:ext uri="{FF2B5EF4-FFF2-40B4-BE49-F238E27FC236}">
                <a16:creationId xmlns:a16="http://schemas.microsoft.com/office/drawing/2014/main" id="{F6E103F2-12B4-1D5C-0F25-3DD92AF9796D}"/>
              </a:ext>
            </a:extLst>
          </p:cNvPr>
          <p:cNvSpPr txBox="1"/>
          <p:nvPr/>
        </p:nvSpPr>
        <p:spPr>
          <a:xfrm>
            <a:off x="1770747" y="3527457"/>
            <a:ext cx="430530" cy="36703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429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70"/>
              </a:spcBef>
            </a:pPr>
            <a:r>
              <a:rPr sz="1800" b="1" dirty="0">
                <a:solidFill>
                  <a:srgbClr val="FF0000"/>
                </a:solidFill>
                <a:latin typeface="Comic Sans MS"/>
                <a:cs typeface="Comic Sans MS"/>
              </a:rPr>
              <a:t>4</a:t>
            </a:r>
            <a:endParaRPr sz="18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28637" y="987361"/>
            <a:ext cx="3596004" cy="4786630"/>
            <a:chOff x="528637" y="987361"/>
            <a:chExt cx="3596004" cy="4786630"/>
          </a:xfrm>
        </p:grpSpPr>
        <p:sp>
          <p:nvSpPr>
            <p:cNvPr id="3" name="object 3"/>
            <p:cNvSpPr/>
            <p:nvPr/>
          </p:nvSpPr>
          <p:spPr>
            <a:xfrm>
              <a:off x="538162" y="996950"/>
              <a:ext cx="3576701" cy="476732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3400" y="992124"/>
              <a:ext cx="3586479" cy="4777105"/>
            </a:xfrm>
            <a:custGeom>
              <a:avLst/>
              <a:gdLst/>
              <a:ahLst/>
              <a:cxnLst/>
              <a:rect l="l" t="t" r="r" b="b"/>
              <a:pathLst>
                <a:path w="3586479" h="4777105">
                  <a:moveTo>
                    <a:pt x="0" y="4776851"/>
                  </a:moveTo>
                  <a:lnTo>
                    <a:pt x="3586226" y="4776851"/>
                  </a:lnTo>
                  <a:lnTo>
                    <a:pt x="3586226" y="0"/>
                  </a:lnTo>
                  <a:lnTo>
                    <a:pt x="0" y="0"/>
                  </a:lnTo>
                  <a:lnTo>
                    <a:pt x="0" y="477685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4199001" y="1012825"/>
            <a:ext cx="4762500" cy="4756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9740" y="331949"/>
            <a:ext cx="76866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24220" algn="l"/>
              </a:tabLst>
            </a:pPr>
            <a:r>
              <a:rPr sz="1800" dirty="0">
                <a:solidFill>
                  <a:srgbClr val="C00000"/>
                </a:solidFill>
                <a:latin typeface="Comic Sans MS"/>
                <a:cs typeface="Comic Sans MS"/>
              </a:rPr>
              <a:t>Which streak plate culture </a:t>
            </a:r>
            <a:r>
              <a:rPr sz="1800" spc="-5" dirty="0">
                <a:solidFill>
                  <a:srgbClr val="C00000"/>
                </a:solidFill>
                <a:latin typeface="Comic Sans MS"/>
                <a:cs typeface="Comic Sans MS"/>
              </a:rPr>
              <a:t>started </a:t>
            </a:r>
            <a:r>
              <a:rPr sz="1800" dirty="0">
                <a:solidFill>
                  <a:srgbClr val="C00000"/>
                </a:solidFill>
                <a:latin typeface="Comic Sans MS"/>
                <a:cs typeface="Comic Sans MS"/>
              </a:rPr>
              <a:t>as a</a:t>
            </a:r>
            <a:r>
              <a:rPr sz="1800" spc="-1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00000"/>
                </a:solidFill>
                <a:latin typeface="Comic Sans MS"/>
                <a:cs typeface="Comic Sans MS"/>
              </a:rPr>
              <a:t>pure</a:t>
            </a:r>
            <a:r>
              <a:rPr sz="1800" spc="5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C00000"/>
                </a:solidFill>
                <a:latin typeface="Comic Sans MS"/>
                <a:cs typeface="Comic Sans MS"/>
              </a:rPr>
              <a:t>culture.	</a:t>
            </a:r>
            <a:r>
              <a:rPr sz="1800" spc="-5" dirty="0">
                <a:solidFill>
                  <a:srgbClr val="C00000"/>
                </a:solidFill>
                <a:latin typeface="Comic Sans MS"/>
                <a:cs typeface="Comic Sans MS"/>
              </a:rPr>
              <a:t>How </a:t>
            </a:r>
            <a:r>
              <a:rPr sz="1800" dirty="0">
                <a:solidFill>
                  <a:srgbClr val="C00000"/>
                </a:solidFill>
                <a:latin typeface="Comic Sans MS"/>
                <a:cs typeface="Comic Sans MS"/>
              </a:rPr>
              <a:t>can you</a:t>
            </a:r>
            <a:r>
              <a:rPr sz="1800" spc="-80" dirty="0">
                <a:solidFill>
                  <a:srgbClr val="C00000"/>
                </a:solidFill>
                <a:latin typeface="Comic Sans MS"/>
                <a:cs typeface="Comic Sans MS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omic Sans MS"/>
                <a:cs typeface="Comic Sans MS"/>
              </a:rPr>
              <a:t>tell?</a:t>
            </a:r>
            <a:endParaRPr sz="1800">
              <a:solidFill>
                <a:srgbClr val="C00000"/>
              </a:solidFill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 rot="10800000">
            <a:off x="2392897" y="6116764"/>
            <a:ext cx="6384573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sz="2700" spc="-15" baseline="-10802" dirty="0">
                <a:latin typeface="Comic Sans MS"/>
                <a:cs typeface="Comic Sans MS"/>
              </a:rPr>
              <a:t>An</a:t>
            </a:r>
            <a:r>
              <a:rPr sz="2700" spc="-15" baseline="-9259" dirty="0">
                <a:latin typeface="Comic Sans MS"/>
                <a:cs typeface="Comic Sans MS"/>
              </a:rPr>
              <a:t>swer:</a:t>
            </a:r>
            <a:r>
              <a:rPr sz="2700" spc="-120" baseline="-9259" dirty="0">
                <a:latin typeface="Comic Sans MS"/>
                <a:cs typeface="Comic Sans MS"/>
              </a:rPr>
              <a:t> </a:t>
            </a:r>
            <a:r>
              <a:rPr sz="2700" spc="-22" baseline="-6172" dirty="0">
                <a:latin typeface="Comic Sans MS"/>
                <a:cs typeface="Comic Sans MS"/>
              </a:rPr>
              <a:t>the</a:t>
            </a:r>
            <a:r>
              <a:rPr sz="2700" spc="-75" baseline="-6172" dirty="0">
                <a:latin typeface="Comic Sans MS"/>
                <a:cs typeface="Comic Sans MS"/>
              </a:rPr>
              <a:t> </a:t>
            </a:r>
            <a:r>
              <a:rPr sz="2700" spc="-22" baseline="-4629" dirty="0">
                <a:latin typeface="Comic Sans MS"/>
                <a:cs typeface="Comic Sans MS"/>
              </a:rPr>
              <a:t>one</a:t>
            </a:r>
            <a:r>
              <a:rPr sz="2700" spc="-89" baseline="-4629" dirty="0">
                <a:latin typeface="Comic Sans MS"/>
                <a:cs typeface="Comic Sans MS"/>
              </a:rPr>
              <a:t> </a:t>
            </a:r>
            <a:r>
              <a:rPr sz="2700" baseline="-3086" dirty="0">
                <a:latin typeface="Comic Sans MS"/>
                <a:cs typeface="Comic Sans MS"/>
              </a:rPr>
              <a:t>on</a:t>
            </a:r>
            <a:r>
              <a:rPr sz="2700" spc="-82" baseline="-3086" dirty="0">
                <a:latin typeface="Comic Sans MS"/>
                <a:cs typeface="Comic Sans MS"/>
              </a:rPr>
              <a:t> </a:t>
            </a:r>
            <a:r>
              <a:rPr sz="2700" spc="-22" baseline="-1543" dirty="0">
                <a:latin typeface="Comic Sans MS"/>
                <a:cs typeface="Comic Sans MS"/>
              </a:rPr>
              <a:t>the</a:t>
            </a:r>
            <a:r>
              <a:rPr sz="2700" spc="-67" baseline="-1543" dirty="0">
                <a:latin typeface="Comic Sans MS"/>
                <a:cs typeface="Comic Sans MS"/>
              </a:rPr>
              <a:t> </a:t>
            </a:r>
            <a:r>
              <a:rPr sz="1800" spc="-10" dirty="0">
                <a:latin typeface="Comic Sans MS"/>
                <a:cs typeface="Comic Sans MS"/>
              </a:rPr>
              <a:t>righ</a:t>
            </a:r>
            <a:r>
              <a:rPr sz="2700" spc="-15" baseline="1543" dirty="0">
                <a:latin typeface="Comic Sans MS"/>
                <a:cs typeface="Comic Sans MS"/>
              </a:rPr>
              <a:t>t,</a:t>
            </a:r>
            <a:r>
              <a:rPr sz="2700" spc="-120" baseline="1543" dirty="0">
                <a:latin typeface="Comic Sans MS"/>
                <a:cs typeface="Comic Sans MS"/>
              </a:rPr>
              <a:t> </a:t>
            </a:r>
            <a:r>
              <a:rPr sz="2700" spc="-7" baseline="3086" dirty="0">
                <a:latin typeface="Comic Sans MS"/>
                <a:cs typeface="Comic Sans MS"/>
              </a:rPr>
              <a:t>because</a:t>
            </a:r>
            <a:r>
              <a:rPr sz="2700" spc="-75" baseline="3086" dirty="0">
                <a:latin typeface="Comic Sans MS"/>
                <a:cs typeface="Comic Sans MS"/>
              </a:rPr>
              <a:t> </a:t>
            </a:r>
            <a:r>
              <a:rPr sz="2700" baseline="6172" dirty="0">
                <a:latin typeface="Comic Sans MS"/>
                <a:cs typeface="Comic Sans MS"/>
              </a:rPr>
              <a:t>all</a:t>
            </a:r>
            <a:r>
              <a:rPr sz="2700" spc="-89" baseline="6172" dirty="0">
                <a:latin typeface="Comic Sans MS"/>
                <a:cs typeface="Comic Sans MS"/>
              </a:rPr>
              <a:t> </a:t>
            </a:r>
            <a:r>
              <a:rPr sz="2700" spc="-15" baseline="7716" dirty="0">
                <a:latin typeface="Comic Sans MS"/>
                <a:cs typeface="Comic Sans MS"/>
              </a:rPr>
              <a:t>colon</a:t>
            </a:r>
            <a:r>
              <a:rPr sz="2700" spc="-15" baseline="10802" dirty="0">
                <a:latin typeface="Comic Sans MS"/>
                <a:cs typeface="Comic Sans MS"/>
              </a:rPr>
              <a:t>ies</a:t>
            </a:r>
            <a:r>
              <a:rPr sz="2700" spc="-97" baseline="10802" dirty="0">
                <a:latin typeface="Comic Sans MS"/>
                <a:cs typeface="Comic Sans MS"/>
              </a:rPr>
              <a:t> </a:t>
            </a:r>
            <a:r>
              <a:rPr sz="2700" baseline="12345" dirty="0">
                <a:latin typeface="Comic Sans MS"/>
                <a:cs typeface="Comic Sans MS"/>
              </a:rPr>
              <a:t>look</a:t>
            </a:r>
            <a:r>
              <a:rPr sz="2700" spc="-67" baseline="12345" dirty="0">
                <a:latin typeface="Comic Sans MS"/>
                <a:cs typeface="Comic Sans MS"/>
              </a:rPr>
              <a:t> </a:t>
            </a:r>
            <a:r>
              <a:rPr sz="2700" baseline="13888" dirty="0">
                <a:latin typeface="Comic Sans MS"/>
                <a:cs typeface="Comic Sans MS"/>
              </a:rPr>
              <a:t>alike.</a:t>
            </a:r>
            <a:endParaRPr sz="2700" baseline="13888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65879" y="632587"/>
            <a:ext cx="133540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spc="-50" dirty="0">
                <a:solidFill>
                  <a:srgbClr val="313131"/>
                </a:solidFill>
                <a:latin typeface="Times New Roman"/>
                <a:cs typeface="Times New Roman"/>
              </a:rPr>
              <a:t>W</a:t>
            </a:r>
            <a:r>
              <a:rPr sz="3800" spc="35" dirty="0">
                <a:solidFill>
                  <a:srgbClr val="313131"/>
                </a:solidFill>
                <a:latin typeface="Times New Roman"/>
                <a:cs typeface="Times New Roman"/>
              </a:rPr>
              <a:t>a</a:t>
            </a:r>
            <a:r>
              <a:rPr sz="3800" spc="125" dirty="0">
                <a:solidFill>
                  <a:srgbClr val="313131"/>
                </a:solidFill>
                <a:latin typeface="Times New Roman"/>
                <a:cs typeface="Times New Roman"/>
              </a:rPr>
              <a:t>t</a:t>
            </a:r>
            <a:r>
              <a:rPr sz="3800" spc="-40" dirty="0">
                <a:solidFill>
                  <a:srgbClr val="313131"/>
                </a:solidFill>
                <a:latin typeface="Times New Roman"/>
                <a:cs typeface="Times New Roman"/>
              </a:rPr>
              <a:t>c</a:t>
            </a:r>
            <a:r>
              <a:rPr sz="3800" spc="300" dirty="0">
                <a:solidFill>
                  <a:srgbClr val="313131"/>
                </a:solidFill>
                <a:latin typeface="Times New Roman"/>
                <a:cs typeface="Times New Roman"/>
              </a:rPr>
              <a:t>h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9248" y="1534413"/>
            <a:ext cx="7660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75" dirty="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Times New Roman"/>
                <a:cs typeface="Times New Roman"/>
                <a:hlinkClick r:id="rId2"/>
              </a:rPr>
              <a:t>https://www.youtube.com/watch?v=_1KP9zOtjXk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326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Types of Culture</vt:lpstr>
      <vt:lpstr>Purification of Fungi:</vt:lpstr>
      <vt:lpstr>Result</vt:lpstr>
      <vt:lpstr>Purification of Bacteria :</vt:lpstr>
      <vt:lpstr>Result</vt:lpstr>
      <vt:lpstr>PowerPoint Presentation</vt:lpstr>
      <vt:lpstr>PowerPoint Presentation</vt:lpstr>
      <vt:lpstr>Characters of colony</vt:lpstr>
      <vt:lpstr>PowerPoint Presentation</vt:lpstr>
      <vt:lpstr>Most bacterial colonies appear white, cream, or yellow in  color, and fairly circular in shape.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Haya Aldossary</cp:lastModifiedBy>
  <cp:revision>7</cp:revision>
  <dcterms:created xsi:type="dcterms:W3CDTF">2022-09-25T15:35:06Z</dcterms:created>
  <dcterms:modified xsi:type="dcterms:W3CDTF">2023-10-08T14:44:34Z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2022-09-25T00:00:00Z</vt:filetime>
  </property>
</Properties>
</file>