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66C77-EBCA-4EB8-BAA6-26155FF431F1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D54A8-F1DE-4491-B71F-71BAD5CC63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008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D54A8-F1DE-4491-B71F-71BAD5CC63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045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49452A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997965"/>
            <a:ext cx="8072119" cy="1977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739" y="1182370"/>
            <a:ext cx="5790565" cy="3866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49452A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3.png"/><Relationship Id="rId7" Type="http://schemas.openxmlformats.org/officeDocument/2006/relationships/image" Target="../media/image35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8.jpg"/><Relationship Id="rId4" Type="http://schemas.openxmlformats.org/officeDocument/2006/relationships/image" Target="../media/image23.png"/><Relationship Id="rId9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737486" y="2170302"/>
            <a:ext cx="5732780" cy="1644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45085" algn="ctr">
              <a:lnSpc>
                <a:spcPct val="100000"/>
              </a:lnSpc>
              <a:spcBef>
                <a:spcPts val="95"/>
              </a:spcBef>
            </a:pPr>
            <a:r>
              <a:rPr sz="4000" b="1" spc="-225" dirty="0">
                <a:solidFill>
                  <a:srgbClr val="A40020"/>
                </a:solidFill>
                <a:latin typeface="Arial"/>
                <a:cs typeface="Arial"/>
              </a:rPr>
              <a:t>140</a:t>
            </a:r>
            <a:r>
              <a:rPr sz="4000" b="1" spc="-12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4000" b="1" spc="-200" dirty="0">
                <a:solidFill>
                  <a:srgbClr val="A40020"/>
                </a:solidFill>
                <a:latin typeface="Arial"/>
                <a:cs typeface="Arial"/>
              </a:rPr>
              <a:t>Micro</a:t>
            </a:r>
            <a:endParaRPr sz="4000" dirty="0">
              <a:latin typeface="Arial"/>
              <a:cs typeface="Arial"/>
            </a:endParaRPr>
          </a:p>
          <a:p>
            <a:pPr marL="12065" marR="5080" algn="ctr">
              <a:lnSpc>
                <a:spcPct val="101699"/>
              </a:lnSpc>
              <a:spcBef>
                <a:spcPts val="3240"/>
              </a:spcBef>
            </a:pPr>
            <a:r>
              <a:rPr sz="4000" b="1" spc="-5" dirty="0">
                <a:solidFill>
                  <a:srgbClr val="1F487C"/>
                </a:solidFill>
                <a:latin typeface="Carlito"/>
                <a:cs typeface="Carlito"/>
              </a:rPr>
              <a:t>Lab 4: </a:t>
            </a:r>
            <a:r>
              <a:rPr sz="3200" spc="-5" dirty="0">
                <a:latin typeface="Carlito"/>
                <a:cs typeface="Carlito"/>
              </a:rPr>
              <a:t>Isolation of </a:t>
            </a:r>
            <a:r>
              <a:rPr sz="3200" spc="-10" dirty="0">
                <a:latin typeface="Carlito"/>
                <a:cs typeface="Carlito"/>
              </a:rPr>
              <a:t>microbes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09800" y="4495800"/>
            <a:ext cx="4648200" cy="190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7340" y="1074165"/>
            <a:ext cx="8399780" cy="1983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</a:pPr>
            <a:r>
              <a:rPr b="1" u="sng" spc="-5" dirty="0">
                <a:solidFill>
                  <a:srgbClr val="7030A0"/>
                </a:solidFill>
                <a:latin typeface="Carlito"/>
                <a:cs typeface="Carlito"/>
              </a:rPr>
              <a:t>These </a:t>
            </a:r>
            <a:r>
              <a:rPr b="1" u="sng" dirty="0">
                <a:solidFill>
                  <a:srgbClr val="7030A0"/>
                </a:solidFill>
                <a:latin typeface="Carlito"/>
                <a:cs typeface="Carlito"/>
              </a:rPr>
              <a:t>plates of bacteria </a:t>
            </a:r>
            <a:r>
              <a:rPr b="1" u="sng" dirty="0">
                <a:solidFill>
                  <a:srgbClr val="7030A0"/>
                </a:solidFill>
              </a:rPr>
              <a:t>will </a:t>
            </a:r>
            <a:r>
              <a:rPr b="1" u="sng" spc="-5" dirty="0">
                <a:solidFill>
                  <a:srgbClr val="7030A0"/>
                </a:solidFill>
              </a:rPr>
              <a:t>be </a:t>
            </a:r>
            <a:r>
              <a:rPr b="1" u="sng" dirty="0">
                <a:solidFill>
                  <a:srgbClr val="7030A0"/>
                </a:solidFill>
              </a:rPr>
              <a:t>incubated at </a:t>
            </a:r>
            <a:r>
              <a:rPr b="1" u="sng" spc="-5" dirty="0">
                <a:solidFill>
                  <a:srgbClr val="7030A0"/>
                </a:solidFill>
              </a:rPr>
              <a:t>37° </a:t>
            </a:r>
            <a:r>
              <a:rPr b="1" u="sng" dirty="0">
                <a:solidFill>
                  <a:srgbClr val="7030A0"/>
                </a:solidFill>
              </a:rPr>
              <a:t>C  </a:t>
            </a:r>
            <a:r>
              <a:rPr spc="-5" dirty="0"/>
              <a:t>for </a:t>
            </a:r>
            <a:r>
              <a:rPr b="1" u="sng" spc="-5" dirty="0">
                <a:solidFill>
                  <a:srgbClr val="7030A0"/>
                </a:solidFill>
              </a:rPr>
              <a:t>24 hours </a:t>
            </a:r>
            <a:r>
              <a:rPr dirty="0"/>
              <a:t>and </a:t>
            </a:r>
            <a:r>
              <a:rPr u="sng" dirty="0">
                <a:solidFill>
                  <a:srgbClr val="7030A0"/>
                </a:solidFill>
              </a:rPr>
              <a:t>then </a:t>
            </a:r>
            <a:r>
              <a:rPr u="sng" spc="-5" dirty="0">
                <a:solidFill>
                  <a:srgbClr val="7030A0"/>
                </a:solidFill>
              </a:rPr>
              <a:t>stored </a:t>
            </a:r>
            <a:r>
              <a:rPr u="sng" dirty="0">
                <a:solidFill>
                  <a:srgbClr val="7030A0"/>
                </a:solidFill>
              </a:rPr>
              <a:t>at refrigerator </a:t>
            </a:r>
            <a:r>
              <a:rPr u="sng" spc="-10" dirty="0">
                <a:solidFill>
                  <a:srgbClr val="7030A0"/>
                </a:solidFill>
              </a:rPr>
              <a:t>until  </a:t>
            </a:r>
            <a:r>
              <a:rPr u="sng" spc="-5" dirty="0">
                <a:solidFill>
                  <a:srgbClr val="7030A0"/>
                </a:solidFill>
              </a:rPr>
              <a:t>next </a:t>
            </a:r>
            <a:r>
              <a:rPr u="sng" dirty="0">
                <a:solidFill>
                  <a:srgbClr val="7030A0"/>
                </a:solidFill>
              </a:rPr>
              <a:t>week when you </a:t>
            </a:r>
            <a:r>
              <a:rPr u="sng" spc="-5" dirty="0">
                <a:solidFill>
                  <a:srgbClr val="7030A0"/>
                </a:solidFill>
              </a:rPr>
              <a:t>will observe for</a:t>
            </a:r>
            <a:r>
              <a:rPr u="sng" spc="-70" dirty="0">
                <a:solidFill>
                  <a:srgbClr val="7030A0"/>
                </a:solidFill>
              </a:rPr>
              <a:t> </a:t>
            </a:r>
            <a:r>
              <a:rPr u="sng" spc="-5" dirty="0">
                <a:solidFill>
                  <a:srgbClr val="7030A0"/>
                </a:solidFill>
              </a:rPr>
              <a:t>results.</a:t>
            </a:r>
          </a:p>
        </p:txBody>
      </p:sp>
      <p:sp>
        <p:nvSpPr>
          <p:cNvPr id="3" name="object 3"/>
          <p:cNvSpPr/>
          <p:nvPr/>
        </p:nvSpPr>
        <p:spPr>
          <a:xfrm>
            <a:off x="2362200" y="2971800"/>
            <a:ext cx="4098925" cy="3009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871" y="1815083"/>
            <a:ext cx="1586483" cy="982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56945" y="2003882"/>
            <a:ext cx="51752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arlito"/>
                <a:cs typeface="Carlito"/>
              </a:rPr>
              <a:t>Air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8871" y="3415284"/>
            <a:ext cx="1586483" cy="982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97509" y="3607384"/>
            <a:ext cx="6375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Carlito"/>
                <a:cs typeface="Carlito"/>
              </a:rPr>
              <a:t>Soil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8871" y="5093208"/>
            <a:ext cx="1586483" cy="9784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6549" y="5284419"/>
            <a:ext cx="7575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Carlito"/>
                <a:cs typeface="Carlito"/>
              </a:rPr>
              <a:t>fruit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33472" y="214884"/>
            <a:ext cx="4256532" cy="982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295015" y="406349"/>
            <a:ext cx="293687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FFFFFF"/>
                </a:solidFill>
                <a:latin typeface="Carlito"/>
                <a:cs typeface="Carlito"/>
              </a:rPr>
              <a:t>Isolation of</a:t>
            </a:r>
            <a:r>
              <a:rPr b="1" spc="-1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b="1" dirty="0">
                <a:solidFill>
                  <a:srgbClr val="FFFFFF"/>
                </a:solidFill>
                <a:latin typeface="Carlito"/>
                <a:cs typeface="Carlito"/>
              </a:rPr>
              <a:t>Fungi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1691639" y="1912620"/>
            <a:ext cx="741045" cy="786765"/>
            <a:chOff x="1691639" y="1912620"/>
            <a:chExt cx="741045" cy="786765"/>
          </a:xfrm>
        </p:grpSpPr>
        <p:sp>
          <p:nvSpPr>
            <p:cNvPr id="11" name="object 11"/>
            <p:cNvSpPr/>
            <p:nvPr/>
          </p:nvSpPr>
          <p:spPr>
            <a:xfrm>
              <a:off x="1691639" y="1912620"/>
              <a:ext cx="740663" cy="78638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52599" y="19812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304800" y="152400"/>
                  </a:lnTo>
                  <a:lnTo>
                    <a:pt x="0" y="152400"/>
                  </a:lnTo>
                  <a:lnTo>
                    <a:pt x="0" y="457200"/>
                  </a:lnTo>
                  <a:lnTo>
                    <a:pt x="304800" y="457200"/>
                  </a:lnTo>
                  <a:lnTo>
                    <a:pt x="304800" y="609600"/>
                  </a:lnTo>
                  <a:lnTo>
                    <a:pt x="6096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752599" y="19812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152400"/>
                  </a:moveTo>
                  <a:lnTo>
                    <a:pt x="304800" y="152400"/>
                  </a:lnTo>
                  <a:lnTo>
                    <a:pt x="304800" y="0"/>
                  </a:lnTo>
                  <a:lnTo>
                    <a:pt x="609600" y="304800"/>
                  </a:lnTo>
                  <a:lnTo>
                    <a:pt x="304800" y="609600"/>
                  </a:lnTo>
                  <a:lnTo>
                    <a:pt x="304800" y="457200"/>
                  </a:lnTo>
                  <a:lnTo>
                    <a:pt x="0" y="457200"/>
                  </a:lnTo>
                  <a:lnTo>
                    <a:pt x="0" y="1524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691639" y="3340100"/>
            <a:ext cx="6322060" cy="1320800"/>
            <a:chOff x="1691639" y="3340100"/>
            <a:chExt cx="6322060" cy="1320800"/>
          </a:xfrm>
        </p:grpSpPr>
        <p:sp>
          <p:nvSpPr>
            <p:cNvPr id="15" name="object 15"/>
            <p:cNvSpPr/>
            <p:nvPr/>
          </p:nvSpPr>
          <p:spPr>
            <a:xfrm>
              <a:off x="1691639" y="3512820"/>
              <a:ext cx="740663" cy="78638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52599" y="35814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304800" y="152400"/>
                  </a:lnTo>
                  <a:lnTo>
                    <a:pt x="0" y="152400"/>
                  </a:lnTo>
                  <a:lnTo>
                    <a:pt x="0" y="457200"/>
                  </a:lnTo>
                  <a:lnTo>
                    <a:pt x="304800" y="457200"/>
                  </a:lnTo>
                  <a:lnTo>
                    <a:pt x="304800" y="609600"/>
                  </a:lnTo>
                  <a:lnTo>
                    <a:pt x="6096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52599" y="35814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152400"/>
                  </a:moveTo>
                  <a:lnTo>
                    <a:pt x="304800" y="152400"/>
                  </a:lnTo>
                  <a:lnTo>
                    <a:pt x="304800" y="0"/>
                  </a:lnTo>
                  <a:lnTo>
                    <a:pt x="609600" y="304800"/>
                  </a:lnTo>
                  <a:lnTo>
                    <a:pt x="304800" y="609600"/>
                  </a:lnTo>
                  <a:lnTo>
                    <a:pt x="304800" y="457200"/>
                  </a:lnTo>
                  <a:lnTo>
                    <a:pt x="0" y="457200"/>
                  </a:lnTo>
                  <a:lnTo>
                    <a:pt x="0" y="1524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438399" y="3352800"/>
              <a:ext cx="5562600" cy="1295400"/>
            </a:xfrm>
            <a:custGeom>
              <a:avLst/>
              <a:gdLst/>
              <a:ahLst/>
              <a:cxnLst/>
              <a:rect l="l" t="t" r="r" b="b"/>
              <a:pathLst>
                <a:path w="5562600" h="1295400">
                  <a:moveTo>
                    <a:pt x="0" y="1295400"/>
                  </a:moveTo>
                  <a:lnTo>
                    <a:pt x="5562600" y="1295400"/>
                  </a:lnTo>
                  <a:lnTo>
                    <a:pt x="55626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691639" y="5016500"/>
            <a:ext cx="6322060" cy="1320800"/>
            <a:chOff x="1691639" y="5016500"/>
            <a:chExt cx="6322060" cy="1320800"/>
          </a:xfrm>
        </p:grpSpPr>
        <p:sp>
          <p:nvSpPr>
            <p:cNvPr id="20" name="object 20"/>
            <p:cNvSpPr/>
            <p:nvPr/>
          </p:nvSpPr>
          <p:spPr>
            <a:xfrm>
              <a:off x="1691639" y="5189220"/>
              <a:ext cx="740663" cy="78638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52599" y="5257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304800" y="152400"/>
                  </a:lnTo>
                  <a:lnTo>
                    <a:pt x="0" y="152400"/>
                  </a:lnTo>
                  <a:lnTo>
                    <a:pt x="0" y="457200"/>
                  </a:lnTo>
                  <a:lnTo>
                    <a:pt x="304800" y="457200"/>
                  </a:lnTo>
                  <a:lnTo>
                    <a:pt x="304800" y="609600"/>
                  </a:lnTo>
                  <a:lnTo>
                    <a:pt x="6096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52599" y="5257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152400"/>
                  </a:moveTo>
                  <a:lnTo>
                    <a:pt x="304800" y="152400"/>
                  </a:lnTo>
                  <a:lnTo>
                    <a:pt x="304800" y="0"/>
                  </a:lnTo>
                  <a:lnTo>
                    <a:pt x="609600" y="304800"/>
                  </a:lnTo>
                  <a:lnTo>
                    <a:pt x="304800" y="609600"/>
                  </a:lnTo>
                  <a:lnTo>
                    <a:pt x="304800" y="457200"/>
                  </a:lnTo>
                  <a:lnTo>
                    <a:pt x="0" y="457200"/>
                  </a:lnTo>
                  <a:lnTo>
                    <a:pt x="0" y="1524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438399" y="5029200"/>
              <a:ext cx="5562600" cy="1295400"/>
            </a:xfrm>
            <a:custGeom>
              <a:avLst/>
              <a:gdLst/>
              <a:ahLst/>
              <a:cxnLst/>
              <a:rect l="l" t="t" r="r" b="b"/>
              <a:pathLst>
                <a:path w="5562600" h="1295400">
                  <a:moveTo>
                    <a:pt x="0" y="1295400"/>
                  </a:moveTo>
                  <a:lnTo>
                    <a:pt x="5562600" y="1295400"/>
                  </a:lnTo>
                  <a:lnTo>
                    <a:pt x="5562600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438400" y="1600200"/>
            <a:ext cx="6324600" cy="1295400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173990" rIns="0" bIns="0" rtlCol="0">
            <a:spAutoFit/>
          </a:bodyPr>
          <a:lstStyle/>
          <a:p>
            <a:pPr marL="234950" indent="-143510">
              <a:lnSpc>
                <a:spcPct val="100000"/>
              </a:lnSpc>
              <a:spcBef>
                <a:spcPts val="1370"/>
              </a:spcBef>
              <a:buFont typeface="Arial"/>
              <a:buChar char="•"/>
              <a:tabLst>
                <a:tab pos="234950" algn="l"/>
              </a:tabLst>
            </a:pPr>
            <a:r>
              <a:rPr sz="2000" spc="-5" dirty="0">
                <a:latin typeface="Carlito"/>
                <a:cs typeface="Carlito"/>
              </a:rPr>
              <a:t>Expose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5" dirty="0">
                <a:latin typeface="Carlito"/>
                <a:cs typeface="Carlito"/>
              </a:rPr>
              <a:t>prepared </a:t>
            </a:r>
            <a:r>
              <a:rPr sz="2000" spc="-15" dirty="0">
                <a:latin typeface="Carlito"/>
                <a:cs typeface="Carlito"/>
              </a:rPr>
              <a:t>plate </a:t>
            </a:r>
            <a:r>
              <a:rPr sz="2000" spc="-5" dirty="0">
                <a:latin typeface="Carlito"/>
                <a:cs typeface="Carlito"/>
              </a:rPr>
              <a:t>of solid </a:t>
            </a:r>
            <a:r>
              <a:rPr sz="2000" dirty="0">
                <a:latin typeface="Carlito"/>
                <a:cs typeface="Carlito"/>
              </a:rPr>
              <a:t>media in air </a:t>
            </a:r>
            <a:r>
              <a:rPr sz="2000" spc="-15" dirty="0">
                <a:latin typeface="Carlito"/>
                <a:cs typeface="Carlito"/>
              </a:rPr>
              <a:t>for </a:t>
            </a:r>
            <a:r>
              <a:rPr sz="2000" dirty="0">
                <a:latin typeface="Carlito"/>
                <a:cs typeface="Carlito"/>
              </a:rPr>
              <a:t>10</a:t>
            </a:r>
            <a:r>
              <a:rPr sz="2000" spc="1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min</a:t>
            </a:r>
            <a:endParaRPr sz="2000">
              <a:latin typeface="Carlito"/>
              <a:cs typeface="Carlito"/>
            </a:endParaRPr>
          </a:p>
          <a:p>
            <a:pPr marL="237490" indent="-146685">
              <a:lnSpc>
                <a:spcPts val="2395"/>
              </a:lnSpc>
              <a:spcBef>
                <a:spcPts val="20"/>
              </a:spcBef>
              <a:buFont typeface="Arial"/>
              <a:buChar char="•"/>
              <a:tabLst>
                <a:tab pos="238125" algn="l"/>
              </a:tabLst>
            </a:pPr>
            <a:r>
              <a:rPr sz="2000" spc="-5" dirty="0">
                <a:latin typeface="Carlito"/>
                <a:cs typeface="Carlito"/>
              </a:rPr>
              <a:t>Close </a:t>
            </a:r>
            <a:r>
              <a:rPr sz="2000" dirty="0">
                <a:latin typeface="Carlito"/>
                <a:cs typeface="Carlito"/>
              </a:rPr>
              <a:t>the lid </a:t>
            </a:r>
            <a:r>
              <a:rPr sz="2000" spc="-5" dirty="0">
                <a:latin typeface="Carlito"/>
                <a:cs typeface="Carlito"/>
              </a:rPr>
              <a:t>and incubate </a:t>
            </a:r>
            <a:r>
              <a:rPr sz="2000" spc="-15" dirty="0">
                <a:latin typeface="Carlito"/>
                <a:cs typeface="Carlito"/>
              </a:rPr>
              <a:t>at </a:t>
            </a:r>
            <a:r>
              <a:rPr sz="2000" dirty="0">
                <a:latin typeface="Carlito"/>
                <a:cs typeface="Carlito"/>
              </a:rPr>
              <a:t>28</a:t>
            </a:r>
            <a:r>
              <a:rPr sz="2000" spc="-5" dirty="0">
                <a:latin typeface="Carlito"/>
                <a:cs typeface="Carlito"/>
              </a:rPr>
              <a:t> </a:t>
            </a:r>
            <a:r>
              <a:rPr sz="2000" spc="-5" dirty="0">
                <a:latin typeface="Arial"/>
                <a:cs typeface="Arial"/>
              </a:rPr>
              <a:t>°</a:t>
            </a:r>
            <a:r>
              <a:rPr sz="2000" spc="-5" dirty="0">
                <a:latin typeface="Carlito"/>
                <a:cs typeface="Carlito"/>
              </a:rPr>
              <a:t>C.</a:t>
            </a:r>
            <a:endParaRPr sz="2000">
              <a:latin typeface="Carlito"/>
              <a:cs typeface="Carlito"/>
            </a:endParaRPr>
          </a:p>
          <a:p>
            <a:pPr marL="234950" indent="-143510">
              <a:lnSpc>
                <a:spcPts val="2395"/>
              </a:lnSpc>
              <a:buFont typeface="Arial"/>
              <a:buChar char="•"/>
              <a:tabLst>
                <a:tab pos="234950" algn="l"/>
              </a:tabLst>
            </a:pPr>
            <a:r>
              <a:rPr sz="2000" spc="-5" dirty="0">
                <a:latin typeface="Carlito"/>
                <a:cs typeface="Carlito"/>
              </a:rPr>
              <a:t>After </a:t>
            </a:r>
            <a:r>
              <a:rPr sz="2000" dirty="0">
                <a:latin typeface="Carlito"/>
                <a:cs typeface="Carlito"/>
              </a:rPr>
              <a:t>2-5 </a:t>
            </a:r>
            <a:r>
              <a:rPr sz="2000" spc="-15" dirty="0">
                <a:latin typeface="Carlito"/>
                <a:cs typeface="Carlito"/>
              </a:rPr>
              <a:t>days </a:t>
            </a:r>
            <a:r>
              <a:rPr sz="2000" dirty="0">
                <a:latin typeface="Carlito"/>
                <a:cs typeface="Carlito"/>
              </a:rPr>
              <a:t>fungus </a:t>
            </a:r>
            <a:r>
              <a:rPr sz="2000" spc="-5" dirty="0">
                <a:latin typeface="Carlito"/>
                <a:cs typeface="Carlito"/>
              </a:rPr>
              <a:t>observe </a:t>
            </a:r>
            <a:r>
              <a:rPr sz="2000" spc="-15" dirty="0">
                <a:latin typeface="Carlito"/>
                <a:cs typeface="Carlito"/>
              </a:rPr>
              <a:t>for</a:t>
            </a:r>
            <a:r>
              <a:rPr sz="2000" spc="405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grow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17394" y="3514471"/>
            <a:ext cx="508444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5575" indent="-14351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56210" algn="l"/>
              </a:tabLst>
            </a:pPr>
            <a:r>
              <a:rPr sz="2000" spc="-5" dirty="0">
                <a:latin typeface="Carlito"/>
                <a:cs typeface="Carlito"/>
              </a:rPr>
              <a:t>Sprinkle </a:t>
            </a:r>
            <a:r>
              <a:rPr sz="2000" dirty="0">
                <a:latin typeface="Carlito"/>
                <a:cs typeface="Carlito"/>
              </a:rPr>
              <a:t>a pinch </a:t>
            </a:r>
            <a:r>
              <a:rPr sz="2000" spc="-5" dirty="0">
                <a:latin typeface="Carlito"/>
                <a:cs typeface="Carlito"/>
              </a:rPr>
              <a:t>of soil on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5" dirty="0">
                <a:latin typeface="Carlito"/>
                <a:cs typeface="Carlito"/>
              </a:rPr>
              <a:t>solid media </a:t>
            </a:r>
            <a:r>
              <a:rPr sz="2000" spc="-10" dirty="0">
                <a:latin typeface="Carlito"/>
                <a:cs typeface="Carlito"/>
              </a:rPr>
              <a:t>plate</a:t>
            </a:r>
            <a:endParaRPr sz="2000">
              <a:latin typeface="Carlito"/>
              <a:cs typeface="Carlito"/>
            </a:endParaRPr>
          </a:p>
          <a:p>
            <a:pPr marL="158750" indent="-146685">
              <a:lnSpc>
                <a:spcPts val="2395"/>
              </a:lnSpc>
              <a:spcBef>
                <a:spcPts val="10"/>
              </a:spcBef>
              <a:buFont typeface="Arial"/>
              <a:buChar char="•"/>
              <a:tabLst>
                <a:tab pos="159385" algn="l"/>
              </a:tabLst>
            </a:pPr>
            <a:r>
              <a:rPr sz="2000" spc="-5" dirty="0">
                <a:latin typeface="Carlito"/>
                <a:cs typeface="Carlito"/>
              </a:rPr>
              <a:t>Close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5" dirty="0">
                <a:latin typeface="Carlito"/>
                <a:cs typeface="Carlito"/>
              </a:rPr>
              <a:t>lid and </a:t>
            </a:r>
            <a:r>
              <a:rPr sz="2000" spc="-10" dirty="0">
                <a:latin typeface="Carlito"/>
                <a:cs typeface="Carlito"/>
              </a:rPr>
              <a:t>incubate </a:t>
            </a:r>
            <a:r>
              <a:rPr sz="2000" spc="-15" dirty="0">
                <a:latin typeface="Carlito"/>
                <a:cs typeface="Carlito"/>
              </a:rPr>
              <a:t>at </a:t>
            </a:r>
            <a:r>
              <a:rPr sz="2000" dirty="0">
                <a:latin typeface="Carlito"/>
                <a:cs typeface="Carlito"/>
              </a:rPr>
              <a:t>28</a:t>
            </a:r>
            <a:r>
              <a:rPr sz="2000" spc="40" dirty="0">
                <a:latin typeface="Carlito"/>
                <a:cs typeface="Carlito"/>
              </a:rPr>
              <a:t> </a:t>
            </a:r>
            <a:r>
              <a:rPr sz="2000" dirty="0">
                <a:latin typeface="Arial"/>
                <a:cs typeface="Arial"/>
              </a:rPr>
              <a:t>°</a:t>
            </a:r>
            <a:r>
              <a:rPr sz="2000" dirty="0">
                <a:latin typeface="Carlito"/>
                <a:cs typeface="Carlito"/>
              </a:rPr>
              <a:t>C</a:t>
            </a:r>
            <a:endParaRPr sz="2000">
              <a:latin typeface="Carlito"/>
              <a:cs typeface="Carlito"/>
            </a:endParaRPr>
          </a:p>
          <a:p>
            <a:pPr marL="155575" indent="-143510">
              <a:lnSpc>
                <a:spcPts val="2395"/>
              </a:lnSpc>
              <a:buFont typeface="Arial"/>
              <a:buChar char="•"/>
              <a:tabLst>
                <a:tab pos="156210" algn="l"/>
              </a:tabLst>
            </a:pPr>
            <a:r>
              <a:rPr sz="2000" spc="-5" dirty="0">
                <a:latin typeface="Carlito"/>
                <a:cs typeface="Carlito"/>
              </a:rPr>
              <a:t>After </a:t>
            </a:r>
            <a:r>
              <a:rPr sz="2000" dirty="0">
                <a:latin typeface="Carlito"/>
                <a:cs typeface="Carlito"/>
              </a:rPr>
              <a:t>2-3 </a:t>
            </a:r>
            <a:r>
              <a:rPr sz="2000" spc="-15" dirty="0">
                <a:latin typeface="Carlito"/>
                <a:cs typeface="Carlito"/>
              </a:rPr>
              <a:t>days </a:t>
            </a:r>
            <a:r>
              <a:rPr sz="2000" dirty="0">
                <a:latin typeface="Carlito"/>
                <a:cs typeface="Carlito"/>
              </a:rPr>
              <a:t>fungus </a:t>
            </a:r>
            <a:r>
              <a:rPr sz="2000" spc="-5" dirty="0">
                <a:latin typeface="Carlito"/>
                <a:cs typeface="Carlito"/>
              </a:rPr>
              <a:t>observe </a:t>
            </a:r>
            <a:r>
              <a:rPr sz="2000" spc="-15" dirty="0">
                <a:latin typeface="Carlito"/>
                <a:cs typeface="Carlito"/>
              </a:rPr>
              <a:t>for</a:t>
            </a:r>
            <a:r>
              <a:rPr sz="2000" spc="40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growth.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696200" y="3352800"/>
            <a:ext cx="1371600" cy="1371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517394" y="5191201"/>
            <a:ext cx="497903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5575" indent="-14351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56210" algn="l"/>
              </a:tabLst>
            </a:pPr>
            <a:r>
              <a:rPr sz="2000" spc="-5" dirty="0">
                <a:latin typeface="Carlito"/>
                <a:cs typeface="Carlito"/>
              </a:rPr>
              <a:t>Clean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15" dirty="0">
                <a:latin typeface="Carlito"/>
                <a:cs typeface="Carlito"/>
              </a:rPr>
              <a:t>rotten </a:t>
            </a:r>
            <a:r>
              <a:rPr sz="2000" spc="-5" dirty="0">
                <a:latin typeface="Carlito"/>
                <a:cs typeface="Carlito"/>
              </a:rPr>
              <a:t>part </a:t>
            </a:r>
            <a:r>
              <a:rPr sz="2000" dirty="0">
                <a:latin typeface="Carlito"/>
                <a:cs typeface="Carlito"/>
              </a:rPr>
              <a:t>of </a:t>
            </a:r>
            <a:r>
              <a:rPr sz="2000" spc="-5" dirty="0">
                <a:latin typeface="Carlito"/>
                <a:cs typeface="Carlito"/>
              </a:rPr>
              <a:t>fruit </a:t>
            </a:r>
            <a:r>
              <a:rPr sz="2000" dirty="0">
                <a:latin typeface="Carlito"/>
                <a:cs typeface="Carlito"/>
              </a:rPr>
              <a:t>with</a:t>
            </a:r>
            <a:r>
              <a:rPr sz="2000" spc="-1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alcohol</a:t>
            </a:r>
            <a:endParaRPr sz="2000">
              <a:latin typeface="Carlito"/>
              <a:cs typeface="Carlito"/>
            </a:endParaRPr>
          </a:p>
          <a:p>
            <a:pPr marL="155575" indent="-143510">
              <a:lnSpc>
                <a:spcPct val="100000"/>
              </a:lnSpc>
              <a:buFont typeface="Arial"/>
              <a:buChar char="•"/>
              <a:tabLst>
                <a:tab pos="156210" algn="l"/>
              </a:tabLst>
            </a:pPr>
            <a:r>
              <a:rPr sz="2000" spc="-5" dirty="0">
                <a:latin typeface="Carlito"/>
                <a:cs typeface="Carlito"/>
              </a:rPr>
              <a:t>Cut </a:t>
            </a:r>
            <a:r>
              <a:rPr sz="2000" dirty="0">
                <a:latin typeface="Carlito"/>
                <a:cs typeface="Carlito"/>
              </a:rPr>
              <a:t>a </a:t>
            </a:r>
            <a:r>
              <a:rPr sz="2000" spc="-5" dirty="0">
                <a:latin typeface="Carlito"/>
                <a:cs typeface="Carlito"/>
              </a:rPr>
              <a:t>piece </a:t>
            </a:r>
            <a:r>
              <a:rPr sz="2000" dirty="0">
                <a:latin typeface="Carlito"/>
                <a:cs typeface="Carlito"/>
              </a:rPr>
              <a:t>and </a:t>
            </a:r>
            <a:r>
              <a:rPr sz="2000" spc="-5" dirty="0">
                <a:latin typeface="Carlito"/>
                <a:cs typeface="Carlito"/>
              </a:rPr>
              <a:t>inoculate </a:t>
            </a:r>
            <a:r>
              <a:rPr sz="2000" dirty="0">
                <a:latin typeface="Carlito"/>
                <a:cs typeface="Carlito"/>
              </a:rPr>
              <a:t>it </a:t>
            </a:r>
            <a:r>
              <a:rPr sz="2000" spc="-5" dirty="0">
                <a:latin typeface="Carlito"/>
                <a:cs typeface="Carlito"/>
              </a:rPr>
              <a:t>on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5" dirty="0">
                <a:latin typeface="Carlito"/>
                <a:cs typeface="Carlito"/>
              </a:rPr>
              <a:t>media</a:t>
            </a:r>
            <a:r>
              <a:rPr sz="2000" spc="-30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plate</a:t>
            </a:r>
            <a:endParaRPr sz="2000">
              <a:latin typeface="Carlito"/>
              <a:cs typeface="Carlito"/>
            </a:endParaRPr>
          </a:p>
          <a:p>
            <a:pPr marL="102235" indent="-90170">
              <a:lnSpc>
                <a:spcPct val="100000"/>
              </a:lnSpc>
              <a:buFont typeface="Arial"/>
              <a:buChar char="•"/>
              <a:tabLst>
                <a:tab pos="102870" algn="l"/>
              </a:tabLst>
            </a:pPr>
            <a:r>
              <a:rPr sz="2000" spc="-5" dirty="0">
                <a:latin typeface="Carlito"/>
                <a:cs typeface="Carlito"/>
              </a:rPr>
              <a:t>Then incubate </a:t>
            </a:r>
            <a:r>
              <a:rPr sz="2000" spc="-10" dirty="0">
                <a:latin typeface="Carlito"/>
                <a:cs typeface="Carlito"/>
              </a:rPr>
              <a:t>,after </a:t>
            </a:r>
            <a:r>
              <a:rPr sz="2000" dirty="0">
                <a:latin typeface="Carlito"/>
                <a:cs typeface="Carlito"/>
              </a:rPr>
              <a:t>2-5 </a:t>
            </a:r>
            <a:r>
              <a:rPr sz="2000" spc="-15" dirty="0">
                <a:latin typeface="Carlito"/>
                <a:cs typeface="Carlito"/>
              </a:rPr>
              <a:t>days </a:t>
            </a:r>
            <a:r>
              <a:rPr sz="2000" dirty="0">
                <a:latin typeface="Carlito"/>
                <a:cs typeface="Carlito"/>
              </a:rPr>
              <a:t>fungus </a:t>
            </a:r>
            <a:r>
              <a:rPr sz="2000" spc="-5" dirty="0">
                <a:latin typeface="Carlito"/>
                <a:cs typeface="Carlito"/>
              </a:rPr>
              <a:t>will</a:t>
            </a:r>
            <a:r>
              <a:rPr sz="2000" spc="-35" dirty="0">
                <a:latin typeface="Carlito"/>
                <a:cs typeface="Carlito"/>
              </a:rPr>
              <a:t> </a:t>
            </a:r>
            <a:r>
              <a:rPr sz="2000" spc="-15" dirty="0">
                <a:latin typeface="Carlito"/>
                <a:cs typeface="Carlito"/>
              </a:rPr>
              <a:t>grow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543800" y="5031333"/>
            <a:ext cx="1524000" cy="12907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</a:pPr>
            <a:r>
              <a:rPr b="1" u="sng" spc="-5" dirty="0">
                <a:solidFill>
                  <a:srgbClr val="00B050"/>
                </a:solidFill>
                <a:latin typeface="Carlito"/>
                <a:cs typeface="Carlito"/>
              </a:rPr>
              <a:t>These </a:t>
            </a:r>
            <a:r>
              <a:rPr b="1" u="sng" dirty="0">
                <a:solidFill>
                  <a:srgbClr val="00B050"/>
                </a:solidFill>
                <a:latin typeface="Carlito"/>
                <a:cs typeface="Carlito"/>
              </a:rPr>
              <a:t>plates of </a:t>
            </a:r>
            <a:r>
              <a:rPr b="1" u="sng" spc="-5" dirty="0">
                <a:solidFill>
                  <a:srgbClr val="00B050"/>
                </a:solidFill>
                <a:latin typeface="Carlito"/>
                <a:cs typeface="Carlito"/>
              </a:rPr>
              <a:t>fungus </a:t>
            </a:r>
            <a:r>
              <a:rPr b="1" u="sng" dirty="0">
                <a:solidFill>
                  <a:srgbClr val="00B050"/>
                </a:solidFill>
              </a:rPr>
              <a:t>will </a:t>
            </a:r>
            <a:r>
              <a:rPr b="1" u="sng" spc="-5" dirty="0">
                <a:solidFill>
                  <a:srgbClr val="00B050"/>
                </a:solidFill>
              </a:rPr>
              <a:t>be </a:t>
            </a:r>
            <a:r>
              <a:rPr b="1" u="sng" dirty="0">
                <a:solidFill>
                  <a:srgbClr val="00B050"/>
                </a:solidFill>
              </a:rPr>
              <a:t>incubated </a:t>
            </a:r>
            <a:r>
              <a:rPr b="1" u="sng" spc="-20" dirty="0">
                <a:solidFill>
                  <a:srgbClr val="00B050"/>
                </a:solidFill>
              </a:rPr>
              <a:t>straight  </a:t>
            </a:r>
            <a:r>
              <a:rPr b="1" u="sng" dirty="0">
                <a:solidFill>
                  <a:srgbClr val="00B050"/>
                </a:solidFill>
              </a:rPr>
              <a:t>at </a:t>
            </a:r>
            <a:r>
              <a:rPr b="1" u="sng" spc="-5" dirty="0">
                <a:solidFill>
                  <a:srgbClr val="00B050"/>
                </a:solidFill>
              </a:rPr>
              <a:t>28° </a:t>
            </a:r>
            <a:r>
              <a:rPr b="1" u="sng" dirty="0">
                <a:solidFill>
                  <a:srgbClr val="00B050"/>
                </a:solidFill>
              </a:rPr>
              <a:t>C </a:t>
            </a:r>
            <a:r>
              <a:rPr b="1" u="sng" spc="-5" dirty="0">
                <a:solidFill>
                  <a:srgbClr val="00B050"/>
                </a:solidFill>
              </a:rPr>
              <a:t>for </a:t>
            </a:r>
            <a:r>
              <a:rPr b="1" u="sng" dirty="0">
                <a:solidFill>
                  <a:srgbClr val="00B050"/>
                </a:solidFill>
              </a:rPr>
              <a:t>2-5 </a:t>
            </a:r>
            <a:r>
              <a:rPr b="1" u="sng" spc="-5" dirty="0">
                <a:solidFill>
                  <a:srgbClr val="00B050"/>
                </a:solidFill>
              </a:rPr>
              <a:t>days </a:t>
            </a:r>
            <a:r>
              <a:rPr b="1" u="sng" dirty="0">
                <a:solidFill>
                  <a:srgbClr val="00B050"/>
                </a:solidFill>
              </a:rPr>
              <a:t>and then </a:t>
            </a:r>
            <a:r>
              <a:rPr b="1" u="sng" spc="-5" dirty="0">
                <a:solidFill>
                  <a:srgbClr val="00B050"/>
                </a:solidFill>
              </a:rPr>
              <a:t>stored </a:t>
            </a:r>
            <a:r>
              <a:rPr b="1" u="sng" dirty="0">
                <a:solidFill>
                  <a:srgbClr val="00B050"/>
                </a:solidFill>
              </a:rPr>
              <a:t>at  refrigerator </a:t>
            </a:r>
            <a:r>
              <a:rPr b="1" u="sng" spc="-5" dirty="0">
                <a:solidFill>
                  <a:srgbClr val="00B050"/>
                </a:solidFill>
              </a:rPr>
              <a:t>until next </a:t>
            </a:r>
            <a:r>
              <a:rPr b="1" u="sng" dirty="0">
                <a:solidFill>
                  <a:srgbClr val="00B050"/>
                </a:solidFill>
              </a:rPr>
              <a:t>week when you </a:t>
            </a:r>
            <a:r>
              <a:rPr b="1" u="sng" spc="-5" dirty="0">
                <a:solidFill>
                  <a:srgbClr val="00B050"/>
                </a:solidFill>
              </a:rPr>
              <a:t>will  observe for</a:t>
            </a:r>
            <a:r>
              <a:rPr b="1" u="sng" spc="-40" dirty="0">
                <a:solidFill>
                  <a:srgbClr val="00B050"/>
                </a:solidFill>
              </a:rPr>
              <a:t> </a:t>
            </a:r>
            <a:r>
              <a:rPr b="1" u="sng" spc="-5" dirty="0">
                <a:solidFill>
                  <a:srgbClr val="00B050"/>
                </a:solidFill>
              </a:rPr>
              <a:t>results.</a:t>
            </a:r>
          </a:p>
        </p:txBody>
      </p:sp>
      <p:sp>
        <p:nvSpPr>
          <p:cNvPr id="3" name="object 3"/>
          <p:cNvSpPr/>
          <p:nvPr/>
        </p:nvSpPr>
        <p:spPr>
          <a:xfrm>
            <a:off x="2895600" y="3124200"/>
            <a:ext cx="3352800" cy="335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69948" y="978408"/>
            <a:ext cx="2350008" cy="978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43404" y="1168653"/>
            <a:ext cx="14135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Bac</a:t>
            </a:r>
            <a:r>
              <a:rPr sz="3200" b="1" spc="-25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eria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92623" y="978408"/>
            <a:ext cx="2354579" cy="9784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702934" y="1168653"/>
            <a:ext cx="9429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FFFFFF"/>
                </a:solidFill>
                <a:latin typeface="Carlito"/>
                <a:cs typeface="Carlito"/>
              </a:rPr>
              <a:t>Fun</a:t>
            </a:r>
            <a:r>
              <a:rPr b="1" spc="5" dirty="0">
                <a:solidFill>
                  <a:srgbClr val="FFFFFF"/>
                </a:solidFill>
                <a:latin typeface="Carlito"/>
                <a:cs typeface="Carlito"/>
              </a:rPr>
              <a:t>g</a:t>
            </a:r>
            <a:r>
              <a:rPr b="1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</a:p>
        </p:txBody>
      </p:sp>
      <p:sp>
        <p:nvSpPr>
          <p:cNvPr id="6" name="object 6"/>
          <p:cNvSpPr/>
          <p:nvPr/>
        </p:nvSpPr>
        <p:spPr>
          <a:xfrm>
            <a:off x="1104900" y="2209800"/>
            <a:ext cx="3429000" cy="3429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29200" y="2133600"/>
            <a:ext cx="2857500" cy="34766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5C7AE51D-130E-08CA-AC28-1E708EAA659E}"/>
              </a:ext>
            </a:extLst>
          </p:cNvPr>
          <p:cNvSpPr txBox="1">
            <a:spLocks/>
          </p:cNvSpPr>
          <p:nvPr/>
        </p:nvSpPr>
        <p:spPr>
          <a:xfrm>
            <a:off x="3886200" y="-33454"/>
            <a:ext cx="193484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6000" kern="0" spc="-114">
                <a:solidFill>
                  <a:srgbClr val="6F2F9F"/>
                </a:solidFill>
              </a:rPr>
              <a:t>R</a:t>
            </a:r>
            <a:r>
              <a:rPr lang="en-US" sz="6000" kern="0">
                <a:solidFill>
                  <a:srgbClr val="6F2F9F"/>
                </a:solidFill>
              </a:rPr>
              <a:t>esult</a:t>
            </a:r>
            <a:endParaRPr lang="en-US" sz="6000" kern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FBD3AB-E98B-2205-8FD7-77C712CB5F5F}"/>
              </a:ext>
            </a:extLst>
          </p:cNvPr>
          <p:cNvSpPr txBox="1"/>
          <p:nvPr/>
        </p:nvSpPr>
        <p:spPr>
          <a:xfrm>
            <a:off x="3396868" y="6019800"/>
            <a:ext cx="39503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Write a report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26358" y="466166"/>
            <a:ext cx="189483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The</a:t>
            </a:r>
            <a:r>
              <a:rPr sz="4400" spc="-85" dirty="0"/>
              <a:t> </a:t>
            </a:r>
            <a:r>
              <a:rPr sz="4400" dirty="0"/>
              <a:t>Aim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1062634" y="1378965"/>
            <a:ext cx="7020559" cy="1005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C00000"/>
                </a:solidFill>
                <a:latin typeface="Carlito"/>
                <a:cs typeface="Carlito"/>
              </a:rPr>
              <a:t>Isolation </a:t>
            </a:r>
            <a:r>
              <a:rPr sz="3200" b="1" dirty="0">
                <a:solidFill>
                  <a:srgbClr val="C00000"/>
                </a:solidFill>
                <a:latin typeface="Carlito"/>
                <a:cs typeface="Carlito"/>
              </a:rPr>
              <a:t>of </a:t>
            </a:r>
            <a:r>
              <a:rPr sz="3200" b="1" spc="-10" dirty="0">
                <a:solidFill>
                  <a:srgbClr val="C00000"/>
                </a:solidFill>
                <a:latin typeface="Carlito"/>
                <a:cs typeface="Carlito"/>
              </a:rPr>
              <a:t>micro organisms from</a:t>
            </a:r>
            <a:r>
              <a:rPr sz="3200" b="1" spc="-11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3200" b="1" spc="-5" dirty="0">
                <a:solidFill>
                  <a:srgbClr val="C00000"/>
                </a:solidFill>
                <a:latin typeface="Carlito"/>
                <a:cs typeface="Carlito"/>
              </a:rPr>
              <a:t>various</a:t>
            </a:r>
            <a:endParaRPr sz="3200">
              <a:latin typeface="Carlito"/>
              <a:cs typeface="Carlito"/>
            </a:endParaRPr>
          </a:p>
          <a:p>
            <a:pPr marL="341630" algn="ctr">
              <a:lnSpc>
                <a:spcPct val="100000"/>
              </a:lnSpc>
              <a:spcBef>
                <a:spcPts val="25"/>
              </a:spcBef>
            </a:pPr>
            <a:r>
              <a:rPr sz="3200" b="1" spc="-10" dirty="0">
                <a:solidFill>
                  <a:srgbClr val="C00000"/>
                </a:solidFill>
                <a:latin typeface="Carlito"/>
                <a:cs typeface="Carlito"/>
              </a:rPr>
              <a:t>environments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2667000"/>
            <a:ext cx="6096000" cy="3743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2431" y="466166"/>
            <a:ext cx="344677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1" i="1" spc="-25" dirty="0">
                <a:latin typeface="Carlito"/>
                <a:cs typeface="Carlito"/>
              </a:rPr>
              <a:t>steps</a:t>
            </a:r>
            <a:r>
              <a:rPr sz="4400" b="1" i="1" spc="-50" dirty="0">
                <a:latin typeface="Carlito"/>
                <a:cs typeface="Carlito"/>
              </a:rPr>
              <a:t> </a:t>
            </a:r>
            <a:r>
              <a:rPr sz="4400" b="1" i="1" dirty="0">
                <a:latin typeface="Carlito"/>
                <a:cs typeface="Carlito"/>
              </a:rPr>
              <a:t>:</a:t>
            </a:r>
            <a:endParaRPr sz="44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63370"/>
            <a:ext cx="8006715" cy="4245393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527685" marR="458470" indent="-515620">
              <a:lnSpc>
                <a:spcPts val="3240"/>
              </a:lnSpc>
              <a:spcBef>
                <a:spcPts val="72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lang="en-US" sz="3000" b="1" spc="-5" dirty="0">
                <a:solidFill>
                  <a:srgbClr val="C00000"/>
                </a:solidFill>
                <a:latin typeface="Carlito"/>
                <a:cs typeface="Carlito"/>
              </a:rPr>
              <a:t>Isolation</a:t>
            </a:r>
            <a:r>
              <a:rPr sz="3000" b="1" spc="-5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3000" b="1" spc="-175" dirty="0">
                <a:solidFill>
                  <a:srgbClr val="49452A"/>
                </a:solidFill>
                <a:latin typeface="Arial"/>
                <a:cs typeface="Arial"/>
              </a:rPr>
              <a:t>– </a:t>
            </a:r>
            <a:r>
              <a:rPr sz="3000" b="1" spc="-10" dirty="0">
                <a:solidFill>
                  <a:srgbClr val="49452A"/>
                </a:solidFill>
                <a:latin typeface="Carlito"/>
                <a:cs typeface="Carlito"/>
              </a:rPr>
              <a:t>introduction </a:t>
            </a:r>
            <a:r>
              <a:rPr sz="3000" b="1" dirty="0">
                <a:solidFill>
                  <a:srgbClr val="49452A"/>
                </a:solidFill>
                <a:latin typeface="Carlito"/>
                <a:cs typeface="Carlito"/>
              </a:rPr>
              <a:t>of a </a:t>
            </a:r>
            <a:r>
              <a:rPr sz="3000" b="1" spc="-5" dirty="0">
                <a:solidFill>
                  <a:srgbClr val="49452A"/>
                </a:solidFill>
                <a:latin typeface="Carlito"/>
                <a:cs typeface="Carlito"/>
              </a:rPr>
              <a:t>sample </a:t>
            </a:r>
            <a:r>
              <a:rPr sz="3000" b="1" spc="-15" dirty="0">
                <a:solidFill>
                  <a:srgbClr val="49452A"/>
                </a:solidFill>
                <a:latin typeface="Carlito"/>
                <a:cs typeface="Carlito"/>
              </a:rPr>
              <a:t>into </a:t>
            </a:r>
            <a:r>
              <a:rPr sz="3000" b="1" dirty="0">
                <a:solidFill>
                  <a:srgbClr val="49452A"/>
                </a:solidFill>
                <a:latin typeface="Carlito"/>
                <a:cs typeface="Carlito"/>
              </a:rPr>
              <a:t>a  </a:t>
            </a:r>
            <a:r>
              <a:rPr sz="3000" b="1" spc="-10" dirty="0">
                <a:solidFill>
                  <a:srgbClr val="49452A"/>
                </a:solidFill>
                <a:latin typeface="Carlito"/>
                <a:cs typeface="Carlito"/>
              </a:rPr>
              <a:t>container </a:t>
            </a:r>
            <a:r>
              <a:rPr sz="3000" b="1" dirty="0">
                <a:solidFill>
                  <a:srgbClr val="49452A"/>
                </a:solidFill>
                <a:latin typeface="Carlito"/>
                <a:cs typeface="Carlito"/>
              </a:rPr>
              <a:t>of </a:t>
            </a:r>
            <a:r>
              <a:rPr sz="3000" b="1" spc="-5" dirty="0">
                <a:solidFill>
                  <a:srgbClr val="49452A"/>
                </a:solidFill>
                <a:latin typeface="Carlito"/>
                <a:cs typeface="Carlito"/>
              </a:rPr>
              <a:t>media </a:t>
            </a:r>
            <a:r>
              <a:rPr sz="3000" b="1" spc="-10" dirty="0">
                <a:solidFill>
                  <a:srgbClr val="49452A"/>
                </a:solidFill>
                <a:latin typeface="Carlito"/>
                <a:cs typeface="Carlito"/>
              </a:rPr>
              <a:t>to produce </a:t>
            </a:r>
            <a:r>
              <a:rPr sz="3000" b="1" dirty="0">
                <a:solidFill>
                  <a:srgbClr val="49452A"/>
                </a:solidFill>
                <a:latin typeface="Carlito"/>
                <a:cs typeface="Carlito"/>
              </a:rPr>
              <a:t>a </a:t>
            </a:r>
            <a:r>
              <a:rPr sz="3000" b="1" spc="-10" dirty="0">
                <a:solidFill>
                  <a:srgbClr val="49452A"/>
                </a:solidFill>
                <a:latin typeface="Carlito"/>
                <a:cs typeface="Carlito"/>
              </a:rPr>
              <a:t>culture </a:t>
            </a:r>
            <a:r>
              <a:rPr sz="3000" b="1" spc="-5" dirty="0">
                <a:solidFill>
                  <a:srgbClr val="49452A"/>
                </a:solidFill>
                <a:latin typeface="Carlito"/>
                <a:cs typeface="Carlito"/>
              </a:rPr>
              <a:t>of </a:t>
            </a:r>
            <a:r>
              <a:rPr sz="3000" b="1" spc="-10" dirty="0">
                <a:solidFill>
                  <a:srgbClr val="49452A"/>
                </a:solidFill>
                <a:latin typeface="Carlito"/>
                <a:cs typeface="Carlito"/>
              </a:rPr>
              <a:t>observable</a:t>
            </a:r>
            <a:r>
              <a:rPr sz="3000" b="1" spc="-5" dirty="0">
                <a:solidFill>
                  <a:srgbClr val="49452A"/>
                </a:solidFill>
                <a:latin typeface="Carlito"/>
                <a:cs typeface="Carlito"/>
              </a:rPr>
              <a:t> growth.</a:t>
            </a:r>
            <a:endParaRPr lang="en-US" sz="3000" b="1" spc="-5" dirty="0">
              <a:solidFill>
                <a:srgbClr val="49452A"/>
              </a:solidFill>
              <a:latin typeface="Carlito"/>
              <a:cs typeface="Carlito"/>
            </a:endParaRPr>
          </a:p>
          <a:p>
            <a:pPr marL="527685" marR="458470" indent="-515620">
              <a:lnSpc>
                <a:spcPts val="3240"/>
              </a:lnSpc>
              <a:spcBef>
                <a:spcPts val="72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lang="en-US" sz="3000" dirty="0">
                <a:latin typeface="Carlito"/>
                <a:cs typeface="Carlito"/>
              </a:rPr>
              <a:t>2. </a:t>
            </a:r>
            <a:r>
              <a:rPr lang="en-US" sz="3000" b="1" spc="-5" dirty="0">
                <a:solidFill>
                  <a:srgbClr val="C00000"/>
                </a:solidFill>
                <a:latin typeface="Carlito"/>
                <a:cs typeface="Carlito"/>
              </a:rPr>
              <a:t>Inoculation</a:t>
            </a:r>
            <a:endParaRPr sz="3000" dirty="0">
              <a:latin typeface="Carlito"/>
              <a:cs typeface="Carlito"/>
            </a:endParaRPr>
          </a:p>
          <a:p>
            <a:pPr marL="527685" marR="5080" indent="-515620">
              <a:lnSpc>
                <a:spcPts val="3240"/>
              </a:lnSpc>
              <a:spcBef>
                <a:spcPts val="720"/>
              </a:spcBef>
              <a:buAutoNum type="arabicPeriod"/>
              <a:tabLst>
                <a:tab pos="527685" algn="l"/>
                <a:tab pos="528320" algn="l"/>
                <a:tab pos="2667635" algn="l"/>
              </a:tabLst>
            </a:pPr>
            <a:r>
              <a:rPr sz="3000" b="1" spc="-5" dirty="0">
                <a:solidFill>
                  <a:srgbClr val="C00000"/>
                </a:solidFill>
                <a:latin typeface="Carlito"/>
                <a:cs typeface="Carlito"/>
              </a:rPr>
              <a:t>Incubation</a:t>
            </a:r>
            <a:r>
              <a:rPr sz="3000" b="1" spc="-20" dirty="0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sz="3000" b="1" spc="-175" dirty="0">
                <a:solidFill>
                  <a:srgbClr val="49452A"/>
                </a:solidFill>
                <a:latin typeface="Arial"/>
                <a:cs typeface="Arial"/>
              </a:rPr>
              <a:t>–	</a:t>
            </a:r>
            <a:r>
              <a:rPr sz="3000" b="1" spc="-5" dirty="0">
                <a:solidFill>
                  <a:srgbClr val="49452A"/>
                </a:solidFill>
                <a:latin typeface="Carlito"/>
                <a:cs typeface="Carlito"/>
              </a:rPr>
              <a:t>conditions </a:t>
            </a:r>
            <a:r>
              <a:rPr sz="3000" b="1" spc="-10" dirty="0">
                <a:solidFill>
                  <a:srgbClr val="49452A"/>
                </a:solidFill>
                <a:latin typeface="Carlito"/>
                <a:cs typeface="Carlito"/>
              </a:rPr>
              <a:t>that </a:t>
            </a:r>
            <a:r>
              <a:rPr sz="3000" b="1" spc="-5" dirty="0">
                <a:solidFill>
                  <a:srgbClr val="49452A"/>
                </a:solidFill>
                <a:latin typeface="Carlito"/>
                <a:cs typeface="Carlito"/>
              </a:rPr>
              <a:t>allow growth </a:t>
            </a:r>
            <a:r>
              <a:rPr sz="3000" b="1" dirty="0">
                <a:solidFill>
                  <a:srgbClr val="49452A"/>
                </a:solidFill>
                <a:latin typeface="Carlito"/>
                <a:cs typeface="Carlito"/>
              </a:rPr>
              <a:t>e.g.,  </a:t>
            </a:r>
            <a:r>
              <a:rPr sz="3000" b="1" spc="-20" dirty="0">
                <a:solidFill>
                  <a:srgbClr val="49452A"/>
                </a:solidFill>
                <a:latin typeface="Carlito"/>
                <a:cs typeface="Carlito"/>
              </a:rPr>
              <a:t>temperature </a:t>
            </a:r>
            <a:r>
              <a:rPr sz="3000" b="1" spc="-5" dirty="0">
                <a:solidFill>
                  <a:srgbClr val="49452A"/>
                </a:solidFill>
                <a:latin typeface="Carlito"/>
                <a:cs typeface="Carlito"/>
              </a:rPr>
              <a:t>,humidity</a:t>
            </a:r>
            <a:r>
              <a:rPr sz="3000" b="1" dirty="0">
                <a:solidFill>
                  <a:srgbClr val="49452A"/>
                </a:solidFill>
                <a:latin typeface="Carlito"/>
                <a:cs typeface="Carlito"/>
              </a:rPr>
              <a:t> </a:t>
            </a:r>
            <a:r>
              <a:rPr sz="3000" b="1" spc="-15" dirty="0">
                <a:solidFill>
                  <a:srgbClr val="49452A"/>
                </a:solidFill>
                <a:latin typeface="Carlito"/>
                <a:cs typeface="Carlito"/>
              </a:rPr>
              <a:t>etc..</a:t>
            </a:r>
            <a:endParaRPr sz="3000" dirty="0"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spcBef>
                <a:spcPts val="36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lang="en-US" sz="3000" b="1" spc="-10" dirty="0">
                <a:solidFill>
                  <a:srgbClr val="C00000"/>
                </a:solidFill>
                <a:latin typeface="Carlito"/>
                <a:cs typeface="Carlito"/>
              </a:rPr>
              <a:t>Inspection</a:t>
            </a:r>
          </a:p>
          <a:p>
            <a:pPr marL="527685" indent="-515620">
              <a:lnSpc>
                <a:spcPct val="100000"/>
              </a:lnSpc>
              <a:spcBef>
                <a:spcPts val="360"/>
              </a:spcBef>
              <a:buAutoNum type="arabicPeriod"/>
              <a:tabLst>
                <a:tab pos="527685" algn="l"/>
                <a:tab pos="528320" algn="l"/>
              </a:tabLst>
            </a:pPr>
            <a:endParaRPr lang="en-US" sz="3000" b="1" spc="-10" dirty="0">
              <a:solidFill>
                <a:srgbClr val="C00000"/>
              </a:solidFill>
              <a:latin typeface="Carlito"/>
              <a:cs typeface="Carlito"/>
            </a:endParaRPr>
          </a:p>
          <a:p>
            <a:pPr marL="527685" indent="-515620">
              <a:lnSpc>
                <a:spcPct val="100000"/>
              </a:lnSpc>
              <a:spcBef>
                <a:spcPts val="360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3000" b="1" spc="-10" dirty="0">
                <a:solidFill>
                  <a:srgbClr val="C00000"/>
                </a:solidFill>
                <a:latin typeface="Carlito"/>
                <a:cs typeface="Carlito"/>
              </a:rPr>
              <a:t>Identification</a:t>
            </a:r>
            <a:r>
              <a:rPr sz="3000" b="1" spc="-10" dirty="0">
                <a:latin typeface="Carlito"/>
                <a:cs typeface="Carlito"/>
              </a:rPr>
              <a:t>.</a:t>
            </a:r>
            <a:endParaRPr sz="30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39846" y="428066"/>
            <a:ext cx="24695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i="1" spc="-10" dirty="0">
                <a:solidFill>
                  <a:srgbClr val="FF0000"/>
                </a:solidFill>
                <a:latin typeface="Carlito"/>
                <a:cs typeface="Carlito"/>
              </a:rPr>
              <a:t>Incubator</a:t>
            </a:r>
            <a:endParaRPr sz="4800"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78739" y="1182370"/>
            <a:ext cx="5790565" cy="4303741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45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/>
              <a:t>In </a:t>
            </a:r>
            <a:r>
              <a:rPr spc="-30" dirty="0"/>
              <a:t>biology, </a:t>
            </a:r>
            <a:r>
              <a:rPr dirty="0"/>
              <a:t>an </a:t>
            </a:r>
            <a:r>
              <a:rPr spc="-10" dirty="0"/>
              <a:t>incubator </a:t>
            </a:r>
            <a:r>
              <a:rPr dirty="0"/>
              <a:t>is a </a:t>
            </a:r>
            <a:r>
              <a:rPr spc="-10" dirty="0"/>
              <a:t>device </a:t>
            </a:r>
            <a:r>
              <a:rPr spc="-10" dirty="0">
                <a:solidFill>
                  <a:srgbClr val="006FC0"/>
                </a:solidFill>
              </a:rPr>
              <a:t> </a:t>
            </a:r>
            <a:r>
              <a:rPr dirty="0">
                <a:solidFill>
                  <a:srgbClr val="006FC0"/>
                </a:solidFill>
              </a:rPr>
              <a:t>used </a:t>
            </a:r>
            <a:r>
              <a:rPr spc="-15" dirty="0">
                <a:solidFill>
                  <a:srgbClr val="006FC0"/>
                </a:solidFill>
              </a:rPr>
              <a:t>to </a:t>
            </a:r>
            <a:r>
              <a:rPr spc="-10" dirty="0">
                <a:solidFill>
                  <a:srgbClr val="FF0000"/>
                </a:solidFill>
              </a:rPr>
              <a:t>grow </a:t>
            </a:r>
            <a:r>
              <a:rPr spc="-5" dirty="0">
                <a:solidFill>
                  <a:srgbClr val="FF0000"/>
                </a:solidFill>
              </a:rPr>
              <a:t>and </a:t>
            </a:r>
            <a:r>
              <a:rPr spc="-15" dirty="0">
                <a:solidFill>
                  <a:srgbClr val="FF0000"/>
                </a:solidFill>
              </a:rPr>
              <a:t>maintain  </a:t>
            </a:r>
            <a:r>
              <a:rPr spc="-10" dirty="0">
                <a:solidFill>
                  <a:srgbClr val="FF0000"/>
                </a:solidFill>
              </a:rPr>
              <a:t>microbiological cultures </a:t>
            </a:r>
            <a:r>
              <a:rPr dirty="0">
                <a:solidFill>
                  <a:srgbClr val="FF0000"/>
                </a:solidFill>
              </a:rPr>
              <a:t>or </a:t>
            </a:r>
            <a:r>
              <a:rPr spc="-5" dirty="0">
                <a:solidFill>
                  <a:srgbClr val="FF0000"/>
                </a:solidFill>
              </a:rPr>
              <a:t>cell  </a:t>
            </a:r>
            <a:r>
              <a:rPr spc="-10" dirty="0">
                <a:solidFill>
                  <a:srgbClr val="FF0000"/>
                </a:solidFill>
              </a:rPr>
              <a:t>cultures.</a:t>
            </a:r>
          </a:p>
          <a:p>
            <a:pPr marL="469900" marR="99060" indent="-457200">
              <a:lnSpc>
                <a:spcPct val="90000"/>
              </a:lnSpc>
              <a:spcBef>
                <a:spcPts val="720"/>
              </a:spcBef>
              <a:buClr>
                <a:srgbClr val="49452A"/>
              </a:buClr>
              <a:buFont typeface="Wingdings" panose="05000000000000000000" pitchFamily="2" charset="2"/>
              <a:buChar char="Ø"/>
              <a:tabLst>
                <a:tab pos="438784" algn="l"/>
                <a:tab pos="439420" algn="l"/>
              </a:tabLst>
            </a:pPr>
            <a:r>
              <a:rPr b="0" dirty="0">
                <a:solidFill>
                  <a:srgbClr val="000000"/>
                </a:solidFill>
              </a:rPr>
              <a:t>	</a:t>
            </a:r>
            <a:r>
              <a:rPr spc="-5" dirty="0">
                <a:solidFill>
                  <a:srgbClr val="7030A0"/>
                </a:solidFill>
              </a:rPr>
              <a:t>The </a:t>
            </a:r>
            <a:r>
              <a:rPr spc="-10" dirty="0">
                <a:solidFill>
                  <a:srgbClr val="7030A0"/>
                </a:solidFill>
              </a:rPr>
              <a:t>incubator maintains </a:t>
            </a:r>
            <a:r>
              <a:rPr u="sng" spc="-5" dirty="0">
                <a:solidFill>
                  <a:srgbClr val="7030A0"/>
                </a:solidFill>
              </a:rPr>
              <a:t>optimal  </a:t>
            </a:r>
            <a:r>
              <a:rPr u="sng" spc="-20" dirty="0">
                <a:solidFill>
                  <a:srgbClr val="7030A0"/>
                </a:solidFill>
              </a:rPr>
              <a:t>temperature</a:t>
            </a:r>
            <a:r>
              <a:rPr spc="-20" dirty="0">
                <a:solidFill>
                  <a:srgbClr val="7030A0"/>
                </a:solidFill>
              </a:rPr>
              <a:t>, </a:t>
            </a:r>
            <a:r>
              <a:rPr u="sng" spc="-5" dirty="0">
                <a:solidFill>
                  <a:srgbClr val="7030A0"/>
                </a:solidFill>
              </a:rPr>
              <a:t>humidity</a:t>
            </a:r>
            <a:r>
              <a:rPr spc="-5" dirty="0">
                <a:solidFill>
                  <a:srgbClr val="7030A0"/>
                </a:solidFill>
              </a:rPr>
              <a:t> and </a:t>
            </a:r>
            <a:r>
              <a:rPr dirty="0">
                <a:solidFill>
                  <a:srgbClr val="7030A0"/>
                </a:solidFill>
              </a:rPr>
              <a:t>other  </a:t>
            </a:r>
            <a:r>
              <a:rPr spc="-5" dirty="0">
                <a:solidFill>
                  <a:srgbClr val="7030A0"/>
                </a:solidFill>
              </a:rPr>
              <a:t>conditions </a:t>
            </a:r>
            <a:r>
              <a:rPr dirty="0">
                <a:solidFill>
                  <a:srgbClr val="7030A0"/>
                </a:solidFill>
              </a:rPr>
              <a:t>such as the </a:t>
            </a:r>
            <a:r>
              <a:rPr u="sng" spc="-10" dirty="0">
                <a:solidFill>
                  <a:srgbClr val="7030A0"/>
                </a:solidFill>
              </a:rPr>
              <a:t>carbon  </a:t>
            </a:r>
            <a:r>
              <a:rPr u="sng" spc="-15" dirty="0">
                <a:solidFill>
                  <a:srgbClr val="7030A0"/>
                </a:solidFill>
              </a:rPr>
              <a:t>dioxide </a:t>
            </a:r>
            <a:r>
              <a:rPr u="sng" spc="-10" dirty="0">
                <a:solidFill>
                  <a:srgbClr val="7030A0"/>
                </a:solidFill>
              </a:rPr>
              <a:t>(CO2) </a:t>
            </a:r>
            <a:r>
              <a:rPr u="sng" dirty="0">
                <a:solidFill>
                  <a:srgbClr val="7030A0"/>
                </a:solidFill>
              </a:rPr>
              <a:t>and </a:t>
            </a:r>
            <a:r>
              <a:rPr u="sng" spc="-25" dirty="0">
                <a:solidFill>
                  <a:srgbClr val="7030A0"/>
                </a:solidFill>
              </a:rPr>
              <a:t>oxygen </a:t>
            </a:r>
            <a:r>
              <a:rPr spc="-20" dirty="0"/>
              <a:t>content  </a:t>
            </a:r>
            <a:r>
              <a:rPr dirty="0"/>
              <a:t>of the </a:t>
            </a:r>
            <a:r>
              <a:rPr spc="-10" dirty="0"/>
              <a:t>atmosphere</a:t>
            </a:r>
            <a:r>
              <a:rPr spc="-30" dirty="0"/>
              <a:t> </a:t>
            </a:r>
            <a:r>
              <a:rPr spc="-5" dirty="0"/>
              <a:t>inside.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495800" y="3891467"/>
            <a:ext cx="4648200" cy="2966720"/>
            <a:chOff x="4495800" y="3891467"/>
            <a:chExt cx="4648200" cy="2966720"/>
          </a:xfrm>
        </p:grpSpPr>
        <p:sp>
          <p:nvSpPr>
            <p:cNvPr id="5" name="object 5"/>
            <p:cNvSpPr/>
            <p:nvPr/>
          </p:nvSpPr>
          <p:spPr>
            <a:xfrm>
              <a:off x="6781800" y="3891467"/>
              <a:ext cx="2362199" cy="24029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95800" y="4571999"/>
              <a:ext cx="2286000" cy="22859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6477000" y="381000"/>
            <a:ext cx="2463628" cy="3076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69185" y="186944"/>
            <a:ext cx="528955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solidFill>
                  <a:srgbClr val="00CCFF"/>
                </a:solidFill>
              </a:rPr>
              <a:t>Materials </a:t>
            </a:r>
            <a:r>
              <a:rPr sz="4400" dirty="0">
                <a:solidFill>
                  <a:srgbClr val="00CCFF"/>
                </a:solidFill>
              </a:rPr>
              <a:t>and</a:t>
            </a:r>
            <a:r>
              <a:rPr sz="4400" spc="-70" dirty="0">
                <a:solidFill>
                  <a:srgbClr val="00CCFF"/>
                </a:solidFill>
              </a:rPr>
              <a:t> </a:t>
            </a:r>
            <a:r>
              <a:rPr sz="4400" dirty="0">
                <a:solidFill>
                  <a:srgbClr val="00CCFF"/>
                </a:solidFill>
              </a:rPr>
              <a:t>methods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231140" y="1205839"/>
            <a:ext cx="6518909" cy="431863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20" dirty="0">
                <a:solidFill>
                  <a:srgbClr val="49452A"/>
                </a:solidFill>
                <a:latin typeface="Carlito"/>
                <a:cs typeface="Carlito"/>
              </a:rPr>
              <a:t>Dettol</a:t>
            </a:r>
            <a:r>
              <a:rPr sz="3200" b="1" spc="-15" dirty="0">
                <a:solidFill>
                  <a:srgbClr val="49452A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49452A"/>
                </a:solidFill>
                <a:latin typeface="Carlito"/>
                <a:cs typeface="Carlito"/>
              </a:rPr>
              <a:t>50%+Cotton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0" dirty="0">
                <a:solidFill>
                  <a:srgbClr val="49452A"/>
                </a:solidFill>
                <a:latin typeface="Carlito"/>
                <a:cs typeface="Carlito"/>
              </a:rPr>
              <a:t>Benzene</a:t>
            </a:r>
            <a:r>
              <a:rPr sz="3200" b="1" spc="-20" dirty="0">
                <a:solidFill>
                  <a:srgbClr val="49452A"/>
                </a:solidFill>
                <a:latin typeface="Carlito"/>
                <a:cs typeface="Carlito"/>
              </a:rPr>
              <a:t> </a:t>
            </a:r>
            <a:r>
              <a:rPr sz="3200" b="1" spc="-5" dirty="0">
                <a:solidFill>
                  <a:srgbClr val="49452A"/>
                </a:solidFill>
                <a:latin typeface="Carlito"/>
                <a:cs typeface="Carlito"/>
              </a:rPr>
              <a:t>burner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20" dirty="0">
                <a:solidFill>
                  <a:srgbClr val="49452A"/>
                </a:solidFill>
                <a:latin typeface="Carlito"/>
                <a:cs typeface="Carlito"/>
              </a:rPr>
              <a:t>Petri </a:t>
            </a:r>
            <a:r>
              <a:rPr sz="3200" b="1" spc="-15" dirty="0">
                <a:solidFill>
                  <a:srgbClr val="49452A"/>
                </a:solidFill>
                <a:latin typeface="Carlito"/>
                <a:cs typeface="Carlito"/>
              </a:rPr>
              <a:t>plate </a:t>
            </a:r>
            <a:r>
              <a:rPr sz="3200" b="1" spc="-5" dirty="0">
                <a:solidFill>
                  <a:srgbClr val="49452A"/>
                </a:solidFill>
                <a:latin typeface="Carlito"/>
                <a:cs typeface="Carlito"/>
              </a:rPr>
              <a:t>with media</a:t>
            </a:r>
            <a:r>
              <a:rPr sz="3200" b="1" spc="-55" dirty="0">
                <a:solidFill>
                  <a:srgbClr val="49452A"/>
                </a:solidFill>
                <a:latin typeface="Carlito"/>
                <a:cs typeface="Carlito"/>
              </a:rPr>
              <a:t> </a:t>
            </a:r>
            <a:r>
              <a:rPr sz="3200" b="1" dirty="0">
                <a:solidFill>
                  <a:srgbClr val="49452A"/>
                </a:solidFill>
                <a:latin typeface="Carlito"/>
                <a:cs typeface="Carlito"/>
              </a:rPr>
              <a:t>:</a:t>
            </a:r>
            <a:endParaRPr sz="320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  <a:tabLst>
                <a:tab pos="354965" algn="l"/>
              </a:tabLst>
            </a:pPr>
            <a:r>
              <a:rPr sz="3200" dirty="0">
                <a:solidFill>
                  <a:srgbClr val="77923B"/>
                </a:solidFill>
                <a:latin typeface="Carlito"/>
                <a:cs typeface="Carlito"/>
              </a:rPr>
              <a:t>-	</a:t>
            </a:r>
            <a:r>
              <a:rPr sz="3200" b="1" dirty="0">
                <a:solidFill>
                  <a:srgbClr val="77923B"/>
                </a:solidFill>
                <a:latin typeface="Carlito"/>
                <a:cs typeface="Carlito"/>
              </a:rPr>
              <a:t>NA </a:t>
            </a:r>
            <a:r>
              <a:rPr sz="3200" b="1" spc="-15" dirty="0">
                <a:solidFill>
                  <a:srgbClr val="49452A"/>
                </a:solidFill>
                <a:latin typeface="Carlito"/>
                <a:cs typeface="Carlito"/>
              </a:rPr>
              <a:t>(for </a:t>
            </a:r>
            <a:r>
              <a:rPr sz="3200" b="1" spc="-5" dirty="0">
                <a:solidFill>
                  <a:srgbClr val="49452A"/>
                </a:solidFill>
                <a:latin typeface="Carlito"/>
                <a:cs typeface="Carlito"/>
              </a:rPr>
              <a:t>bacteria </a:t>
            </a:r>
            <a:r>
              <a:rPr sz="3200" b="1" dirty="0">
                <a:solidFill>
                  <a:srgbClr val="49452A"/>
                </a:solidFill>
                <a:latin typeface="Carlito"/>
                <a:cs typeface="Carlito"/>
              </a:rPr>
              <a:t>) </a:t>
            </a:r>
            <a:r>
              <a:rPr sz="3200" b="1" spc="-185" dirty="0">
                <a:solidFill>
                  <a:srgbClr val="49452A"/>
                </a:solidFill>
                <a:latin typeface="Arial"/>
                <a:cs typeface="Arial"/>
              </a:rPr>
              <a:t>– </a:t>
            </a:r>
            <a:r>
              <a:rPr sz="3200" b="1" spc="-25" dirty="0">
                <a:solidFill>
                  <a:srgbClr val="77923B"/>
                </a:solidFill>
                <a:latin typeface="Carlito"/>
                <a:cs typeface="Carlito"/>
              </a:rPr>
              <a:t>PDA </a:t>
            </a:r>
            <a:r>
              <a:rPr sz="3200" b="1" spc="-15" dirty="0">
                <a:solidFill>
                  <a:srgbClr val="49452A"/>
                </a:solidFill>
                <a:latin typeface="Carlito"/>
                <a:cs typeface="Carlito"/>
              </a:rPr>
              <a:t>(for</a:t>
            </a:r>
            <a:r>
              <a:rPr sz="3200" b="1" spc="-25" dirty="0">
                <a:solidFill>
                  <a:srgbClr val="49452A"/>
                </a:solidFill>
                <a:latin typeface="Carlito"/>
                <a:cs typeface="Carlito"/>
              </a:rPr>
              <a:t> </a:t>
            </a:r>
            <a:r>
              <a:rPr sz="3200" b="1" spc="-5" dirty="0">
                <a:solidFill>
                  <a:srgbClr val="49452A"/>
                </a:solidFill>
                <a:latin typeface="Carlito"/>
                <a:cs typeface="Carlito"/>
              </a:rPr>
              <a:t>fungi).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5" dirty="0">
                <a:solidFill>
                  <a:srgbClr val="49452A"/>
                </a:solidFill>
                <a:latin typeface="Carlito"/>
                <a:cs typeface="Carlito"/>
              </a:rPr>
              <a:t>Cotton</a:t>
            </a:r>
            <a:r>
              <a:rPr sz="3200" b="1" spc="-20" dirty="0">
                <a:solidFill>
                  <a:srgbClr val="49452A"/>
                </a:solidFill>
                <a:latin typeface="Carlito"/>
                <a:cs typeface="Carlito"/>
              </a:rPr>
              <a:t> </a:t>
            </a:r>
            <a:r>
              <a:rPr sz="3200" b="1" spc="-10" dirty="0">
                <a:solidFill>
                  <a:srgbClr val="49452A"/>
                </a:solidFill>
                <a:latin typeface="Carlito"/>
                <a:cs typeface="Carlito"/>
              </a:rPr>
              <a:t>swap</a:t>
            </a:r>
            <a:endParaRPr sz="3200">
              <a:latin typeface="Carlito"/>
              <a:cs typeface="Carlito"/>
            </a:endParaRPr>
          </a:p>
          <a:p>
            <a:pPr marL="354965" marR="5080" indent="-354965">
              <a:lnSpc>
                <a:spcPct val="110000"/>
              </a:lnSpc>
              <a:spcBef>
                <a:spcPts val="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49452A"/>
                </a:solidFill>
                <a:latin typeface="Carlito"/>
                <a:cs typeface="Carlito"/>
              </a:rPr>
              <a:t>Samples : Soil </a:t>
            </a:r>
            <a:r>
              <a:rPr sz="3200" b="1" spc="-20" dirty="0">
                <a:solidFill>
                  <a:srgbClr val="49452A"/>
                </a:solidFill>
                <a:latin typeface="Carlito"/>
                <a:cs typeface="Carlito"/>
              </a:rPr>
              <a:t>,Rotten </a:t>
            </a:r>
            <a:r>
              <a:rPr sz="3200" b="1" spc="-5" dirty="0">
                <a:solidFill>
                  <a:srgbClr val="49452A"/>
                </a:solidFill>
                <a:latin typeface="Carlito"/>
                <a:cs typeface="Carlito"/>
              </a:rPr>
              <a:t>fruit </a:t>
            </a:r>
            <a:r>
              <a:rPr sz="3200" b="1" spc="-55" dirty="0">
                <a:solidFill>
                  <a:srgbClr val="49452A"/>
                </a:solidFill>
                <a:latin typeface="Carlito"/>
                <a:cs typeface="Carlito"/>
              </a:rPr>
              <a:t>,Yoghurt </a:t>
            </a:r>
            <a:r>
              <a:rPr sz="3200" b="1" dirty="0">
                <a:solidFill>
                  <a:srgbClr val="49452A"/>
                </a:solidFill>
                <a:latin typeface="Carlito"/>
                <a:cs typeface="Carlito"/>
              </a:rPr>
              <a:t>,  </a:t>
            </a:r>
            <a:r>
              <a:rPr sz="3200" b="1" spc="-5" dirty="0">
                <a:solidFill>
                  <a:srgbClr val="49452A"/>
                </a:solidFill>
                <a:latin typeface="Carlito"/>
                <a:cs typeface="Carlito"/>
              </a:rPr>
              <a:t>Mouth </a:t>
            </a:r>
            <a:r>
              <a:rPr sz="3200" b="1" spc="-10" dirty="0">
                <a:solidFill>
                  <a:srgbClr val="49452A"/>
                </a:solidFill>
                <a:latin typeface="Carlito"/>
                <a:cs typeface="Carlito"/>
              </a:rPr>
              <a:t>swab</a:t>
            </a:r>
            <a:r>
              <a:rPr sz="3200" b="1" spc="-45" dirty="0">
                <a:solidFill>
                  <a:srgbClr val="49452A"/>
                </a:solidFill>
                <a:latin typeface="Carlito"/>
                <a:cs typeface="Carlito"/>
              </a:rPr>
              <a:t> </a:t>
            </a:r>
            <a:r>
              <a:rPr sz="3200" b="1" spc="-20" dirty="0">
                <a:solidFill>
                  <a:srgbClr val="49452A"/>
                </a:solidFill>
                <a:latin typeface="Carlito"/>
                <a:cs typeface="Carlito"/>
              </a:rPr>
              <a:t>etc.</a:t>
            </a:r>
            <a:endParaRPr sz="3200">
              <a:latin typeface="Carlito"/>
              <a:cs typeface="Carlito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15" dirty="0">
                <a:solidFill>
                  <a:srgbClr val="49452A"/>
                </a:solidFill>
                <a:latin typeface="Carlito"/>
                <a:cs typeface="Carlito"/>
              </a:rPr>
              <a:t>Incubators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162800" y="1071752"/>
            <a:ext cx="1422907" cy="1976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400" y="993266"/>
            <a:ext cx="1253224" cy="1875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34200" y="3505200"/>
            <a:ext cx="1905000" cy="14287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867400" y="5029200"/>
            <a:ext cx="3200400" cy="1511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05200" y="4669971"/>
            <a:ext cx="2286000" cy="20965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3205" y="115315"/>
            <a:ext cx="19145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5" dirty="0"/>
              <a:t>Samples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685800" y="1219174"/>
            <a:ext cx="3352800" cy="462280"/>
          </a:xfrm>
          <a:prstGeom prst="rect">
            <a:avLst/>
          </a:prstGeom>
          <a:solidFill>
            <a:srgbClr val="8063A1"/>
          </a:solidFill>
          <a:ln w="25400">
            <a:solidFill>
              <a:srgbClr val="5C4676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252095">
              <a:lnSpc>
                <a:spcPct val="100000"/>
              </a:lnSpc>
              <a:spcBef>
                <a:spcPts val="229"/>
              </a:spcBef>
            </a:pPr>
            <a:r>
              <a:rPr sz="2400" b="1" spc="-10" dirty="0">
                <a:solidFill>
                  <a:srgbClr val="FFFFFF"/>
                </a:solidFill>
                <a:latin typeface="Carlito"/>
                <a:cs typeface="Carlito"/>
              </a:rPr>
              <a:t>Environmental</a:t>
            </a:r>
            <a:r>
              <a:rPr sz="2400" b="1" spc="-3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rlito"/>
                <a:cs typeface="Carlito"/>
              </a:rPr>
              <a:t>Sample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62600" y="1219174"/>
            <a:ext cx="3352800" cy="462280"/>
          </a:xfrm>
          <a:prstGeom prst="rect">
            <a:avLst/>
          </a:prstGeom>
          <a:solidFill>
            <a:srgbClr val="8063A1"/>
          </a:solidFill>
          <a:ln w="25400">
            <a:solidFill>
              <a:srgbClr val="5C4676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295910">
              <a:lnSpc>
                <a:spcPct val="100000"/>
              </a:lnSpc>
              <a:spcBef>
                <a:spcPts val="229"/>
              </a:spcBef>
            </a:pPr>
            <a:r>
              <a:rPr sz="2400" b="1" spc="-5" dirty="0">
                <a:solidFill>
                  <a:srgbClr val="FFFFFF"/>
                </a:solidFill>
                <a:latin typeface="Carlito"/>
                <a:cs typeface="Carlito"/>
              </a:rPr>
              <a:t>Normal </a:t>
            </a:r>
            <a:r>
              <a:rPr sz="2400" b="1" spc="-10" dirty="0">
                <a:solidFill>
                  <a:srgbClr val="FFFFFF"/>
                </a:solidFill>
                <a:latin typeface="Carlito"/>
                <a:cs typeface="Carlito"/>
              </a:rPr>
              <a:t>Flora</a:t>
            </a:r>
            <a:r>
              <a:rPr sz="2400" b="1" spc="-8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rlito"/>
                <a:cs typeface="Carlito"/>
              </a:rPr>
              <a:t>Samples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28600" y="1905000"/>
            <a:ext cx="4257040" cy="2023110"/>
            <a:chOff x="228600" y="1905000"/>
            <a:chExt cx="4257040" cy="2023110"/>
          </a:xfrm>
        </p:grpSpPr>
        <p:sp>
          <p:nvSpPr>
            <p:cNvPr id="6" name="object 6"/>
            <p:cNvSpPr/>
            <p:nvPr/>
          </p:nvSpPr>
          <p:spPr>
            <a:xfrm>
              <a:off x="228600" y="1905000"/>
              <a:ext cx="2160397" cy="1981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362200" y="1905000"/>
              <a:ext cx="2123313" cy="20228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3400" y="5943600"/>
            <a:ext cx="3467100" cy="645047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453390" marR="172720" indent="-268605">
              <a:lnSpc>
                <a:spcPct val="100499"/>
              </a:lnSpc>
              <a:spcBef>
                <a:spcPts val="229"/>
              </a:spcBef>
            </a:pP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Surface </a:t>
            </a:r>
            <a:r>
              <a:rPr sz="2000" b="1" dirty="0">
                <a:solidFill>
                  <a:srgbClr val="FF0000"/>
                </a:solidFill>
                <a:latin typeface="Carlito"/>
                <a:cs typeface="Carlito"/>
              </a:rPr>
              <a:t>samples </a:t>
            </a: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are</a:t>
            </a:r>
            <a:r>
              <a:rPr sz="2000" b="1" spc="-7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rlito"/>
                <a:cs typeface="Carlito"/>
              </a:rPr>
              <a:t>normally  </a:t>
            </a:r>
            <a:r>
              <a:rPr sz="2000" b="1" spc="-20" dirty="0">
                <a:solidFill>
                  <a:srgbClr val="FF0000"/>
                </a:solidFill>
                <a:latin typeface="Carlito"/>
                <a:cs typeface="Carlito"/>
              </a:rPr>
              <a:t>taken </a:t>
            </a:r>
            <a:r>
              <a:rPr sz="2000" b="1" dirty="0">
                <a:solidFill>
                  <a:srgbClr val="FF0000"/>
                </a:solidFill>
                <a:latin typeface="Carlito"/>
                <a:cs typeface="Carlito"/>
              </a:rPr>
              <a:t>using </a:t>
            </a: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sterile</a:t>
            </a:r>
            <a:r>
              <a:rPr sz="2000" b="1" spc="-3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rlito"/>
                <a:cs typeface="Carlito"/>
              </a:rPr>
              <a:t>swabs</a:t>
            </a:r>
            <a:endParaRPr sz="2000" dirty="0">
              <a:solidFill>
                <a:srgbClr val="FF0000"/>
              </a:solidFill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43076" y="3991711"/>
            <a:ext cx="1833523" cy="18505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5715000" y="1752600"/>
            <a:ext cx="3084195" cy="3962400"/>
            <a:chOff x="5715000" y="1752600"/>
            <a:chExt cx="3084195" cy="3962400"/>
          </a:xfrm>
        </p:grpSpPr>
        <p:sp>
          <p:nvSpPr>
            <p:cNvPr id="11" name="object 11"/>
            <p:cNvSpPr/>
            <p:nvPr/>
          </p:nvSpPr>
          <p:spPr>
            <a:xfrm>
              <a:off x="5715000" y="1752600"/>
              <a:ext cx="1309243" cy="1371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239000" y="1752600"/>
              <a:ext cx="1560068" cy="13716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24600" y="3124200"/>
              <a:ext cx="1524000" cy="11430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96000" y="4286250"/>
              <a:ext cx="1905000" cy="142875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495800" y="6066701"/>
            <a:ext cx="4572000" cy="400685"/>
          </a:xfrm>
          <a:prstGeom prst="rect">
            <a:avLst/>
          </a:prstGeom>
          <a:ln w="25400">
            <a:solidFill>
              <a:srgbClr val="C0504D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265"/>
              </a:spcBef>
            </a:pPr>
            <a:r>
              <a:rPr sz="2000" b="1" dirty="0">
                <a:latin typeface="Carlito"/>
                <a:cs typeface="Carlito"/>
              </a:rPr>
              <a:t>Applying </a:t>
            </a:r>
            <a:r>
              <a:rPr sz="2000" b="1" spc="-15" dirty="0">
                <a:latin typeface="Carlito"/>
                <a:cs typeface="Carlito"/>
              </a:rPr>
              <a:t>oral </a:t>
            </a:r>
            <a:r>
              <a:rPr sz="2000" b="1" dirty="0">
                <a:latin typeface="Carlito"/>
                <a:cs typeface="Carlito"/>
              </a:rPr>
              <a:t>sample </a:t>
            </a:r>
            <a:r>
              <a:rPr sz="2000" b="1" spc="-15" dirty="0">
                <a:latin typeface="Carlito"/>
                <a:cs typeface="Carlito"/>
              </a:rPr>
              <a:t>to </a:t>
            </a:r>
            <a:r>
              <a:rPr sz="2000" b="1" spc="-5" dirty="0">
                <a:latin typeface="Carlito"/>
                <a:cs typeface="Carlito"/>
              </a:rPr>
              <a:t>surface </a:t>
            </a:r>
            <a:r>
              <a:rPr sz="2000" b="1" dirty="0">
                <a:latin typeface="Carlito"/>
                <a:cs typeface="Carlito"/>
              </a:rPr>
              <a:t>of</a:t>
            </a:r>
            <a:r>
              <a:rPr sz="2000" b="1" spc="-60" dirty="0">
                <a:latin typeface="Carlito"/>
                <a:cs typeface="Carlito"/>
              </a:rPr>
              <a:t> </a:t>
            </a:r>
            <a:r>
              <a:rPr sz="2000" b="1" spc="-10" dirty="0">
                <a:latin typeface="Carlito"/>
                <a:cs typeface="Carlito"/>
              </a:rPr>
              <a:t>agar</a:t>
            </a:r>
            <a:endParaRPr sz="2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6162" y="572465"/>
            <a:ext cx="709422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35" dirty="0">
                <a:solidFill>
                  <a:srgbClr val="6F2F9F"/>
                </a:solidFill>
              </a:rPr>
              <a:t>Various </a:t>
            </a:r>
            <a:r>
              <a:rPr sz="4400" spc="-10" dirty="0">
                <a:solidFill>
                  <a:srgbClr val="6F2F9F"/>
                </a:solidFill>
              </a:rPr>
              <a:t>sources </a:t>
            </a:r>
            <a:r>
              <a:rPr sz="4400" dirty="0">
                <a:solidFill>
                  <a:srgbClr val="6F2F9F"/>
                </a:solidFill>
              </a:rPr>
              <a:t>of </a:t>
            </a:r>
            <a:r>
              <a:rPr sz="4400" spc="-5" dirty="0">
                <a:solidFill>
                  <a:srgbClr val="6F2F9F"/>
                </a:solidFill>
              </a:rPr>
              <a:t>isolation </a:t>
            </a:r>
            <a:r>
              <a:rPr sz="4400" dirty="0">
                <a:solidFill>
                  <a:srgbClr val="6F2F9F"/>
                </a:solidFill>
              </a:rPr>
              <a:t>of :</a:t>
            </a:r>
            <a:endParaRPr sz="4400"/>
          </a:p>
        </p:txBody>
      </p:sp>
      <p:sp>
        <p:nvSpPr>
          <p:cNvPr id="3" name="object 3"/>
          <p:cNvSpPr/>
          <p:nvPr/>
        </p:nvSpPr>
        <p:spPr>
          <a:xfrm>
            <a:off x="1869948" y="2043683"/>
            <a:ext cx="2350008" cy="982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43404" y="2235835"/>
            <a:ext cx="14135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Bac</a:t>
            </a:r>
            <a:r>
              <a:rPr sz="3200" b="1" spc="-25" dirty="0">
                <a:solidFill>
                  <a:srgbClr val="FFFFFF"/>
                </a:solidFill>
                <a:latin typeface="Carlito"/>
                <a:cs typeface="Carlito"/>
              </a:rPr>
              <a:t>t</a:t>
            </a:r>
            <a:r>
              <a:rPr sz="3200" b="1" spc="-5" dirty="0">
                <a:solidFill>
                  <a:srgbClr val="FFFFFF"/>
                </a:solidFill>
                <a:latin typeface="Carlito"/>
                <a:cs typeface="Carlito"/>
              </a:rPr>
              <a:t>eria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92623" y="2043683"/>
            <a:ext cx="2354579" cy="982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702934" y="2235835"/>
            <a:ext cx="94297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Fun</a:t>
            </a:r>
            <a:r>
              <a:rPr sz="3200" b="1" spc="5" dirty="0">
                <a:solidFill>
                  <a:srgbClr val="FFFFFF"/>
                </a:solidFill>
                <a:latin typeface="Carlito"/>
                <a:cs typeface="Carlito"/>
              </a:rPr>
              <a:t>g</a:t>
            </a:r>
            <a:r>
              <a:rPr sz="3200" b="1" dirty="0">
                <a:solidFill>
                  <a:srgbClr val="FFFFFF"/>
                </a:solidFill>
                <a:latin typeface="Carlito"/>
                <a:cs typeface="Carlito"/>
              </a:rPr>
              <a:t>i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63114" y="3276600"/>
            <a:ext cx="3984497" cy="2971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0623" y="1664207"/>
            <a:ext cx="1824227" cy="9784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65175" y="1851101"/>
            <a:ext cx="134175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250" dirty="0">
                <a:latin typeface="Carlito"/>
                <a:cs typeface="Carlito"/>
              </a:rPr>
              <a:t>Y</a:t>
            </a:r>
            <a:r>
              <a:rPr sz="3200" b="1" dirty="0">
                <a:latin typeface="Carlito"/>
                <a:cs typeface="Carlito"/>
              </a:rPr>
              <a:t>oghurt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2900" y="3415284"/>
            <a:ext cx="1819656" cy="9829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71271" y="3604336"/>
            <a:ext cx="117856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arlito"/>
                <a:cs typeface="Carlito"/>
              </a:rPr>
              <a:t>Mouth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7472" y="5170932"/>
            <a:ext cx="1815084" cy="9784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00811" y="5357571"/>
            <a:ext cx="9201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arlito"/>
                <a:cs typeface="Carlito"/>
              </a:rPr>
              <a:t>Hand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33472" y="214884"/>
            <a:ext cx="4256532" cy="9829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058795" y="406349"/>
            <a:ext cx="340804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FFFFFF"/>
                </a:solidFill>
                <a:latin typeface="Carlito"/>
                <a:cs typeface="Carlito"/>
              </a:rPr>
              <a:t>Isolation of</a:t>
            </a:r>
            <a:r>
              <a:rPr b="1" spc="-13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b="1" spc="-5" dirty="0">
                <a:solidFill>
                  <a:srgbClr val="FFFFFF"/>
                </a:solidFill>
                <a:latin typeface="Carlito"/>
                <a:cs typeface="Carlito"/>
              </a:rPr>
              <a:t>Bacteria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048000" y="1447800"/>
            <a:ext cx="5638800" cy="1295400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173990" rIns="0" bIns="0" rtlCol="0">
            <a:spAutoFit/>
          </a:bodyPr>
          <a:lstStyle/>
          <a:p>
            <a:pPr marL="92075" marR="1681480">
              <a:lnSpc>
                <a:spcPct val="100000"/>
              </a:lnSpc>
              <a:spcBef>
                <a:spcPts val="1370"/>
              </a:spcBef>
              <a:buFont typeface="Arial"/>
              <a:buChar char="•"/>
              <a:tabLst>
                <a:tab pos="235585" algn="l"/>
              </a:tabLst>
            </a:pPr>
            <a:r>
              <a:rPr sz="2000" dirty="0">
                <a:latin typeface="Carlito"/>
                <a:cs typeface="Carlito"/>
              </a:rPr>
              <a:t>Put a </a:t>
            </a:r>
            <a:r>
              <a:rPr sz="2000" spc="-15" dirty="0">
                <a:latin typeface="Carlito"/>
                <a:cs typeface="Carlito"/>
              </a:rPr>
              <a:t>drop </a:t>
            </a:r>
            <a:r>
              <a:rPr sz="2000" spc="-5" dirty="0">
                <a:latin typeface="Carlito"/>
                <a:cs typeface="Carlito"/>
              </a:rPr>
              <a:t>of </a:t>
            </a:r>
            <a:r>
              <a:rPr sz="2000" spc="-10" dirty="0">
                <a:latin typeface="Carlito"/>
                <a:cs typeface="Carlito"/>
              </a:rPr>
              <a:t>diluted </a:t>
            </a:r>
            <a:r>
              <a:rPr sz="2000" spc="-5" dirty="0">
                <a:latin typeface="Carlito"/>
                <a:cs typeface="Carlito"/>
              </a:rPr>
              <a:t>yoghurt on </a:t>
            </a:r>
            <a:r>
              <a:rPr sz="2000" dirty="0">
                <a:latin typeface="Carlito"/>
                <a:cs typeface="Carlito"/>
              </a:rPr>
              <a:t>the  </a:t>
            </a:r>
            <a:r>
              <a:rPr sz="2000" spc="-5" dirty="0">
                <a:latin typeface="Carlito"/>
                <a:cs typeface="Carlito"/>
              </a:rPr>
              <a:t>solid media </a:t>
            </a:r>
            <a:r>
              <a:rPr sz="2000" spc="-15" dirty="0">
                <a:latin typeface="Carlito"/>
                <a:cs typeface="Carlito"/>
              </a:rPr>
              <a:t>plate </a:t>
            </a:r>
            <a:r>
              <a:rPr sz="2000" spc="-5" dirty="0">
                <a:latin typeface="Carlito"/>
                <a:cs typeface="Carlito"/>
              </a:rPr>
              <a:t>of bacteria</a:t>
            </a:r>
            <a:r>
              <a:rPr sz="2000" spc="3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.</a:t>
            </a:r>
            <a:endParaRPr sz="2000">
              <a:latin typeface="Carlito"/>
              <a:cs typeface="Carlito"/>
            </a:endParaRPr>
          </a:p>
          <a:p>
            <a:pPr marL="238125" indent="-146685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238760" algn="l"/>
              </a:tabLst>
            </a:pPr>
            <a:r>
              <a:rPr sz="2000" spc="-10" dirty="0">
                <a:latin typeface="Carlito"/>
                <a:cs typeface="Carlito"/>
              </a:rPr>
              <a:t>Incubate </a:t>
            </a:r>
            <a:r>
              <a:rPr sz="2000" spc="-15" dirty="0">
                <a:latin typeface="Carlito"/>
                <a:cs typeface="Carlito"/>
              </a:rPr>
              <a:t>at </a:t>
            </a:r>
            <a:r>
              <a:rPr sz="2000" dirty="0">
                <a:latin typeface="Carlito"/>
                <a:cs typeface="Carlito"/>
              </a:rPr>
              <a:t>37 </a:t>
            </a:r>
            <a:r>
              <a:rPr sz="2000" dirty="0">
                <a:latin typeface="Arial"/>
                <a:cs typeface="Arial"/>
              </a:rPr>
              <a:t>°</a:t>
            </a:r>
            <a:r>
              <a:rPr sz="2000" dirty="0">
                <a:latin typeface="Carlito"/>
                <a:cs typeface="Carlito"/>
              </a:rPr>
              <a:t>C </a:t>
            </a:r>
            <a:r>
              <a:rPr sz="2000" spc="-20" dirty="0">
                <a:latin typeface="Carlito"/>
                <a:cs typeface="Carlito"/>
              </a:rPr>
              <a:t>for </a:t>
            </a:r>
            <a:r>
              <a:rPr sz="2000" dirty="0">
                <a:latin typeface="Carlito"/>
                <a:cs typeface="Carlito"/>
              </a:rPr>
              <a:t>1</a:t>
            </a:r>
            <a:r>
              <a:rPr sz="2000" spc="5" dirty="0">
                <a:latin typeface="Carlito"/>
                <a:cs typeface="Carlito"/>
              </a:rPr>
              <a:t> </a:t>
            </a:r>
            <a:r>
              <a:rPr sz="2000" spc="-45" dirty="0">
                <a:latin typeface="Carlito"/>
                <a:cs typeface="Carlito"/>
              </a:rPr>
              <a:t>day.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225039" y="1760220"/>
            <a:ext cx="741045" cy="786765"/>
            <a:chOff x="2225039" y="1760220"/>
            <a:chExt cx="741045" cy="786765"/>
          </a:xfrm>
        </p:grpSpPr>
        <p:sp>
          <p:nvSpPr>
            <p:cNvPr id="12" name="object 12"/>
            <p:cNvSpPr/>
            <p:nvPr/>
          </p:nvSpPr>
          <p:spPr>
            <a:xfrm>
              <a:off x="2225039" y="1760220"/>
              <a:ext cx="740663" cy="78638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85999" y="1828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304800" y="152400"/>
                  </a:lnTo>
                  <a:lnTo>
                    <a:pt x="0" y="152400"/>
                  </a:lnTo>
                  <a:lnTo>
                    <a:pt x="0" y="457200"/>
                  </a:lnTo>
                  <a:lnTo>
                    <a:pt x="304800" y="457200"/>
                  </a:lnTo>
                  <a:lnTo>
                    <a:pt x="304800" y="609600"/>
                  </a:lnTo>
                  <a:lnTo>
                    <a:pt x="6096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C961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85999" y="18288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152400"/>
                  </a:moveTo>
                  <a:lnTo>
                    <a:pt x="304800" y="152400"/>
                  </a:lnTo>
                  <a:lnTo>
                    <a:pt x="304800" y="0"/>
                  </a:lnTo>
                  <a:lnTo>
                    <a:pt x="609600" y="304800"/>
                  </a:lnTo>
                  <a:lnTo>
                    <a:pt x="304800" y="609600"/>
                  </a:lnTo>
                  <a:lnTo>
                    <a:pt x="304800" y="457200"/>
                  </a:lnTo>
                  <a:lnTo>
                    <a:pt x="0" y="457200"/>
                  </a:lnTo>
                  <a:lnTo>
                    <a:pt x="0" y="1524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124200" y="3352800"/>
            <a:ext cx="5867400" cy="1295400"/>
          </a:xfrm>
          <a:prstGeom prst="rect">
            <a:avLst/>
          </a:prstGeom>
          <a:ln w="25400">
            <a:solidFill>
              <a:srgbClr val="4F81BC"/>
            </a:solidFill>
          </a:ln>
        </p:spPr>
        <p:txBody>
          <a:bodyPr vert="horz" wrap="square" lIns="0" tIns="174625" rIns="0" bIns="0" rtlCol="0">
            <a:spAutoFit/>
          </a:bodyPr>
          <a:lstStyle/>
          <a:p>
            <a:pPr marL="146685" marR="2157730" indent="-55244">
              <a:lnSpc>
                <a:spcPct val="100000"/>
              </a:lnSpc>
              <a:spcBef>
                <a:spcPts val="1375"/>
              </a:spcBef>
              <a:buFont typeface="Arial"/>
              <a:buChar char="•"/>
              <a:tabLst>
                <a:tab pos="235585" algn="l"/>
              </a:tabLst>
            </a:pPr>
            <a:r>
              <a:rPr sz="2000" spc="-60" dirty="0">
                <a:latin typeface="Carlito"/>
                <a:cs typeface="Carlito"/>
              </a:rPr>
              <a:t>Take </a:t>
            </a:r>
            <a:r>
              <a:rPr sz="2000" spc="-5" dirty="0">
                <a:latin typeface="Carlito"/>
                <a:cs typeface="Carlito"/>
              </a:rPr>
              <a:t>some </a:t>
            </a:r>
            <a:r>
              <a:rPr sz="2000" spc="-10" dirty="0">
                <a:latin typeface="Carlito"/>
                <a:cs typeface="Carlito"/>
              </a:rPr>
              <a:t>saliva </a:t>
            </a:r>
            <a:r>
              <a:rPr sz="2000" spc="-5" dirty="0">
                <a:latin typeface="Carlito"/>
                <a:cs typeface="Carlito"/>
              </a:rPr>
              <a:t>with </a:t>
            </a:r>
            <a:r>
              <a:rPr sz="2000" dirty="0">
                <a:latin typeface="Carlito"/>
                <a:cs typeface="Carlito"/>
              </a:rPr>
              <a:t>the help </a:t>
            </a:r>
            <a:r>
              <a:rPr sz="2000" spc="-5" dirty="0">
                <a:latin typeface="Carlito"/>
                <a:cs typeface="Carlito"/>
              </a:rPr>
              <a:t>of  </a:t>
            </a:r>
            <a:r>
              <a:rPr sz="2000" dirty="0">
                <a:latin typeface="Carlito"/>
                <a:cs typeface="Carlito"/>
              </a:rPr>
              <a:t>a </a:t>
            </a:r>
            <a:r>
              <a:rPr sz="2000" spc="-10" dirty="0">
                <a:latin typeface="Carlito"/>
                <a:cs typeface="Carlito"/>
              </a:rPr>
              <a:t>cotton</a:t>
            </a:r>
            <a:r>
              <a:rPr sz="2000" spc="-25" dirty="0">
                <a:latin typeface="Carlito"/>
                <a:cs typeface="Carlito"/>
              </a:rPr>
              <a:t> </a:t>
            </a:r>
            <a:r>
              <a:rPr sz="2000" spc="-10" dirty="0">
                <a:latin typeface="Carlito"/>
                <a:cs typeface="Carlito"/>
              </a:rPr>
              <a:t>swab.</a:t>
            </a:r>
            <a:endParaRPr sz="2000">
              <a:latin typeface="Carlito"/>
              <a:cs typeface="Carlito"/>
            </a:endParaRPr>
          </a:p>
          <a:p>
            <a:pPr marL="234950" indent="-143510">
              <a:lnSpc>
                <a:spcPct val="100000"/>
              </a:lnSpc>
              <a:buFont typeface="Arial"/>
              <a:buChar char="•"/>
              <a:tabLst>
                <a:tab pos="235585" algn="l"/>
              </a:tabLst>
            </a:pPr>
            <a:r>
              <a:rPr sz="2000" spc="-5" dirty="0">
                <a:latin typeface="Carlito"/>
                <a:cs typeface="Carlito"/>
              </a:rPr>
              <a:t>Inoculate </a:t>
            </a:r>
            <a:r>
              <a:rPr sz="2000" dirty="0">
                <a:latin typeface="Carlito"/>
                <a:cs typeface="Carlito"/>
              </a:rPr>
              <a:t>it </a:t>
            </a:r>
            <a:r>
              <a:rPr sz="2000" spc="-5" dirty="0">
                <a:latin typeface="Carlito"/>
                <a:cs typeface="Carlito"/>
              </a:rPr>
              <a:t>on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5" dirty="0">
                <a:latin typeface="Carlito"/>
                <a:cs typeface="Carlito"/>
              </a:rPr>
              <a:t>media </a:t>
            </a:r>
            <a:r>
              <a:rPr sz="2000" dirty="0">
                <a:latin typeface="Carlito"/>
                <a:cs typeface="Carlito"/>
              </a:rPr>
              <a:t>and</a:t>
            </a:r>
            <a:r>
              <a:rPr sz="2000" spc="-1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incubate.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124200" y="5105400"/>
            <a:ext cx="5562600" cy="1371600"/>
          </a:xfrm>
          <a:custGeom>
            <a:avLst/>
            <a:gdLst/>
            <a:ahLst/>
            <a:cxnLst/>
            <a:rect l="l" t="t" r="r" b="b"/>
            <a:pathLst>
              <a:path w="5562600" h="1371600">
                <a:moveTo>
                  <a:pt x="0" y="1371600"/>
                </a:moveTo>
                <a:lnTo>
                  <a:pt x="5562600" y="1371600"/>
                </a:lnTo>
                <a:lnTo>
                  <a:pt x="5562600" y="0"/>
                </a:lnTo>
                <a:lnTo>
                  <a:pt x="0" y="0"/>
                </a:lnTo>
                <a:lnTo>
                  <a:pt x="0" y="1371600"/>
                </a:lnTo>
                <a:close/>
              </a:path>
            </a:pathLst>
          </a:custGeom>
          <a:ln w="254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203575" y="5305805"/>
            <a:ext cx="3846195" cy="942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870" marR="5080" indent="-102870">
              <a:lnSpc>
                <a:spcPct val="100000"/>
              </a:lnSpc>
              <a:spcBef>
                <a:spcPts val="100"/>
              </a:spcBef>
              <a:buSzPct val="95000"/>
              <a:buFont typeface="Arial"/>
              <a:buChar char="•"/>
              <a:tabLst>
                <a:tab pos="102870" algn="l"/>
              </a:tabLst>
            </a:pPr>
            <a:r>
              <a:rPr sz="2000" spc="-40" dirty="0">
                <a:latin typeface="Carlito"/>
                <a:cs typeface="Carlito"/>
              </a:rPr>
              <a:t>Touch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10" dirty="0">
                <a:latin typeface="Carlito"/>
                <a:cs typeface="Carlito"/>
              </a:rPr>
              <a:t>surface </a:t>
            </a:r>
            <a:r>
              <a:rPr sz="2000" spc="-5" dirty="0">
                <a:latin typeface="Carlito"/>
                <a:cs typeface="Carlito"/>
              </a:rPr>
              <a:t>of </a:t>
            </a:r>
            <a:r>
              <a:rPr sz="2000" dirty="0">
                <a:latin typeface="Carlito"/>
                <a:cs typeface="Carlito"/>
              </a:rPr>
              <a:t>the </a:t>
            </a:r>
            <a:r>
              <a:rPr sz="2000" spc="-5" dirty="0">
                <a:latin typeface="Carlito"/>
                <a:cs typeface="Carlito"/>
              </a:rPr>
              <a:t>solid media  </a:t>
            </a:r>
            <a:r>
              <a:rPr sz="2000" spc="-15" dirty="0">
                <a:latin typeface="Carlito"/>
                <a:cs typeface="Carlito"/>
              </a:rPr>
              <a:t>plate</a:t>
            </a:r>
            <a:r>
              <a:rPr sz="2000" spc="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.</a:t>
            </a:r>
            <a:endParaRPr sz="2000">
              <a:latin typeface="Carlito"/>
              <a:cs typeface="Carlito"/>
            </a:endParaRPr>
          </a:p>
          <a:p>
            <a:pPr marL="158750" indent="-146685">
              <a:lnSpc>
                <a:spcPct val="100000"/>
              </a:lnSpc>
              <a:spcBef>
                <a:spcPts val="15"/>
              </a:spcBef>
              <a:buSzPct val="95000"/>
              <a:buFont typeface="Arial"/>
              <a:buChar char="•"/>
              <a:tabLst>
                <a:tab pos="159385" algn="l"/>
              </a:tabLst>
            </a:pPr>
            <a:r>
              <a:rPr sz="2000" spc="-10" dirty="0">
                <a:latin typeface="Carlito"/>
                <a:cs typeface="Carlito"/>
              </a:rPr>
              <a:t>Incubate </a:t>
            </a:r>
            <a:r>
              <a:rPr sz="2000" dirty="0">
                <a:latin typeface="Carlito"/>
                <a:cs typeface="Carlito"/>
              </a:rPr>
              <a:t>37 </a:t>
            </a:r>
            <a:r>
              <a:rPr sz="2000" spc="-5" dirty="0">
                <a:latin typeface="Arial"/>
                <a:cs typeface="Arial"/>
              </a:rPr>
              <a:t>°</a:t>
            </a:r>
            <a:r>
              <a:rPr sz="2000" spc="-5" dirty="0">
                <a:latin typeface="Carlito"/>
                <a:cs typeface="Carlito"/>
              </a:rPr>
              <a:t>C </a:t>
            </a:r>
            <a:r>
              <a:rPr sz="2000" spc="-20" dirty="0">
                <a:latin typeface="Carlito"/>
                <a:cs typeface="Carlito"/>
              </a:rPr>
              <a:t>for </a:t>
            </a:r>
            <a:r>
              <a:rPr sz="2000" dirty="0">
                <a:latin typeface="Carlito"/>
                <a:cs typeface="Carlito"/>
              </a:rPr>
              <a:t>1 </a:t>
            </a:r>
            <a:r>
              <a:rPr sz="2000" spc="-45" dirty="0">
                <a:latin typeface="Carlito"/>
                <a:cs typeface="Carlito"/>
              </a:rPr>
              <a:t>day.</a:t>
            </a:r>
            <a:r>
              <a:rPr sz="2000" spc="-1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.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234183" y="5283708"/>
            <a:ext cx="718185" cy="749935"/>
            <a:chOff x="2234183" y="5283708"/>
            <a:chExt cx="718185" cy="749935"/>
          </a:xfrm>
        </p:grpSpPr>
        <p:sp>
          <p:nvSpPr>
            <p:cNvPr id="19" name="object 19"/>
            <p:cNvSpPr/>
            <p:nvPr/>
          </p:nvSpPr>
          <p:spPr>
            <a:xfrm>
              <a:off x="2234183" y="5283708"/>
              <a:ext cx="717803" cy="74980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85999" y="53340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304800" y="152400"/>
                  </a:lnTo>
                  <a:lnTo>
                    <a:pt x="0" y="152400"/>
                  </a:lnTo>
                  <a:lnTo>
                    <a:pt x="0" y="457200"/>
                  </a:lnTo>
                  <a:lnTo>
                    <a:pt x="304800" y="457200"/>
                  </a:lnTo>
                  <a:lnTo>
                    <a:pt x="304800" y="609600"/>
                  </a:lnTo>
                  <a:lnTo>
                    <a:pt x="6096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C961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85999" y="53340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152400"/>
                  </a:moveTo>
                  <a:lnTo>
                    <a:pt x="304800" y="152400"/>
                  </a:lnTo>
                  <a:lnTo>
                    <a:pt x="304800" y="0"/>
                  </a:lnTo>
                  <a:lnTo>
                    <a:pt x="609600" y="304800"/>
                  </a:lnTo>
                  <a:lnTo>
                    <a:pt x="304800" y="609600"/>
                  </a:lnTo>
                  <a:lnTo>
                    <a:pt x="304800" y="457200"/>
                  </a:lnTo>
                  <a:lnTo>
                    <a:pt x="0" y="457200"/>
                  </a:lnTo>
                  <a:lnTo>
                    <a:pt x="0" y="1524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2234183" y="3531108"/>
            <a:ext cx="718185" cy="749935"/>
            <a:chOff x="2234183" y="3531108"/>
            <a:chExt cx="718185" cy="749935"/>
          </a:xfrm>
        </p:grpSpPr>
        <p:sp>
          <p:nvSpPr>
            <p:cNvPr id="23" name="object 23"/>
            <p:cNvSpPr/>
            <p:nvPr/>
          </p:nvSpPr>
          <p:spPr>
            <a:xfrm>
              <a:off x="2234183" y="3531108"/>
              <a:ext cx="717803" cy="74980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85999" y="35814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304800" y="152400"/>
                  </a:lnTo>
                  <a:lnTo>
                    <a:pt x="0" y="152400"/>
                  </a:lnTo>
                  <a:lnTo>
                    <a:pt x="0" y="457200"/>
                  </a:lnTo>
                  <a:lnTo>
                    <a:pt x="304800" y="457200"/>
                  </a:lnTo>
                  <a:lnTo>
                    <a:pt x="304800" y="609600"/>
                  </a:lnTo>
                  <a:lnTo>
                    <a:pt x="609600" y="30480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C961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285999" y="35814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152400"/>
                  </a:moveTo>
                  <a:lnTo>
                    <a:pt x="304800" y="152400"/>
                  </a:lnTo>
                  <a:lnTo>
                    <a:pt x="304800" y="0"/>
                  </a:lnTo>
                  <a:lnTo>
                    <a:pt x="609600" y="304800"/>
                  </a:lnTo>
                  <a:lnTo>
                    <a:pt x="304800" y="609600"/>
                  </a:lnTo>
                  <a:lnTo>
                    <a:pt x="304800" y="457200"/>
                  </a:lnTo>
                  <a:lnTo>
                    <a:pt x="0" y="457200"/>
                  </a:lnTo>
                  <a:lnTo>
                    <a:pt x="0" y="152400"/>
                  </a:lnTo>
                  <a:close/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7544434" y="1524000"/>
            <a:ext cx="1075690" cy="11525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67600" y="3505200"/>
            <a:ext cx="1447800" cy="1066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91400" y="5108663"/>
            <a:ext cx="1600200" cy="13388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3000" y="1447800"/>
            <a:ext cx="7099300" cy="4726305"/>
            <a:chOff x="1143000" y="1447800"/>
            <a:chExt cx="7099300" cy="4726305"/>
          </a:xfrm>
        </p:grpSpPr>
        <p:sp>
          <p:nvSpPr>
            <p:cNvPr id="3" name="object 3"/>
            <p:cNvSpPr/>
            <p:nvPr/>
          </p:nvSpPr>
          <p:spPr>
            <a:xfrm>
              <a:off x="1143000" y="1447800"/>
              <a:ext cx="3163951" cy="472592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252976" y="1447863"/>
              <a:ext cx="3989324" cy="47036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90600" y="471881"/>
            <a:ext cx="6815709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u="sng" spc="-5" dirty="0">
                <a:solidFill>
                  <a:srgbClr val="FF0000"/>
                </a:solidFill>
                <a:latin typeface="Comic Sans MS"/>
                <a:cs typeface="Comic Sans MS"/>
              </a:rPr>
              <a:t>Agar </a:t>
            </a:r>
            <a:r>
              <a:rPr sz="2800" u="sng" dirty="0">
                <a:solidFill>
                  <a:srgbClr val="FF0000"/>
                </a:solidFill>
                <a:latin typeface="Comic Sans MS"/>
                <a:cs typeface="Comic Sans MS"/>
              </a:rPr>
              <a:t>plates </a:t>
            </a:r>
            <a:r>
              <a:rPr sz="2800" u="sng" spc="-5" dirty="0">
                <a:solidFill>
                  <a:srgbClr val="FF0000"/>
                </a:solidFill>
                <a:latin typeface="Comic Sans MS"/>
                <a:cs typeface="Comic Sans MS"/>
              </a:rPr>
              <a:t>are stored </a:t>
            </a:r>
            <a:r>
              <a:rPr sz="2800" u="sng" spc="-10" dirty="0">
                <a:solidFill>
                  <a:srgbClr val="FF0000"/>
                </a:solidFill>
                <a:latin typeface="Comic Sans MS"/>
                <a:cs typeface="Comic Sans MS"/>
              </a:rPr>
              <a:t>upside </a:t>
            </a:r>
            <a:r>
              <a:rPr sz="2800" u="sng" spc="-5" dirty="0">
                <a:solidFill>
                  <a:srgbClr val="FF0000"/>
                </a:solidFill>
                <a:latin typeface="Comic Sans MS"/>
                <a:cs typeface="Comic Sans MS"/>
              </a:rPr>
              <a:t>down </a:t>
            </a:r>
            <a:r>
              <a:rPr sz="2800" u="sng" spc="-10" dirty="0">
                <a:solidFill>
                  <a:srgbClr val="FF0000"/>
                </a:solidFill>
                <a:latin typeface="Comic Sans MS"/>
                <a:cs typeface="Comic Sans MS"/>
              </a:rPr>
              <a:t>to  </a:t>
            </a:r>
            <a:r>
              <a:rPr sz="2800" u="sng" spc="-5" dirty="0">
                <a:solidFill>
                  <a:srgbClr val="FF0000"/>
                </a:solidFill>
                <a:latin typeface="Comic Sans MS"/>
                <a:cs typeface="Comic Sans MS"/>
              </a:rPr>
              <a:t>prevent </a:t>
            </a:r>
            <a:r>
              <a:rPr sz="2800" u="sng" spc="-10" dirty="0">
                <a:solidFill>
                  <a:srgbClr val="FF0000"/>
                </a:solidFill>
                <a:latin typeface="Comic Sans MS"/>
                <a:cs typeface="Comic Sans MS"/>
              </a:rPr>
              <a:t>condensation.</a:t>
            </a:r>
            <a:endParaRPr sz="2800" u="sng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410</Words>
  <Application>Microsoft Office PowerPoint</Application>
  <PresentationFormat>On-screen Show (4:3)</PresentationFormat>
  <Paragraphs>62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Carlito</vt:lpstr>
      <vt:lpstr>Comic Sans MS</vt:lpstr>
      <vt:lpstr>Wingdings</vt:lpstr>
      <vt:lpstr>Office Theme</vt:lpstr>
      <vt:lpstr>PowerPoint Presentation</vt:lpstr>
      <vt:lpstr>The Aim</vt:lpstr>
      <vt:lpstr>steps :</vt:lpstr>
      <vt:lpstr>Incubator</vt:lpstr>
      <vt:lpstr>Materials and methods</vt:lpstr>
      <vt:lpstr>Samples</vt:lpstr>
      <vt:lpstr>Various sources of isolation of :</vt:lpstr>
      <vt:lpstr>Isolation of Bacteria</vt:lpstr>
      <vt:lpstr>Agar plates are stored upside down to  prevent condensation.</vt:lpstr>
      <vt:lpstr>These plates of bacteria will be incubated at 37° C  for 24 hours and then stored at refrigerator until  next week when you will observe for results.</vt:lpstr>
      <vt:lpstr>Isolation of Fungi</vt:lpstr>
      <vt:lpstr>These plates of fungus will be incubated straight  at 28° C for 2-5 days and then stored at  refrigerator until next week when you will  observe for results.</vt:lpstr>
      <vt:lpstr>Fungi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salshahrani1</dc:creator>
  <cp:lastModifiedBy>Haya Aldossary</cp:lastModifiedBy>
  <cp:revision>7</cp:revision>
  <dcterms:created xsi:type="dcterms:W3CDTF">2022-09-18T16:04:51Z</dcterms:created>
  <dcterms:modified xsi:type="dcterms:W3CDTF">2023-11-06T05:30:15Z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2017-03-10T00:00:00Z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2022-09-18T00:00:00Z</vt:filetime>
  </property>
</Properties>
</file>