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6" r:id="rId1"/>
  </p:sldMasterIdLst>
  <p:notesMasterIdLst>
    <p:notesMasterId r:id="rId15"/>
  </p:notesMasterIdLst>
  <p:sldIdLst>
    <p:sldId id="256" r:id="rId2"/>
    <p:sldId id="277" r:id="rId3"/>
    <p:sldId id="259" r:id="rId4"/>
    <p:sldId id="261" r:id="rId5"/>
    <p:sldId id="263" r:id="rId6"/>
    <p:sldId id="265" r:id="rId7"/>
    <p:sldId id="262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9144000" cy="514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 Aldossary" userId="dfb888b2b3201462" providerId="LiveId" clId="{987E9145-E334-4A78-9473-8F83F659B377}"/>
    <pc:docChg chg="custSel modSld">
      <pc:chgData name="Haya Aldossary" userId="dfb888b2b3201462" providerId="LiveId" clId="{987E9145-E334-4A78-9473-8F83F659B377}" dt="2024-02-14T09:02:04.810" v="36" actId="20577"/>
      <pc:docMkLst>
        <pc:docMk/>
      </pc:docMkLst>
      <pc:sldChg chg="modSp mod">
        <pc:chgData name="Haya Aldossary" userId="dfb888b2b3201462" providerId="LiveId" clId="{987E9145-E334-4A78-9473-8F83F659B377}" dt="2024-02-14T09:02:04.810" v="36" actId="20577"/>
        <pc:sldMkLst>
          <pc:docMk/>
          <pc:sldMk cId="0" sldId="270"/>
        </pc:sldMkLst>
        <pc:spChg chg="mod">
          <ac:chgData name="Haya Aldossary" userId="dfb888b2b3201462" providerId="LiveId" clId="{987E9145-E334-4A78-9473-8F83F659B377}" dt="2024-02-14T09:02:04.810" v="36" actId="20577"/>
          <ac:spMkLst>
            <pc:docMk/>
            <pc:sldMk cId="0" sldId="270"/>
            <ac:spMk id="9" creationId="{00000000-0000-0000-0000-000000000000}"/>
          </ac:spMkLst>
        </pc:spChg>
      </pc:sldChg>
    </pc:docChg>
  </pc:docChgLst>
  <pc:docChgLst>
    <pc:chgData name="Haya Aldossary" userId="dfb888b2b3201462" providerId="LiveId" clId="{272D8F96-82D0-4DF5-BA83-F3386FB3EE34}"/>
    <pc:docChg chg="undo custSel delSld modSld">
      <pc:chgData name="Haya Aldossary" userId="dfb888b2b3201462" providerId="LiveId" clId="{272D8F96-82D0-4DF5-BA83-F3386FB3EE34}" dt="2024-02-12T13:49:09.847" v="186" actId="47"/>
      <pc:docMkLst>
        <pc:docMk/>
      </pc:docMkLst>
      <pc:sldChg chg="modNotesTx">
        <pc:chgData name="Haya Aldossary" userId="dfb888b2b3201462" providerId="LiveId" clId="{272D8F96-82D0-4DF5-BA83-F3386FB3EE34}" dt="2023-12-07T16:09:28.676" v="125" actId="20577"/>
        <pc:sldMkLst>
          <pc:docMk/>
          <pc:sldMk cId="0" sldId="256"/>
        </pc:sldMkLst>
      </pc:sldChg>
      <pc:sldChg chg="modSp mod">
        <pc:chgData name="Haya Aldossary" userId="dfb888b2b3201462" providerId="LiveId" clId="{272D8F96-82D0-4DF5-BA83-F3386FB3EE34}" dt="2024-02-12T13:18:17.465" v="143" actId="13926"/>
        <pc:sldMkLst>
          <pc:docMk/>
          <pc:sldMk cId="0" sldId="259"/>
        </pc:sldMkLst>
        <pc:spChg chg="mod">
          <ac:chgData name="Haya Aldossary" userId="dfb888b2b3201462" providerId="LiveId" clId="{272D8F96-82D0-4DF5-BA83-F3386FB3EE34}" dt="2024-02-12T13:18:17.465" v="143" actId="13926"/>
          <ac:spMkLst>
            <pc:docMk/>
            <pc:sldMk cId="0" sldId="259"/>
            <ac:spMk id="15" creationId="{37A0A040-0791-2894-20A6-96E18734A091}"/>
          </ac:spMkLst>
        </pc:spChg>
      </pc:sldChg>
      <pc:sldChg chg="modSp mod">
        <pc:chgData name="Haya Aldossary" userId="dfb888b2b3201462" providerId="LiveId" clId="{272D8F96-82D0-4DF5-BA83-F3386FB3EE34}" dt="2024-02-12T13:25:24.440" v="155" actId="255"/>
        <pc:sldMkLst>
          <pc:docMk/>
          <pc:sldMk cId="0" sldId="261"/>
        </pc:sldMkLst>
        <pc:spChg chg="mod">
          <ac:chgData name="Haya Aldossary" userId="dfb888b2b3201462" providerId="LiveId" clId="{272D8F96-82D0-4DF5-BA83-F3386FB3EE34}" dt="2024-02-12T13:25:15.613" v="153" actId="255"/>
          <ac:spMkLst>
            <pc:docMk/>
            <pc:sldMk cId="0" sldId="261"/>
            <ac:spMk id="3" creationId="{00000000-0000-0000-0000-000000000000}"/>
          </ac:spMkLst>
        </pc:spChg>
        <pc:spChg chg="mod">
          <ac:chgData name="Haya Aldossary" userId="dfb888b2b3201462" providerId="LiveId" clId="{272D8F96-82D0-4DF5-BA83-F3386FB3EE34}" dt="2024-02-12T13:25:24.440" v="155" actId="255"/>
          <ac:spMkLst>
            <pc:docMk/>
            <pc:sldMk cId="0" sldId="261"/>
            <ac:spMk id="4" creationId="{00000000-0000-0000-0000-000000000000}"/>
          </ac:spMkLst>
        </pc:spChg>
      </pc:sldChg>
      <pc:sldChg chg="mod modShow">
        <pc:chgData name="Haya Aldossary" userId="dfb888b2b3201462" providerId="LiveId" clId="{272D8F96-82D0-4DF5-BA83-F3386FB3EE34}" dt="2024-02-12T12:37:14.706" v="126" actId="729"/>
        <pc:sldMkLst>
          <pc:docMk/>
          <pc:sldMk cId="0" sldId="262"/>
        </pc:sldMkLst>
      </pc:sldChg>
      <pc:sldChg chg="mod modShow">
        <pc:chgData name="Haya Aldossary" userId="dfb888b2b3201462" providerId="LiveId" clId="{272D8F96-82D0-4DF5-BA83-F3386FB3EE34}" dt="2024-02-12T12:37:17.910" v="127" actId="729"/>
        <pc:sldMkLst>
          <pc:docMk/>
          <pc:sldMk cId="0" sldId="264"/>
        </pc:sldMkLst>
      </pc:sldChg>
      <pc:sldChg chg="delSp modSp mod">
        <pc:chgData name="Haya Aldossary" userId="dfb888b2b3201462" providerId="LiveId" clId="{272D8F96-82D0-4DF5-BA83-F3386FB3EE34}" dt="2024-02-12T13:31:53.878" v="160" actId="478"/>
        <pc:sldMkLst>
          <pc:docMk/>
          <pc:sldMk cId="0" sldId="268"/>
        </pc:sldMkLst>
        <pc:spChg chg="mod">
          <ac:chgData name="Haya Aldossary" userId="dfb888b2b3201462" providerId="LiveId" clId="{272D8F96-82D0-4DF5-BA83-F3386FB3EE34}" dt="2024-02-12T12:37:38.344" v="129" actId="13926"/>
          <ac:spMkLst>
            <pc:docMk/>
            <pc:sldMk cId="0" sldId="268"/>
            <ac:spMk id="10" creationId="{00000000-0000-0000-0000-000000000000}"/>
          </ac:spMkLst>
        </pc:spChg>
        <pc:spChg chg="del">
          <ac:chgData name="Haya Aldossary" userId="dfb888b2b3201462" providerId="LiveId" clId="{272D8F96-82D0-4DF5-BA83-F3386FB3EE34}" dt="2024-02-12T13:31:53.878" v="160" actId="478"/>
          <ac:spMkLst>
            <pc:docMk/>
            <pc:sldMk cId="0" sldId="268"/>
            <ac:spMk id="23" creationId="{00000000-0000-0000-0000-000000000000}"/>
          </ac:spMkLst>
        </pc:spChg>
        <pc:spChg chg="del">
          <ac:chgData name="Haya Aldossary" userId="dfb888b2b3201462" providerId="LiveId" clId="{272D8F96-82D0-4DF5-BA83-F3386FB3EE34}" dt="2024-02-12T13:31:40.271" v="157" actId="478"/>
          <ac:spMkLst>
            <pc:docMk/>
            <pc:sldMk cId="0" sldId="268"/>
            <ac:spMk id="24" creationId="{00000000-0000-0000-0000-000000000000}"/>
          </ac:spMkLst>
        </pc:spChg>
        <pc:spChg chg="del">
          <ac:chgData name="Haya Aldossary" userId="dfb888b2b3201462" providerId="LiveId" clId="{272D8F96-82D0-4DF5-BA83-F3386FB3EE34}" dt="2024-02-12T13:31:42.572" v="158" actId="478"/>
          <ac:spMkLst>
            <pc:docMk/>
            <pc:sldMk cId="0" sldId="268"/>
            <ac:spMk id="25" creationId="{00000000-0000-0000-0000-000000000000}"/>
          </ac:spMkLst>
        </pc:spChg>
        <pc:spChg chg="del">
          <ac:chgData name="Haya Aldossary" userId="dfb888b2b3201462" providerId="LiveId" clId="{272D8F96-82D0-4DF5-BA83-F3386FB3EE34}" dt="2024-02-12T13:31:46.451" v="159" actId="478"/>
          <ac:spMkLst>
            <pc:docMk/>
            <pc:sldMk cId="0" sldId="268"/>
            <ac:spMk id="26" creationId="{00000000-0000-0000-0000-000000000000}"/>
          </ac:spMkLst>
        </pc:spChg>
        <pc:grpChg chg="del">
          <ac:chgData name="Haya Aldossary" userId="dfb888b2b3201462" providerId="LiveId" clId="{272D8F96-82D0-4DF5-BA83-F3386FB3EE34}" dt="2024-02-12T13:31:37.606" v="156" actId="478"/>
          <ac:grpSpMkLst>
            <pc:docMk/>
            <pc:sldMk cId="0" sldId="268"/>
            <ac:grpSpMk id="18" creationId="{00000000-0000-0000-0000-000000000000}"/>
          </ac:grpSpMkLst>
        </pc:grpChg>
      </pc:sldChg>
      <pc:sldChg chg="modSp mod">
        <pc:chgData name="Haya Aldossary" userId="dfb888b2b3201462" providerId="LiveId" clId="{272D8F96-82D0-4DF5-BA83-F3386FB3EE34}" dt="2023-12-07T15:58:55.006" v="0" actId="14100"/>
        <pc:sldMkLst>
          <pc:docMk/>
          <pc:sldMk cId="0" sldId="269"/>
        </pc:sldMkLst>
        <pc:grpChg chg="mod">
          <ac:chgData name="Haya Aldossary" userId="dfb888b2b3201462" providerId="LiveId" clId="{272D8F96-82D0-4DF5-BA83-F3386FB3EE34}" dt="2023-12-07T15:58:55.006" v="0" actId="14100"/>
          <ac:grpSpMkLst>
            <pc:docMk/>
            <pc:sldMk cId="0" sldId="269"/>
            <ac:grpSpMk id="4" creationId="{00000000-0000-0000-0000-000000000000}"/>
          </ac:grpSpMkLst>
        </pc:grpChg>
      </pc:sldChg>
      <pc:sldChg chg="modSp mod">
        <pc:chgData name="Haya Aldossary" userId="dfb888b2b3201462" providerId="LiveId" clId="{272D8F96-82D0-4DF5-BA83-F3386FB3EE34}" dt="2024-02-12T13:32:56.012" v="165" actId="14100"/>
        <pc:sldMkLst>
          <pc:docMk/>
          <pc:sldMk cId="0" sldId="270"/>
        </pc:sldMkLst>
        <pc:spChg chg="mod">
          <ac:chgData name="Haya Aldossary" userId="dfb888b2b3201462" providerId="LiveId" clId="{272D8F96-82D0-4DF5-BA83-F3386FB3EE34}" dt="2024-02-12T13:32:56.012" v="165" actId="14100"/>
          <ac:spMkLst>
            <pc:docMk/>
            <pc:sldMk cId="0" sldId="270"/>
            <ac:spMk id="9" creationId="{00000000-0000-0000-0000-000000000000}"/>
          </ac:spMkLst>
        </pc:spChg>
      </pc:sldChg>
      <pc:sldChg chg="del">
        <pc:chgData name="Haya Aldossary" userId="dfb888b2b3201462" providerId="LiveId" clId="{272D8F96-82D0-4DF5-BA83-F3386FB3EE34}" dt="2024-02-12T13:49:09.847" v="186" actId="47"/>
        <pc:sldMkLst>
          <pc:docMk/>
          <pc:sldMk cId="0" sldId="271"/>
        </pc:sldMkLst>
      </pc:sldChg>
      <pc:sldChg chg="delSp modSp del mod">
        <pc:chgData name="Haya Aldossary" userId="dfb888b2b3201462" providerId="LiveId" clId="{272D8F96-82D0-4DF5-BA83-F3386FB3EE34}" dt="2024-02-12T13:37:36.346" v="178" actId="47"/>
        <pc:sldMkLst>
          <pc:docMk/>
          <pc:sldMk cId="0" sldId="272"/>
        </pc:sldMkLst>
        <pc:spChg chg="del mod">
          <ac:chgData name="Haya Aldossary" userId="dfb888b2b3201462" providerId="LiveId" clId="{272D8F96-82D0-4DF5-BA83-F3386FB3EE34}" dt="2024-02-12T13:37:15.381" v="175" actId="21"/>
          <ac:spMkLst>
            <pc:docMk/>
            <pc:sldMk cId="0" sldId="272"/>
            <ac:spMk id="7" creationId="{00000000-0000-0000-0000-000000000000}"/>
          </ac:spMkLst>
        </pc:spChg>
      </pc:sldChg>
      <pc:sldChg chg="addSp delSp modSp del mod">
        <pc:chgData name="Haya Aldossary" userId="dfb888b2b3201462" providerId="LiveId" clId="{272D8F96-82D0-4DF5-BA83-F3386FB3EE34}" dt="2024-02-12T13:48:06.262" v="185" actId="2696"/>
        <pc:sldMkLst>
          <pc:docMk/>
          <pc:sldMk cId="0" sldId="273"/>
        </pc:sldMkLst>
        <pc:spChg chg="mod">
          <ac:chgData name="Haya Aldossary" userId="dfb888b2b3201462" providerId="LiveId" clId="{272D8F96-82D0-4DF5-BA83-F3386FB3EE34}" dt="2024-02-12T13:37:08.710" v="174" actId="1076"/>
          <ac:spMkLst>
            <pc:docMk/>
            <pc:sldMk cId="0" sldId="273"/>
            <ac:spMk id="2" creationId="{00000000-0000-0000-0000-000000000000}"/>
          </ac:spMkLst>
        </pc:spChg>
        <pc:spChg chg="add mod">
          <ac:chgData name="Haya Aldossary" userId="dfb888b2b3201462" providerId="LiveId" clId="{272D8F96-82D0-4DF5-BA83-F3386FB3EE34}" dt="2024-02-12T13:37:22.392" v="177" actId="1076"/>
          <ac:spMkLst>
            <pc:docMk/>
            <pc:sldMk cId="0" sldId="273"/>
            <ac:spMk id="8" creationId="{00000000-0000-0000-0000-000000000000}"/>
          </ac:spMkLst>
        </pc:spChg>
        <pc:grpChg chg="del mod">
          <ac:chgData name="Haya Aldossary" userId="dfb888b2b3201462" providerId="LiveId" clId="{272D8F96-82D0-4DF5-BA83-F3386FB3EE34}" dt="2024-02-12T13:36:56.462" v="172" actId="478"/>
          <ac:grpSpMkLst>
            <pc:docMk/>
            <pc:sldMk cId="0" sldId="273"/>
            <ac:grpSpMk id="3" creationId="{00000000-0000-0000-0000-000000000000}"/>
          </ac:grpSpMkLst>
        </pc:grpChg>
        <pc:picChg chg="mod topLvl">
          <ac:chgData name="Haya Aldossary" userId="dfb888b2b3201462" providerId="LiveId" clId="{272D8F96-82D0-4DF5-BA83-F3386FB3EE34}" dt="2024-02-12T13:37:01.069" v="173" actId="14100"/>
          <ac:picMkLst>
            <pc:docMk/>
            <pc:sldMk cId="0" sldId="273"/>
            <ac:picMk id="4" creationId="{00000000-0000-0000-0000-000000000000}"/>
          </ac:picMkLst>
        </pc:picChg>
        <pc:picChg chg="del topLvl">
          <ac:chgData name="Haya Aldossary" userId="dfb888b2b3201462" providerId="LiveId" clId="{272D8F96-82D0-4DF5-BA83-F3386FB3EE34}" dt="2024-02-12T13:36:56.462" v="172" actId="478"/>
          <ac:picMkLst>
            <pc:docMk/>
            <pc:sldMk cId="0" sldId="273"/>
            <ac:picMk id="5" creationId="{00000000-0000-0000-0000-000000000000}"/>
          </ac:picMkLst>
        </pc:picChg>
      </pc:sldChg>
      <pc:sldChg chg="modSp del mod">
        <pc:chgData name="Haya Aldossary" userId="dfb888b2b3201462" providerId="LiveId" clId="{272D8F96-82D0-4DF5-BA83-F3386FB3EE34}" dt="2024-02-12T13:48:06.262" v="185" actId="2696"/>
        <pc:sldMkLst>
          <pc:docMk/>
          <pc:sldMk cId="0" sldId="274"/>
        </pc:sldMkLst>
        <pc:spChg chg="mod">
          <ac:chgData name="Haya Aldossary" userId="dfb888b2b3201462" providerId="LiveId" clId="{272D8F96-82D0-4DF5-BA83-F3386FB3EE34}" dt="2024-02-12T13:41:49.336" v="184"/>
          <ac:spMkLst>
            <pc:docMk/>
            <pc:sldMk cId="0" sldId="274"/>
            <ac:spMk id="3" creationId="{00000000-0000-0000-0000-000000000000}"/>
          </ac:spMkLst>
        </pc:spChg>
        <pc:spChg chg="mod">
          <ac:chgData name="Haya Aldossary" userId="dfb888b2b3201462" providerId="LiveId" clId="{272D8F96-82D0-4DF5-BA83-F3386FB3EE34}" dt="2024-02-12T13:38:26.676" v="183" actId="20577"/>
          <ac:spMkLst>
            <pc:docMk/>
            <pc:sldMk cId="0" sldId="274"/>
            <ac:spMk id="4" creationId="{00000000-0000-0000-0000-000000000000}"/>
          </ac:spMkLst>
        </pc:spChg>
      </pc:sldChg>
      <pc:sldChg chg="modSp mod">
        <pc:chgData name="Haya Aldossary" userId="dfb888b2b3201462" providerId="LiveId" clId="{272D8F96-82D0-4DF5-BA83-F3386FB3EE34}" dt="2024-02-12T13:16:58.668" v="135" actId="13926"/>
        <pc:sldMkLst>
          <pc:docMk/>
          <pc:sldMk cId="3762921471" sldId="277"/>
        </pc:sldMkLst>
        <pc:spChg chg="mod">
          <ac:chgData name="Haya Aldossary" userId="dfb888b2b3201462" providerId="LiveId" clId="{272D8F96-82D0-4DF5-BA83-F3386FB3EE34}" dt="2024-02-12T13:16:58.668" v="135" actId="13926"/>
          <ac:spMkLst>
            <pc:docMk/>
            <pc:sldMk cId="3762921471" sldId="277"/>
            <ac:spMk id="2" creationId="{466B0F4E-916F-4360-E014-58E1B4CE65F0}"/>
          </ac:spMkLst>
        </pc:spChg>
      </pc:sldChg>
      <pc:sldMasterChg chg="delSldLayout">
        <pc:chgData name="Haya Aldossary" userId="dfb888b2b3201462" providerId="LiveId" clId="{272D8F96-82D0-4DF5-BA83-F3386FB3EE34}" dt="2024-02-12T13:48:06.262" v="185" actId="2696"/>
        <pc:sldMasterMkLst>
          <pc:docMk/>
          <pc:sldMasterMk cId="995784241" sldId="2147483806"/>
        </pc:sldMasterMkLst>
        <pc:sldLayoutChg chg="del">
          <pc:chgData name="Haya Aldossary" userId="dfb888b2b3201462" providerId="LiveId" clId="{272D8F96-82D0-4DF5-BA83-F3386FB3EE34}" dt="2024-02-12T13:48:06.262" v="185" actId="2696"/>
          <pc:sldLayoutMkLst>
            <pc:docMk/>
            <pc:sldMasterMk cId="995784241" sldId="2147483806"/>
            <pc:sldLayoutMk cId="328146040" sldId="214748382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519E-7765-4489-A6FC-EC05D4CF2ADB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CAAA-9D69-4382-949D-79A7F501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CAAA-9D69-4382-949D-79A7F50160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-5" dirty="0">
                <a:solidFill>
                  <a:srgbClr val="C00000"/>
                </a:solidFill>
                <a:latin typeface="Arial"/>
                <a:cs typeface="Arial"/>
              </a:rPr>
              <a:t>Complement</a:t>
            </a:r>
            <a:r>
              <a:rPr lang="en-US"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200" b="1" spc="-5" dirty="0">
                <a:solidFill>
                  <a:srgbClr val="C00000"/>
                </a:solidFill>
                <a:latin typeface="Arial"/>
                <a:cs typeface="Arial"/>
              </a:rPr>
              <a:t>Fixation</a:t>
            </a:r>
            <a:r>
              <a:rPr lang="en-US" sz="12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200" b="1" spc="-55" dirty="0">
                <a:solidFill>
                  <a:srgbClr val="C00000"/>
                </a:solidFill>
                <a:latin typeface="Arial"/>
                <a:cs typeface="Arial"/>
              </a:rPr>
              <a:t>Test</a:t>
            </a:r>
            <a:endParaRPr lang="en-US" sz="1200" b="1" dirty="0">
              <a:solidFill>
                <a:srgbClr val="C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CAAA-9D69-4382-949D-79A7F50160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no hemolysis occurs the test is negative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CAAA-9D69-4382-949D-79A7F50160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-5" dirty="0">
                <a:solidFill>
                  <a:srgbClr val="C00000"/>
                </a:solidFill>
                <a:latin typeface="Arial"/>
                <a:cs typeface="Arial"/>
              </a:rPr>
              <a:t>In complement</a:t>
            </a:r>
            <a:r>
              <a:rPr lang="en-US"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200" b="1" spc="-5" dirty="0">
                <a:solidFill>
                  <a:srgbClr val="C00000"/>
                </a:solidFill>
                <a:latin typeface="Arial"/>
                <a:cs typeface="Arial"/>
              </a:rPr>
              <a:t>fixation</a:t>
            </a:r>
            <a:r>
              <a:rPr lang="en-US" sz="12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200" b="1" spc="-55" dirty="0">
                <a:solidFill>
                  <a:srgbClr val="C00000"/>
                </a:solidFill>
                <a:latin typeface="Arial"/>
                <a:cs typeface="Arial"/>
              </a:rPr>
              <a:t>test, </a:t>
            </a:r>
            <a:r>
              <a:rPr lang="en-US" dirty="0"/>
              <a:t>If no hemolysis occurs the test is negative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C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CAAA-9D69-4382-949D-79A7F50160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0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975589"/>
            <a:ext cx="6517482" cy="188191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2914651"/>
            <a:ext cx="6517482" cy="10286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831546"/>
            <a:ext cx="7773339" cy="511854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2570434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45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279597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07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604041"/>
            <a:ext cx="7773339" cy="188387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1203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458079"/>
            <a:ext cx="7773339" cy="1202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09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11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1775320"/>
            <a:ext cx="7773339" cy="2568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63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1"/>
            <a:ext cx="1914995" cy="38861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457201"/>
            <a:ext cx="5744043" cy="38861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00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538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6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2288260"/>
            <a:ext cx="3829051" cy="2055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1974639"/>
            <a:ext cx="2951767" cy="236876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4451227" cy="151744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39"/>
            <a:ext cx="4451212" cy="2368760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4412457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  <p:sldLayoutId id="2147483824" r:id="rId18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5400" y="666750"/>
            <a:ext cx="6553200" cy="409728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sz="2000" b="1" spc="-5" dirty="0">
                <a:latin typeface="Arial"/>
                <a:cs typeface="Arial"/>
              </a:rPr>
              <a:t>Antigen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–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Antibody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Reaction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id="{DEE1B714-BC50-51F3-C40A-F41B401FBBAC}"/>
              </a:ext>
            </a:extLst>
          </p:cNvPr>
          <p:cNvSpPr txBox="1"/>
          <p:nvPr/>
        </p:nvSpPr>
        <p:spPr>
          <a:xfrm>
            <a:off x="1524000" y="1733550"/>
            <a:ext cx="5730557" cy="10701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365"/>
              </a:spcBef>
            </a:pPr>
            <a:r>
              <a:rPr sz="3200" b="1" spc="-5" dirty="0">
                <a:solidFill>
                  <a:srgbClr val="C00000"/>
                </a:solidFill>
                <a:latin typeface="Arial"/>
                <a:cs typeface="Arial"/>
              </a:rPr>
              <a:t>Complement</a:t>
            </a:r>
            <a:r>
              <a:rPr sz="3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C00000"/>
                </a:solidFill>
                <a:latin typeface="Arial"/>
                <a:cs typeface="Arial"/>
              </a:rPr>
              <a:t>Fixation</a:t>
            </a: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spc="-55" dirty="0">
                <a:solidFill>
                  <a:srgbClr val="C00000"/>
                </a:solidFill>
                <a:latin typeface="Arial"/>
                <a:cs typeface="Arial"/>
              </a:rPr>
              <a:t>Test</a:t>
            </a:r>
            <a:endParaRPr sz="32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 marR="312420" algn="ctr">
              <a:lnSpc>
                <a:spcPct val="100000"/>
              </a:lnSpc>
              <a:spcBef>
                <a:spcPts val="305"/>
              </a:spcBef>
            </a:pP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CFT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5060" y="131966"/>
            <a:ext cx="29635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Negative</a:t>
            </a:r>
            <a:r>
              <a:rPr sz="2800" spc="-50" dirty="0"/>
              <a:t> </a:t>
            </a:r>
            <a:r>
              <a:rPr sz="2800" spc="-75" dirty="0"/>
              <a:t>Test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1581" y="647827"/>
            <a:ext cx="4829810" cy="79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605" algn="l"/>
              </a:tabLst>
            </a:pPr>
            <a:r>
              <a:rPr sz="1900" spc="-5" dirty="0">
                <a:solidFill>
                  <a:srgbClr val="9AD2E9"/>
                </a:solidFill>
                <a:latin typeface="Georgia"/>
                <a:cs typeface="Georgia"/>
              </a:rPr>
              <a:t>•	</a:t>
            </a:r>
            <a:r>
              <a:rPr sz="1900" b="1" spc="-5" dirty="0">
                <a:latin typeface="Arial"/>
                <a:cs typeface="Arial"/>
              </a:rPr>
              <a:t>Step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1: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900" b="1" spc="-5" dirty="0">
                <a:solidFill>
                  <a:srgbClr val="2442A1"/>
                </a:solidFill>
                <a:latin typeface="Arial"/>
                <a:cs typeface="Arial"/>
              </a:rPr>
              <a:t>Antigen</a:t>
            </a:r>
            <a:r>
              <a:rPr sz="1900" b="1" spc="5" dirty="0">
                <a:solidFill>
                  <a:srgbClr val="2442A1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+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339933"/>
                </a:solidFill>
                <a:latin typeface="Arial"/>
                <a:cs typeface="Arial"/>
              </a:rPr>
              <a:t>Antibody</a:t>
            </a:r>
            <a:r>
              <a:rPr sz="1900" b="1" spc="-10" dirty="0">
                <a:solidFill>
                  <a:srgbClr val="339933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339933"/>
                </a:solidFill>
                <a:latin typeface="Arial"/>
                <a:cs typeface="Arial"/>
              </a:rPr>
              <a:t>absent</a:t>
            </a:r>
            <a:r>
              <a:rPr sz="1900" b="1" spc="25" dirty="0">
                <a:solidFill>
                  <a:srgbClr val="339933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+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CC6600"/>
                </a:solidFill>
                <a:latin typeface="Arial"/>
                <a:cs typeface="Arial"/>
              </a:rPr>
              <a:t>Complement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89623" y="1129411"/>
            <a:ext cx="24155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Complement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not</a:t>
            </a:r>
            <a:r>
              <a:rPr sz="19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fixed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14009" y="888618"/>
            <a:ext cx="856615" cy="79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At</a:t>
            </a:r>
            <a:r>
              <a:rPr sz="1900" spc="-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37°C</a:t>
            </a:r>
            <a:endParaRPr sz="19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510"/>
              </a:spcBef>
            </a:pPr>
            <a:r>
              <a:rPr sz="1900" spc="-5" dirty="0">
                <a:latin typeface="Arial"/>
                <a:cs typeface="Arial"/>
              </a:rPr>
              <a:t>1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Hour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581" y="1852040"/>
            <a:ext cx="4344670" cy="796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605" algn="l"/>
              </a:tabLst>
            </a:pPr>
            <a:r>
              <a:rPr sz="1900" spc="-5" dirty="0">
                <a:solidFill>
                  <a:srgbClr val="9AD2E9"/>
                </a:solidFill>
                <a:latin typeface="Georgia"/>
                <a:cs typeface="Georgia"/>
              </a:rPr>
              <a:t>•	</a:t>
            </a:r>
            <a:r>
              <a:rPr sz="1900" b="1" spc="-5" dirty="0">
                <a:latin typeface="Arial"/>
                <a:cs typeface="Arial"/>
              </a:rPr>
              <a:t>Step</a:t>
            </a:r>
            <a:r>
              <a:rPr sz="1900" b="1" spc="-3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2: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  <a:tabLst>
                <a:tab pos="2096135" algn="l"/>
              </a:tabLst>
            </a:pPr>
            <a:r>
              <a:rPr sz="19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Free</a:t>
            </a:r>
            <a:r>
              <a:rPr sz="19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Complement	+</a:t>
            </a:r>
            <a:r>
              <a:rPr sz="1900" spc="-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Haemolytic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system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1003" y="2334005"/>
            <a:ext cx="12706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Hae</a:t>
            </a:r>
            <a:r>
              <a:rPr sz="1900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olysis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4909" y="2092528"/>
            <a:ext cx="856615" cy="796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latin typeface="Arial"/>
                <a:cs typeface="Arial"/>
              </a:rPr>
              <a:t>At</a:t>
            </a:r>
            <a:r>
              <a:rPr sz="1900" spc="-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37°C</a:t>
            </a:r>
            <a:endParaRPr sz="19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515"/>
              </a:spcBef>
            </a:pPr>
            <a:r>
              <a:rPr sz="1900" spc="-5" dirty="0">
                <a:latin typeface="Arial"/>
                <a:cs typeface="Arial"/>
              </a:rPr>
              <a:t>1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Hour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559052" y="557783"/>
            <a:ext cx="5904230" cy="4297680"/>
            <a:chOff x="1559052" y="557783"/>
            <a:chExt cx="5904230" cy="429768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56860" y="1175042"/>
              <a:ext cx="1095743" cy="23783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400293" y="1237487"/>
              <a:ext cx="936625" cy="78105"/>
            </a:xfrm>
            <a:custGeom>
              <a:avLst/>
              <a:gdLst/>
              <a:ahLst/>
              <a:cxnLst/>
              <a:rect l="l" t="t" r="r" b="b"/>
              <a:pathLst>
                <a:path w="936625" h="78105">
                  <a:moveTo>
                    <a:pt x="858392" y="0"/>
                  </a:moveTo>
                  <a:lnTo>
                    <a:pt x="858392" y="77724"/>
                  </a:lnTo>
                  <a:lnTo>
                    <a:pt x="910209" y="51815"/>
                  </a:lnTo>
                  <a:lnTo>
                    <a:pt x="871346" y="51815"/>
                  </a:lnTo>
                  <a:lnTo>
                    <a:pt x="871346" y="25908"/>
                  </a:lnTo>
                  <a:lnTo>
                    <a:pt x="910209" y="25908"/>
                  </a:lnTo>
                  <a:lnTo>
                    <a:pt x="858392" y="0"/>
                  </a:lnTo>
                  <a:close/>
                </a:path>
                <a:path w="936625" h="78105">
                  <a:moveTo>
                    <a:pt x="858392" y="25908"/>
                  </a:moveTo>
                  <a:lnTo>
                    <a:pt x="0" y="25908"/>
                  </a:lnTo>
                  <a:lnTo>
                    <a:pt x="0" y="51815"/>
                  </a:lnTo>
                  <a:lnTo>
                    <a:pt x="858392" y="51815"/>
                  </a:lnTo>
                  <a:lnTo>
                    <a:pt x="858392" y="25908"/>
                  </a:lnTo>
                  <a:close/>
                </a:path>
                <a:path w="936625" h="78105">
                  <a:moveTo>
                    <a:pt x="910209" y="25908"/>
                  </a:moveTo>
                  <a:lnTo>
                    <a:pt x="871346" y="25908"/>
                  </a:lnTo>
                  <a:lnTo>
                    <a:pt x="871346" y="51815"/>
                  </a:lnTo>
                  <a:lnTo>
                    <a:pt x="910209" y="51815"/>
                  </a:lnTo>
                  <a:lnTo>
                    <a:pt x="936116" y="38862"/>
                  </a:lnTo>
                  <a:lnTo>
                    <a:pt x="910209" y="259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88992" y="2398814"/>
              <a:ext cx="1095743" cy="23783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932425" y="2461260"/>
              <a:ext cx="936625" cy="78105"/>
            </a:xfrm>
            <a:custGeom>
              <a:avLst/>
              <a:gdLst/>
              <a:ahLst/>
              <a:cxnLst/>
              <a:rect l="l" t="t" r="r" b="b"/>
              <a:pathLst>
                <a:path w="936625" h="78105">
                  <a:moveTo>
                    <a:pt x="858393" y="0"/>
                  </a:moveTo>
                  <a:lnTo>
                    <a:pt x="858393" y="77723"/>
                  </a:lnTo>
                  <a:lnTo>
                    <a:pt x="910209" y="51815"/>
                  </a:lnTo>
                  <a:lnTo>
                    <a:pt x="871347" y="51815"/>
                  </a:lnTo>
                  <a:lnTo>
                    <a:pt x="871347" y="25907"/>
                  </a:lnTo>
                  <a:lnTo>
                    <a:pt x="910208" y="25907"/>
                  </a:lnTo>
                  <a:lnTo>
                    <a:pt x="858393" y="0"/>
                  </a:lnTo>
                  <a:close/>
                </a:path>
                <a:path w="936625" h="78105">
                  <a:moveTo>
                    <a:pt x="858393" y="25907"/>
                  </a:moveTo>
                  <a:lnTo>
                    <a:pt x="0" y="25907"/>
                  </a:lnTo>
                  <a:lnTo>
                    <a:pt x="0" y="51815"/>
                  </a:lnTo>
                  <a:lnTo>
                    <a:pt x="858393" y="51815"/>
                  </a:lnTo>
                  <a:lnTo>
                    <a:pt x="858393" y="25907"/>
                  </a:lnTo>
                  <a:close/>
                </a:path>
                <a:path w="936625" h="78105">
                  <a:moveTo>
                    <a:pt x="910208" y="25907"/>
                  </a:moveTo>
                  <a:lnTo>
                    <a:pt x="871347" y="25907"/>
                  </a:lnTo>
                  <a:lnTo>
                    <a:pt x="871347" y="51815"/>
                  </a:lnTo>
                  <a:lnTo>
                    <a:pt x="910209" y="51815"/>
                  </a:lnTo>
                  <a:lnTo>
                    <a:pt x="936116" y="38862"/>
                  </a:lnTo>
                  <a:lnTo>
                    <a:pt x="910208" y="259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59052" y="557783"/>
              <a:ext cx="5904230" cy="71755"/>
            </a:xfrm>
            <a:custGeom>
              <a:avLst/>
              <a:gdLst/>
              <a:ahLst/>
              <a:cxnLst/>
              <a:rect l="l" t="t" r="r" b="b"/>
              <a:pathLst>
                <a:path w="5904230" h="71754">
                  <a:moveTo>
                    <a:pt x="5903976" y="0"/>
                  </a:moveTo>
                  <a:lnTo>
                    <a:pt x="0" y="0"/>
                  </a:lnTo>
                  <a:lnTo>
                    <a:pt x="0" y="71627"/>
                  </a:lnTo>
                  <a:lnTo>
                    <a:pt x="5903976" y="71627"/>
                  </a:lnTo>
                  <a:lnTo>
                    <a:pt x="5903976" y="0"/>
                  </a:lnTo>
                  <a:close/>
                </a:path>
              </a:pathLst>
            </a:custGeom>
            <a:solidFill>
              <a:srgbClr val="97D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6588" y="3122676"/>
              <a:ext cx="5708904" cy="17327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687067" y="108470"/>
            <a:ext cx="7382509" cy="1822450"/>
            <a:chOff x="1687067" y="108470"/>
            <a:chExt cx="7382509" cy="18224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8792" y="108470"/>
              <a:ext cx="2657828" cy="45195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76271" y="705611"/>
              <a:ext cx="6893559" cy="1224280"/>
            </a:xfrm>
            <a:custGeom>
              <a:avLst/>
              <a:gdLst/>
              <a:ahLst/>
              <a:cxnLst/>
              <a:rect l="l" t="t" r="r" b="b"/>
              <a:pathLst>
                <a:path w="6893559" h="1224280">
                  <a:moveTo>
                    <a:pt x="6281166" y="0"/>
                  </a:moveTo>
                  <a:lnTo>
                    <a:pt x="0" y="0"/>
                  </a:lnTo>
                  <a:lnTo>
                    <a:pt x="0" y="1223771"/>
                  </a:lnTo>
                  <a:lnTo>
                    <a:pt x="6281166" y="1223771"/>
                  </a:lnTo>
                  <a:lnTo>
                    <a:pt x="6893052" y="611886"/>
                  </a:lnTo>
                  <a:lnTo>
                    <a:pt x="6281166" y="0"/>
                  </a:lnTo>
                  <a:close/>
                </a:path>
              </a:pathLst>
            </a:custGeom>
            <a:solidFill>
              <a:srgbClr val="F8B1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77033" y="599693"/>
              <a:ext cx="6716395" cy="1224280"/>
            </a:xfrm>
            <a:custGeom>
              <a:avLst/>
              <a:gdLst/>
              <a:ahLst/>
              <a:cxnLst/>
              <a:rect l="l" t="t" r="r" b="b"/>
              <a:pathLst>
                <a:path w="6716395" h="1224280">
                  <a:moveTo>
                    <a:pt x="6104382" y="0"/>
                  </a:moveTo>
                  <a:lnTo>
                    <a:pt x="0" y="0"/>
                  </a:lnTo>
                  <a:lnTo>
                    <a:pt x="0" y="1223771"/>
                  </a:lnTo>
                  <a:lnTo>
                    <a:pt x="6104382" y="1223771"/>
                  </a:lnTo>
                  <a:lnTo>
                    <a:pt x="6716268" y="611885"/>
                  </a:lnTo>
                  <a:lnTo>
                    <a:pt x="61043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77033" y="599693"/>
              <a:ext cx="6716395" cy="1224280"/>
            </a:xfrm>
            <a:custGeom>
              <a:avLst/>
              <a:gdLst/>
              <a:ahLst/>
              <a:cxnLst/>
              <a:rect l="l" t="t" r="r" b="b"/>
              <a:pathLst>
                <a:path w="6716395" h="1224280">
                  <a:moveTo>
                    <a:pt x="0" y="0"/>
                  </a:moveTo>
                  <a:lnTo>
                    <a:pt x="6104382" y="0"/>
                  </a:lnTo>
                  <a:lnTo>
                    <a:pt x="6716268" y="611885"/>
                  </a:lnTo>
                  <a:lnTo>
                    <a:pt x="6104382" y="1223771"/>
                  </a:lnTo>
                  <a:lnTo>
                    <a:pt x="0" y="1223771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8B1A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87067" y="457200"/>
              <a:ext cx="980440" cy="1473835"/>
            </a:xfrm>
            <a:custGeom>
              <a:avLst/>
              <a:gdLst/>
              <a:ahLst/>
              <a:cxnLst/>
              <a:rect l="l" t="t" r="r" b="b"/>
              <a:pathLst>
                <a:path w="980439" h="1473835">
                  <a:moveTo>
                    <a:pt x="489965" y="0"/>
                  </a:moveTo>
                  <a:lnTo>
                    <a:pt x="0" y="736853"/>
                  </a:lnTo>
                  <a:lnTo>
                    <a:pt x="489965" y="1473708"/>
                  </a:lnTo>
                  <a:lnTo>
                    <a:pt x="979932" y="736853"/>
                  </a:lnTo>
                  <a:lnTo>
                    <a:pt x="489965" y="0"/>
                  </a:lnTo>
                  <a:close/>
                </a:path>
              </a:pathLst>
            </a:custGeom>
            <a:solidFill>
              <a:srgbClr val="F8B1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63673" y="736168"/>
            <a:ext cx="42608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+</a:t>
            </a:r>
            <a:endParaRPr sz="5400" dirty="0"/>
          </a:p>
        </p:txBody>
      </p:sp>
      <p:sp>
        <p:nvSpPr>
          <p:cNvPr id="10" name="object 10"/>
          <p:cNvSpPr txBox="1"/>
          <p:nvPr/>
        </p:nvSpPr>
        <p:spPr>
          <a:xfrm>
            <a:off x="2772536" y="0"/>
            <a:ext cx="5307965" cy="1597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6245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C00000"/>
                </a:solidFill>
                <a:highlight>
                  <a:srgbClr val="FFFF00"/>
                </a:highlight>
                <a:latin typeface="Arial"/>
                <a:cs typeface="Arial"/>
              </a:rPr>
              <a:t>Interpretation</a:t>
            </a:r>
            <a:endParaRPr sz="360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300"/>
              </a:spcBef>
            </a:pPr>
            <a:r>
              <a:rPr sz="1600" b="1" spc="-5" dirty="0">
                <a:solidFill>
                  <a:srgbClr val="F5927C"/>
                </a:solidFill>
                <a:latin typeface="Arial"/>
                <a:cs typeface="Arial"/>
              </a:rPr>
              <a:t>In</a:t>
            </a:r>
            <a:r>
              <a:rPr sz="1600" b="1" spc="10" dirty="0">
                <a:solidFill>
                  <a:srgbClr val="F5927C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5927C"/>
                </a:solidFill>
                <a:latin typeface="Arial"/>
                <a:cs typeface="Arial"/>
              </a:rPr>
              <a:t>the</a:t>
            </a:r>
            <a:r>
              <a:rPr sz="1600" b="1" spc="25" dirty="0">
                <a:solidFill>
                  <a:srgbClr val="F5927C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5927C"/>
                </a:solidFill>
                <a:latin typeface="Arial"/>
                <a:cs typeface="Arial"/>
              </a:rPr>
              <a:t>positive</a:t>
            </a:r>
            <a:r>
              <a:rPr sz="1600" b="1" spc="60" dirty="0">
                <a:solidFill>
                  <a:srgbClr val="F592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5927C"/>
                </a:solidFill>
                <a:latin typeface="Arial"/>
                <a:cs typeface="Arial"/>
              </a:rPr>
              <a:t>test</a:t>
            </a:r>
            <a:r>
              <a:rPr sz="1600" b="1" spc="30" dirty="0">
                <a:solidFill>
                  <a:srgbClr val="F5927C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available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fixed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Ag-Ab complex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no hemolysis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sheep</a:t>
            </a:r>
            <a:r>
              <a:rPr sz="1600" spc="-5" dirty="0">
                <a:latin typeface="Arial"/>
                <a:cs typeface="Arial"/>
              </a:rPr>
              <a:t> RBCs </a:t>
            </a:r>
            <a:r>
              <a:rPr sz="1600" spc="-10" dirty="0">
                <a:latin typeface="Arial"/>
                <a:cs typeface="Arial"/>
              </a:rPr>
              <a:t>occurs.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So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test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 positive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presence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antibodies.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52016" y="1967483"/>
            <a:ext cx="7417434" cy="1572895"/>
            <a:chOff x="1652016" y="1967483"/>
            <a:chExt cx="7417434" cy="1572895"/>
          </a:xfrm>
        </p:grpSpPr>
        <p:sp>
          <p:nvSpPr>
            <p:cNvPr id="12" name="object 12"/>
            <p:cNvSpPr/>
            <p:nvPr/>
          </p:nvSpPr>
          <p:spPr>
            <a:xfrm>
              <a:off x="2205228" y="2241803"/>
              <a:ext cx="6864350" cy="1237615"/>
            </a:xfrm>
            <a:custGeom>
              <a:avLst/>
              <a:gdLst/>
              <a:ahLst/>
              <a:cxnLst/>
              <a:rect l="l" t="t" r="r" b="b"/>
              <a:pathLst>
                <a:path w="6864350" h="1237614">
                  <a:moveTo>
                    <a:pt x="6245352" y="0"/>
                  </a:moveTo>
                  <a:lnTo>
                    <a:pt x="0" y="0"/>
                  </a:lnTo>
                  <a:lnTo>
                    <a:pt x="0" y="1237488"/>
                  </a:lnTo>
                  <a:lnTo>
                    <a:pt x="6245352" y="1237488"/>
                  </a:lnTo>
                  <a:lnTo>
                    <a:pt x="6864096" y="618744"/>
                  </a:lnTo>
                  <a:lnTo>
                    <a:pt x="6245352" y="0"/>
                  </a:lnTo>
                  <a:close/>
                </a:path>
              </a:pathLst>
            </a:custGeom>
            <a:solidFill>
              <a:srgbClr val="A3B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05990" y="2135885"/>
              <a:ext cx="6689090" cy="1237615"/>
            </a:xfrm>
            <a:custGeom>
              <a:avLst/>
              <a:gdLst/>
              <a:ahLst/>
              <a:cxnLst/>
              <a:rect l="l" t="t" r="r" b="b"/>
              <a:pathLst>
                <a:path w="6689090" h="1237614">
                  <a:moveTo>
                    <a:pt x="6070092" y="0"/>
                  </a:moveTo>
                  <a:lnTo>
                    <a:pt x="0" y="0"/>
                  </a:lnTo>
                  <a:lnTo>
                    <a:pt x="0" y="1237488"/>
                  </a:lnTo>
                  <a:lnTo>
                    <a:pt x="6070092" y="1237488"/>
                  </a:lnTo>
                  <a:lnTo>
                    <a:pt x="6688836" y="618744"/>
                  </a:lnTo>
                  <a:lnTo>
                    <a:pt x="60700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05990" y="2135885"/>
              <a:ext cx="6689090" cy="1237615"/>
            </a:xfrm>
            <a:custGeom>
              <a:avLst/>
              <a:gdLst/>
              <a:ahLst/>
              <a:cxnLst/>
              <a:rect l="l" t="t" r="r" b="b"/>
              <a:pathLst>
                <a:path w="6689090" h="1237614">
                  <a:moveTo>
                    <a:pt x="0" y="0"/>
                  </a:moveTo>
                  <a:lnTo>
                    <a:pt x="6070092" y="0"/>
                  </a:lnTo>
                  <a:lnTo>
                    <a:pt x="6688836" y="618744"/>
                  </a:lnTo>
                  <a:lnTo>
                    <a:pt x="6070092" y="1237488"/>
                  </a:lnTo>
                  <a:lnTo>
                    <a:pt x="0" y="123748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A3B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52016" y="1967483"/>
              <a:ext cx="1033780" cy="1572895"/>
            </a:xfrm>
            <a:custGeom>
              <a:avLst/>
              <a:gdLst/>
              <a:ahLst/>
              <a:cxnLst/>
              <a:rect l="l" t="t" r="r" b="b"/>
              <a:pathLst>
                <a:path w="1033780" h="1572895">
                  <a:moveTo>
                    <a:pt x="516635" y="0"/>
                  </a:moveTo>
                  <a:lnTo>
                    <a:pt x="0" y="786384"/>
                  </a:lnTo>
                  <a:lnTo>
                    <a:pt x="516635" y="1572768"/>
                  </a:lnTo>
                  <a:lnTo>
                    <a:pt x="1033271" y="786384"/>
                  </a:lnTo>
                  <a:lnTo>
                    <a:pt x="516635" y="0"/>
                  </a:lnTo>
                  <a:close/>
                </a:path>
              </a:pathLst>
            </a:custGeom>
            <a:solidFill>
              <a:srgbClr val="A3B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17267" y="2192223"/>
            <a:ext cx="279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6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41167" y="2212670"/>
            <a:ext cx="551878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5270D6"/>
                </a:solidFill>
                <a:latin typeface="Arial"/>
                <a:cs typeface="Arial"/>
              </a:rPr>
              <a:t>In</a:t>
            </a:r>
            <a:r>
              <a:rPr sz="1600" b="1" dirty="0">
                <a:solidFill>
                  <a:srgbClr val="5270D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5270D6"/>
                </a:solidFill>
                <a:latin typeface="Arial"/>
                <a:cs typeface="Arial"/>
              </a:rPr>
              <a:t>the</a:t>
            </a:r>
            <a:r>
              <a:rPr sz="1600" b="1" spc="20" dirty="0">
                <a:solidFill>
                  <a:srgbClr val="5270D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5270D6"/>
                </a:solidFill>
                <a:latin typeface="Arial"/>
                <a:cs typeface="Arial"/>
              </a:rPr>
              <a:t>negative</a:t>
            </a:r>
            <a:r>
              <a:rPr sz="1600" b="1" spc="55" dirty="0">
                <a:solidFill>
                  <a:srgbClr val="5270D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5270D6"/>
                </a:solidFill>
                <a:latin typeface="Arial"/>
                <a:cs typeface="Arial"/>
              </a:rPr>
              <a:t>test</a:t>
            </a:r>
            <a:r>
              <a:rPr sz="1600" b="1" spc="30" dirty="0">
                <a:solidFill>
                  <a:srgbClr val="5270D6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Ag-Ab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reaction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occurs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plement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free.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This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free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binds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complex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sheep</a:t>
            </a:r>
            <a:r>
              <a:rPr sz="1600" spc="-5" dirty="0">
                <a:latin typeface="Arial"/>
                <a:cs typeface="Arial"/>
              </a:rPr>
              <a:t> RBC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it’s antibody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cause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hemolysis,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causing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development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pink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color.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297" y="296680"/>
            <a:ext cx="609854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i="1" u="sng" spc="-110" dirty="0"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Results</a:t>
            </a:r>
            <a:r>
              <a:rPr sz="2400" i="1" u="sng" spc="-60" dirty="0"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2400" i="1" u="sng" spc="-125" dirty="0"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and</a:t>
            </a:r>
            <a:r>
              <a:rPr sz="2400" i="1" u="sng" spc="-55" dirty="0"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2400" i="1" u="sng" spc="-95" dirty="0"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Interpretations: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3756" y="585858"/>
            <a:ext cx="5000244" cy="3205480"/>
            <a:chOff x="333756" y="594325"/>
            <a:chExt cx="6120130" cy="32054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3756" y="594325"/>
              <a:ext cx="6119622" cy="968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1132331"/>
              <a:ext cx="4114800" cy="2667000"/>
            </a:xfrm>
            <a:prstGeom prst="rect">
              <a:avLst/>
            </a:prstGeom>
          </p:spPr>
        </p:pic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0" y="1134491"/>
          <a:ext cx="4510404" cy="2665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1A2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1A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1A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1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123189" algn="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3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48590" marR="172720" indent="-127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h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aemol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3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3505" marR="128270" indent="-63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h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aemol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3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spc="-10" dirty="0">
                          <a:solidFill>
                            <a:srgbClr val="2442A1"/>
                          </a:solidFill>
                          <a:latin typeface="Arial"/>
                          <a:cs typeface="Arial"/>
                        </a:rPr>
                        <a:t>NEGATIVE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3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b="1" spc="-10" dirty="0">
                          <a:solidFill>
                            <a:srgbClr val="2442A1"/>
                          </a:solidFill>
                          <a:latin typeface="Arial"/>
                          <a:cs typeface="Arial"/>
                        </a:rPr>
                        <a:t>NEGATIVE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3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122555" algn="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413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No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479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0" dirty="0">
                          <a:solidFill>
                            <a:srgbClr val="2442A1"/>
                          </a:solidFill>
                          <a:latin typeface="Arial"/>
                          <a:cs typeface="Arial"/>
                        </a:rPr>
                        <a:t>NEGATIVE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Haemolysis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F1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3980" y="800811"/>
            <a:ext cx="3896995" cy="105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835">
              <a:lnSpc>
                <a:spcPct val="100000"/>
              </a:lnSpc>
              <a:spcBef>
                <a:spcPts val="100"/>
              </a:spcBef>
              <a:tabLst>
                <a:tab pos="1801495" algn="l"/>
                <a:tab pos="2793365" algn="l"/>
                <a:tab pos="3756025" algn="l"/>
              </a:tabLst>
            </a:pPr>
            <a:r>
              <a:rPr sz="2700" b="1" spc="-7" baseline="3086" dirty="0">
                <a:latin typeface="Arial"/>
                <a:cs typeface="Arial"/>
              </a:rPr>
              <a:t>1	</a:t>
            </a:r>
            <a:r>
              <a:rPr sz="1800" b="1" spc="-5" dirty="0">
                <a:latin typeface="Arial"/>
                <a:cs typeface="Arial"/>
              </a:rPr>
              <a:t>2	</a:t>
            </a:r>
            <a:r>
              <a:rPr sz="2700" b="1" spc="-7" baseline="3086" dirty="0">
                <a:latin typeface="Arial"/>
                <a:cs typeface="Arial"/>
              </a:rPr>
              <a:t>3	</a:t>
            </a:r>
            <a:r>
              <a:rPr sz="1800" b="1" dirty="0">
                <a:latin typeface="Arial"/>
                <a:cs typeface="Arial"/>
              </a:rPr>
              <a:t>4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sz="1800" b="1" spc="-5" dirty="0">
                <a:latin typeface="Arial"/>
                <a:cs typeface="Arial"/>
              </a:rPr>
              <a:t>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552" y="2978353"/>
            <a:ext cx="1911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0152" y="209550"/>
            <a:ext cx="79279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Advantages</a:t>
            </a:r>
            <a:r>
              <a:rPr sz="2000" b="0" spc="-2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and</a:t>
            </a:r>
            <a:r>
              <a:rPr sz="2000" b="0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disadvantages</a:t>
            </a:r>
            <a:r>
              <a:rPr sz="2000" b="0" spc="-3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2000" b="0" spc="-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CFT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3353" y="1123950"/>
            <a:ext cx="8442047" cy="3307316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500" spc="-5" dirty="0">
                <a:solidFill>
                  <a:srgbClr val="C00000"/>
                </a:solidFill>
                <a:latin typeface="Arial"/>
                <a:cs typeface="Arial"/>
              </a:rPr>
              <a:t>Advantages</a:t>
            </a:r>
            <a:endParaRPr sz="2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527685" algn="l"/>
              </a:tabLst>
            </a:pPr>
            <a:r>
              <a:rPr sz="2000" dirty="0">
                <a:solidFill>
                  <a:srgbClr val="9AD2E9"/>
                </a:solidFill>
                <a:latin typeface="Arial"/>
                <a:cs typeface="Arial"/>
              </a:rPr>
              <a:t>1.	</a:t>
            </a:r>
            <a:r>
              <a:rPr sz="2000" spc="-5" dirty="0">
                <a:latin typeface="Arial"/>
                <a:cs typeface="Arial"/>
              </a:rPr>
              <a:t>Ability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screen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against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large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number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viral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bacterial</a:t>
            </a:r>
            <a:endParaRPr sz="2000" dirty="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infections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same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time.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527685" algn="l"/>
              </a:tabLst>
            </a:pPr>
            <a:r>
              <a:rPr sz="2000" dirty="0">
                <a:solidFill>
                  <a:srgbClr val="9AD2E9"/>
                </a:solidFill>
                <a:latin typeface="Arial"/>
                <a:cs typeface="Arial"/>
              </a:rPr>
              <a:t>2.	</a:t>
            </a:r>
            <a:r>
              <a:rPr sz="2000" dirty="0">
                <a:latin typeface="Arial"/>
                <a:cs typeface="Arial"/>
              </a:rPr>
              <a:t>Economical.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solidFill>
                  <a:srgbClr val="C00000"/>
                </a:solidFill>
                <a:latin typeface="Arial"/>
                <a:cs typeface="Arial"/>
              </a:rPr>
              <a:t>Disadvantages</a:t>
            </a:r>
            <a:endParaRPr lang="en-US" sz="25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5" dirty="0">
                <a:latin typeface="Arial"/>
                <a:cs typeface="Arial"/>
              </a:rPr>
              <a:t> </a:t>
            </a:r>
            <a:endParaRPr lang="en-US" sz="2000" spc="-1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  <a:tabLst>
                <a:tab pos="527685" algn="l"/>
              </a:tabLst>
            </a:pPr>
            <a:r>
              <a:rPr lang="en-US" sz="2000" dirty="0">
                <a:solidFill>
                  <a:srgbClr val="9AD2E9"/>
                </a:solidFill>
                <a:latin typeface="Arial"/>
                <a:cs typeface="Arial"/>
              </a:rPr>
              <a:t>1.</a:t>
            </a:r>
            <a:r>
              <a:rPr sz="2000" dirty="0">
                <a:solidFill>
                  <a:srgbClr val="9AD2E9"/>
                </a:solidFill>
                <a:latin typeface="Arial"/>
                <a:cs typeface="Arial"/>
              </a:rPr>
              <a:t>	</a:t>
            </a:r>
            <a:r>
              <a:rPr sz="2000" spc="-20" dirty="0">
                <a:latin typeface="Arial"/>
                <a:cs typeface="Arial"/>
              </a:rPr>
              <a:t>Time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consuming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labor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intensive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  <a:tabLst>
                <a:tab pos="527685" algn="l"/>
              </a:tabLst>
            </a:pPr>
            <a:r>
              <a:rPr lang="en-US" sz="2000" dirty="0">
                <a:solidFill>
                  <a:srgbClr val="9AD2E9"/>
                </a:solidFill>
                <a:latin typeface="Arial"/>
                <a:cs typeface="Arial"/>
              </a:rPr>
              <a:t>2.</a:t>
            </a:r>
            <a:r>
              <a:rPr sz="2000" dirty="0">
                <a:solidFill>
                  <a:srgbClr val="9AD2E9"/>
                </a:solidFill>
                <a:latin typeface="Arial"/>
                <a:cs typeface="Arial"/>
              </a:rPr>
              <a:t>	</a:t>
            </a:r>
            <a:r>
              <a:rPr lang="en-US" sz="2000" spc="-5" dirty="0">
                <a:latin typeface="Arial"/>
                <a:cs typeface="Arial"/>
              </a:rPr>
              <a:t>Sometimes 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non-specific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e.g.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cross-reactivity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between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HSV</a:t>
            </a:r>
            <a:r>
              <a:rPr sz="2000" spc="-5" dirty="0">
                <a:latin typeface="Arial"/>
                <a:cs typeface="Arial"/>
              </a:rPr>
              <a:t> and </a:t>
            </a:r>
            <a:r>
              <a:rPr sz="2000" dirty="0">
                <a:latin typeface="Arial"/>
                <a:cs typeface="Arial"/>
              </a:rPr>
              <a:t>VZV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6B0F4E-916F-4360-E014-58E1B4CE65F0}"/>
              </a:ext>
            </a:extLst>
          </p:cNvPr>
          <p:cNvSpPr txBox="1"/>
          <p:nvPr/>
        </p:nvSpPr>
        <p:spPr>
          <a:xfrm>
            <a:off x="663257" y="1200150"/>
            <a:ext cx="7696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an immunological test, </a:t>
            </a:r>
            <a:r>
              <a:rPr lang="en-US" sz="240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b="1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en-US" sz="2400" b="1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detect </a:t>
            </a:r>
            <a:r>
              <a:rPr lang="en-US" sz="2400" i="0" dirty="0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specific antibody </a:t>
            </a:r>
            <a:r>
              <a:rPr lang="en-US" sz="2400" i="0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 patient’s serum</a:t>
            </a:r>
            <a:endParaRPr lang="en-US" sz="240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Complement 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proteins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binds to Ag-Ab complex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sz="240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omplement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Fixation)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Free, it </a:t>
            </a:r>
            <a:r>
              <a:rPr lang="en-US" sz="2400" b="0" i="0" u="none" strike="noStrike" baseline="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has lytic properties </a:t>
            </a: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sz="2400" b="0" i="0" u="none" strike="noStrike" baseline="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ability to lyse antibody-coated sheep red blood cells.</a:t>
            </a:r>
          </a:p>
          <a:p>
            <a:endParaRPr lang="en-US" sz="2400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12">
            <a:extLst>
              <a:ext uri="{FF2B5EF4-FFF2-40B4-BE49-F238E27FC236}">
                <a16:creationId xmlns:a16="http://schemas.microsoft.com/office/drawing/2014/main" id="{3BDD5709-3206-36ED-0FA8-2292D60A2422}"/>
              </a:ext>
            </a:extLst>
          </p:cNvPr>
          <p:cNvSpPr txBox="1"/>
          <p:nvPr/>
        </p:nvSpPr>
        <p:spPr>
          <a:xfrm>
            <a:off x="2286000" y="138648"/>
            <a:ext cx="4450715" cy="82394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Complement</a:t>
            </a:r>
            <a:r>
              <a:rPr sz="2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Fixation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5" dirty="0">
                <a:solidFill>
                  <a:srgbClr val="C00000"/>
                </a:solidFill>
                <a:latin typeface="Arial"/>
                <a:cs typeface="Arial"/>
              </a:rPr>
              <a:t>Test</a:t>
            </a:r>
            <a:endParaRPr sz="2400" b="1" dirty="0">
              <a:solidFill>
                <a:srgbClr val="C00000"/>
              </a:solidFill>
              <a:latin typeface="Arial"/>
              <a:cs typeface="Arial"/>
            </a:endParaRPr>
          </a:p>
          <a:p>
            <a:pPr marR="312420" algn="ctr">
              <a:lnSpc>
                <a:spcPct val="100000"/>
              </a:lnSpc>
              <a:spcBef>
                <a:spcPts val="305"/>
              </a:spcBef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CFT</a:t>
            </a:r>
          </a:p>
        </p:txBody>
      </p:sp>
    </p:spTree>
    <p:extLst>
      <p:ext uri="{BB962C8B-B14F-4D97-AF65-F5344CB8AC3E}">
        <p14:creationId xmlns:p14="http://schemas.microsoft.com/office/powerpoint/2010/main" val="376292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7A0A040-0791-2894-20A6-96E18734A091}"/>
              </a:ext>
            </a:extLst>
          </p:cNvPr>
          <p:cNvSpPr txBox="1"/>
          <p:nvPr/>
        </p:nvSpPr>
        <p:spPr>
          <a:xfrm>
            <a:off x="304800" y="742950"/>
            <a:ext cx="8686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**Do not produce any visible precipitation that can be observed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Therefore,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indicator system***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needed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indicator system: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Sheep red blood cells (RBC)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 Sheep red blood cells antibody</a:t>
            </a:r>
            <a:b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serial dilution of the patient’s serum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282" y="96259"/>
            <a:ext cx="84137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cap="none" dirty="0"/>
              <a:t>Materials</a:t>
            </a:r>
            <a:r>
              <a:rPr lang="en-US" sz="2400" cap="none" spc="-60" dirty="0"/>
              <a:t> </a:t>
            </a:r>
            <a:r>
              <a:rPr lang="en-US" sz="2400" cap="none" spc="-5" dirty="0"/>
              <a:t>And</a:t>
            </a:r>
            <a:r>
              <a:rPr lang="en-US" sz="2400" cap="none" spc="-35" dirty="0"/>
              <a:t> </a:t>
            </a:r>
            <a:r>
              <a:rPr lang="en-US" sz="2400" cap="none" dirty="0"/>
              <a:t>Reagents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725" y="478415"/>
            <a:ext cx="8922275" cy="459112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923290">
              <a:lnSpc>
                <a:spcPts val="2220"/>
              </a:lnSpc>
              <a:spcBef>
                <a:spcPts val="325"/>
              </a:spcBef>
            </a:pPr>
            <a:r>
              <a:rPr b="1" dirty="0">
                <a:latin typeface="Arial"/>
                <a:cs typeface="Arial"/>
              </a:rPr>
              <a:t>The test </a:t>
            </a:r>
            <a:r>
              <a:rPr b="1" spc="-5" dirty="0">
                <a:latin typeface="Arial"/>
                <a:cs typeface="Arial"/>
              </a:rPr>
              <a:t>requires five reagents and is carried </a:t>
            </a:r>
            <a:r>
              <a:rPr b="1" dirty="0">
                <a:latin typeface="Arial"/>
                <a:cs typeface="Arial"/>
              </a:rPr>
              <a:t>out in two </a:t>
            </a:r>
            <a:r>
              <a:rPr b="1" spc="-5" dirty="0">
                <a:latin typeface="Arial"/>
                <a:cs typeface="Arial"/>
              </a:rPr>
              <a:t>steps. </a:t>
            </a:r>
            <a:r>
              <a:rPr b="1" spc="-545" dirty="0">
                <a:latin typeface="Arial"/>
                <a:cs typeface="Arial"/>
              </a:rPr>
              <a:t> </a:t>
            </a:r>
            <a:r>
              <a:rPr b="1" u="sng" spc="-4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Test</a:t>
            </a:r>
            <a:r>
              <a:rPr b="1" u="sng" spc="-3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 </a:t>
            </a:r>
            <a:r>
              <a:rPr b="1" u="sng" spc="-1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System</a:t>
            </a:r>
            <a:endParaRPr lang="en-US" b="1" u="sng" spc="-10" dirty="0">
              <a:solidFill>
                <a:srgbClr val="760000"/>
              </a:solidFill>
              <a:uFill>
                <a:solidFill>
                  <a:srgbClr val="760000"/>
                </a:solidFill>
              </a:uFill>
              <a:latin typeface="Arial"/>
              <a:cs typeface="Arial"/>
            </a:endParaRPr>
          </a:p>
          <a:p>
            <a:pPr marL="12700" marR="923290">
              <a:lnSpc>
                <a:spcPts val="2220"/>
              </a:lnSpc>
              <a:spcBef>
                <a:spcPts val="325"/>
              </a:spcBef>
            </a:pPr>
            <a:r>
              <a:rPr lang="en-US" dirty="0">
                <a:solidFill>
                  <a:srgbClr val="9AD2E9"/>
                </a:solidFill>
                <a:latin typeface="Wingdings"/>
                <a:cs typeface="Wingdings"/>
              </a:rPr>
              <a:t></a:t>
            </a:r>
            <a:r>
              <a:rPr lang="en-US" spc="-270" dirty="0">
                <a:solidFill>
                  <a:srgbClr val="9AD2E9"/>
                </a:solidFill>
                <a:latin typeface="Times New Roman"/>
                <a:cs typeface="Times New Roman"/>
              </a:rPr>
              <a:t> </a:t>
            </a:r>
            <a:r>
              <a:rPr lang="en-US" b="1" spc="-5" dirty="0">
                <a:solidFill>
                  <a:srgbClr val="50C88B"/>
                </a:solidFill>
                <a:latin typeface="Arial"/>
                <a:cs typeface="Arial"/>
              </a:rPr>
              <a:t>Antibody:</a:t>
            </a:r>
            <a:r>
              <a:rPr lang="en-US" b="1" spc="20" dirty="0">
                <a:solidFill>
                  <a:srgbClr val="50C88B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Human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serum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(May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or</a:t>
            </a:r>
            <a:r>
              <a:rPr lang="en-US" dirty="0">
                <a:latin typeface="Arial"/>
                <a:cs typeface="Arial"/>
              </a:rPr>
              <a:t> may </a:t>
            </a:r>
            <a:r>
              <a:rPr lang="en-US" spc="-5" dirty="0">
                <a:latin typeface="Arial"/>
                <a:cs typeface="Arial"/>
              </a:rPr>
              <a:t>not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contain</a:t>
            </a:r>
            <a:r>
              <a:rPr lang="en-US" spc="-8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Antibody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towards</a:t>
            </a:r>
            <a:r>
              <a:rPr lang="en-US" spc="5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specific </a:t>
            </a:r>
            <a:r>
              <a:rPr lang="en-US" spc="-484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Antigen)</a:t>
            </a:r>
            <a:endParaRPr lang="en-US" dirty="0">
              <a:latin typeface="Arial"/>
              <a:cs typeface="Arial"/>
            </a:endParaRPr>
          </a:p>
          <a:p>
            <a:pPr marL="12700" marR="923290">
              <a:lnSpc>
                <a:spcPts val="2220"/>
              </a:lnSpc>
              <a:spcBef>
                <a:spcPts val="325"/>
              </a:spcBef>
            </a:pPr>
            <a:endParaRPr dirty="0">
              <a:latin typeface="Arial"/>
              <a:cs typeface="Arial"/>
            </a:endParaRPr>
          </a:p>
          <a:p>
            <a:pPr marL="12700">
              <a:lnSpc>
                <a:spcPts val="2175"/>
              </a:lnSpc>
            </a:pPr>
            <a:r>
              <a:rPr spc="5" dirty="0">
                <a:solidFill>
                  <a:srgbClr val="9AD2E9"/>
                </a:solidFill>
                <a:latin typeface="Wingdings"/>
                <a:cs typeface="Wingdings"/>
              </a:rPr>
              <a:t></a:t>
            </a:r>
            <a:r>
              <a:rPr spc="-275" dirty="0">
                <a:solidFill>
                  <a:srgbClr val="9AD2E9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CC6600"/>
                </a:solidFill>
                <a:latin typeface="Arial"/>
                <a:cs typeface="Arial"/>
              </a:rPr>
              <a:t>Antigen</a:t>
            </a:r>
            <a:endParaRPr lang="en-US" b="1" dirty="0">
              <a:solidFill>
                <a:srgbClr val="CC6600"/>
              </a:solidFill>
              <a:latin typeface="Arial"/>
              <a:cs typeface="Arial"/>
            </a:endParaRPr>
          </a:p>
          <a:p>
            <a:pPr marL="268605" marR="5080" indent="-256540">
              <a:lnSpc>
                <a:spcPct val="80200"/>
              </a:lnSpc>
              <a:spcBef>
                <a:spcPts val="1360"/>
              </a:spcBef>
            </a:pPr>
            <a:r>
              <a:rPr dirty="0">
                <a:solidFill>
                  <a:srgbClr val="9AD2E9"/>
                </a:solidFill>
                <a:latin typeface="Wingdings"/>
                <a:cs typeface="Wingdings"/>
              </a:rPr>
              <a:t></a:t>
            </a:r>
            <a:r>
              <a:rPr spc="-270" dirty="0">
                <a:solidFill>
                  <a:srgbClr val="9AD2E9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FF9900"/>
                </a:solidFill>
                <a:latin typeface="Arial"/>
                <a:cs typeface="Arial"/>
              </a:rPr>
              <a:t>Complement:</a:t>
            </a:r>
            <a:r>
              <a:rPr b="1" spc="-3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It </a:t>
            </a:r>
            <a:r>
              <a:rPr spc="-5" dirty="0">
                <a:latin typeface="Arial"/>
                <a:cs typeface="Arial"/>
              </a:rPr>
              <a:t>is </a:t>
            </a:r>
            <a:r>
              <a:rPr b="1" spc="-10" dirty="0">
                <a:latin typeface="Arial"/>
                <a:cs typeface="Arial"/>
              </a:rPr>
              <a:t>pooled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serum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obtained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from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4</a:t>
            </a:r>
            <a:r>
              <a:rPr b="1" dirty="0">
                <a:latin typeface="Arial"/>
                <a:cs typeface="Arial"/>
              </a:rPr>
              <a:t> to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5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guinea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pigs</a:t>
            </a:r>
            <a:r>
              <a:rPr spc="-5" dirty="0">
                <a:latin typeface="Arial"/>
                <a:cs typeface="Arial"/>
              </a:rPr>
              <a:t>. </a:t>
            </a:r>
            <a:r>
              <a:rPr dirty="0">
                <a:latin typeface="Arial"/>
                <a:cs typeface="Arial"/>
              </a:rPr>
              <a:t>It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should</a:t>
            </a:r>
            <a:r>
              <a:rPr spc="15" dirty="0"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be </a:t>
            </a:r>
            <a:r>
              <a:rPr b="1" spc="-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fresh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or specially</a:t>
            </a:r>
            <a:r>
              <a:rPr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preserved</a:t>
            </a:r>
            <a:r>
              <a:rPr lang="en-US" b="1" spc="-5" dirty="0">
                <a:solidFill>
                  <a:srgbClr val="FF0000"/>
                </a:solidFill>
                <a:latin typeface="Arial"/>
                <a:cs typeface="Arial"/>
              </a:rPr>
              <a:t> (Why?)</a:t>
            </a:r>
            <a:r>
              <a:rPr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as </a:t>
            </a:r>
            <a:r>
              <a:rPr b="1" dirty="0">
                <a:latin typeface="Arial"/>
                <a:cs typeface="Arial"/>
              </a:rPr>
              <a:t>the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complement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activity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is heat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labile</a:t>
            </a:r>
            <a:r>
              <a:rPr spc="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(stored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at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- </a:t>
            </a:r>
            <a:r>
              <a:rPr lang="en-US" b="1" spc="5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30</a:t>
            </a:r>
            <a:r>
              <a:rPr lang="en-US" b="1" spc="35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°C</a:t>
            </a:r>
            <a:r>
              <a:rPr lang="en-US" b="1" spc="5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in</a:t>
            </a:r>
            <a:r>
              <a:rPr lang="en-US" spc="3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small</a:t>
            </a:r>
            <a:r>
              <a:rPr lang="en-US" spc="5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fractions).</a:t>
            </a:r>
            <a:r>
              <a:rPr lang="en-US" spc="10" dirty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lang="en-US" b="1" u="sng" spc="-5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Indicator</a:t>
            </a:r>
            <a:r>
              <a:rPr lang="en-US" b="1" u="sng" spc="-3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 </a:t>
            </a:r>
            <a:r>
              <a:rPr lang="en-US" b="1" u="sng" spc="-1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System</a:t>
            </a:r>
            <a:r>
              <a:rPr lang="en-US" b="1" u="sng" spc="15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 </a:t>
            </a:r>
            <a:r>
              <a:rPr lang="en-US" b="1" u="sng" spc="-5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(</a:t>
            </a:r>
            <a:r>
              <a:rPr lang="en-US" b="1" u="sng" spc="-5" dirty="0" err="1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Haemolytic</a:t>
            </a:r>
            <a:r>
              <a:rPr lang="en-US" b="1" u="sng" spc="-5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 </a:t>
            </a:r>
            <a:r>
              <a:rPr lang="en-US" b="1" u="sng" spc="-10" dirty="0">
                <a:solidFill>
                  <a:srgbClr val="760000"/>
                </a:solidFill>
                <a:uFill>
                  <a:solidFill>
                    <a:srgbClr val="760000"/>
                  </a:solidFill>
                </a:uFill>
                <a:latin typeface="Arial"/>
                <a:cs typeface="Arial"/>
              </a:rPr>
              <a:t>system)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5" dirty="0">
                <a:solidFill>
                  <a:srgbClr val="9AD2E9"/>
                </a:solidFill>
                <a:latin typeface="Wingdings"/>
                <a:cs typeface="Wingdings"/>
              </a:rPr>
              <a:t></a:t>
            </a:r>
            <a:r>
              <a:rPr spc="-275" dirty="0">
                <a:solidFill>
                  <a:srgbClr val="9AD2E9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b="1" spc="-4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throc</a:t>
            </a:r>
            <a:r>
              <a:rPr b="1" spc="-4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tes:</a:t>
            </a:r>
            <a:r>
              <a:rPr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h</a:t>
            </a:r>
            <a:r>
              <a:rPr spc="-5"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p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RBC</a:t>
            </a:r>
            <a:endParaRPr dirty="0">
              <a:latin typeface="Arial"/>
              <a:cs typeface="Arial"/>
            </a:endParaRPr>
          </a:p>
          <a:p>
            <a:pPr marL="268605" marR="50800" indent="-256540">
              <a:lnSpc>
                <a:spcPts val="1920"/>
              </a:lnSpc>
              <a:spcBef>
                <a:spcPts val="1355"/>
              </a:spcBef>
            </a:pPr>
            <a:r>
              <a:rPr dirty="0">
                <a:solidFill>
                  <a:srgbClr val="9AD2E9"/>
                </a:solidFill>
                <a:latin typeface="Wingdings"/>
                <a:cs typeface="Wingdings"/>
              </a:rPr>
              <a:t></a:t>
            </a:r>
            <a:r>
              <a:rPr spc="-270" dirty="0">
                <a:solidFill>
                  <a:srgbClr val="9AD2E9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2C8F5D"/>
                </a:solidFill>
                <a:latin typeface="Arial"/>
                <a:cs typeface="Arial"/>
              </a:rPr>
              <a:t>Amboceptor</a:t>
            </a:r>
            <a:r>
              <a:rPr b="1" spc="-30" dirty="0">
                <a:solidFill>
                  <a:srgbClr val="2C8F5D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C8F5D"/>
                </a:solidFill>
                <a:latin typeface="Arial"/>
                <a:cs typeface="Arial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 Sheep red blood cells antibody</a:t>
            </a:r>
            <a:r>
              <a:rPr b="1" spc="-5" dirty="0">
                <a:solidFill>
                  <a:srgbClr val="2C8F5D"/>
                </a:solidFill>
                <a:latin typeface="Arial"/>
                <a:cs typeface="Arial"/>
              </a:rPr>
              <a:t>):</a:t>
            </a:r>
            <a:r>
              <a:rPr b="1" spc="5" dirty="0">
                <a:solidFill>
                  <a:srgbClr val="2C8F5D"/>
                </a:solidFill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Rabbit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antibody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sheep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red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cells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prepared </a:t>
            </a:r>
            <a:r>
              <a:rPr spc="-5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by inoculating </a:t>
            </a:r>
            <a:r>
              <a:rPr dirty="0">
                <a:latin typeface="Arial"/>
                <a:cs typeface="Arial"/>
              </a:rPr>
              <a:t>sheep </a:t>
            </a:r>
            <a:r>
              <a:rPr spc="-5" dirty="0">
                <a:latin typeface="Arial"/>
                <a:cs typeface="Arial"/>
              </a:rPr>
              <a:t>erythrocytes into rabbit </a:t>
            </a:r>
            <a:r>
              <a:rPr dirty="0">
                <a:latin typeface="Arial"/>
                <a:cs typeface="Arial"/>
              </a:rPr>
              <a:t>under standard </a:t>
            </a:r>
            <a:r>
              <a:rPr spc="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immunization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protocol.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62555" y="916305"/>
            <a:ext cx="4818888" cy="382028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7157" y="185380"/>
            <a:ext cx="586803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C00000"/>
                </a:solidFill>
              </a:rPr>
              <a:t>Complement</a:t>
            </a:r>
            <a:r>
              <a:rPr spc="-2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fixation</a:t>
            </a:r>
            <a:r>
              <a:rPr spc="-3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stage</a:t>
            </a:r>
            <a:r>
              <a:rPr lang="en-US" spc="-5" dirty="0">
                <a:solidFill>
                  <a:srgbClr val="C00000"/>
                </a:solidFill>
              </a:rPr>
              <a:t>s</a:t>
            </a:r>
            <a:endParaRPr spc="-5" dirty="0">
              <a:solidFill>
                <a:srgbClr val="C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2391" y="771144"/>
            <a:ext cx="5904230" cy="73660"/>
          </a:xfrm>
          <a:custGeom>
            <a:avLst/>
            <a:gdLst/>
            <a:ahLst/>
            <a:cxnLst/>
            <a:rect l="l" t="t" r="r" b="b"/>
            <a:pathLst>
              <a:path w="5904230" h="73659">
                <a:moveTo>
                  <a:pt x="5903976" y="0"/>
                </a:moveTo>
                <a:lnTo>
                  <a:pt x="0" y="0"/>
                </a:lnTo>
                <a:lnTo>
                  <a:pt x="0" y="73151"/>
                </a:lnTo>
                <a:lnTo>
                  <a:pt x="5903976" y="73151"/>
                </a:lnTo>
                <a:lnTo>
                  <a:pt x="5903976" y="0"/>
                </a:lnTo>
                <a:close/>
              </a:path>
            </a:pathLst>
          </a:custGeom>
          <a:solidFill>
            <a:srgbClr val="97DF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157" y="112521"/>
            <a:ext cx="586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Complement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fixation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stage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20011" y="699516"/>
            <a:ext cx="5904230" cy="3961129"/>
            <a:chOff x="1620011" y="699516"/>
            <a:chExt cx="5904230" cy="3961129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96083" y="844296"/>
              <a:ext cx="4931664" cy="381609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620011" y="699516"/>
              <a:ext cx="5904230" cy="71755"/>
            </a:xfrm>
            <a:custGeom>
              <a:avLst/>
              <a:gdLst/>
              <a:ahLst/>
              <a:cxnLst/>
              <a:rect l="l" t="t" r="r" b="b"/>
              <a:pathLst>
                <a:path w="5904230" h="71754">
                  <a:moveTo>
                    <a:pt x="5903976" y="0"/>
                  </a:moveTo>
                  <a:lnTo>
                    <a:pt x="0" y="0"/>
                  </a:lnTo>
                  <a:lnTo>
                    <a:pt x="0" y="71627"/>
                  </a:lnTo>
                  <a:lnTo>
                    <a:pt x="5903976" y="71627"/>
                  </a:lnTo>
                  <a:lnTo>
                    <a:pt x="5903976" y="0"/>
                  </a:lnTo>
                  <a:close/>
                </a:path>
              </a:pathLst>
            </a:custGeom>
            <a:solidFill>
              <a:srgbClr val="97D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759" y="221297"/>
            <a:ext cx="5868035" cy="79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Complement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fixation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stage</a:t>
            </a:r>
          </a:p>
          <a:p>
            <a:pPr marL="1270" algn="ctr">
              <a:lnSpc>
                <a:spcPct val="100000"/>
              </a:lnSpc>
              <a:spcBef>
                <a:spcPts val="40"/>
              </a:spcBef>
            </a:pPr>
            <a:r>
              <a:rPr sz="1400" spc="-5" dirty="0">
                <a:solidFill>
                  <a:srgbClr val="006FC0"/>
                </a:solidFill>
              </a:rPr>
              <a:t>First</a:t>
            </a:r>
            <a:r>
              <a:rPr sz="1400" spc="-65" dirty="0">
                <a:solidFill>
                  <a:srgbClr val="006FC0"/>
                </a:solidFill>
              </a:rPr>
              <a:t> </a:t>
            </a:r>
            <a:r>
              <a:rPr sz="1400" spc="-5" dirty="0">
                <a:solidFill>
                  <a:srgbClr val="006FC0"/>
                </a:solidFill>
              </a:rPr>
              <a:t>step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1391158" y="1686814"/>
            <a:ext cx="2861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known </a:t>
            </a:r>
            <a:r>
              <a:rPr sz="1200" spc="-5" dirty="0">
                <a:latin typeface="Arial"/>
                <a:cs typeface="Arial"/>
              </a:rPr>
              <a:t>antigen </a:t>
            </a:r>
            <a:r>
              <a:rPr sz="1200" spc="-1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inactivated </a:t>
            </a:r>
            <a:r>
              <a:rPr sz="1200" spc="-10" dirty="0">
                <a:latin typeface="Arial"/>
                <a:cs typeface="Arial"/>
              </a:rPr>
              <a:t>patient’s </a:t>
            </a:r>
            <a:r>
              <a:rPr sz="1200" spc="-5" dirty="0">
                <a:latin typeface="Arial"/>
                <a:cs typeface="Arial"/>
              </a:rPr>
              <a:t> serum </a:t>
            </a:r>
            <a:r>
              <a:rPr sz="1200" spc="-10" dirty="0">
                <a:latin typeface="Arial"/>
                <a:cs typeface="Arial"/>
              </a:rPr>
              <a:t>are incubated with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standardized,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limited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amount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complement.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4152" y="1531619"/>
            <a:ext cx="864235" cy="1126490"/>
          </a:xfrm>
          <a:custGeom>
            <a:avLst/>
            <a:gdLst/>
            <a:ahLst/>
            <a:cxnLst/>
            <a:rect l="l" t="t" r="r" b="b"/>
            <a:pathLst>
              <a:path w="864235" h="1126489">
                <a:moveTo>
                  <a:pt x="864108" y="0"/>
                </a:moveTo>
                <a:lnTo>
                  <a:pt x="0" y="0"/>
                </a:lnTo>
                <a:lnTo>
                  <a:pt x="0" y="563880"/>
                </a:lnTo>
                <a:lnTo>
                  <a:pt x="864108" y="1126236"/>
                </a:lnTo>
                <a:lnTo>
                  <a:pt x="864108" y="563880"/>
                </a:lnTo>
                <a:lnTo>
                  <a:pt x="864108" y="0"/>
                </a:lnTo>
                <a:close/>
              </a:path>
            </a:pathLst>
          </a:custGeom>
          <a:solidFill>
            <a:srgbClr val="A3B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7931" y="1594230"/>
            <a:ext cx="534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6507" y="1720977"/>
            <a:ext cx="3273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patient’s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serum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heated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</a:t>
            </a:r>
            <a:r>
              <a:rPr sz="1200" spc="-5" dirty="0">
                <a:latin typeface="Arial"/>
                <a:cs typeface="Arial"/>
              </a:rPr>
              <a:t> 56°C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30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minutes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inactivate endogenous complement </a:t>
            </a:r>
            <a:r>
              <a:rPr sz="1200" spc="-10" dirty="0">
                <a:latin typeface="Arial"/>
                <a:cs typeface="Arial"/>
              </a:rPr>
              <a:t>which 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disturb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test </a:t>
            </a:r>
            <a:r>
              <a:rPr sz="1200" spc="-5" dirty="0">
                <a:latin typeface="Arial"/>
                <a:cs typeface="Arial"/>
              </a:rPr>
              <a:t>calibration.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64735" y="2138172"/>
            <a:ext cx="864235" cy="594360"/>
          </a:xfrm>
          <a:custGeom>
            <a:avLst/>
            <a:gdLst/>
            <a:ahLst/>
            <a:cxnLst/>
            <a:rect l="l" t="t" r="r" b="b"/>
            <a:pathLst>
              <a:path w="864235" h="594360">
                <a:moveTo>
                  <a:pt x="864108" y="0"/>
                </a:moveTo>
                <a:lnTo>
                  <a:pt x="0" y="0"/>
                </a:lnTo>
                <a:lnTo>
                  <a:pt x="864108" y="594359"/>
                </a:lnTo>
                <a:lnTo>
                  <a:pt x="864108" y="0"/>
                </a:lnTo>
                <a:close/>
              </a:path>
            </a:pathLst>
          </a:custGeom>
          <a:solidFill>
            <a:srgbClr val="9AD2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64735" y="1543811"/>
            <a:ext cx="864235" cy="594360"/>
          </a:xfrm>
          <a:prstGeom prst="rect">
            <a:avLst/>
          </a:prstGeom>
          <a:solidFill>
            <a:srgbClr val="9AD2E9"/>
          </a:solidFill>
        </p:spPr>
        <p:txBody>
          <a:bodyPr vert="horz" wrap="square" lIns="0" tIns="77470" rIns="0" bIns="0" rtlCol="0">
            <a:spAutoFit/>
          </a:bodyPr>
          <a:lstStyle/>
          <a:p>
            <a:pPr marL="177165">
              <a:lnSpc>
                <a:spcPts val="4070"/>
              </a:lnSpc>
              <a:spcBef>
                <a:spcPts val="610"/>
              </a:spcBef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4151" y="3756659"/>
            <a:ext cx="864235" cy="594360"/>
          </a:xfrm>
          <a:custGeom>
            <a:avLst/>
            <a:gdLst/>
            <a:ahLst/>
            <a:cxnLst/>
            <a:rect l="l" t="t" r="r" b="b"/>
            <a:pathLst>
              <a:path w="864235" h="594360">
                <a:moveTo>
                  <a:pt x="864107" y="0"/>
                </a:moveTo>
                <a:lnTo>
                  <a:pt x="0" y="0"/>
                </a:lnTo>
                <a:lnTo>
                  <a:pt x="864107" y="594359"/>
                </a:lnTo>
                <a:lnTo>
                  <a:pt x="864107" y="0"/>
                </a:lnTo>
                <a:close/>
              </a:path>
            </a:pathLst>
          </a:custGeom>
          <a:solidFill>
            <a:srgbClr val="F8B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4151" y="3162300"/>
            <a:ext cx="864235" cy="594360"/>
          </a:xfrm>
          <a:prstGeom prst="rect">
            <a:avLst/>
          </a:prstGeom>
          <a:solidFill>
            <a:srgbClr val="F8B1A2"/>
          </a:solidFill>
        </p:spPr>
        <p:txBody>
          <a:bodyPr vert="horz" wrap="square" lIns="0" tIns="77470" rIns="0" bIns="0" rtlCol="0">
            <a:spAutoFit/>
          </a:bodyPr>
          <a:lstStyle/>
          <a:p>
            <a:pPr marL="175895">
              <a:lnSpc>
                <a:spcPts val="4070"/>
              </a:lnSpc>
              <a:spcBef>
                <a:spcPts val="610"/>
              </a:spcBef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83023" y="3822191"/>
            <a:ext cx="864235" cy="593090"/>
          </a:xfrm>
          <a:custGeom>
            <a:avLst/>
            <a:gdLst/>
            <a:ahLst/>
            <a:cxnLst/>
            <a:rect l="l" t="t" r="r" b="b"/>
            <a:pathLst>
              <a:path w="864235" h="593089">
                <a:moveTo>
                  <a:pt x="864108" y="0"/>
                </a:moveTo>
                <a:lnTo>
                  <a:pt x="0" y="0"/>
                </a:lnTo>
                <a:lnTo>
                  <a:pt x="864108" y="592836"/>
                </a:lnTo>
                <a:lnTo>
                  <a:pt x="864108" y="0"/>
                </a:lnTo>
                <a:close/>
              </a:path>
            </a:pathLst>
          </a:custGeom>
          <a:solidFill>
            <a:srgbClr val="97DF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83023" y="3227832"/>
            <a:ext cx="864235" cy="594360"/>
          </a:xfrm>
          <a:prstGeom prst="rect">
            <a:avLst/>
          </a:prstGeom>
          <a:solidFill>
            <a:srgbClr val="97DFBA"/>
          </a:solidFill>
        </p:spPr>
        <p:txBody>
          <a:bodyPr vert="horz" wrap="square" lIns="0" tIns="76835" rIns="0" bIns="0" rtlCol="0">
            <a:spAutoFit/>
          </a:bodyPr>
          <a:lstStyle/>
          <a:p>
            <a:pPr marL="177165">
              <a:lnSpc>
                <a:spcPts val="4075"/>
              </a:lnSpc>
              <a:spcBef>
                <a:spcPts val="605"/>
              </a:spcBef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4394" y="3340100"/>
            <a:ext cx="2901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If the serum </a:t>
            </a:r>
            <a:r>
              <a:rPr sz="1200" spc="-5" dirty="0">
                <a:latin typeface="Arial"/>
                <a:cs typeface="Arial"/>
              </a:rPr>
              <a:t>contains </a:t>
            </a:r>
            <a:r>
              <a:rPr sz="1200" dirty="0">
                <a:latin typeface="Arial"/>
                <a:cs typeface="Arial"/>
              </a:rPr>
              <a:t>specific </a:t>
            </a:r>
            <a:r>
              <a:rPr sz="1200" spc="-5" dirty="0">
                <a:latin typeface="Arial"/>
                <a:cs typeface="Arial"/>
              </a:rPr>
              <a:t>complement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activating </a:t>
            </a:r>
            <a:r>
              <a:rPr sz="1200" spc="-15" dirty="0">
                <a:latin typeface="Arial"/>
                <a:cs typeface="Arial"/>
              </a:rPr>
              <a:t>antibody,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complement </a:t>
            </a:r>
            <a:r>
              <a:rPr sz="1200" spc="-10" dirty="0">
                <a:latin typeface="Arial"/>
                <a:cs typeface="Arial"/>
              </a:rPr>
              <a:t>will </a:t>
            </a:r>
            <a:r>
              <a:rPr sz="1200" dirty="0">
                <a:latin typeface="Arial"/>
                <a:cs typeface="Arial"/>
              </a:rPr>
              <a:t>be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activated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fixed </a:t>
            </a:r>
            <a:r>
              <a:rPr sz="1200" dirty="0">
                <a:latin typeface="Arial"/>
                <a:cs typeface="Arial"/>
              </a:rPr>
              <a:t>by the </a:t>
            </a:r>
            <a:r>
              <a:rPr sz="1200" spc="-5" dirty="0">
                <a:latin typeface="Arial"/>
                <a:cs typeface="Arial"/>
              </a:rPr>
              <a:t>antigen-antibody 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complex.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81625" y="3220973"/>
            <a:ext cx="357695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However,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if</a:t>
            </a:r>
            <a:r>
              <a:rPr sz="1200" dirty="0">
                <a:latin typeface="Arial"/>
                <a:cs typeface="Arial"/>
              </a:rPr>
              <a:t> there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antibody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 the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patient’s </a:t>
            </a:r>
            <a:r>
              <a:rPr sz="1200" dirty="0">
                <a:latin typeface="Arial"/>
                <a:cs typeface="Arial"/>
              </a:rPr>
              <a:t> serum,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there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will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formation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antigen-antibody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complex, </a:t>
            </a:r>
            <a:r>
              <a:rPr sz="1200" dirty="0">
                <a:latin typeface="Arial"/>
                <a:cs typeface="Arial"/>
              </a:rPr>
              <a:t>thus complement </a:t>
            </a:r>
            <a:r>
              <a:rPr sz="1200" spc="-10" dirty="0">
                <a:latin typeface="Arial"/>
                <a:cs typeface="Arial"/>
              </a:rPr>
              <a:t>will </a:t>
            </a:r>
            <a:r>
              <a:rPr sz="1200" dirty="0">
                <a:latin typeface="Arial"/>
                <a:cs typeface="Arial"/>
              </a:rPr>
              <a:t>not be </a:t>
            </a:r>
            <a:r>
              <a:rPr sz="1200" spc="-5" dirty="0">
                <a:latin typeface="Arial"/>
                <a:cs typeface="Arial"/>
              </a:rPr>
              <a:t>fixed </a:t>
            </a:r>
            <a:r>
              <a:rPr sz="1200" dirty="0">
                <a:latin typeface="Arial"/>
                <a:cs typeface="Arial"/>
              </a:rPr>
              <a:t>but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FF0000"/>
                </a:solidFill>
                <a:latin typeface="Arial"/>
                <a:cs typeface="Arial"/>
              </a:rPr>
              <a:t>will </a:t>
            </a:r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remain free </a:t>
            </a:r>
            <a:r>
              <a:rPr sz="1200" spc="-5" dirty="0">
                <a:latin typeface="Arial"/>
                <a:cs typeface="Arial"/>
              </a:rPr>
              <a:t>(In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indicator stage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this </a:t>
            </a:r>
            <a:r>
              <a:rPr sz="1200" dirty="0">
                <a:latin typeface="Arial"/>
                <a:cs typeface="Arial"/>
              </a:rPr>
              <a:t>complement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will </a:t>
            </a:r>
            <a:r>
              <a:rPr sz="1200" dirty="0">
                <a:latin typeface="Arial"/>
                <a:cs typeface="Arial"/>
              </a:rPr>
              <a:t>react </a:t>
            </a:r>
            <a:r>
              <a:rPr sz="1200" spc="-10" dirty="0">
                <a:latin typeface="Arial"/>
                <a:cs typeface="Arial"/>
              </a:rPr>
              <a:t>with </a:t>
            </a:r>
            <a:r>
              <a:rPr sz="1200" spc="-5" dirty="0">
                <a:latin typeface="Arial"/>
                <a:cs typeface="Arial"/>
              </a:rPr>
              <a:t>RBC </a:t>
            </a:r>
            <a:r>
              <a:rPr sz="1200" dirty="0">
                <a:latin typeface="Arial"/>
                <a:cs typeface="Arial"/>
              </a:rPr>
              <a:t>coated </a:t>
            </a:r>
            <a:r>
              <a:rPr sz="1200" spc="-10" dirty="0">
                <a:latin typeface="Arial"/>
                <a:cs typeface="Arial"/>
              </a:rPr>
              <a:t>with </a:t>
            </a:r>
            <a:r>
              <a:rPr sz="1200" dirty="0">
                <a:latin typeface="Arial"/>
                <a:cs typeface="Arial"/>
              </a:rPr>
              <a:t>antibody to sheep 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RBC </a:t>
            </a:r>
            <a:r>
              <a:rPr sz="1200" dirty="0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20011" y="981455"/>
            <a:ext cx="5904230" cy="71755"/>
          </a:xfrm>
          <a:custGeom>
            <a:avLst/>
            <a:gdLst/>
            <a:ahLst/>
            <a:cxnLst/>
            <a:rect l="l" t="t" r="r" b="b"/>
            <a:pathLst>
              <a:path w="5904230" h="71755">
                <a:moveTo>
                  <a:pt x="5903976" y="0"/>
                </a:moveTo>
                <a:lnTo>
                  <a:pt x="0" y="0"/>
                </a:lnTo>
                <a:lnTo>
                  <a:pt x="0" y="71627"/>
                </a:lnTo>
                <a:lnTo>
                  <a:pt x="5903976" y="71627"/>
                </a:lnTo>
                <a:lnTo>
                  <a:pt x="5903976" y="0"/>
                </a:lnTo>
                <a:close/>
              </a:path>
            </a:pathLst>
          </a:custGeom>
          <a:solidFill>
            <a:srgbClr val="97DF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229031"/>
            <a:ext cx="3329940" cy="762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2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Indicator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Stage</a:t>
            </a:r>
          </a:p>
          <a:p>
            <a:pPr marL="359410" algn="ctr">
              <a:lnSpc>
                <a:spcPts val="1580"/>
              </a:lnSpc>
            </a:pPr>
            <a:r>
              <a:rPr sz="1400" spc="-5" dirty="0">
                <a:solidFill>
                  <a:srgbClr val="006FC0"/>
                </a:solidFill>
              </a:rPr>
              <a:t>Second</a:t>
            </a:r>
            <a:r>
              <a:rPr sz="1400" spc="-55" dirty="0">
                <a:solidFill>
                  <a:srgbClr val="006FC0"/>
                </a:solidFill>
              </a:rPr>
              <a:t> </a:t>
            </a:r>
            <a:r>
              <a:rPr sz="1400" spc="-5" dirty="0">
                <a:solidFill>
                  <a:srgbClr val="006FC0"/>
                </a:solidFill>
              </a:rPr>
              <a:t>step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1502410" y="1266571"/>
            <a:ext cx="66979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second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step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detects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whether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utilized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first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step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not.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This 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done</a:t>
            </a:r>
            <a:r>
              <a:rPr sz="1600" spc="-5" dirty="0">
                <a:latin typeface="Arial"/>
                <a:cs typeface="Arial"/>
              </a:rPr>
              <a:t> by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adding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indicator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system.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308" y="1129283"/>
            <a:ext cx="864235" cy="1126490"/>
          </a:xfrm>
          <a:custGeom>
            <a:avLst/>
            <a:gdLst/>
            <a:ahLst/>
            <a:cxnLst/>
            <a:rect l="l" t="t" r="r" b="b"/>
            <a:pathLst>
              <a:path w="864235" h="1126489">
                <a:moveTo>
                  <a:pt x="864108" y="0"/>
                </a:moveTo>
                <a:lnTo>
                  <a:pt x="0" y="0"/>
                </a:lnTo>
                <a:lnTo>
                  <a:pt x="0" y="562356"/>
                </a:lnTo>
                <a:lnTo>
                  <a:pt x="864108" y="1126236"/>
                </a:lnTo>
                <a:lnTo>
                  <a:pt x="864108" y="562356"/>
                </a:lnTo>
                <a:lnTo>
                  <a:pt x="864108" y="0"/>
                </a:lnTo>
                <a:close/>
              </a:path>
            </a:pathLst>
          </a:custGeom>
          <a:solidFill>
            <a:srgbClr val="A3B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3696" y="1190625"/>
            <a:ext cx="534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5425" y="2441828"/>
            <a:ext cx="691832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If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 fixed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first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step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owing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presence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antibody </a:t>
            </a:r>
            <a:r>
              <a:rPr sz="1600" spc="-5" dirty="0">
                <a:latin typeface="Arial"/>
                <a:cs typeface="Arial"/>
              </a:rPr>
              <a:t> there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 complement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left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 </a:t>
            </a:r>
            <a:r>
              <a:rPr sz="1600" dirty="0">
                <a:latin typeface="Arial"/>
                <a:cs typeface="Arial"/>
              </a:rPr>
              <a:t>fix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indicator system. There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won’t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lysis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RBCs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308" y="1949195"/>
            <a:ext cx="864235" cy="594360"/>
          </a:xfrm>
          <a:custGeom>
            <a:avLst/>
            <a:gdLst/>
            <a:ahLst/>
            <a:cxnLst/>
            <a:rect l="l" t="t" r="r" b="b"/>
            <a:pathLst>
              <a:path w="864235" h="594360">
                <a:moveTo>
                  <a:pt x="0" y="0"/>
                </a:moveTo>
                <a:lnTo>
                  <a:pt x="0" y="594360"/>
                </a:lnTo>
                <a:lnTo>
                  <a:pt x="864107" y="594360"/>
                </a:lnTo>
                <a:lnTo>
                  <a:pt x="0" y="0"/>
                </a:lnTo>
                <a:close/>
              </a:path>
            </a:pathLst>
          </a:custGeom>
          <a:solidFill>
            <a:srgbClr val="9AD2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9308" y="2543555"/>
            <a:ext cx="864235" cy="594360"/>
          </a:xfrm>
          <a:prstGeom prst="rect">
            <a:avLst/>
          </a:prstGeom>
          <a:solidFill>
            <a:srgbClr val="9AD2E9"/>
          </a:solidFill>
        </p:spPr>
        <p:txBody>
          <a:bodyPr vert="horz" wrap="square" lIns="0" tIns="0" rIns="0" bIns="0" rtlCol="0">
            <a:spAutoFit/>
          </a:bodyPr>
          <a:lstStyle/>
          <a:p>
            <a:pPr marL="176530">
              <a:lnSpc>
                <a:spcPts val="3845"/>
              </a:lnSpc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9308" y="4030979"/>
            <a:ext cx="864235" cy="594360"/>
          </a:xfrm>
          <a:custGeom>
            <a:avLst/>
            <a:gdLst/>
            <a:ahLst/>
            <a:cxnLst/>
            <a:rect l="l" t="t" r="r" b="b"/>
            <a:pathLst>
              <a:path w="864235" h="594360">
                <a:moveTo>
                  <a:pt x="864107" y="0"/>
                </a:moveTo>
                <a:lnTo>
                  <a:pt x="0" y="0"/>
                </a:lnTo>
                <a:lnTo>
                  <a:pt x="864107" y="594360"/>
                </a:lnTo>
                <a:lnTo>
                  <a:pt x="864107" y="0"/>
                </a:lnTo>
                <a:close/>
              </a:path>
            </a:pathLst>
          </a:custGeom>
          <a:solidFill>
            <a:srgbClr val="F8B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9308" y="3436620"/>
            <a:ext cx="864235" cy="594360"/>
          </a:xfrm>
          <a:prstGeom prst="rect">
            <a:avLst/>
          </a:prstGeom>
          <a:solidFill>
            <a:srgbClr val="F8B1A2"/>
          </a:solidFill>
        </p:spPr>
        <p:txBody>
          <a:bodyPr vert="horz" wrap="square" lIns="0" tIns="78105" rIns="0" bIns="0" rtlCol="0">
            <a:spAutoFit/>
          </a:bodyPr>
          <a:lstStyle/>
          <a:p>
            <a:pPr marL="176530">
              <a:lnSpc>
                <a:spcPts val="4065"/>
              </a:lnSpc>
              <a:spcBef>
                <a:spcPts val="615"/>
              </a:spcBef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0547" y="3473653"/>
            <a:ext cx="682625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Arial"/>
                <a:cs typeface="Arial"/>
              </a:rPr>
              <a:t>However,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specific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antibody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patient’s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serum,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there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will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 </a:t>
            </a:r>
            <a:r>
              <a:rPr sz="1600" spc="-5" dirty="0">
                <a:latin typeface="Arial"/>
                <a:cs typeface="Arial"/>
              </a:rPr>
              <a:t> no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antigen-antibody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complex,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therefore,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will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present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free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unfixed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 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mixture.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This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unfixed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complement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will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now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react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anti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body-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coated</a:t>
            </a:r>
            <a:r>
              <a:rPr sz="1600" spc="-5" dirty="0">
                <a:latin typeface="Arial"/>
                <a:cs typeface="Arial"/>
              </a:rPr>
              <a:t> sheep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RBCs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bring</a:t>
            </a:r>
            <a:r>
              <a:rPr sz="1600" spc="-5" dirty="0">
                <a:latin typeface="Arial"/>
                <a:cs typeface="Arial"/>
              </a:rPr>
              <a:t> about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their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lysis.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20011" y="995172"/>
            <a:ext cx="5904230" cy="73660"/>
          </a:xfrm>
          <a:custGeom>
            <a:avLst/>
            <a:gdLst/>
            <a:ahLst/>
            <a:cxnLst/>
            <a:rect l="l" t="t" r="r" b="b"/>
            <a:pathLst>
              <a:path w="5904230" h="73659">
                <a:moveTo>
                  <a:pt x="5903976" y="0"/>
                </a:moveTo>
                <a:lnTo>
                  <a:pt x="0" y="0"/>
                </a:lnTo>
                <a:lnTo>
                  <a:pt x="0" y="73151"/>
                </a:lnTo>
                <a:lnTo>
                  <a:pt x="5903976" y="73151"/>
                </a:lnTo>
                <a:lnTo>
                  <a:pt x="5903976" y="0"/>
                </a:lnTo>
                <a:close/>
              </a:path>
            </a:pathLst>
          </a:custGeom>
          <a:solidFill>
            <a:srgbClr val="97DF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331" y="136570"/>
            <a:ext cx="777333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Positive</a:t>
            </a:r>
            <a:r>
              <a:rPr sz="2800" spc="-65" dirty="0"/>
              <a:t> </a:t>
            </a:r>
            <a:r>
              <a:rPr sz="2800" spc="-75" dirty="0"/>
              <a:t>Test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26353" y="1173606"/>
            <a:ext cx="249428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Complement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gets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fixed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1284" y="932815"/>
            <a:ext cx="857885" cy="79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At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37°C</a:t>
            </a:r>
            <a:endParaRPr sz="19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1510"/>
              </a:spcBef>
            </a:pPr>
            <a:r>
              <a:rPr sz="1900" spc="-5" dirty="0">
                <a:latin typeface="Arial"/>
                <a:cs typeface="Arial"/>
              </a:rPr>
              <a:t>1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Hour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062" y="691337"/>
            <a:ext cx="3982720" cy="1519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8605" algn="l"/>
              </a:tabLst>
            </a:pPr>
            <a:r>
              <a:rPr sz="1900" spc="-5" dirty="0">
                <a:solidFill>
                  <a:srgbClr val="9AD2E9"/>
                </a:solidFill>
                <a:latin typeface="Georgia"/>
                <a:cs typeface="Georgia"/>
              </a:rPr>
              <a:t>•	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Step</a:t>
            </a:r>
            <a:r>
              <a:rPr sz="19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1:</a:t>
            </a:r>
            <a:endParaRPr sz="1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 dirty="0">
              <a:latin typeface="Arial"/>
              <a:cs typeface="Arial"/>
            </a:endParaRPr>
          </a:p>
          <a:p>
            <a:pPr marL="1001394" marR="5080" indent="-989330">
              <a:lnSpc>
                <a:spcPts val="1900"/>
              </a:lnSpc>
            </a:pPr>
            <a:r>
              <a:rPr sz="1900" b="1" spc="-5" dirty="0">
                <a:solidFill>
                  <a:srgbClr val="2442A1"/>
                </a:solidFill>
                <a:latin typeface="Arial"/>
                <a:cs typeface="Arial"/>
              </a:rPr>
              <a:t>Antigen</a:t>
            </a:r>
            <a:r>
              <a:rPr sz="1900" b="1" dirty="0">
                <a:solidFill>
                  <a:srgbClr val="2442A1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+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339933"/>
                </a:solidFill>
                <a:latin typeface="Arial"/>
                <a:cs typeface="Arial"/>
              </a:rPr>
              <a:t>Antibody</a:t>
            </a:r>
            <a:r>
              <a:rPr sz="1900" b="1" dirty="0">
                <a:solidFill>
                  <a:srgbClr val="339933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+ </a:t>
            </a:r>
            <a:r>
              <a:rPr sz="1900" b="1" spc="-5" dirty="0">
                <a:solidFill>
                  <a:srgbClr val="CC6600"/>
                </a:solidFill>
                <a:latin typeface="Arial"/>
                <a:cs typeface="Arial"/>
              </a:rPr>
              <a:t>Complement </a:t>
            </a:r>
            <a:r>
              <a:rPr sz="1900" b="1" spc="-509" dirty="0">
                <a:solidFill>
                  <a:srgbClr val="CC6600"/>
                </a:solidFill>
                <a:latin typeface="Arial"/>
                <a:cs typeface="Arial"/>
              </a:rPr>
              <a:t> </a:t>
            </a:r>
            <a:r>
              <a:rPr sz="19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(from </a:t>
            </a:r>
            <a:r>
              <a:rPr sz="19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serum)</a:t>
            </a:r>
            <a:endParaRPr sz="1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268605" algn="l"/>
              </a:tabLst>
            </a:pPr>
            <a:r>
              <a:rPr sz="1900" spc="-5" dirty="0">
                <a:solidFill>
                  <a:srgbClr val="9AD2E9"/>
                </a:solidFill>
                <a:latin typeface="Georgia"/>
                <a:cs typeface="Georgia"/>
              </a:rPr>
              <a:t>•	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Step</a:t>
            </a:r>
            <a:r>
              <a:rPr sz="19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</a:t>
            </a:r>
            <a:r>
              <a:rPr sz="1900" spc="-5" dirty="0">
                <a:latin typeface="Arial"/>
                <a:cs typeface="Arial"/>
              </a:rPr>
              <a:t>: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062" y="2377820"/>
            <a:ext cx="536702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Fixed</a:t>
            </a:r>
            <a:r>
              <a:rPr sz="19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Complement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complex</a:t>
            </a:r>
            <a:r>
              <a:rPr sz="1900" spc="3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+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Haemolytic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system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74089" y="2377820"/>
            <a:ext cx="16065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No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haemolysis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0297" y="2137028"/>
            <a:ext cx="929640" cy="79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At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37°C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900" spc="-5" dirty="0">
                <a:latin typeface="Arial"/>
                <a:cs typeface="Arial"/>
              </a:rPr>
              <a:t>1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Hour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071245" y="640761"/>
            <a:ext cx="7001509" cy="4338955"/>
            <a:chOff x="1071372" y="612648"/>
            <a:chExt cx="7001509" cy="433895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12920" y="1246670"/>
              <a:ext cx="1226832" cy="23783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356354" y="1309116"/>
              <a:ext cx="1066800" cy="78105"/>
            </a:xfrm>
            <a:custGeom>
              <a:avLst/>
              <a:gdLst/>
              <a:ahLst/>
              <a:cxnLst/>
              <a:rect l="l" t="t" r="r" b="b"/>
              <a:pathLst>
                <a:path w="1066800" h="78105">
                  <a:moveTo>
                    <a:pt x="989076" y="0"/>
                  </a:moveTo>
                  <a:lnTo>
                    <a:pt x="989076" y="77724"/>
                  </a:lnTo>
                  <a:lnTo>
                    <a:pt x="1040891" y="51816"/>
                  </a:lnTo>
                  <a:lnTo>
                    <a:pt x="1002030" y="51816"/>
                  </a:lnTo>
                  <a:lnTo>
                    <a:pt x="1002030" y="25908"/>
                  </a:lnTo>
                  <a:lnTo>
                    <a:pt x="1040892" y="25908"/>
                  </a:lnTo>
                  <a:lnTo>
                    <a:pt x="989076" y="0"/>
                  </a:lnTo>
                  <a:close/>
                </a:path>
                <a:path w="1066800" h="78105">
                  <a:moveTo>
                    <a:pt x="989076" y="25908"/>
                  </a:moveTo>
                  <a:lnTo>
                    <a:pt x="0" y="25908"/>
                  </a:lnTo>
                  <a:lnTo>
                    <a:pt x="0" y="51816"/>
                  </a:lnTo>
                  <a:lnTo>
                    <a:pt x="989076" y="51816"/>
                  </a:lnTo>
                  <a:lnTo>
                    <a:pt x="989076" y="25908"/>
                  </a:lnTo>
                  <a:close/>
                </a:path>
                <a:path w="1066800" h="78105">
                  <a:moveTo>
                    <a:pt x="1040892" y="25908"/>
                  </a:moveTo>
                  <a:lnTo>
                    <a:pt x="1002030" y="25908"/>
                  </a:lnTo>
                  <a:lnTo>
                    <a:pt x="1002030" y="51816"/>
                  </a:lnTo>
                  <a:lnTo>
                    <a:pt x="1040891" y="51816"/>
                  </a:lnTo>
                  <a:lnTo>
                    <a:pt x="1066800" y="38862"/>
                  </a:lnTo>
                  <a:lnTo>
                    <a:pt x="1040892" y="259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81472" y="2471966"/>
              <a:ext cx="1303020" cy="23783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724906" y="2534412"/>
              <a:ext cx="1143000" cy="78105"/>
            </a:xfrm>
            <a:custGeom>
              <a:avLst/>
              <a:gdLst/>
              <a:ahLst/>
              <a:cxnLst/>
              <a:rect l="l" t="t" r="r" b="b"/>
              <a:pathLst>
                <a:path w="1143000" h="78105">
                  <a:moveTo>
                    <a:pt x="1065276" y="0"/>
                  </a:moveTo>
                  <a:lnTo>
                    <a:pt x="1065276" y="77724"/>
                  </a:lnTo>
                  <a:lnTo>
                    <a:pt x="1117092" y="51815"/>
                  </a:lnTo>
                  <a:lnTo>
                    <a:pt x="1078229" y="51815"/>
                  </a:lnTo>
                  <a:lnTo>
                    <a:pt x="1078229" y="25907"/>
                  </a:lnTo>
                  <a:lnTo>
                    <a:pt x="1117092" y="25907"/>
                  </a:lnTo>
                  <a:lnTo>
                    <a:pt x="1065276" y="0"/>
                  </a:lnTo>
                  <a:close/>
                </a:path>
                <a:path w="1143000" h="78105">
                  <a:moveTo>
                    <a:pt x="1065276" y="25907"/>
                  </a:moveTo>
                  <a:lnTo>
                    <a:pt x="0" y="25907"/>
                  </a:lnTo>
                  <a:lnTo>
                    <a:pt x="0" y="51815"/>
                  </a:lnTo>
                  <a:lnTo>
                    <a:pt x="1065276" y="51815"/>
                  </a:lnTo>
                  <a:lnTo>
                    <a:pt x="1065276" y="25907"/>
                  </a:lnTo>
                  <a:close/>
                </a:path>
                <a:path w="1143000" h="78105">
                  <a:moveTo>
                    <a:pt x="1117092" y="25907"/>
                  </a:moveTo>
                  <a:lnTo>
                    <a:pt x="1078229" y="25907"/>
                  </a:lnTo>
                  <a:lnTo>
                    <a:pt x="1078229" y="51815"/>
                  </a:lnTo>
                  <a:lnTo>
                    <a:pt x="1117092" y="51815"/>
                  </a:lnTo>
                  <a:lnTo>
                    <a:pt x="1143000" y="38862"/>
                  </a:lnTo>
                  <a:lnTo>
                    <a:pt x="1117092" y="259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03604" y="612648"/>
              <a:ext cx="5904230" cy="73660"/>
            </a:xfrm>
            <a:custGeom>
              <a:avLst/>
              <a:gdLst/>
              <a:ahLst/>
              <a:cxnLst/>
              <a:rect l="l" t="t" r="r" b="b"/>
              <a:pathLst>
                <a:path w="5904230" h="73659">
                  <a:moveTo>
                    <a:pt x="5903976" y="0"/>
                  </a:moveTo>
                  <a:lnTo>
                    <a:pt x="0" y="0"/>
                  </a:lnTo>
                  <a:lnTo>
                    <a:pt x="0" y="73151"/>
                  </a:lnTo>
                  <a:lnTo>
                    <a:pt x="5903976" y="73151"/>
                  </a:lnTo>
                  <a:lnTo>
                    <a:pt x="5903976" y="0"/>
                  </a:lnTo>
                  <a:close/>
                </a:path>
              </a:pathLst>
            </a:custGeom>
            <a:solidFill>
              <a:srgbClr val="97DF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1372" y="3075431"/>
              <a:ext cx="7001256" cy="18760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351</TotalTime>
  <Words>753</Words>
  <Application>Microsoft Office PowerPoint</Application>
  <PresentationFormat>On-screen Show (16:9)</PresentationFormat>
  <Paragraphs>138</Paragraphs>
  <Slides>13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Materials And Reagents</vt:lpstr>
      <vt:lpstr>Complement fixation stages</vt:lpstr>
      <vt:lpstr>Complement fixation stage</vt:lpstr>
      <vt:lpstr>Complement fixation stage First step</vt:lpstr>
      <vt:lpstr>Indicator Stage Second step</vt:lpstr>
      <vt:lpstr>Positive Test</vt:lpstr>
      <vt:lpstr>Negative Test</vt:lpstr>
      <vt:lpstr>+</vt:lpstr>
      <vt:lpstr>Results and Interpretations:</vt:lpstr>
      <vt:lpstr>Advantages and disadvantages of CFT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Haya Aldossary</cp:lastModifiedBy>
  <cp:revision>9</cp:revision>
  <dcterms:created xsi:type="dcterms:W3CDTF">2022-12-13T19:27:40Z</dcterms:created>
  <dcterms:modified xsi:type="dcterms:W3CDTF">2024-02-14T09:02:09Z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2022-12-13T00:00:00Z</vt:filetime>
  </property>
</Properties>
</file>