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80" r:id="rId2"/>
    <p:sldId id="281" r:id="rId3"/>
    <p:sldId id="282" r:id="rId4"/>
    <p:sldId id="283" r:id="rId5"/>
    <p:sldId id="285" r:id="rId6"/>
    <p:sldId id="288" r:id="rId7"/>
    <p:sldId id="258" r:id="rId8"/>
    <p:sldId id="286" r:id="rId9"/>
    <p:sldId id="260" r:id="rId10"/>
    <p:sldId id="261" r:id="rId11"/>
    <p:sldId id="259" r:id="rId12"/>
    <p:sldId id="289" r:id="rId13"/>
    <p:sldId id="287" r:id="rId14"/>
    <p:sldId id="263" r:id="rId15"/>
    <p:sldId id="291" r:id="rId16"/>
    <p:sldId id="290" r:id="rId17"/>
    <p:sldId id="293"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57" d="100"/>
          <a:sy n="57" d="100"/>
        </p:scale>
        <p:origin x="9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CC76B-C2DB-43CC-8D0E-52FFCF25FBA0}"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909CF-8F80-4882-A29A-C0C7925E17E4}" type="slidenum">
              <a:rPr lang="en-US" smtClean="0"/>
              <a:t>‹#›</a:t>
            </a:fld>
            <a:endParaRPr lang="en-US"/>
          </a:p>
        </p:txBody>
      </p:sp>
    </p:spTree>
    <p:extLst>
      <p:ext uri="{BB962C8B-B14F-4D97-AF65-F5344CB8AC3E}">
        <p14:creationId xmlns:p14="http://schemas.microsoft.com/office/powerpoint/2010/main" val="295383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4</a:t>
            </a:fld>
            <a:endParaRPr lang="en-US"/>
          </a:p>
        </p:txBody>
      </p:sp>
    </p:spTree>
    <p:extLst>
      <p:ext uri="{BB962C8B-B14F-4D97-AF65-F5344CB8AC3E}">
        <p14:creationId xmlns:p14="http://schemas.microsoft.com/office/powerpoint/2010/main" val="91873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9</a:t>
            </a:fld>
            <a:endParaRPr lang="en-US"/>
          </a:p>
        </p:txBody>
      </p:sp>
    </p:spTree>
    <p:extLst>
      <p:ext uri="{BB962C8B-B14F-4D97-AF65-F5344CB8AC3E}">
        <p14:creationId xmlns:p14="http://schemas.microsoft.com/office/powerpoint/2010/main" val="16209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Serology?</a:t>
            </a:r>
          </a:p>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10</a:t>
            </a:fld>
            <a:endParaRPr lang="en-US"/>
          </a:p>
        </p:txBody>
      </p:sp>
    </p:spTree>
    <p:extLst>
      <p:ext uri="{BB962C8B-B14F-4D97-AF65-F5344CB8AC3E}">
        <p14:creationId xmlns:p14="http://schemas.microsoft.com/office/powerpoint/2010/main" val="210826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12</a:t>
            </a:fld>
            <a:endParaRPr lang="en-US"/>
          </a:p>
        </p:txBody>
      </p:sp>
    </p:spTree>
    <p:extLst>
      <p:ext uri="{BB962C8B-B14F-4D97-AF65-F5344CB8AC3E}">
        <p14:creationId xmlns:p14="http://schemas.microsoft.com/office/powerpoint/2010/main" val="267698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13</a:t>
            </a:fld>
            <a:endParaRPr lang="en-US"/>
          </a:p>
        </p:txBody>
      </p:sp>
    </p:spTree>
    <p:extLst>
      <p:ext uri="{BB962C8B-B14F-4D97-AF65-F5344CB8AC3E}">
        <p14:creationId xmlns:p14="http://schemas.microsoft.com/office/powerpoint/2010/main" val="380418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15</a:t>
            </a:fld>
            <a:endParaRPr lang="en-US"/>
          </a:p>
        </p:txBody>
      </p:sp>
    </p:spTree>
    <p:extLst>
      <p:ext uri="{BB962C8B-B14F-4D97-AF65-F5344CB8AC3E}">
        <p14:creationId xmlns:p14="http://schemas.microsoft.com/office/powerpoint/2010/main" val="83691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SA1 SA2</a:t>
            </a:r>
          </a:p>
        </p:txBody>
      </p:sp>
      <p:sp>
        <p:nvSpPr>
          <p:cNvPr id="4" name="Slide Number Placeholder 3"/>
          <p:cNvSpPr>
            <a:spLocks noGrp="1"/>
          </p:cNvSpPr>
          <p:nvPr>
            <p:ph type="sldNum" sz="quarter" idx="5"/>
          </p:nvPr>
        </p:nvSpPr>
        <p:spPr/>
        <p:txBody>
          <a:bodyPr/>
          <a:lstStyle/>
          <a:p>
            <a:fld id="{BE3909CF-8F80-4882-A29A-C0C7925E17E4}" type="slidenum">
              <a:rPr lang="en-US" smtClean="0"/>
              <a:t>16</a:t>
            </a:fld>
            <a:endParaRPr lang="en-US"/>
          </a:p>
        </p:txBody>
      </p:sp>
    </p:spTree>
    <p:extLst>
      <p:ext uri="{BB962C8B-B14F-4D97-AF65-F5344CB8AC3E}">
        <p14:creationId xmlns:p14="http://schemas.microsoft.com/office/powerpoint/2010/main" val="13378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17</a:t>
            </a:fld>
            <a:endParaRPr lang="en-US"/>
          </a:p>
        </p:txBody>
      </p:sp>
    </p:spTree>
    <p:extLst>
      <p:ext uri="{BB962C8B-B14F-4D97-AF65-F5344CB8AC3E}">
        <p14:creationId xmlns:p14="http://schemas.microsoft.com/office/powerpoint/2010/main" val="147933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3909CF-8F80-4882-A29A-C0C7925E17E4}" type="slidenum">
              <a:rPr lang="en-US" smtClean="0"/>
              <a:t>18</a:t>
            </a:fld>
            <a:endParaRPr lang="en-US"/>
          </a:p>
        </p:txBody>
      </p:sp>
    </p:spTree>
    <p:extLst>
      <p:ext uri="{BB962C8B-B14F-4D97-AF65-F5344CB8AC3E}">
        <p14:creationId xmlns:p14="http://schemas.microsoft.com/office/powerpoint/2010/main" val="9439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D6D5CD-E133-4EA4-9C5A-C073FF60F92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3952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215803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005866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0145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611480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D6D5CD-E133-4EA4-9C5A-C073FF60F92D}"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548825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4D6D5CD-E133-4EA4-9C5A-C073FF60F92D}"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1579413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D6D5CD-E133-4EA4-9C5A-C073FF60F92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204722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D6D5CD-E133-4EA4-9C5A-C073FF60F92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34059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D6D5CD-E133-4EA4-9C5A-C073FF60F92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2925612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D6D5CD-E133-4EA4-9C5A-C073FF60F92D}"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28297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287727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D6D5CD-E133-4EA4-9C5A-C073FF60F92D}"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4538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6D5CD-E133-4EA4-9C5A-C073FF60F92D}"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6420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4D6D5CD-E133-4EA4-9C5A-C073FF60F92D}"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186590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11209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D6D5CD-E133-4EA4-9C5A-C073FF60F92D}"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1E20A-5C2F-4233-B458-E9D147968F86}" type="slidenum">
              <a:rPr lang="en-US" smtClean="0"/>
              <a:t>‹#›</a:t>
            </a:fld>
            <a:endParaRPr lang="en-US"/>
          </a:p>
        </p:txBody>
      </p:sp>
    </p:spTree>
    <p:extLst>
      <p:ext uri="{BB962C8B-B14F-4D97-AF65-F5344CB8AC3E}">
        <p14:creationId xmlns:p14="http://schemas.microsoft.com/office/powerpoint/2010/main" val="37032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4D6D5CD-E133-4EA4-9C5A-C073FF60F92D}" type="datetimeFigureOut">
              <a:rPr lang="en-US" smtClean="0"/>
              <a:t>10/5/2022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311E20A-5C2F-4233-B458-E9D147968F86}" type="slidenum">
              <a:rPr lang="en-US" smtClean="0"/>
              <a:t>‹#›</a:t>
            </a:fld>
            <a:endParaRPr lang="en-US"/>
          </a:p>
        </p:txBody>
      </p:sp>
    </p:spTree>
    <p:extLst>
      <p:ext uri="{BB962C8B-B14F-4D97-AF65-F5344CB8AC3E}">
        <p14:creationId xmlns:p14="http://schemas.microsoft.com/office/powerpoint/2010/main" val="159822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YnXeAPieN0&amp;t=196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fi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E408AD03-E359-1011-752F-5A0478D9CC2A}"/>
              </a:ext>
            </a:extLst>
          </p:cNvPr>
          <p:cNvPicPr>
            <a:picLocks noChangeAspect="1"/>
          </p:cNvPicPr>
          <p:nvPr/>
        </p:nvPicPr>
        <p:blipFill>
          <a:blip r:embed="rId2">
            <a:alphaModFix amt="39000"/>
            <a:extLst>
              <a:ext uri="{28A0092B-C50C-407E-A947-70E740481C1C}">
                <a14:useLocalDpi xmlns:a14="http://schemas.microsoft.com/office/drawing/2010/main" val="0"/>
              </a:ext>
            </a:extLst>
          </a:blip>
          <a:stretch>
            <a:fillRect/>
          </a:stretch>
        </p:blipFill>
        <p:spPr>
          <a:xfrm>
            <a:off x="373117" y="210450"/>
            <a:ext cx="11445766" cy="6437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D21661FF-0D05-B7AE-702A-DDB1CE2BBC77}"/>
              </a:ext>
            </a:extLst>
          </p:cNvPr>
          <p:cNvSpPr txBox="1"/>
          <p:nvPr/>
        </p:nvSpPr>
        <p:spPr>
          <a:xfrm>
            <a:off x="1744276" y="1249661"/>
            <a:ext cx="8395938" cy="4154984"/>
          </a:xfrm>
          <a:prstGeom prst="rect">
            <a:avLst/>
          </a:prstGeom>
          <a:noFill/>
        </p:spPr>
        <p:txBody>
          <a:bodyPr wrap="square">
            <a:spAutoFit/>
          </a:bodyPr>
          <a:lstStyle/>
          <a:p>
            <a:pPr algn="ctr"/>
            <a:r>
              <a:rPr lang="en-US" sz="4400" b="1" i="0" dirty="0">
                <a:solidFill>
                  <a:srgbClr val="C00000"/>
                </a:solidFill>
                <a:effectLst/>
                <a:latin typeface="Times New Roman" panose="02020603050405020304" pitchFamily="18" charset="0"/>
                <a:cs typeface="Times New Roman" panose="02020603050405020304" pitchFamily="18" charset="0"/>
              </a:rPr>
              <a:t>Medical Mycology</a:t>
            </a:r>
          </a:p>
          <a:p>
            <a:pPr algn="ctr"/>
            <a:endParaRPr lang="en-US" sz="4400" b="1" dirty="0">
              <a:solidFill>
                <a:srgbClr val="C00000"/>
              </a:solidFill>
              <a:latin typeface="Times New Roman" panose="02020603050405020304" pitchFamily="18" charset="0"/>
              <a:cs typeface="Times New Roman" panose="02020603050405020304" pitchFamily="18" charset="0"/>
            </a:endParaRPr>
          </a:p>
          <a:p>
            <a:pPr algn="ctr"/>
            <a:r>
              <a:rPr lang="en-US" sz="4400" b="1" i="0" dirty="0">
                <a:solidFill>
                  <a:srgbClr val="C00000"/>
                </a:solidFill>
                <a:effectLst/>
                <a:latin typeface="Times New Roman" panose="02020603050405020304" pitchFamily="18" charset="0"/>
                <a:cs typeface="Times New Roman" panose="02020603050405020304" pitchFamily="18" charset="0"/>
              </a:rPr>
              <a:t>Serological tests</a:t>
            </a:r>
          </a:p>
          <a:p>
            <a:pPr algn="ctr"/>
            <a:endParaRPr lang="en-US" sz="4400" b="1" dirty="0">
              <a:solidFill>
                <a:srgbClr val="C00000"/>
              </a:solidFill>
              <a:latin typeface="Times New Roman" panose="02020603050405020304" pitchFamily="18" charset="0"/>
              <a:cs typeface="Times New Roman" panose="02020603050405020304" pitchFamily="18" charset="0"/>
            </a:endParaRPr>
          </a:p>
          <a:p>
            <a:pPr algn="ctr"/>
            <a:r>
              <a:rPr lang="en-US" sz="4400" b="1" i="0" dirty="0">
                <a:solidFill>
                  <a:srgbClr val="C00000"/>
                </a:solidFill>
                <a:effectLst/>
                <a:latin typeface="Times New Roman" panose="02020603050405020304" pitchFamily="18" charset="0"/>
                <a:cs typeface="Times New Roman" panose="02020603050405020304" pitchFamily="18" charset="0"/>
              </a:rPr>
              <a:t>Lab 4</a:t>
            </a:r>
          </a:p>
          <a:p>
            <a:pPr algn="ctr"/>
            <a:endParaRPr lang="en-US" sz="4400" b="1" i="0" dirty="0">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556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83EC8-95C8-5049-ADE2-7858468426CA}"/>
              </a:ext>
            </a:extLst>
          </p:cNvPr>
          <p:cNvSpPr txBox="1"/>
          <p:nvPr/>
        </p:nvSpPr>
        <p:spPr>
          <a:xfrm>
            <a:off x="970156" y="1303671"/>
            <a:ext cx="11117766" cy="3740063"/>
          </a:xfrm>
          <a:prstGeom prst="rect">
            <a:avLst/>
          </a:prstGeom>
          <a:noFill/>
        </p:spPr>
        <p:txBody>
          <a:bodyPr wrap="square">
            <a:spAutoFit/>
          </a:bodyPr>
          <a:lstStyle/>
          <a:p>
            <a:pPr marL="342900" marR="0" indent="-342900">
              <a:lnSpc>
                <a:spcPct val="107000"/>
              </a:lnSpc>
              <a:spcBef>
                <a:spcPts val="0"/>
              </a:spcBef>
              <a:spcAft>
                <a:spcPts val="800"/>
              </a:spcAft>
              <a:buFont typeface="Wingdings" panose="05000000000000000000" pitchFamily="2" charset="2"/>
              <a:buChar char="v"/>
            </a:pPr>
            <a:r>
              <a:rPr lang="en-US" sz="240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Ags</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and Abs are </a:t>
            </a:r>
            <a:r>
              <a:rPr lang="en-US" sz="2400" b="1" u="none" strike="noStrike"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easier to detect </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compared to finding the organism directly</a:t>
            </a:r>
          </a:p>
          <a:p>
            <a:pPr marL="342900" marR="0" indent="-342900">
              <a:lnSpc>
                <a:spcPct val="107000"/>
              </a:lnSpc>
              <a:spcBef>
                <a:spcPts val="0"/>
              </a:spcBef>
              <a:spcAft>
                <a:spcPts val="800"/>
              </a:spcAft>
              <a:buFont typeface="Wingdings" panose="05000000000000000000" pitchFamily="2" charset="2"/>
              <a:buChar char="v"/>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v"/>
            </a:pPr>
            <a:r>
              <a:rPr lang="en-US" sz="2400"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Ags</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and Abs </a:t>
            </a:r>
            <a:r>
              <a:rPr lang="en-US" sz="2400" u="none" strike="noStrike"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are </a:t>
            </a:r>
            <a:r>
              <a:rPr lang="en-US" sz="2400" b="1" u="none" strike="noStrike"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produced in large quantities </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and can be found in body fluids such as: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Blood,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Cerebrospinal fluid  C</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SF, Urine, </a:t>
            </a:r>
            <a:r>
              <a:rPr lang="en-US" sz="2400" u="none" strike="noStrike"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ronchoalveolar Lavage fluid (BALF</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07000"/>
              </a:lnSpc>
              <a:spcBef>
                <a:spcPts val="0"/>
              </a:spcBef>
              <a:spcAft>
                <a:spcPts val="800"/>
              </a:spcAft>
              <a:buFont typeface="Wingdings" panose="05000000000000000000" pitchFamily="2" charset="2"/>
              <a:buChar char="v"/>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Wingdings" panose="05000000000000000000" pitchFamily="2" charset="2"/>
              <a:buChar char="v"/>
            </a:pPr>
            <a:r>
              <a:rPr lang="en-US" sz="2400" b="1" u="none" strike="noStrike"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Rapid test</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as the result can be obtained within few hours.</a:t>
            </a:r>
          </a:p>
          <a:p>
            <a:pPr marR="0">
              <a:lnSpc>
                <a:spcPct val="107000"/>
              </a:lnSpc>
              <a:spcBef>
                <a:spcPts val="0"/>
              </a:spcBef>
              <a:spcAft>
                <a:spcPts val="800"/>
              </a:spcAft>
            </a:pP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(culture is usually time consuming and insensitive due to the low concentration of the organism in the tissue).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CA6C806-9CC4-5B86-DD90-0169AF20DF28}"/>
              </a:ext>
            </a:extLst>
          </p:cNvPr>
          <p:cNvSpPr txBox="1"/>
          <p:nvPr/>
        </p:nvSpPr>
        <p:spPr>
          <a:xfrm>
            <a:off x="4716967" y="400772"/>
            <a:ext cx="3088888" cy="523220"/>
          </a:xfrm>
          <a:prstGeom prst="rect">
            <a:avLst/>
          </a:prstGeom>
          <a:noFill/>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Why Serology?</a:t>
            </a:r>
          </a:p>
        </p:txBody>
      </p:sp>
    </p:spTree>
    <p:extLst>
      <p:ext uri="{BB962C8B-B14F-4D97-AF65-F5344CB8AC3E}">
        <p14:creationId xmlns:p14="http://schemas.microsoft.com/office/powerpoint/2010/main" val="93033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B176E5-5F23-0AAB-E907-AB00E19B84F9}"/>
              </a:ext>
            </a:extLst>
          </p:cNvPr>
          <p:cNvSpPr txBox="1"/>
          <p:nvPr/>
        </p:nvSpPr>
        <p:spPr>
          <a:xfrm>
            <a:off x="762512" y="1599374"/>
            <a:ext cx="10962290" cy="2677656"/>
          </a:xfrm>
          <a:prstGeom prst="rect">
            <a:avLst/>
          </a:prstGeom>
          <a:noFill/>
        </p:spPr>
        <p:txBody>
          <a:bodyPr wrap="square">
            <a:spAutoFit/>
          </a:bodyPr>
          <a:lstStyle/>
          <a:p>
            <a:r>
              <a:rPr lang="en-US" sz="2400" b="1" dirty="0">
                <a:solidFill>
                  <a:srgbClr val="C00000"/>
                </a:solidFill>
                <a:latin typeface="Times New Roman" panose="02020603050405020304" pitchFamily="18" charset="0"/>
                <a:cs typeface="Times New Roman" panose="02020603050405020304" pitchFamily="18" charset="0"/>
              </a:rPr>
              <a:t>There are several Serological methods including:</a:t>
            </a:r>
          </a:p>
          <a:p>
            <a:pPr marL="342900" indent="-342900">
              <a:buFont typeface="Wingdings" panose="05000000000000000000" pitchFamily="2" charset="2"/>
              <a:buChar char="Ø"/>
            </a:pPr>
            <a:endParaRPr lang="en-US" sz="2400" b="1" dirty="0">
              <a:solidFill>
                <a:srgbClr val="C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Immunodiffusion (ID)</a:t>
            </a:r>
          </a:p>
          <a:p>
            <a:pPr marL="342900" indent="-342900">
              <a:buFont typeface="Wingdings" panose="05000000000000000000" pitchFamily="2" charset="2"/>
              <a:buChar char="v"/>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Latex Agglutination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Complement-fixation (CF)</a:t>
            </a:r>
          </a:p>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E</a:t>
            </a:r>
            <a:r>
              <a:rPr lang="en-US" sz="2400" b="1" i="0" dirty="0">
                <a:effectLst/>
                <a:latin typeface="Times New Roman" panose="02020603050405020304" pitchFamily="18" charset="0"/>
                <a:cs typeface="Times New Roman" panose="02020603050405020304" pitchFamily="18" charset="0"/>
              </a:rPr>
              <a:t>nzyme-linked immunosorbent assay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(ELISA).</a:t>
            </a: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57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CF5261C7-CC8E-4C5F-E5A6-6EDE4E380A64}"/>
              </a:ext>
            </a:extLst>
          </p:cNvPr>
          <p:cNvSpPr/>
          <p:nvPr/>
        </p:nvSpPr>
        <p:spPr>
          <a:xfrm>
            <a:off x="1994786" y="403422"/>
            <a:ext cx="6756924" cy="6454578"/>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a:extLst>
              <a:ext uri="{FF2B5EF4-FFF2-40B4-BE49-F238E27FC236}">
                <a16:creationId xmlns:a16="http://schemas.microsoft.com/office/drawing/2014/main" id="{3B0F8B59-A84D-DADC-7205-AF6004A176CD}"/>
              </a:ext>
            </a:extLst>
          </p:cNvPr>
          <p:cNvSpPr/>
          <p:nvPr/>
        </p:nvSpPr>
        <p:spPr>
          <a:xfrm>
            <a:off x="2510895" y="3141511"/>
            <a:ext cx="1117429" cy="11817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a:t>
            </a:r>
          </a:p>
          <a:p>
            <a:pPr algn="ctr"/>
            <a:r>
              <a:rPr lang="en-US" sz="1400" b="1" dirty="0">
                <a:solidFill>
                  <a:srgbClr val="C00000"/>
                </a:solidFill>
              </a:rPr>
              <a:t>(Ab+)</a:t>
            </a:r>
          </a:p>
        </p:txBody>
      </p:sp>
      <p:sp>
        <p:nvSpPr>
          <p:cNvPr id="20" name="TextBox 19">
            <a:extLst>
              <a:ext uri="{FF2B5EF4-FFF2-40B4-BE49-F238E27FC236}">
                <a16:creationId xmlns:a16="http://schemas.microsoft.com/office/drawing/2014/main" id="{7CEA8A2A-6052-F423-B0B6-74E051DA5514}"/>
              </a:ext>
            </a:extLst>
          </p:cNvPr>
          <p:cNvSpPr txBox="1"/>
          <p:nvPr/>
        </p:nvSpPr>
        <p:spPr>
          <a:xfrm>
            <a:off x="224169" y="72973"/>
            <a:ext cx="4120788" cy="461665"/>
          </a:xfrm>
          <a:prstGeom prst="rect">
            <a:avLst/>
          </a:prstGeom>
          <a:noFill/>
        </p:spPr>
        <p:txBody>
          <a:bodyPr wrap="square">
            <a:spAutoFit/>
          </a:bodyPr>
          <a:lstStyle/>
          <a:p>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Immunodiffusion Assay (ID)</a:t>
            </a:r>
          </a:p>
        </p:txBody>
      </p:sp>
      <p:cxnSp>
        <p:nvCxnSpPr>
          <p:cNvPr id="22" name="Straight Connector 21">
            <a:extLst>
              <a:ext uri="{FF2B5EF4-FFF2-40B4-BE49-F238E27FC236}">
                <a16:creationId xmlns:a16="http://schemas.microsoft.com/office/drawing/2014/main" id="{33E181C6-3A48-CD9B-0040-F602683C6D75}"/>
              </a:ext>
            </a:extLst>
          </p:cNvPr>
          <p:cNvCxnSpPr>
            <a:cxnSpLocks/>
          </p:cNvCxnSpPr>
          <p:nvPr/>
        </p:nvCxnSpPr>
        <p:spPr>
          <a:xfrm>
            <a:off x="4139180" y="3038585"/>
            <a:ext cx="32036" cy="1249362"/>
          </a:xfrm>
          <a:prstGeom prst="line">
            <a:avLst/>
          </a:prstGeom>
          <a:ln w="4445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641BE788-F0B1-AC9C-B192-1AC3448F9E0C}"/>
              </a:ext>
            </a:extLst>
          </p:cNvPr>
          <p:cNvCxnSpPr>
            <a:cxnSpLocks/>
          </p:cNvCxnSpPr>
          <p:nvPr/>
        </p:nvCxnSpPr>
        <p:spPr>
          <a:xfrm>
            <a:off x="6414967" y="2975718"/>
            <a:ext cx="65093" cy="1280747"/>
          </a:xfrm>
          <a:prstGeom prst="line">
            <a:avLst/>
          </a:prstGeom>
          <a:ln w="44450"/>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93FCEF05-7A56-2086-8ECD-33F67D8F5991}"/>
              </a:ext>
            </a:extLst>
          </p:cNvPr>
          <p:cNvCxnSpPr>
            <a:cxnSpLocks/>
          </p:cNvCxnSpPr>
          <p:nvPr/>
        </p:nvCxnSpPr>
        <p:spPr>
          <a:xfrm>
            <a:off x="3422733" y="3732401"/>
            <a:ext cx="547101"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5" name="TextBox 44">
            <a:extLst>
              <a:ext uri="{FF2B5EF4-FFF2-40B4-BE49-F238E27FC236}">
                <a16:creationId xmlns:a16="http://schemas.microsoft.com/office/drawing/2014/main" id="{89728F81-A09B-A381-9259-37F1ADB1A889}"/>
              </a:ext>
            </a:extLst>
          </p:cNvPr>
          <p:cNvSpPr txBox="1"/>
          <p:nvPr/>
        </p:nvSpPr>
        <p:spPr>
          <a:xfrm>
            <a:off x="4809407" y="94667"/>
            <a:ext cx="1957538" cy="369332"/>
          </a:xfrm>
          <a:prstGeom prst="rect">
            <a:avLst/>
          </a:prstGeom>
          <a:noFill/>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Positive samples</a:t>
            </a:r>
          </a:p>
        </p:txBody>
      </p:sp>
      <p:cxnSp>
        <p:nvCxnSpPr>
          <p:cNvPr id="47" name="Straight Arrow Connector 46">
            <a:extLst>
              <a:ext uri="{FF2B5EF4-FFF2-40B4-BE49-F238E27FC236}">
                <a16:creationId xmlns:a16="http://schemas.microsoft.com/office/drawing/2014/main" id="{DDEE7135-2177-5263-13A5-D42BBCC4129F}"/>
              </a:ext>
            </a:extLst>
          </p:cNvPr>
          <p:cNvCxnSpPr>
            <a:cxnSpLocks/>
          </p:cNvCxnSpPr>
          <p:nvPr/>
        </p:nvCxnSpPr>
        <p:spPr>
          <a:xfrm flipH="1">
            <a:off x="4507619" y="593694"/>
            <a:ext cx="959665" cy="638498"/>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48" name="Straight Arrow Connector 47">
            <a:extLst>
              <a:ext uri="{FF2B5EF4-FFF2-40B4-BE49-F238E27FC236}">
                <a16:creationId xmlns:a16="http://schemas.microsoft.com/office/drawing/2014/main" id="{51D406FA-A0E3-07D7-8914-2C3636D0DB8F}"/>
              </a:ext>
            </a:extLst>
          </p:cNvPr>
          <p:cNvCxnSpPr>
            <a:cxnSpLocks/>
          </p:cNvCxnSpPr>
          <p:nvPr/>
        </p:nvCxnSpPr>
        <p:spPr>
          <a:xfrm>
            <a:off x="5519854" y="568712"/>
            <a:ext cx="713235" cy="790632"/>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53" name="Straight Arrow Connector 52">
            <a:extLst>
              <a:ext uri="{FF2B5EF4-FFF2-40B4-BE49-F238E27FC236}">
                <a16:creationId xmlns:a16="http://schemas.microsoft.com/office/drawing/2014/main" id="{DDA2D905-9F25-109B-CDD9-8C6FEFEDBF10}"/>
              </a:ext>
            </a:extLst>
          </p:cNvPr>
          <p:cNvCxnSpPr>
            <a:cxnSpLocks/>
          </p:cNvCxnSpPr>
          <p:nvPr/>
        </p:nvCxnSpPr>
        <p:spPr>
          <a:xfrm flipH="1">
            <a:off x="4638069" y="5063416"/>
            <a:ext cx="6231479" cy="376776"/>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56" name="Straight Arrow Connector 55">
            <a:extLst>
              <a:ext uri="{FF2B5EF4-FFF2-40B4-BE49-F238E27FC236}">
                <a16:creationId xmlns:a16="http://schemas.microsoft.com/office/drawing/2014/main" id="{E9681591-AC58-B64A-44F2-3864998BC477}"/>
              </a:ext>
            </a:extLst>
          </p:cNvPr>
          <p:cNvCxnSpPr>
            <a:cxnSpLocks/>
          </p:cNvCxnSpPr>
          <p:nvPr/>
        </p:nvCxnSpPr>
        <p:spPr>
          <a:xfrm flipH="1">
            <a:off x="6888428" y="5063416"/>
            <a:ext cx="3981120" cy="753552"/>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58" name="TextBox 57">
            <a:extLst>
              <a:ext uri="{FF2B5EF4-FFF2-40B4-BE49-F238E27FC236}">
                <a16:creationId xmlns:a16="http://schemas.microsoft.com/office/drawing/2014/main" id="{49DDF15F-73D9-90A5-BD3A-423EFF5B5A3C}"/>
              </a:ext>
            </a:extLst>
          </p:cNvPr>
          <p:cNvSpPr txBox="1"/>
          <p:nvPr/>
        </p:nvSpPr>
        <p:spPr>
          <a:xfrm>
            <a:off x="9959440" y="4399752"/>
            <a:ext cx="2025468" cy="380311"/>
          </a:xfrm>
          <a:prstGeom prst="rect">
            <a:avLst/>
          </a:prstGeom>
          <a:noFill/>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Negative samples</a:t>
            </a:r>
          </a:p>
        </p:txBody>
      </p:sp>
      <p:sp>
        <p:nvSpPr>
          <p:cNvPr id="28" name="TextBox 27">
            <a:extLst>
              <a:ext uri="{FF2B5EF4-FFF2-40B4-BE49-F238E27FC236}">
                <a16:creationId xmlns:a16="http://schemas.microsoft.com/office/drawing/2014/main" id="{4B4245C7-A9E8-D2ED-C001-EB60403DCD2B}"/>
              </a:ext>
            </a:extLst>
          </p:cNvPr>
          <p:cNvSpPr txBox="1"/>
          <p:nvPr/>
        </p:nvSpPr>
        <p:spPr>
          <a:xfrm>
            <a:off x="-123052" y="2095993"/>
            <a:ext cx="2702571" cy="923330"/>
          </a:xfrm>
          <a:prstGeom prst="rect">
            <a:avLst/>
          </a:prstGeom>
          <a:noFill/>
        </p:spPr>
        <p:txBody>
          <a:bodyPr wrap="square">
            <a:spAutoFit/>
          </a:bodyPr>
          <a:lstStyle/>
          <a:p>
            <a:pPr algn="ctr"/>
            <a:r>
              <a:rPr lang="en-US" dirty="0">
                <a:solidFill>
                  <a:schemeClr val="accent3">
                    <a:lumMod val="75000"/>
                  </a:schemeClr>
                </a:solidFill>
                <a:latin typeface="Times New Roman" panose="02020603050405020304" pitchFamily="18" charset="0"/>
                <a:cs typeface="Times New Roman" panose="02020603050405020304" pitchFamily="18" charset="0"/>
              </a:rPr>
              <a:t>visible precipitation lines (</a:t>
            </a:r>
            <a:r>
              <a:rPr lang="en-US" b="0" i="0" dirty="0">
                <a:solidFill>
                  <a:schemeClr val="accent3">
                    <a:lumMod val="75000"/>
                  </a:schemeClr>
                </a:solidFill>
                <a:effectLst/>
                <a:latin typeface="Times New Roman" panose="02020603050405020304" pitchFamily="18" charset="0"/>
                <a:cs typeface="Times New Roman" panose="02020603050405020304" pitchFamily="18" charset="0"/>
              </a:rPr>
              <a:t>antigen-antibody </a:t>
            </a:r>
          </a:p>
          <a:p>
            <a:pPr algn="ctr"/>
            <a:r>
              <a:rPr lang="en-US" b="0" i="0" dirty="0">
                <a:solidFill>
                  <a:schemeClr val="accent3">
                    <a:lumMod val="75000"/>
                  </a:schemeClr>
                </a:solidFill>
                <a:effectLst/>
                <a:latin typeface="Times New Roman" panose="02020603050405020304" pitchFamily="18" charset="0"/>
                <a:cs typeface="Times New Roman" panose="02020603050405020304" pitchFamily="18" charset="0"/>
              </a:rPr>
              <a:t>Complex)</a:t>
            </a:r>
            <a:endParaRPr lang="en-US" dirty="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18DD8213-99AC-B223-E6E6-5E03A1D27C31}"/>
              </a:ext>
            </a:extLst>
          </p:cNvPr>
          <p:cNvCxnSpPr>
            <a:cxnSpLocks/>
          </p:cNvCxnSpPr>
          <p:nvPr/>
        </p:nvCxnSpPr>
        <p:spPr>
          <a:xfrm>
            <a:off x="1998232" y="2657773"/>
            <a:ext cx="1989416" cy="714051"/>
          </a:xfrm>
          <a:prstGeom prst="straightConnector1">
            <a:avLst/>
          </a:prstGeom>
          <a:ln w="53975">
            <a:solidFill>
              <a:schemeClr val="accent3">
                <a:lumMod val="75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39" name="Flowchart: Connector 138">
            <a:extLst>
              <a:ext uri="{FF2B5EF4-FFF2-40B4-BE49-F238E27FC236}">
                <a16:creationId xmlns:a16="http://schemas.microsoft.com/office/drawing/2014/main" id="{B3D1A892-C9C7-9EDD-56DF-36CAD825C659}"/>
              </a:ext>
            </a:extLst>
          </p:cNvPr>
          <p:cNvSpPr/>
          <p:nvPr/>
        </p:nvSpPr>
        <p:spPr>
          <a:xfrm>
            <a:off x="7098672" y="3047877"/>
            <a:ext cx="1117429" cy="11817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a:t>
            </a:r>
          </a:p>
          <a:p>
            <a:pPr algn="ctr"/>
            <a:r>
              <a:rPr lang="en-US" sz="1400" b="1" dirty="0">
                <a:solidFill>
                  <a:srgbClr val="C00000"/>
                </a:solidFill>
              </a:rPr>
              <a:t>(Ab+)</a:t>
            </a:r>
          </a:p>
          <a:p>
            <a:pPr algn="ctr"/>
            <a:endParaRPr lang="en-US" sz="1400" b="1" dirty="0">
              <a:solidFill>
                <a:srgbClr val="C00000"/>
              </a:solidFill>
            </a:endParaRPr>
          </a:p>
        </p:txBody>
      </p:sp>
      <p:sp>
        <p:nvSpPr>
          <p:cNvPr id="140" name="Flowchart: Connector 139">
            <a:extLst>
              <a:ext uri="{FF2B5EF4-FFF2-40B4-BE49-F238E27FC236}">
                <a16:creationId xmlns:a16="http://schemas.microsoft.com/office/drawing/2014/main" id="{255F4BF0-6F8A-BDE7-679B-3140D03AE4D5}"/>
              </a:ext>
            </a:extLst>
          </p:cNvPr>
          <p:cNvSpPr/>
          <p:nvPr/>
        </p:nvSpPr>
        <p:spPr>
          <a:xfrm>
            <a:off x="4715903" y="3117917"/>
            <a:ext cx="1117429" cy="118178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Ag+</a:t>
            </a:r>
          </a:p>
        </p:txBody>
      </p:sp>
      <p:sp>
        <p:nvSpPr>
          <p:cNvPr id="141" name="Flowchart: Connector 140">
            <a:extLst>
              <a:ext uri="{FF2B5EF4-FFF2-40B4-BE49-F238E27FC236}">
                <a16:creationId xmlns:a16="http://schemas.microsoft.com/office/drawing/2014/main" id="{9E9A097A-C40E-A898-980B-BD7EBC3723B9}"/>
              </a:ext>
            </a:extLst>
          </p:cNvPr>
          <p:cNvSpPr/>
          <p:nvPr/>
        </p:nvSpPr>
        <p:spPr>
          <a:xfrm>
            <a:off x="3490179" y="1046274"/>
            <a:ext cx="1117429" cy="118178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Ser+2?</a:t>
            </a:r>
          </a:p>
        </p:txBody>
      </p:sp>
      <p:sp>
        <p:nvSpPr>
          <p:cNvPr id="142" name="Flowchart: Connector 141">
            <a:extLst>
              <a:ext uri="{FF2B5EF4-FFF2-40B4-BE49-F238E27FC236}">
                <a16:creationId xmlns:a16="http://schemas.microsoft.com/office/drawing/2014/main" id="{A95BF467-8509-0663-9909-7B1A171F2F07}"/>
              </a:ext>
            </a:extLst>
          </p:cNvPr>
          <p:cNvSpPr/>
          <p:nvPr/>
        </p:nvSpPr>
        <p:spPr>
          <a:xfrm>
            <a:off x="6102669" y="1103465"/>
            <a:ext cx="1117429" cy="118178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Ser+1?</a:t>
            </a:r>
          </a:p>
        </p:txBody>
      </p:sp>
      <p:sp>
        <p:nvSpPr>
          <p:cNvPr id="143" name="Flowchart: Connector 142">
            <a:extLst>
              <a:ext uri="{FF2B5EF4-FFF2-40B4-BE49-F238E27FC236}">
                <a16:creationId xmlns:a16="http://schemas.microsoft.com/office/drawing/2014/main" id="{5885622F-F9E9-D293-831D-071D762146F7}"/>
              </a:ext>
            </a:extLst>
          </p:cNvPr>
          <p:cNvSpPr/>
          <p:nvPr/>
        </p:nvSpPr>
        <p:spPr>
          <a:xfrm>
            <a:off x="3550055" y="5131853"/>
            <a:ext cx="1117429" cy="118178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Ser+3?</a:t>
            </a:r>
          </a:p>
        </p:txBody>
      </p:sp>
      <p:sp>
        <p:nvSpPr>
          <p:cNvPr id="144" name="Flowchart: Connector 143">
            <a:extLst>
              <a:ext uri="{FF2B5EF4-FFF2-40B4-BE49-F238E27FC236}">
                <a16:creationId xmlns:a16="http://schemas.microsoft.com/office/drawing/2014/main" id="{46BF4AEA-4475-ABB9-20C0-4EB8A52A3A37}"/>
              </a:ext>
            </a:extLst>
          </p:cNvPr>
          <p:cNvSpPr/>
          <p:nvPr/>
        </p:nvSpPr>
        <p:spPr>
          <a:xfrm>
            <a:off x="5833332" y="5262511"/>
            <a:ext cx="1117429" cy="1181780"/>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Ser+4?</a:t>
            </a:r>
          </a:p>
        </p:txBody>
      </p:sp>
      <p:cxnSp>
        <p:nvCxnSpPr>
          <p:cNvPr id="146" name="Straight Arrow Connector 145">
            <a:extLst>
              <a:ext uri="{FF2B5EF4-FFF2-40B4-BE49-F238E27FC236}">
                <a16:creationId xmlns:a16="http://schemas.microsoft.com/office/drawing/2014/main" id="{59A40554-6F96-C373-7BB0-0CE6F9FBC85A}"/>
              </a:ext>
            </a:extLst>
          </p:cNvPr>
          <p:cNvCxnSpPr>
            <a:cxnSpLocks/>
          </p:cNvCxnSpPr>
          <p:nvPr/>
        </p:nvCxnSpPr>
        <p:spPr>
          <a:xfrm flipH="1">
            <a:off x="4294971" y="3736442"/>
            <a:ext cx="62527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3" name="Straight Arrow Connector 152">
            <a:extLst>
              <a:ext uri="{FF2B5EF4-FFF2-40B4-BE49-F238E27FC236}">
                <a16:creationId xmlns:a16="http://schemas.microsoft.com/office/drawing/2014/main" id="{6354D296-11DB-5D4C-08C6-92D59E35B6DA}"/>
              </a:ext>
            </a:extLst>
          </p:cNvPr>
          <p:cNvCxnSpPr>
            <a:cxnSpLocks/>
          </p:cNvCxnSpPr>
          <p:nvPr/>
        </p:nvCxnSpPr>
        <p:spPr>
          <a:xfrm>
            <a:off x="5600655" y="3708807"/>
            <a:ext cx="71093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56" name="Straight Arrow Connector 155">
            <a:extLst>
              <a:ext uri="{FF2B5EF4-FFF2-40B4-BE49-F238E27FC236}">
                <a16:creationId xmlns:a16="http://schemas.microsoft.com/office/drawing/2014/main" id="{1E725B22-4C80-10AE-3AA0-3086C92825CB}"/>
              </a:ext>
            </a:extLst>
          </p:cNvPr>
          <p:cNvCxnSpPr>
            <a:cxnSpLocks/>
          </p:cNvCxnSpPr>
          <p:nvPr/>
        </p:nvCxnSpPr>
        <p:spPr>
          <a:xfrm flipH="1">
            <a:off x="6615250" y="3732401"/>
            <a:ext cx="648148"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3" name="Straight Arrow Connector 162">
            <a:extLst>
              <a:ext uri="{FF2B5EF4-FFF2-40B4-BE49-F238E27FC236}">
                <a16:creationId xmlns:a16="http://schemas.microsoft.com/office/drawing/2014/main" id="{A0E0A51D-8785-9A40-732C-108E5891332A}"/>
              </a:ext>
            </a:extLst>
          </p:cNvPr>
          <p:cNvCxnSpPr>
            <a:cxnSpLocks/>
          </p:cNvCxnSpPr>
          <p:nvPr/>
        </p:nvCxnSpPr>
        <p:spPr>
          <a:xfrm flipV="1">
            <a:off x="5589476" y="2900960"/>
            <a:ext cx="198700" cy="3194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8" name="Straight Arrow Connector 167">
            <a:extLst>
              <a:ext uri="{FF2B5EF4-FFF2-40B4-BE49-F238E27FC236}">
                <a16:creationId xmlns:a16="http://schemas.microsoft.com/office/drawing/2014/main" id="{F652CF06-3429-F898-7B5B-18286B1F2BF9}"/>
              </a:ext>
            </a:extLst>
          </p:cNvPr>
          <p:cNvCxnSpPr>
            <a:cxnSpLocks/>
          </p:cNvCxnSpPr>
          <p:nvPr/>
        </p:nvCxnSpPr>
        <p:spPr>
          <a:xfrm flipH="1" flipV="1">
            <a:off x="4676304" y="2885904"/>
            <a:ext cx="285093" cy="33452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0" name="Straight Arrow Connector 169">
            <a:extLst>
              <a:ext uri="{FF2B5EF4-FFF2-40B4-BE49-F238E27FC236}">
                <a16:creationId xmlns:a16="http://schemas.microsoft.com/office/drawing/2014/main" id="{3479DEB5-B3A4-15E0-AF89-4C7D0471DE8D}"/>
              </a:ext>
            </a:extLst>
          </p:cNvPr>
          <p:cNvCxnSpPr>
            <a:cxnSpLocks/>
          </p:cNvCxnSpPr>
          <p:nvPr/>
        </p:nvCxnSpPr>
        <p:spPr>
          <a:xfrm flipH="1">
            <a:off x="5956122" y="2172915"/>
            <a:ext cx="355468" cy="48485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5" name="Straight Connector 174">
            <a:extLst>
              <a:ext uri="{FF2B5EF4-FFF2-40B4-BE49-F238E27FC236}">
                <a16:creationId xmlns:a16="http://schemas.microsoft.com/office/drawing/2014/main" id="{3D58C4F2-6C43-CBA9-670B-DB14FB0DB6A1}"/>
              </a:ext>
            </a:extLst>
          </p:cNvPr>
          <p:cNvCxnSpPr>
            <a:cxnSpLocks/>
          </p:cNvCxnSpPr>
          <p:nvPr/>
        </p:nvCxnSpPr>
        <p:spPr>
          <a:xfrm>
            <a:off x="5273694" y="2203683"/>
            <a:ext cx="1104531" cy="697277"/>
          </a:xfrm>
          <a:prstGeom prst="line">
            <a:avLst/>
          </a:prstGeom>
          <a:ln w="44450"/>
        </p:spPr>
        <p:style>
          <a:lnRef idx="3">
            <a:schemeClr val="dk1"/>
          </a:lnRef>
          <a:fillRef idx="0">
            <a:schemeClr val="dk1"/>
          </a:fillRef>
          <a:effectRef idx="2">
            <a:schemeClr val="dk1"/>
          </a:effectRef>
          <a:fontRef idx="minor">
            <a:schemeClr val="tx1"/>
          </a:fontRef>
        </p:style>
      </p:cxnSp>
      <p:cxnSp>
        <p:nvCxnSpPr>
          <p:cNvPr id="176" name="Straight Arrow Connector 175">
            <a:extLst>
              <a:ext uri="{FF2B5EF4-FFF2-40B4-BE49-F238E27FC236}">
                <a16:creationId xmlns:a16="http://schemas.microsoft.com/office/drawing/2014/main" id="{98B51086-8122-6996-DAD3-345F5163F5C9}"/>
              </a:ext>
            </a:extLst>
          </p:cNvPr>
          <p:cNvCxnSpPr>
            <a:cxnSpLocks/>
          </p:cNvCxnSpPr>
          <p:nvPr/>
        </p:nvCxnSpPr>
        <p:spPr>
          <a:xfrm>
            <a:off x="4309649" y="2161485"/>
            <a:ext cx="270230" cy="46329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6" name="Straight Connector 185">
            <a:extLst>
              <a:ext uri="{FF2B5EF4-FFF2-40B4-BE49-F238E27FC236}">
                <a16:creationId xmlns:a16="http://schemas.microsoft.com/office/drawing/2014/main" id="{DB58F08F-B425-63AC-41C6-A1439502893E}"/>
              </a:ext>
            </a:extLst>
          </p:cNvPr>
          <p:cNvCxnSpPr>
            <a:cxnSpLocks/>
          </p:cNvCxnSpPr>
          <p:nvPr/>
        </p:nvCxnSpPr>
        <p:spPr>
          <a:xfrm flipH="1">
            <a:off x="4163136" y="2220816"/>
            <a:ext cx="1057508" cy="788029"/>
          </a:xfrm>
          <a:prstGeom prst="line">
            <a:avLst/>
          </a:prstGeom>
          <a:ln w="44450"/>
        </p:spPr>
        <p:style>
          <a:lnRef idx="3">
            <a:schemeClr val="dk1"/>
          </a:lnRef>
          <a:fillRef idx="0">
            <a:schemeClr val="dk1"/>
          </a:fillRef>
          <a:effectRef idx="2">
            <a:schemeClr val="dk1"/>
          </a:effectRef>
          <a:fontRef idx="minor">
            <a:schemeClr val="tx1"/>
          </a:fontRef>
        </p:style>
      </p:cxnSp>
      <p:sp>
        <p:nvSpPr>
          <p:cNvPr id="200" name="TextBox 199">
            <a:extLst>
              <a:ext uri="{FF2B5EF4-FFF2-40B4-BE49-F238E27FC236}">
                <a16:creationId xmlns:a16="http://schemas.microsoft.com/office/drawing/2014/main" id="{4E343360-64E3-842F-12A8-9CECD21D66CD}"/>
              </a:ext>
            </a:extLst>
          </p:cNvPr>
          <p:cNvSpPr txBox="1"/>
          <p:nvPr/>
        </p:nvSpPr>
        <p:spPr>
          <a:xfrm>
            <a:off x="8915694" y="5445316"/>
            <a:ext cx="3249109" cy="1323439"/>
          </a:xfrm>
          <a:prstGeom prst="rect">
            <a:avLst/>
          </a:prstGeom>
          <a:noFill/>
        </p:spPr>
        <p:txBody>
          <a:bodyPr wrap="square">
            <a:spAutoFit/>
          </a:bodyPr>
          <a:lstStyle/>
          <a:p>
            <a:pPr algn="l">
              <a:buFont typeface="Arial" panose="020B0604020202020204" pitchFamily="34" charset="0"/>
              <a:buChar char="•"/>
            </a:pPr>
            <a:r>
              <a:rPr lang="en-US" sz="2000" b="0" i="0" u="sng" dirty="0">
                <a:solidFill>
                  <a:schemeClr val="accent6">
                    <a:lumMod val="75000"/>
                  </a:schemeClr>
                </a:solidFill>
                <a:effectLst/>
                <a:latin typeface="Times New Roman" panose="02020603050405020304" pitchFamily="18" charset="0"/>
                <a:cs typeface="Times New Roman" panose="02020603050405020304" pitchFamily="18" charset="0"/>
              </a:rPr>
              <a:t>Falsely negative results may be obtained when testing immunocompromised patients?</a:t>
            </a:r>
          </a:p>
        </p:txBody>
      </p:sp>
    </p:spTree>
    <p:extLst>
      <p:ext uri="{BB962C8B-B14F-4D97-AF65-F5344CB8AC3E}">
        <p14:creationId xmlns:p14="http://schemas.microsoft.com/office/powerpoint/2010/main" val="409526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ircle(in)">
                                      <p:cBhvr>
                                        <p:cTn id="18" dur="25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circle(in)">
                                      <p:cBhvr>
                                        <p:cTn id="23" dur="500"/>
                                        <p:tgtEl>
                                          <p:spTgt spid="14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ircle(in)">
                                      <p:cBhvr>
                                        <p:cTn id="33" dur="500"/>
                                        <p:tgtEl>
                                          <p:spTgt spid="31"/>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circle(in)">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circle(in)">
                                      <p:cBhvr>
                                        <p:cTn id="41" dur="250"/>
                                        <p:tgtEl>
                                          <p:spTgt spid="15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56"/>
                                        </p:tgtEl>
                                        <p:attrNameLst>
                                          <p:attrName>style.visibility</p:attrName>
                                        </p:attrNameLst>
                                      </p:cBhvr>
                                      <p:to>
                                        <p:strVal val="visible"/>
                                      </p:to>
                                    </p:set>
                                    <p:animEffect transition="in" filter="circle(in)">
                                      <p:cBhvr>
                                        <p:cTn id="46" dur="250"/>
                                        <p:tgtEl>
                                          <p:spTgt spid="15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5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63"/>
                                        </p:tgtEl>
                                        <p:attrNameLst>
                                          <p:attrName>style.visibility</p:attrName>
                                        </p:attrNameLst>
                                      </p:cBhvr>
                                      <p:to>
                                        <p:strVal val="visible"/>
                                      </p:to>
                                    </p:set>
                                    <p:animEffect transition="in" filter="circle(in)">
                                      <p:cBhvr>
                                        <p:cTn id="56" dur="250"/>
                                        <p:tgtEl>
                                          <p:spTgt spid="163"/>
                                        </p:tgtEl>
                                      </p:cBhvr>
                                    </p:animEffect>
                                  </p:childTnLst>
                                </p:cTn>
                              </p:par>
                              <p:par>
                                <p:cTn id="57" presetID="6" presetClass="entr" presetSubtype="16" fill="hold" nodeType="withEffect">
                                  <p:stCondLst>
                                    <p:cond delay="0"/>
                                  </p:stCondLst>
                                  <p:childTnLst>
                                    <p:set>
                                      <p:cBhvr>
                                        <p:cTn id="58" dur="1" fill="hold">
                                          <p:stCondLst>
                                            <p:cond delay="0"/>
                                          </p:stCondLst>
                                        </p:cTn>
                                        <p:tgtEl>
                                          <p:spTgt spid="168"/>
                                        </p:tgtEl>
                                        <p:attrNameLst>
                                          <p:attrName>style.visibility</p:attrName>
                                        </p:attrNameLst>
                                      </p:cBhvr>
                                      <p:to>
                                        <p:strVal val="visible"/>
                                      </p:to>
                                    </p:set>
                                    <p:animEffect transition="in" filter="circle(in)">
                                      <p:cBhvr>
                                        <p:cTn id="59" dur="250"/>
                                        <p:tgtEl>
                                          <p:spTgt spid="16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70"/>
                                        </p:tgtEl>
                                        <p:attrNameLst>
                                          <p:attrName>style.visibility</p:attrName>
                                        </p:attrNameLst>
                                      </p:cBhvr>
                                      <p:to>
                                        <p:strVal val="visible"/>
                                      </p:to>
                                    </p:set>
                                    <p:animEffect transition="in" filter="circle(in)">
                                      <p:cBhvr>
                                        <p:cTn id="64" dur="250"/>
                                        <p:tgtEl>
                                          <p:spTgt spid="170"/>
                                        </p:tgtEl>
                                      </p:cBhvr>
                                    </p:animEffect>
                                  </p:childTnLst>
                                </p:cTn>
                              </p:par>
                              <p:par>
                                <p:cTn id="65" presetID="6" presetClass="entr" presetSubtype="16" fill="hold"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circle(in)">
                                      <p:cBhvr>
                                        <p:cTn id="67" dur="250"/>
                                        <p:tgtEl>
                                          <p:spTgt spid="17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175"/>
                                        </p:tgtEl>
                                        <p:attrNameLst>
                                          <p:attrName>style.visibility</p:attrName>
                                        </p:attrNameLst>
                                      </p:cBhvr>
                                      <p:to>
                                        <p:strVal val="visible"/>
                                      </p:to>
                                    </p:set>
                                    <p:animEffect transition="in" filter="circle(in)">
                                      <p:cBhvr>
                                        <p:cTn id="72" dur="250"/>
                                        <p:tgtEl>
                                          <p:spTgt spid="175"/>
                                        </p:tgtEl>
                                      </p:cBhvr>
                                    </p:animEffect>
                                  </p:childTnLst>
                                </p:cTn>
                              </p:par>
                              <p:par>
                                <p:cTn id="73" presetID="6" presetClass="entr" presetSubtype="16"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circle(in)">
                                      <p:cBhvr>
                                        <p:cTn id="75" dur="250"/>
                                        <p:tgtEl>
                                          <p:spTgt spid="186"/>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circle(in)">
                                      <p:cBhvr>
                                        <p:cTn id="80" dur="250"/>
                                        <p:tgtEl>
                                          <p:spTgt spid="45"/>
                                        </p:tgtEl>
                                      </p:cBhvr>
                                    </p:animEffect>
                                  </p:childTnLst>
                                </p:cTn>
                              </p:par>
                              <p:par>
                                <p:cTn id="81" presetID="6" presetClass="entr" presetSubtype="16"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circle(in)">
                                      <p:cBhvr>
                                        <p:cTn id="83" dur="250"/>
                                        <p:tgtEl>
                                          <p:spTgt spid="48"/>
                                        </p:tgtEl>
                                      </p:cBhvr>
                                    </p:animEffect>
                                  </p:childTnLst>
                                </p:cTn>
                              </p:par>
                              <p:par>
                                <p:cTn id="84" presetID="6" presetClass="entr" presetSubtype="16" fill="hold"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circle(in)">
                                      <p:cBhvr>
                                        <p:cTn id="86" dur="25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circle(in)">
                                      <p:cBhvr>
                                        <p:cTn id="91" dur="250"/>
                                        <p:tgtEl>
                                          <p:spTgt spid="56"/>
                                        </p:tgtEl>
                                      </p:cBhvr>
                                    </p:animEffect>
                                  </p:childTnLst>
                                </p:cTn>
                              </p:par>
                              <p:par>
                                <p:cTn id="92" presetID="6" presetClass="entr" presetSubtype="16" fill="hold" nodeType="with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circle(in)">
                                      <p:cBhvr>
                                        <p:cTn id="94" dur="250"/>
                                        <p:tgtEl>
                                          <p:spTgt spid="53"/>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circle(in)">
                                      <p:cBhvr>
                                        <p:cTn id="97" dur="250"/>
                                        <p:tgtEl>
                                          <p:spTgt spid="58"/>
                                        </p:tgtEl>
                                      </p:cBhvr>
                                    </p:animEffect>
                                  </p:childTnLst>
                                </p:cTn>
                              </p:par>
                            </p:childTnLst>
                          </p:cTn>
                        </p:par>
                        <p:par>
                          <p:cTn id="98" fill="hold">
                            <p:stCondLst>
                              <p:cond delay="250"/>
                            </p:stCondLst>
                            <p:childTnLst>
                              <p:par>
                                <p:cTn id="99" presetID="6" presetClass="entr" presetSubtype="16" fill="hold" grpId="0" nodeType="afterEffect">
                                  <p:stCondLst>
                                    <p:cond delay="0"/>
                                  </p:stCondLst>
                                  <p:childTnLst>
                                    <p:set>
                                      <p:cBhvr>
                                        <p:cTn id="100" dur="1" fill="hold">
                                          <p:stCondLst>
                                            <p:cond delay="0"/>
                                          </p:stCondLst>
                                        </p:cTn>
                                        <p:tgtEl>
                                          <p:spTgt spid="200"/>
                                        </p:tgtEl>
                                        <p:attrNameLst>
                                          <p:attrName>style.visibility</p:attrName>
                                        </p:attrNameLst>
                                      </p:cBhvr>
                                      <p:to>
                                        <p:strVal val="visible"/>
                                      </p:to>
                                    </p:set>
                                    <p:animEffect transition="in" filter="circle(in)">
                                      <p:cBhvr>
                                        <p:cTn id="101"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45" grpId="0"/>
      <p:bldP spid="58" grpId="0"/>
      <p:bldP spid="28" grpId="0"/>
      <p:bldP spid="139" grpId="0" animBg="1"/>
      <p:bldP spid="140" grpId="0" animBg="1"/>
      <p:bldP spid="2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CF5261C7-CC8E-4C5F-E5A6-6EDE4E380A64}"/>
              </a:ext>
            </a:extLst>
          </p:cNvPr>
          <p:cNvSpPr/>
          <p:nvPr/>
        </p:nvSpPr>
        <p:spPr>
          <a:xfrm>
            <a:off x="7556694" y="1672528"/>
            <a:ext cx="4215740" cy="4233553"/>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16D8AE0B-FDF9-09A6-2862-AA26CF2B895C}"/>
              </a:ext>
            </a:extLst>
          </p:cNvPr>
          <p:cNvSpPr/>
          <p:nvPr/>
        </p:nvSpPr>
        <p:spPr>
          <a:xfrm>
            <a:off x="9364681" y="3570749"/>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latin typeface="Times New Roman" panose="02020603050405020304" pitchFamily="18" charset="0"/>
                <a:cs typeface="Times New Roman" panose="02020603050405020304" pitchFamily="18" charset="0"/>
              </a:rPr>
              <a:t>Ag+</a:t>
            </a:r>
          </a:p>
        </p:txBody>
      </p:sp>
      <p:sp>
        <p:nvSpPr>
          <p:cNvPr id="11" name="Flowchart: Connector 10">
            <a:extLst>
              <a:ext uri="{FF2B5EF4-FFF2-40B4-BE49-F238E27FC236}">
                <a16:creationId xmlns:a16="http://schemas.microsoft.com/office/drawing/2014/main" id="{C51EDCE8-F07B-C553-AD70-3A010B208BF0}"/>
              </a:ext>
            </a:extLst>
          </p:cNvPr>
          <p:cNvSpPr/>
          <p:nvPr/>
        </p:nvSpPr>
        <p:spPr>
          <a:xfrm>
            <a:off x="10933286" y="3570749"/>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a:t>
            </a:r>
          </a:p>
        </p:txBody>
      </p:sp>
      <p:sp>
        <p:nvSpPr>
          <p:cNvPr id="12" name="Flowchart: Connector 11">
            <a:extLst>
              <a:ext uri="{FF2B5EF4-FFF2-40B4-BE49-F238E27FC236}">
                <a16:creationId xmlns:a16="http://schemas.microsoft.com/office/drawing/2014/main" id="{3B0F8B59-A84D-DADC-7205-AF6004A176CD}"/>
              </a:ext>
            </a:extLst>
          </p:cNvPr>
          <p:cNvSpPr/>
          <p:nvPr/>
        </p:nvSpPr>
        <p:spPr>
          <a:xfrm>
            <a:off x="7810945" y="3570748"/>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C00000"/>
                </a:solidFill>
              </a:rPr>
              <a:t>Ser+</a:t>
            </a:r>
          </a:p>
        </p:txBody>
      </p:sp>
      <p:sp>
        <p:nvSpPr>
          <p:cNvPr id="13" name="Flowchart: Connector 12">
            <a:extLst>
              <a:ext uri="{FF2B5EF4-FFF2-40B4-BE49-F238E27FC236}">
                <a16:creationId xmlns:a16="http://schemas.microsoft.com/office/drawing/2014/main" id="{F9B0F38C-3973-75B4-02A7-68F5BAB0C84F}"/>
              </a:ext>
            </a:extLst>
          </p:cNvPr>
          <p:cNvSpPr/>
          <p:nvPr/>
        </p:nvSpPr>
        <p:spPr>
          <a:xfrm>
            <a:off x="9998344" y="2150827"/>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Ser?1</a:t>
            </a:r>
          </a:p>
        </p:txBody>
      </p:sp>
      <p:sp>
        <p:nvSpPr>
          <p:cNvPr id="14" name="Flowchart: Connector 13">
            <a:extLst>
              <a:ext uri="{FF2B5EF4-FFF2-40B4-BE49-F238E27FC236}">
                <a16:creationId xmlns:a16="http://schemas.microsoft.com/office/drawing/2014/main" id="{6C33A630-444B-C0D4-91F0-818D3D42657A}"/>
              </a:ext>
            </a:extLst>
          </p:cNvPr>
          <p:cNvSpPr/>
          <p:nvPr/>
        </p:nvSpPr>
        <p:spPr>
          <a:xfrm>
            <a:off x="8580379" y="2150827"/>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Ser?2</a:t>
            </a:r>
          </a:p>
        </p:txBody>
      </p:sp>
      <p:sp>
        <p:nvSpPr>
          <p:cNvPr id="15" name="Flowchart: Connector 14">
            <a:extLst>
              <a:ext uri="{FF2B5EF4-FFF2-40B4-BE49-F238E27FC236}">
                <a16:creationId xmlns:a16="http://schemas.microsoft.com/office/drawing/2014/main" id="{9378754C-AC81-D085-5738-2889CD819D12}"/>
              </a:ext>
            </a:extLst>
          </p:cNvPr>
          <p:cNvSpPr/>
          <p:nvPr/>
        </p:nvSpPr>
        <p:spPr>
          <a:xfrm>
            <a:off x="10163852" y="4871725"/>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Ser?3</a:t>
            </a:r>
          </a:p>
        </p:txBody>
      </p:sp>
      <p:sp>
        <p:nvSpPr>
          <p:cNvPr id="16" name="Flowchart: Connector 15">
            <a:extLst>
              <a:ext uri="{FF2B5EF4-FFF2-40B4-BE49-F238E27FC236}">
                <a16:creationId xmlns:a16="http://schemas.microsoft.com/office/drawing/2014/main" id="{A8F62C85-B21A-5510-1DDC-47B89CAFF1E9}"/>
              </a:ext>
            </a:extLst>
          </p:cNvPr>
          <p:cNvSpPr/>
          <p:nvPr/>
        </p:nvSpPr>
        <p:spPr>
          <a:xfrm>
            <a:off x="8580379" y="4978603"/>
            <a:ext cx="599766" cy="6456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Ser?4</a:t>
            </a:r>
          </a:p>
        </p:txBody>
      </p:sp>
      <p:sp>
        <p:nvSpPr>
          <p:cNvPr id="18" name="TextBox 17">
            <a:extLst>
              <a:ext uri="{FF2B5EF4-FFF2-40B4-BE49-F238E27FC236}">
                <a16:creationId xmlns:a16="http://schemas.microsoft.com/office/drawing/2014/main" id="{10D35F49-8EE3-9E09-15D2-54E15FA7F0E3}"/>
              </a:ext>
            </a:extLst>
          </p:cNvPr>
          <p:cNvSpPr txBox="1"/>
          <p:nvPr/>
        </p:nvSpPr>
        <p:spPr>
          <a:xfrm>
            <a:off x="365987" y="4428753"/>
            <a:ext cx="7457006" cy="1477328"/>
          </a:xfrm>
          <a:prstGeom prst="rect">
            <a:avLst/>
          </a:prstGeom>
          <a:noFill/>
        </p:spPr>
        <p:txBody>
          <a:bodyPr wrap="square">
            <a:spAutoFit/>
          </a:bodyPr>
          <a:lstStyle/>
          <a:p>
            <a:r>
              <a:rPr lang="en-US" dirty="0">
                <a:solidFill>
                  <a:schemeClr val="accent5">
                    <a:lumMod val="50000"/>
                  </a:schemeClr>
                </a:solidFill>
                <a:latin typeface="Times New Roman" panose="02020603050405020304" pitchFamily="18" charset="0"/>
                <a:cs typeface="Times New Roman" panose="02020603050405020304" pitchFamily="18" charset="0"/>
              </a:rPr>
              <a:t>Ser+ </a:t>
            </a:r>
            <a:r>
              <a:rPr lang="en-US" i="0" dirty="0">
                <a:solidFill>
                  <a:schemeClr val="accent5">
                    <a:lumMod val="50000"/>
                  </a:schemeClr>
                </a:solidFill>
                <a:effectLst/>
                <a:latin typeface="Times New Roman" panose="02020603050405020304" pitchFamily="18" charset="0"/>
                <a:cs typeface="Times New Roman" panose="02020603050405020304" pitchFamily="18" charset="0"/>
              </a:rPr>
              <a:t>=positive control serum sample (provided in commercial kits)</a:t>
            </a:r>
          </a:p>
          <a:p>
            <a:r>
              <a:rPr lang="en-US" dirty="0">
                <a:solidFill>
                  <a:schemeClr val="accent5">
                    <a:lumMod val="50000"/>
                  </a:schemeClr>
                </a:solidFill>
                <a:latin typeface="Times New Roman" panose="02020603050405020304" pitchFamily="18" charset="0"/>
                <a:cs typeface="Times New Roman" panose="02020603050405020304" pitchFamily="18" charset="0"/>
              </a:rPr>
              <a:t>contains Abs specific for the Ag+ so they can diffuse toward each other</a:t>
            </a:r>
          </a:p>
          <a:p>
            <a:endParaRPr lang="en-US" dirty="0">
              <a:solidFill>
                <a:schemeClr val="accent5">
                  <a:lumMod val="50000"/>
                </a:schemeClr>
              </a:solidFill>
              <a:latin typeface="Times New Roman" panose="02020603050405020304" pitchFamily="18" charset="0"/>
              <a:cs typeface="Times New Roman" panose="02020603050405020304" pitchFamily="18" charset="0"/>
            </a:endParaRPr>
          </a:p>
          <a:p>
            <a:r>
              <a:rPr lang="en-US" dirty="0">
                <a:solidFill>
                  <a:schemeClr val="accent5">
                    <a:lumMod val="50000"/>
                  </a:schemeClr>
                </a:solidFill>
                <a:latin typeface="Times New Roman" panose="02020603050405020304" pitchFamily="18" charset="0"/>
                <a:cs typeface="Times New Roman" panose="02020603050405020304" pitchFamily="18" charset="0"/>
              </a:rPr>
              <a:t>The development of precipitin lines in control tests is </a:t>
            </a:r>
            <a:r>
              <a:rPr lang="en-US" b="1" dirty="0">
                <a:solidFill>
                  <a:srgbClr val="FF0000"/>
                </a:solidFill>
                <a:latin typeface="Times New Roman" panose="02020603050405020304" pitchFamily="18" charset="0"/>
                <a:cs typeface="Times New Roman" panose="02020603050405020304" pitchFamily="18" charset="0"/>
              </a:rPr>
              <a:t>used to confirm reagent and plate performance. </a:t>
            </a:r>
          </a:p>
        </p:txBody>
      </p:sp>
      <p:sp>
        <p:nvSpPr>
          <p:cNvPr id="19" name="TextBox 18">
            <a:extLst>
              <a:ext uri="{FF2B5EF4-FFF2-40B4-BE49-F238E27FC236}">
                <a16:creationId xmlns:a16="http://schemas.microsoft.com/office/drawing/2014/main" id="{EF5D57B2-695A-439D-661A-7E66C4C12EB1}"/>
              </a:ext>
            </a:extLst>
          </p:cNvPr>
          <p:cNvSpPr txBox="1"/>
          <p:nvPr/>
        </p:nvSpPr>
        <p:spPr>
          <a:xfrm>
            <a:off x="357057" y="2103998"/>
            <a:ext cx="7386461" cy="1938992"/>
          </a:xfrm>
          <a:prstGeom prst="rect">
            <a:avLst/>
          </a:prstGeom>
          <a:noFill/>
        </p:spPr>
        <p:txBody>
          <a:bodyPr wrap="square">
            <a:spAutoFit/>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Principle</a:t>
            </a:r>
            <a:r>
              <a:rPr lang="en-US" sz="2400" dirty="0">
                <a:latin typeface="Times New Roman" panose="02020603050405020304" pitchFamily="18" charset="0"/>
                <a:cs typeface="Times New Roman" panose="02020603050405020304" pitchFamily="18" charset="0"/>
              </a:rPr>
              <a:t>: When antigens and </a:t>
            </a:r>
            <a:r>
              <a:rPr lang="en-US" sz="2400" b="0" i="0" dirty="0">
                <a:solidFill>
                  <a:srgbClr val="333333"/>
                </a:solidFill>
                <a:effectLst/>
                <a:latin typeface="Times New Roman" panose="02020603050405020304" pitchFamily="18" charset="0"/>
                <a:cs typeface="Times New Roman" panose="02020603050405020304" pitchFamily="18" charset="0"/>
              </a:rPr>
              <a:t>homologous</a:t>
            </a:r>
            <a:r>
              <a:rPr lang="en-US" sz="2400" dirty="0">
                <a:latin typeface="Times New Roman" panose="02020603050405020304" pitchFamily="18" charset="0"/>
                <a:cs typeface="Times New Roman" panose="02020603050405020304" pitchFamily="18" charset="0"/>
              </a:rPr>
              <a:t> antibodies are placed in adjacent wells cut into suitable diffusion media such as agar or agarose, they diffuse towards one another and produce visible precipitation lines along the interface of optimal relative concentrations.</a:t>
            </a:r>
          </a:p>
        </p:txBody>
      </p:sp>
      <p:sp>
        <p:nvSpPr>
          <p:cNvPr id="20" name="TextBox 19">
            <a:extLst>
              <a:ext uri="{FF2B5EF4-FFF2-40B4-BE49-F238E27FC236}">
                <a16:creationId xmlns:a16="http://schemas.microsoft.com/office/drawing/2014/main" id="{7CEA8A2A-6052-F423-B0B6-74E051DA5514}"/>
              </a:ext>
            </a:extLst>
          </p:cNvPr>
          <p:cNvSpPr txBox="1"/>
          <p:nvPr/>
        </p:nvSpPr>
        <p:spPr>
          <a:xfrm>
            <a:off x="3670406" y="73056"/>
            <a:ext cx="4120788" cy="461665"/>
          </a:xfrm>
          <a:prstGeom prst="rect">
            <a:avLst/>
          </a:prstGeom>
          <a:noFill/>
        </p:spPr>
        <p:txBody>
          <a:bodyPr wrap="square">
            <a:spAutoFit/>
          </a:bodyPr>
          <a:lstStyle/>
          <a:p>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Immunodiffusion Assay (ID)</a:t>
            </a:r>
          </a:p>
        </p:txBody>
      </p:sp>
      <p:cxnSp>
        <p:nvCxnSpPr>
          <p:cNvPr id="22" name="Straight Connector 21">
            <a:extLst>
              <a:ext uri="{FF2B5EF4-FFF2-40B4-BE49-F238E27FC236}">
                <a16:creationId xmlns:a16="http://schemas.microsoft.com/office/drawing/2014/main" id="{33E181C6-3A48-CD9B-0040-F602683C6D75}"/>
              </a:ext>
            </a:extLst>
          </p:cNvPr>
          <p:cNvCxnSpPr>
            <a:cxnSpLocks/>
          </p:cNvCxnSpPr>
          <p:nvPr/>
        </p:nvCxnSpPr>
        <p:spPr>
          <a:xfrm>
            <a:off x="10438688" y="3406224"/>
            <a:ext cx="6636" cy="873017"/>
          </a:xfrm>
          <a:prstGeom prst="line">
            <a:avLst/>
          </a:prstGeom>
          <a:ln w="44450"/>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641BE788-F0B1-AC9C-B192-1AC3448F9E0C}"/>
              </a:ext>
            </a:extLst>
          </p:cNvPr>
          <p:cNvCxnSpPr>
            <a:cxnSpLocks/>
          </p:cNvCxnSpPr>
          <p:nvPr/>
        </p:nvCxnSpPr>
        <p:spPr>
          <a:xfrm>
            <a:off x="8861816" y="3487072"/>
            <a:ext cx="36857" cy="830993"/>
          </a:xfrm>
          <a:prstGeom prst="line">
            <a:avLst/>
          </a:prstGeom>
          <a:ln w="44450"/>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93FCEF05-7A56-2086-8ECD-33F67D8F5991}"/>
              </a:ext>
            </a:extLst>
          </p:cNvPr>
          <p:cNvCxnSpPr>
            <a:cxnSpLocks/>
          </p:cNvCxnSpPr>
          <p:nvPr/>
        </p:nvCxnSpPr>
        <p:spPr>
          <a:xfrm>
            <a:off x="8410711" y="3893568"/>
            <a:ext cx="33560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a:extLst>
              <a:ext uri="{FF2B5EF4-FFF2-40B4-BE49-F238E27FC236}">
                <a16:creationId xmlns:a16="http://schemas.microsoft.com/office/drawing/2014/main" id="{208BBB16-F55C-8774-A10C-9B7FEC0625F5}"/>
              </a:ext>
            </a:extLst>
          </p:cNvPr>
          <p:cNvCxnSpPr>
            <a:cxnSpLocks/>
          </p:cNvCxnSpPr>
          <p:nvPr/>
        </p:nvCxnSpPr>
        <p:spPr>
          <a:xfrm>
            <a:off x="9998344" y="3878476"/>
            <a:ext cx="335602"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a:extLst>
              <a:ext uri="{FF2B5EF4-FFF2-40B4-BE49-F238E27FC236}">
                <a16:creationId xmlns:a16="http://schemas.microsoft.com/office/drawing/2014/main" id="{A5D34582-63E2-C4F7-7064-A970BC8AE860}"/>
              </a:ext>
            </a:extLst>
          </p:cNvPr>
          <p:cNvCxnSpPr>
            <a:cxnSpLocks/>
          </p:cNvCxnSpPr>
          <p:nvPr/>
        </p:nvCxnSpPr>
        <p:spPr>
          <a:xfrm flipH="1" flipV="1">
            <a:off x="10598110" y="3893568"/>
            <a:ext cx="317908" cy="1131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Straight Arrow Connector 33">
            <a:extLst>
              <a:ext uri="{FF2B5EF4-FFF2-40B4-BE49-F238E27FC236}">
                <a16:creationId xmlns:a16="http://schemas.microsoft.com/office/drawing/2014/main" id="{78BDEFE7-4518-786B-632B-93F6585E35B9}"/>
              </a:ext>
            </a:extLst>
          </p:cNvPr>
          <p:cNvCxnSpPr>
            <a:cxnSpLocks/>
          </p:cNvCxnSpPr>
          <p:nvPr/>
        </p:nvCxnSpPr>
        <p:spPr>
          <a:xfrm flipH="1">
            <a:off x="8980332" y="3899224"/>
            <a:ext cx="317162" cy="565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C2FC2362-8BA8-DBC9-CCCB-6EA6633BB4D6}"/>
              </a:ext>
            </a:extLst>
          </p:cNvPr>
          <p:cNvCxnSpPr>
            <a:cxnSpLocks/>
          </p:cNvCxnSpPr>
          <p:nvPr/>
        </p:nvCxnSpPr>
        <p:spPr>
          <a:xfrm flipH="1" flipV="1">
            <a:off x="9615135" y="2796467"/>
            <a:ext cx="809518" cy="458685"/>
          </a:xfrm>
          <a:prstGeom prst="line">
            <a:avLst/>
          </a:prstGeom>
          <a:ln w="44450"/>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92262861-6679-0A69-71C4-BE0DEB95BB81}"/>
              </a:ext>
            </a:extLst>
          </p:cNvPr>
          <p:cNvCxnSpPr>
            <a:cxnSpLocks/>
          </p:cNvCxnSpPr>
          <p:nvPr/>
        </p:nvCxnSpPr>
        <p:spPr>
          <a:xfrm flipH="1">
            <a:off x="8880244" y="2781415"/>
            <a:ext cx="667464" cy="592613"/>
          </a:xfrm>
          <a:prstGeom prst="line">
            <a:avLst/>
          </a:prstGeom>
          <a:ln w="44450"/>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89728F81-A09B-A381-9259-37F1ADB1A889}"/>
              </a:ext>
            </a:extLst>
          </p:cNvPr>
          <p:cNvSpPr txBox="1"/>
          <p:nvPr/>
        </p:nvSpPr>
        <p:spPr>
          <a:xfrm>
            <a:off x="9175114" y="1021358"/>
            <a:ext cx="1024939" cy="369332"/>
          </a:xfrm>
          <a:prstGeom prst="rect">
            <a:avLst/>
          </a:prstGeom>
          <a:noFill/>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Positive</a:t>
            </a:r>
          </a:p>
        </p:txBody>
      </p:sp>
      <p:cxnSp>
        <p:nvCxnSpPr>
          <p:cNvPr id="47" name="Straight Arrow Connector 46">
            <a:extLst>
              <a:ext uri="{FF2B5EF4-FFF2-40B4-BE49-F238E27FC236}">
                <a16:creationId xmlns:a16="http://schemas.microsoft.com/office/drawing/2014/main" id="{DDEE7135-2177-5263-13A5-D42BBCC4129F}"/>
              </a:ext>
            </a:extLst>
          </p:cNvPr>
          <p:cNvCxnSpPr>
            <a:cxnSpLocks/>
          </p:cNvCxnSpPr>
          <p:nvPr/>
        </p:nvCxnSpPr>
        <p:spPr>
          <a:xfrm flipH="1">
            <a:off x="9138913" y="1445139"/>
            <a:ext cx="424441" cy="663413"/>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48" name="Straight Arrow Connector 47">
            <a:extLst>
              <a:ext uri="{FF2B5EF4-FFF2-40B4-BE49-F238E27FC236}">
                <a16:creationId xmlns:a16="http://schemas.microsoft.com/office/drawing/2014/main" id="{51D406FA-A0E3-07D7-8914-2C3636D0DB8F}"/>
              </a:ext>
            </a:extLst>
          </p:cNvPr>
          <p:cNvCxnSpPr>
            <a:cxnSpLocks/>
          </p:cNvCxnSpPr>
          <p:nvPr/>
        </p:nvCxnSpPr>
        <p:spPr>
          <a:xfrm>
            <a:off x="9563354" y="1406979"/>
            <a:ext cx="586126" cy="624066"/>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53" name="Straight Arrow Connector 52">
            <a:extLst>
              <a:ext uri="{FF2B5EF4-FFF2-40B4-BE49-F238E27FC236}">
                <a16:creationId xmlns:a16="http://schemas.microsoft.com/office/drawing/2014/main" id="{DDA2D905-9F25-109B-CDD9-8C6FEFEDBF10}"/>
              </a:ext>
            </a:extLst>
          </p:cNvPr>
          <p:cNvCxnSpPr>
            <a:cxnSpLocks/>
          </p:cNvCxnSpPr>
          <p:nvPr/>
        </p:nvCxnSpPr>
        <p:spPr>
          <a:xfrm flipV="1">
            <a:off x="9726338" y="5411757"/>
            <a:ext cx="541357" cy="675259"/>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56" name="Straight Arrow Connector 55">
            <a:extLst>
              <a:ext uri="{FF2B5EF4-FFF2-40B4-BE49-F238E27FC236}">
                <a16:creationId xmlns:a16="http://schemas.microsoft.com/office/drawing/2014/main" id="{E9681591-AC58-B64A-44F2-3864998BC477}"/>
              </a:ext>
            </a:extLst>
          </p:cNvPr>
          <p:cNvCxnSpPr>
            <a:cxnSpLocks/>
          </p:cNvCxnSpPr>
          <p:nvPr/>
        </p:nvCxnSpPr>
        <p:spPr>
          <a:xfrm flipH="1" flipV="1">
            <a:off x="9126572" y="5460060"/>
            <a:ext cx="561011" cy="626956"/>
          </a:xfrm>
          <a:prstGeom prst="straightConnector1">
            <a:avLst/>
          </a:prstGeom>
          <a:ln w="44450">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58" name="TextBox 57">
            <a:extLst>
              <a:ext uri="{FF2B5EF4-FFF2-40B4-BE49-F238E27FC236}">
                <a16:creationId xmlns:a16="http://schemas.microsoft.com/office/drawing/2014/main" id="{49DDF15F-73D9-90A5-BD3A-423EFF5B5A3C}"/>
              </a:ext>
            </a:extLst>
          </p:cNvPr>
          <p:cNvSpPr txBox="1"/>
          <p:nvPr/>
        </p:nvSpPr>
        <p:spPr>
          <a:xfrm>
            <a:off x="9170277" y="6057397"/>
            <a:ext cx="1372280" cy="369332"/>
          </a:xfrm>
          <a:prstGeom prst="rect">
            <a:avLst/>
          </a:prstGeom>
          <a:noFill/>
        </p:spPr>
        <p:txBody>
          <a:bodyPr wrap="square">
            <a:spAutoFit/>
          </a:bodyPr>
          <a:lstStyle/>
          <a:p>
            <a:r>
              <a:rPr lang="en-US" b="1" dirty="0">
                <a:solidFill>
                  <a:srgbClr val="C00000"/>
                </a:solidFill>
                <a:latin typeface="Times New Roman" panose="02020603050405020304" pitchFamily="18" charset="0"/>
                <a:cs typeface="Times New Roman" panose="02020603050405020304" pitchFamily="18" charset="0"/>
              </a:rPr>
              <a:t>Negative</a:t>
            </a:r>
          </a:p>
        </p:txBody>
      </p:sp>
      <p:sp>
        <p:nvSpPr>
          <p:cNvPr id="2" name="TextBox 1">
            <a:extLst>
              <a:ext uri="{FF2B5EF4-FFF2-40B4-BE49-F238E27FC236}">
                <a16:creationId xmlns:a16="http://schemas.microsoft.com/office/drawing/2014/main" id="{34B2A878-58F0-D93D-F14D-47F47C6380B5}"/>
              </a:ext>
            </a:extLst>
          </p:cNvPr>
          <p:cNvSpPr txBox="1"/>
          <p:nvPr/>
        </p:nvSpPr>
        <p:spPr>
          <a:xfrm>
            <a:off x="160423" y="6087016"/>
            <a:ext cx="7632525" cy="738664"/>
          </a:xfrm>
          <a:prstGeom prst="rect">
            <a:avLst/>
          </a:prstGeom>
          <a:noFill/>
        </p:spPr>
        <p:txBody>
          <a:bodyPr wrap="square">
            <a:spAutoFit/>
          </a:bodyPr>
          <a:lstStyle/>
          <a:p>
            <a:pPr algn="ctr"/>
            <a:r>
              <a:rPr lang="en-US" sz="1400"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Agar gel immunodiffusion assay (AGID) – YouTube</a:t>
            </a:r>
            <a:endParaRPr lang="en-US" sz="1400" dirty="0">
              <a:solidFill>
                <a:srgbClr val="C00000"/>
              </a:solidFill>
              <a:latin typeface="Times New Roman" panose="02020603050405020304" pitchFamily="18" charset="0"/>
              <a:cs typeface="Times New Roman" panose="02020603050405020304" pitchFamily="18" charset="0"/>
            </a:endParaRPr>
          </a:p>
          <a:p>
            <a:pPr algn="ct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Start at 2.45</a:t>
            </a:r>
          </a:p>
        </p:txBody>
      </p:sp>
      <p:sp>
        <p:nvSpPr>
          <p:cNvPr id="24" name="TextBox 23">
            <a:extLst>
              <a:ext uri="{FF2B5EF4-FFF2-40B4-BE49-F238E27FC236}">
                <a16:creationId xmlns:a16="http://schemas.microsoft.com/office/drawing/2014/main" id="{27D1770C-C153-4EA5-14AC-4D1F2BF56A3F}"/>
              </a:ext>
            </a:extLst>
          </p:cNvPr>
          <p:cNvSpPr txBox="1"/>
          <p:nvPr/>
        </p:nvSpPr>
        <p:spPr>
          <a:xfrm>
            <a:off x="365987" y="1029499"/>
            <a:ext cx="6627595" cy="830997"/>
          </a:xfrm>
          <a:prstGeom prst="rect">
            <a:avLst/>
          </a:prstGeom>
          <a:noFill/>
        </p:spPr>
        <p:txBody>
          <a:bodyPr wrap="square">
            <a:spAutoFit/>
          </a:bodyPr>
          <a:lstStyle/>
          <a:p>
            <a:r>
              <a:rPr lang="en-US" sz="2400" b="1" i="0" dirty="0">
                <a:solidFill>
                  <a:schemeClr val="accent5">
                    <a:lumMod val="75000"/>
                  </a:schemeClr>
                </a:solidFill>
                <a:effectLst/>
                <a:latin typeface="Times New Roman" panose="02020603050405020304" pitchFamily="18" charset="0"/>
                <a:cs typeface="Times New Roman" panose="02020603050405020304" pitchFamily="18" charset="0"/>
              </a:rPr>
              <a:t>Goal</a:t>
            </a:r>
            <a:r>
              <a:rPr lang="en-US" sz="2400" b="0" i="0" dirty="0">
                <a:solidFill>
                  <a:srgbClr val="333333"/>
                </a:solidFill>
                <a:effectLst/>
                <a:latin typeface="Times New Roman" panose="02020603050405020304" pitchFamily="18" charset="0"/>
                <a:cs typeface="Times New Roman" panose="02020603050405020304" pitchFamily="18" charset="0"/>
              </a:rPr>
              <a:t>: Used to </a:t>
            </a:r>
            <a:r>
              <a:rPr lang="en-US" sz="2400" b="1" i="0" u="sng" dirty="0">
                <a:solidFill>
                  <a:srgbClr val="C00000"/>
                </a:solidFill>
                <a:effectLst/>
                <a:latin typeface="Times New Roman" panose="02020603050405020304" pitchFamily="18" charset="0"/>
                <a:cs typeface="Times New Roman" panose="02020603050405020304" pitchFamily="18" charset="0"/>
              </a:rPr>
              <a:t>detect the presence of antibodies </a:t>
            </a:r>
            <a:r>
              <a:rPr lang="en-US" sz="2400" b="0" i="0" dirty="0">
                <a:solidFill>
                  <a:srgbClr val="333333"/>
                </a:solidFill>
                <a:effectLst/>
                <a:latin typeface="Times New Roman" panose="02020603050405020304" pitchFamily="18" charset="0"/>
                <a:cs typeface="Times New Roman" panose="02020603050405020304" pitchFamily="18" charset="0"/>
              </a:rPr>
              <a:t>to </a:t>
            </a:r>
            <a:r>
              <a:rPr lang="en-US" sz="2400" b="0" i="1" dirty="0">
                <a:solidFill>
                  <a:srgbClr val="333333"/>
                </a:solidFill>
                <a:effectLst/>
                <a:latin typeface="Times New Roman" panose="02020603050405020304" pitchFamily="18" charset="0"/>
                <a:cs typeface="Times New Roman" panose="02020603050405020304" pitchFamily="18" charset="0"/>
              </a:rPr>
              <a:t>Aspergillus </a:t>
            </a:r>
            <a:r>
              <a:rPr lang="en-US" sz="2400" b="0" dirty="0">
                <a:solidFill>
                  <a:srgbClr val="333333"/>
                </a:solidFill>
                <a:effectLst/>
                <a:latin typeface="Times New Roman" panose="02020603050405020304" pitchFamily="18" charset="0"/>
                <a:cs typeface="Times New Roman" panose="02020603050405020304" pitchFamily="18" charset="0"/>
              </a:rPr>
              <a:t>(using serum samples only)</a:t>
            </a:r>
          </a:p>
        </p:txBody>
      </p:sp>
      <p:sp>
        <p:nvSpPr>
          <p:cNvPr id="28" name="TextBox 27">
            <a:extLst>
              <a:ext uri="{FF2B5EF4-FFF2-40B4-BE49-F238E27FC236}">
                <a16:creationId xmlns:a16="http://schemas.microsoft.com/office/drawing/2014/main" id="{4B4245C7-A9E8-D2ED-C001-EB60403DCD2B}"/>
              </a:ext>
            </a:extLst>
          </p:cNvPr>
          <p:cNvSpPr txBox="1"/>
          <p:nvPr/>
        </p:nvSpPr>
        <p:spPr>
          <a:xfrm>
            <a:off x="10424653" y="2759893"/>
            <a:ext cx="1831026" cy="646331"/>
          </a:xfrm>
          <a:prstGeom prst="rect">
            <a:avLst/>
          </a:prstGeom>
          <a:noFill/>
        </p:spPr>
        <p:txBody>
          <a:bodyPr wrap="square">
            <a:spAutoFit/>
          </a:bodyPr>
          <a:lstStyle/>
          <a:p>
            <a:pPr algn="ctr"/>
            <a:r>
              <a:rPr lang="en-US" dirty="0">
                <a:solidFill>
                  <a:schemeClr val="accent3">
                    <a:lumMod val="75000"/>
                  </a:schemeClr>
                </a:solidFill>
                <a:latin typeface="Times New Roman" panose="02020603050405020304" pitchFamily="18" charset="0"/>
                <a:cs typeface="Times New Roman" panose="02020603050405020304" pitchFamily="18" charset="0"/>
              </a:rPr>
              <a:t>(</a:t>
            </a:r>
            <a:r>
              <a:rPr lang="en-US" b="0" i="0" dirty="0">
                <a:solidFill>
                  <a:schemeClr val="accent3">
                    <a:lumMod val="75000"/>
                  </a:schemeClr>
                </a:solidFill>
                <a:effectLst/>
                <a:latin typeface="Times New Roman" panose="02020603050405020304" pitchFamily="18" charset="0"/>
                <a:cs typeface="Times New Roman" panose="02020603050405020304" pitchFamily="18" charset="0"/>
              </a:rPr>
              <a:t>antigen-antibody </a:t>
            </a:r>
          </a:p>
          <a:p>
            <a:pPr algn="ctr"/>
            <a:r>
              <a:rPr lang="en-US" b="0" i="0" dirty="0">
                <a:solidFill>
                  <a:schemeClr val="accent3">
                    <a:lumMod val="75000"/>
                  </a:schemeClr>
                </a:solidFill>
                <a:effectLst/>
                <a:latin typeface="Times New Roman" panose="02020603050405020304" pitchFamily="18" charset="0"/>
                <a:cs typeface="Times New Roman" panose="02020603050405020304" pitchFamily="18" charset="0"/>
              </a:rPr>
              <a:t>complex</a:t>
            </a:r>
            <a:endParaRPr lang="en-US" dirty="0">
              <a:solidFill>
                <a:schemeClr val="accent3">
                  <a:lumMod val="75000"/>
                </a:schemeClr>
              </a:solidFill>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id="{18DD8213-99AC-B223-E6E6-5E03A1D27C31}"/>
              </a:ext>
            </a:extLst>
          </p:cNvPr>
          <p:cNvCxnSpPr>
            <a:cxnSpLocks/>
          </p:cNvCxnSpPr>
          <p:nvPr/>
        </p:nvCxnSpPr>
        <p:spPr>
          <a:xfrm flipH="1">
            <a:off x="10542557" y="3379684"/>
            <a:ext cx="380015" cy="191064"/>
          </a:xfrm>
          <a:prstGeom prst="straightConnector1">
            <a:avLst/>
          </a:prstGeom>
          <a:ln w="53975">
            <a:solidFill>
              <a:schemeClr val="accent3">
                <a:lumMod val="75000"/>
              </a:schemeClr>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2747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FC8542-AE7E-73E4-A5F8-1ACFDB95EF82}"/>
              </a:ext>
            </a:extLst>
          </p:cNvPr>
          <p:cNvSpPr txBox="1"/>
          <p:nvPr/>
        </p:nvSpPr>
        <p:spPr>
          <a:xfrm>
            <a:off x="1677330" y="-56019"/>
            <a:ext cx="7723148" cy="830997"/>
          </a:xfrm>
          <a:prstGeom prst="rect">
            <a:avLst/>
          </a:prstGeom>
          <a:noFill/>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E</a:t>
            </a:r>
            <a:r>
              <a:rPr lang="en-US" sz="2400" b="1" i="0" dirty="0">
                <a:solidFill>
                  <a:srgbClr val="C00000"/>
                </a:solidFill>
                <a:effectLst/>
                <a:latin typeface="Times New Roman" panose="02020603050405020304" pitchFamily="18" charset="0"/>
                <a:cs typeface="Times New Roman" panose="02020603050405020304" pitchFamily="18" charset="0"/>
              </a:rPr>
              <a:t>nzyme-linked immunosorbent assay </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(ELISA):</a:t>
            </a:r>
            <a:r>
              <a:rPr lang="en-US" sz="2400" i="0" dirty="0">
                <a:solidFill>
                  <a:schemeClr val="accent6">
                    <a:lumMod val="75000"/>
                  </a:schemeClr>
                </a:solidFill>
                <a:effectLst/>
                <a:latin typeface="Times New Roman" panose="02020603050405020304" pitchFamily="18" charset="0"/>
                <a:cs typeface="Times New Roman" panose="02020603050405020304" pitchFamily="18" charset="0"/>
              </a:rPr>
              <a:t> (Sandwich ELISA)</a:t>
            </a:r>
            <a:r>
              <a:rPr lang="en-US" sz="2400" dirty="0">
                <a:solidFill>
                  <a:schemeClr val="accent6">
                    <a:lumMod val="75000"/>
                  </a:schemeClr>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6AFC6B4-FD1C-C7B2-6693-8A09698F1815}"/>
              </a:ext>
            </a:extLst>
          </p:cNvPr>
          <p:cNvSpPr txBox="1"/>
          <p:nvPr/>
        </p:nvSpPr>
        <p:spPr>
          <a:xfrm>
            <a:off x="130097" y="747068"/>
            <a:ext cx="11931805" cy="603864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Used to detects galactomannan (Ag) in human serum or BALF (</a:t>
            </a:r>
            <a:r>
              <a:rPr lang="en-US" sz="2000" b="0" i="0" dirty="0">
                <a:solidFill>
                  <a:srgbClr val="383838"/>
                </a:solidFill>
                <a:effectLst/>
                <a:latin typeface="Times New Roman" panose="02020603050405020304" pitchFamily="18" charset="0"/>
                <a:cs typeface="Times New Roman" panose="02020603050405020304" pitchFamily="18" charset="0"/>
              </a:rPr>
              <a:t>Supernatant)</a:t>
            </a:r>
            <a:endParaRPr lang="en-US" sz="2000" dirty="0">
              <a:latin typeface="Times New Roman" panose="02020603050405020304" pitchFamily="18" charset="0"/>
              <a:cs typeface="Times New Roman" panose="02020603050405020304" pitchFamily="18" charset="0"/>
            </a:endParaRPr>
          </a:p>
          <a:p>
            <a:endParaRPr lang="en-US" sz="2000" b="1" i="0" dirty="0">
              <a:solidFill>
                <a:schemeClr val="accent6">
                  <a:lumMod val="75000"/>
                </a:schemeClr>
              </a:solidFill>
              <a:effectLst/>
              <a:latin typeface="Times New Roman" panose="02020603050405020304" pitchFamily="18" charset="0"/>
              <a:cs typeface="Times New Roman" panose="02020603050405020304" pitchFamily="18" charset="0"/>
            </a:endParaRPr>
          </a:p>
          <a:p>
            <a:r>
              <a:rPr lang="en-US" sz="2000" b="1" dirty="0">
                <a:solidFill>
                  <a:schemeClr val="accent6">
                    <a:lumMod val="75000"/>
                  </a:schemeClr>
                </a:solidFill>
                <a:latin typeface="Times New Roman" panose="02020603050405020304" pitchFamily="18" charset="0"/>
                <a:cs typeface="Times New Roman" panose="02020603050405020304" pitchFamily="18" charset="0"/>
              </a:rPr>
              <a:t>Procedure:</a:t>
            </a:r>
            <a:endParaRPr lang="en-US" sz="2000" b="1" i="0" dirty="0">
              <a:solidFill>
                <a:schemeClr val="accent6">
                  <a:lumMod val="75000"/>
                </a:schemeClr>
              </a:solidFill>
              <a:effectLst/>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The plate wells are pre-coated with </a:t>
            </a:r>
            <a:r>
              <a:rPr lang="en-US" sz="2000" b="0" i="0" dirty="0">
                <a:solidFill>
                  <a:srgbClr val="000000"/>
                </a:solidFill>
                <a:effectLst/>
                <a:latin typeface="Times New Roman" panose="02020603050405020304" pitchFamily="18" charset="0"/>
                <a:cs typeface="Times New Roman" panose="02020603050405020304" pitchFamily="18" charset="0"/>
              </a:rPr>
              <a:t>capture antibody</a:t>
            </a:r>
            <a:r>
              <a:rPr lang="en-US" sz="2000" b="0" i="0" dirty="0">
                <a:solidFill>
                  <a:srgbClr val="333333"/>
                </a:solidFill>
                <a:effectLst/>
                <a:latin typeface="Times New Roman" panose="02020603050405020304" pitchFamily="18" charset="0"/>
                <a:cs typeface="Times New Roman" panose="02020603050405020304" pitchFamily="18" charset="0"/>
              </a:rPr>
              <a:t> (has an affinity towards the Ag/GM)</a:t>
            </a: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The sample containing the antigen is added to the wells. </a:t>
            </a: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incubation period to allow the interaction between </a:t>
            </a:r>
            <a:r>
              <a:rPr lang="en-US" sz="2000" b="0" i="0" dirty="0">
                <a:solidFill>
                  <a:srgbClr val="000000"/>
                </a:solidFill>
                <a:effectLst/>
                <a:latin typeface="Times New Roman" panose="02020603050405020304" pitchFamily="18" charset="0"/>
                <a:cs typeface="Times New Roman" panose="02020603050405020304" pitchFamily="18" charset="0"/>
              </a:rPr>
              <a:t>capture </a:t>
            </a:r>
            <a:r>
              <a:rPr lang="en-US" sz="2000" b="0" i="0" dirty="0">
                <a:solidFill>
                  <a:srgbClr val="333333"/>
                </a:solidFill>
                <a:effectLst/>
                <a:latin typeface="Times New Roman" panose="02020603050405020304" pitchFamily="18" charset="0"/>
                <a:cs typeface="Times New Roman" panose="02020603050405020304" pitchFamily="18" charset="0"/>
              </a:rPr>
              <a:t>Abs and Ag</a:t>
            </a: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 wash to remove free/</a:t>
            </a:r>
            <a:r>
              <a:rPr lang="en-US" sz="2000" dirty="0">
                <a:solidFill>
                  <a:srgbClr val="000000"/>
                </a:solidFill>
                <a:effectLst/>
                <a:latin typeface="Times New Roman" panose="02020603050405020304" pitchFamily="18" charset="0"/>
                <a:ea typeface="Times New Roman" panose="02020603050405020304" pitchFamily="18" charset="0"/>
              </a:rPr>
              <a:t> unbound</a:t>
            </a:r>
            <a:r>
              <a:rPr lang="en-US" sz="2000" b="0" i="0" dirty="0">
                <a:solidFill>
                  <a:srgbClr val="333333"/>
                </a:solidFill>
                <a:effectLst/>
                <a:latin typeface="Times New Roman" panose="02020603050405020304" pitchFamily="18" charset="0"/>
                <a:cs typeface="Times New Roman" panose="02020603050405020304" pitchFamily="18" charset="0"/>
              </a:rPr>
              <a:t> antigens </a:t>
            </a:r>
          </a:p>
          <a:p>
            <a:pPr marL="342900" indent="-342900" algn="just">
              <a:lnSpc>
                <a:spcPct val="150000"/>
              </a:lnSpc>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Then a secondary detection antibody (Enzyme linked Ab) is added, which binds to </a:t>
            </a:r>
            <a:r>
              <a:rPr lang="en-US" sz="2000" b="0" i="0" dirty="0">
                <a:solidFill>
                  <a:srgbClr val="333333"/>
                </a:solidFill>
                <a:effectLst/>
                <a:latin typeface="Times New Roman" panose="02020603050405020304" pitchFamily="18" charset="0"/>
                <a:cs typeface="Times New Roman" panose="02020603050405020304" pitchFamily="18" charset="0"/>
              </a:rPr>
              <a:t> another epitope/site on the Ag. </a:t>
            </a: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The wells are washed to remove any free/</a:t>
            </a:r>
            <a:r>
              <a:rPr lang="en-US" sz="2000" dirty="0">
                <a:solidFill>
                  <a:srgbClr val="000000"/>
                </a:solidFill>
                <a:effectLst/>
                <a:latin typeface="Times New Roman" panose="02020603050405020304" pitchFamily="18" charset="0"/>
                <a:ea typeface="Times New Roman" panose="02020603050405020304" pitchFamily="18" charset="0"/>
              </a:rPr>
              <a:t> unbound </a:t>
            </a:r>
            <a:r>
              <a:rPr lang="en-US" sz="2000" b="0" i="0" dirty="0">
                <a:solidFill>
                  <a:srgbClr val="333333"/>
                </a:solidFill>
                <a:effectLst/>
                <a:latin typeface="Times New Roman" panose="02020603050405020304" pitchFamily="18" charset="0"/>
                <a:cs typeface="Times New Roman" panose="02020603050405020304" pitchFamily="18" charset="0"/>
              </a:rPr>
              <a:t> secondary antibodies.</a:t>
            </a:r>
          </a:p>
          <a:p>
            <a:pPr marL="342900" indent="-342900" algn="just">
              <a:lnSpc>
                <a:spcPct val="150000"/>
              </a:lnSpc>
              <a:buFont typeface="+mj-lt"/>
              <a:buAutoNum type="arabicPeriod"/>
            </a:pPr>
            <a:r>
              <a:rPr lang="en-US" sz="2000" b="0" i="0" dirty="0">
                <a:solidFill>
                  <a:srgbClr val="000000"/>
                </a:solidFill>
                <a:effectLst/>
                <a:latin typeface="Times New Roman" panose="02020603050405020304" pitchFamily="18" charset="0"/>
                <a:cs typeface="Times New Roman" panose="02020603050405020304" pitchFamily="18" charset="0"/>
              </a:rPr>
              <a:t> Enzyme is added which binds to the antigen-antibody complex</a:t>
            </a: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The wells are washed to remove any free/</a:t>
            </a:r>
            <a:r>
              <a:rPr lang="en-US" sz="2000" dirty="0">
                <a:solidFill>
                  <a:srgbClr val="000000"/>
                </a:solidFill>
                <a:effectLst/>
                <a:latin typeface="Times New Roman" panose="02020603050405020304" pitchFamily="18" charset="0"/>
                <a:ea typeface="Times New Roman" panose="02020603050405020304" pitchFamily="18" charset="0"/>
              </a:rPr>
              <a:t> unbound </a:t>
            </a:r>
            <a:r>
              <a:rPr lang="en-US" sz="2000" b="0" i="0" dirty="0">
                <a:solidFill>
                  <a:srgbClr val="333333"/>
                </a:solidFill>
                <a:effectLst/>
                <a:latin typeface="Times New Roman" panose="02020603050405020304" pitchFamily="18" charset="0"/>
                <a:cs typeface="Times New Roman" panose="02020603050405020304" pitchFamily="18" charset="0"/>
              </a:rPr>
              <a:t> secondary antibodies.</a:t>
            </a: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n-US" sz="2000" b="0" i="0" dirty="0">
                <a:solidFill>
                  <a:srgbClr val="333333"/>
                </a:solidFill>
                <a:effectLst/>
                <a:latin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rPr>
              <a:t>Substrate solution is then added and color develops in proportion to the amount of Human GM. </a:t>
            </a:r>
          </a:p>
          <a:p>
            <a:pPr marL="342900" indent="-342900" algn="just">
              <a:lnSpc>
                <a:spcPct val="150000"/>
              </a:lnSpc>
              <a:buFont typeface="+mj-lt"/>
              <a:buAutoNum type="arabicPeriod"/>
            </a:pPr>
            <a:r>
              <a:rPr lang="en-US" sz="2000" dirty="0">
                <a:solidFill>
                  <a:srgbClr val="000000"/>
                </a:solidFill>
                <a:effectLst/>
                <a:latin typeface="Times New Roman" panose="02020603050405020304" pitchFamily="18" charset="0"/>
                <a:ea typeface="Times New Roman" panose="02020603050405020304" pitchFamily="18" charset="0"/>
              </a:rPr>
              <a:t>The reaction is terminated by addition of acidic stop solution and </a:t>
            </a:r>
            <a:r>
              <a:rPr lang="en-US" sz="2000" b="1" dirty="0">
                <a:solidFill>
                  <a:srgbClr val="000000"/>
                </a:solidFill>
                <a:effectLst/>
                <a:latin typeface="Times New Roman" panose="02020603050405020304" pitchFamily="18" charset="0"/>
                <a:ea typeface="Times New Roman" panose="02020603050405020304" pitchFamily="18" charset="0"/>
              </a:rPr>
              <a:t>absorbance</a:t>
            </a:r>
            <a:r>
              <a:rPr lang="en-US" sz="2000" dirty="0">
                <a:solidFill>
                  <a:srgbClr val="000000"/>
                </a:solidFill>
                <a:effectLst/>
                <a:latin typeface="Times New Roman" panose="02020603050405020304" pitchFamily="18" charset="0"/>
                <a:ea typeface="Times New Roman" panose="02020603050405020304" pitchFamily="18" charset="0"/>
              </a:rPr>
              <a:t> is measured.</a:t>
            </a:r>
            <a:endParaRPr lang="en-US" sz="2000" b="1" i="0" dirty="0">
              <a:solidFill>
                <a:schemeClr val="accent6">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5416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9841E169-EB2C-E1BB-CD9E-E5D07F47F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 y="1166930"/>
            <a:ext cx="2877015" cy="2157761"/>
          </a:xfrm>
          <a:prstGeom prst="rect">
            <a:avLst/>
          </a:prstGeom>
        </p:spPr>
      </p:pic>
      <p:sp>
        <p:nvSpPr>
          <p:cNvPr id="8" name="Star: 7 Points 7">
            <a:extLst>
              <a:ext uri="{FF2B5EF4-FFF2-40B4-BE49-F238E27FC236}">
                <a16:creationId xmlns:a16="http://schemas.microsoft.com/office/drawing/2014/main" id="{AC7E3C96-319D-31CE-FFF6-CD2A23B1A074}"/>
              </a:ext>
            </a:extLst>
          </p:cNvPr>
          <p:cNvSpPr/>
          <p:nvPr/>
        </p:nvSpPr>
        <p:spPr>
          <a:xfrm rot="20607227">
            <a:off x="340017" y="1314478"/>
            <a:ext cx="810702" cy="9221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Times New Roman" panose="02020603050405020304" pitchFamily="18" charset="0"/>
                <a:cs typeface="Times New Roman" panose="02020603050405020304" pitchFamily="18" charset="0"/>
              </a:rPr>
              <a:t>Ag (GM)</a:t>
            </a:r>
          </a:p>
        </p:txBody>
      </p:sp>
      <p:sp>
        <p:nvSpPr>
          <p:cNvPr id="10" name="TextBox 9">
            <a:extLst>
              <a:ext uri="{FF2B5EF4-FFF2-40B4-BE49-F238E27FC236}">
                <a16:creationId xmlns:a16="http://schemas.microsoft.com/office/drawing/2014/main" id="{D53A055B-A399-8223-8FAC-8CFD58DE05AA}"/>
              </a:ext>
            </a:extLst>
          </p:cNvPr>
          <p:cNvSpPr txBox="1"/>
          <p:nvPr/>
        </p:nvSpPr>
        <p:spPr>
          <a:xfrm>
            <a:off x="0" y="3417743"/>
            <a:ext cx="3055434" cy="584775"/>
          </a:xfrm>
          <a:prstGeom prst="rect">
            <a:avLst/>
          </a:prstGeom>
          <a:noFill/>
        </p:spPr>
        <p:txBody>
          <a:bodyPr wrap="square">
            <a:spAutoFit/>
          </a:bodyPr>
          <a:lstStyle/>
          <a:p>
            <a:r>
              <a:rPr lang="en-US" sz="1600" b="1" i="0" dirty="0">
                <a:solidFill>
                  <a:srgbClr val="333333"/>
                </a:solidFill>
                <a:effectLst/>
                <a:latin typeface="Times New Roman" panose="02020603050405020304" pitchFamily="18" charset="0"/>
                <a:cs typeface="Times New Roman" panose="02020603050405020304" pitchFamily="18" charset="0"/>
              </a:rPr>
              <a:t>1-wells, pre-coated with </a:t>
            </a:r>
            <a:r>
              <a:rPr lang="en-US" sz="1600" b="1" i="0" dirty="0">
                <a:solidFill>
                  <a:srgbClr val="000000"/>
                </a:solidFill>
                <a:effectLst/>
                <a:latin typeface="Times New Roman" panose="02020603050405020304" pitchFamily="18" charset="0"/>
                <a:cs typeface="Times New Roman" panose="02020603050405020304" pitchFamily="18" charset="0"/>
              </a:rPr>
              <a:t>capture antibody</a:t>
            </a:r>
            <a:r>
              <a:rPr lang="en-US" sz="1600" b="1"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35FBD473-1FAC-7A36-14F7-E3E6D8F85515}"/>
              </a:ext>
            </a:extLst>
          </p:cNvPr>
          <p:cNvSpPr txBox="1"/>
          <p:nvPr/>
        </p:nvSpPr>
        <p:spPr>
          <a:xfrm>
            <a:off x="25635" y="481155"/>
            <a:ext cx="3233941" cy="646331"/>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2-Sample (Serum/BALF)/contains Ag</a:t>
            </a:r>
          </a:p>
        </p:txBody>
      </p:sp>
      <p:cxnSp>
        <p:nvCxnSpPr>
          <p:cNvPr id="14" name="Straight Arrow Connector 13">
            <a:extLst>
              <a:ext uri="{FF2B5EF4-FFF2-40B4-BE49-F238E27FC236}">
                <a16:creationId xmlns:a16="http://schemas.microsoft.com/office/drawing/2014/main" id="{0E73AB26-00A6-1A7A-6342-12837A966A53}"/>
              </a:ext>
            </a:extLst>
          </p:cNvPr>
          <p:cNvCxnSpPr/>
          <p:nvPr/>
        </p:nvCxnSpPr>
        <p:spPr>
          <a:xfrm>
            <a:off x="2257698" y="1054031"/>
            <a:ext cx="0" cy="64258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15" name="Star: 7 Points 14">
            <a:extLst>
              <a:ext uri="{FF2B5EF4-FFF2-40B4-BE49-F238E27FC236}">
                <a16:creationId xmlns:a16="http://schemas.microsoft.com/office/drawing/2014/main" id="{C7F9183D-0613-D2EB-4482-6CEF91A8AE2C}"/>
              </a:ext>
            </a:extLst>
          </p:cNvPr>
          <p:cNvSpPr/>
          <p:nvPr/>
        </p:nvSpPr>
        <p:spPr>
          <a:xfrm rot="20607227">
            <a:off x="2092754" y="1981349"/>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16" name="Star: 7 Points 15">
            <a:extLst>
              <a:ext uri="{FF2B5EF4-FFF2-40B4-BE49-F238E27FC236}">
                <a16:creationId xmlns:a16="http://schemas.microsoft.com/office/drawing/2014/main" id="{EC9A3758-594E-C5BA-EE66-6771EAE51907}"/>
              </a:ext>
            </a:extLst>
          </p:cNvPr>
          <p:cNvSpPr/>
          <p:nvPr/>
        </p:nvSpPr>
        <p:spPr>
          <a:xfrm rot="20607227">
            <a:off x="1860396" y="2330696"/>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17" name="Star: 7 Points 16">
            <a:extLst>
              <a:ext uri="{FF2B5EF4-FFF2-40B4-BE49-F238E27FC236}">
                <a16:creationId xmlns:a16="http://schemas.microsoft.com/office/drawing/2014/main" id="{9C340924-13F3-5186-7ED6-57351DC668FD}"/>
              </a:ext>
            </a:extLst>
          </p:cNvPr>
          <p:cNvSpPr/>
          <p:nvPr/>
        </p:nvSpPr>
        <p:spPr>
          <a:xfrm rot="20607227">
            <a:off x="1507328" y="1298343"/>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18" name="Star: 7 Points 17">
            <a:extLst>
              <a:ext uri="{FF2B5EF4-FFF2-40B4-BE49-F238E27FC236}">
                <a16:creationId xmlns:a16="http://schemas.microsoft.com/office/drawing/2014/main" id="{70313224-6E36-CF6C-07D1-9F2F7E1188A9}"/>
              </a:ext>
            </a:extLst>
          </p:cNvPr>
          <p:cNvSpPr/>
          <p:nvPr/>
        </p:nvSpPr>
        <p:spPr>
          <a:xfrm rot="20607227">
            <a:off x="253080" y="2124962"/>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19" name="Star: 7 Points 18">
            <a:extLst>
              <a:ext uri="{FF2B5EF4-FFF2-40B4-BE49-F238E27FC236}">
                <a16:creationId xmlns:a16="http://schemas.microsoft.com/office/drawing/2014/main" id="{4A5994A1-02C0-1FB2-8452-BF45E7BDD816}"/>
              </a:ext>
            </a:extLst>
          </p:cNvPr>
          <p:cNvSpPr/>
          <p:nvPr/>
        </p:nvSpPr>
        <p:spPr>
          <a:xfrm rot="20607227">
            <a:off x="2523908" y="1567539"/>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91119D9A-6E20-9502-EBC8-0153735E8453}"/>
              </a:ext>
            </a:extLst>
          </p:cNvPr>
          <p:cNvSpPr txBox="1"/>
          <p:nvPr/>
        </p:nvSpPr>
        <p:spPr>
          <a:xfrm>
            <a:off x="2885526" y="2040916"/>
            <a:ext cx="2410482" cy="923330"/>
          </a:xfrm>
          <a:prstGeom prst="rect">
            <a:avLst/>
          </a:prstGeom>
          <a:noFill/>
        </p:spPr>
        <p:txBody>
          <a:bodyPr wrap="square">
            <a:spAutoFit/>
          </a:bodyPr>
          <a:lstStyle/>
          <a:p>
            <a:pPr algn="ctr"/>
            <a:r>
              <a:rPr lang="en-US" dirty="0"/>
              <a:t>Incubate</a:t>
            </a:r>
          </a:p>
          <a:p>
            <a:pPr algn="ctr"/>
            <a:r>
              <a:rPr lang="en-US" dirty="0"/>
              <a:t> then wash (using wish buffer)</a:t>
            </a:r>
          </a:p>
        </p:txBody>
      </p:sp>
      <p:cxnSp>
        <p:nvCxnSpPr>
          <p:cNvPr id="23" name="Straight Arrow Connector 22">
            <a:extLst>
              <a:ext uri="{FF2B5EF4-FFF2-40B4-BE49-F238E27FC236}">
                <a16:creationId xmlns:a16="http://schemas.microsoft.com/office/drawing/2014/main" id="{5D526437-1780-3EFE-8101-729928ACBCB9}"/>
              </a:ext>
            </a:extLst>
          </p:cNvPr>
          <p:cNvCxnSpPr>
            <a:cxnSpLocks/>
          </p:cNvCxnSpPr>
          <p:nvPr/>
        </p:nvCxnSpPr>
        <p:spPr>
          <a:xfrm>
            <a:off x="3003339" y="2343345"/>
            <a:ext cx="2410482" cy="0"/>
          </a:xfrm>
          <a:prstGeom prst="straightConnector1">
            <a:avLst/>
          </a:prstGeom>
          <a:ln w="53975">
            <a:tailEnd type="triangle"/>
          </a:ln>
        </p:spPr>
        <p:style>
          <a:lnRef idx="3">
            <a:schemeClr val="accent5"/>
          </a:lnRef>
          <a:fillRef idx="0">
            <a:schemeClr val="accent5"/>
          </a:fillRef>
          <a:effectRef idx="2">
            <a:schemeClr val="accent5"/>
          </a:effectRef>
          <a:fontRef idx="minor">
            <a:schemeClr val="tx1"/>
          </a:fontRef>
        </p:style>
      </p:cxnSp>
      <p:pic>
        <p:nvPicPr>
          <p:cNvPr id="26" name="Picture 25" descr="Shape, arrow&#10;&#10;Description automatically generated">
            <a:extLst>
              <a:ext uri="{FF2B5EF4-FFF2-40B4-BE49-F238E27FC236}">
                <a16:creationId xmlns:a16="http://schemas.microsoft.com/office/drawing/2014/main" id="{2F4FDF4B-1B0E-BD26-5349-9363DF2AA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8158" y="1218723"/>
            <a:ext cx="2877015" cy="2157761"/>
          </a:xfrm>
          <a:prstGeom prst="rect">
            <a:avLst/>
          </a:prstGeom>
        </p:spPr>
      </p:pic>
      <p:sp>
        <p:nvSpPr>
          <p:cNvPr id="27" name="Star: 7 Points 26">
            <a:extLst>
              <a:ext uri="{FF2B5EF4-FFF2-40B4-BE49-F238E27FC236}">
                <a16:creationId xmlns:a16="http://schemas.microsoft.com/office/drawing/2014/main" id="{613B7A4A-B163-FE51-9056-D171143F7306}"/>
              </a:ext>
            </a:extLst>
          </p:cNvPr>
          <p:cNvSpPr/>
          <p:nvPr/>
        </p:nvSpPr>
        <p:spPr>
          <a:xfrm rot="20607227">
            <a:off x="5712540" y="1366271"/>
            <a:ext cx="810702" cy="9221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Times New Roman" panose="02020603050405020304" pitchFamily="18" charset="0"/>
                <a:cs typeface="Times New Roman" panose="02020603050405020304" pitchFamily="18" charset="0"/>
              </a:rPr>
              <a:t>Ag (GM)</a:t>
            </a:r>
          </a:p>
        </p:txBody>
      </p:sp>
      <p:cxnSp>
        <p:nvCxnSpPr>
          <p:cNvPr id="29" name="Straight Arrow Connector 28">
            <a:extLst>
              <a:ext uri="{FF2B5EF4-FFF2-40B4-BE49-F238E27FC236}">
                <a16:creationId xmlns:a16="http://schemas.microsoft.com/office/drawing/2014/main" id="{630814E5-476A-A00B-954B-D3180661BEA9}"/>
              </a:ext>
            </a:extLst>
          </p:cNvPr>
          <p:cNvCxnSpPr/>
          <p:nvPr/>
        </p:nvCxnSpPr>
        <p:spPr>
          <a:xfrm>
            <a:off x="5821963" y="402936"/>
            <a:ext cx="0" cy="64258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30" name="Star: 7 Points 29">
            <a:extLst>
              <a:ext uri="{FF2B5EF4-FFF2-40B4-BE49-F238E27FC236}">
                <a16:creationId xmlns:a16="http://schemas.microsoft.com/office/drawing/2014/main" id="{FC36353C-8475-B91D-9E53-62F1C0F84088}"/>
              </a:ext>
            </a:extLst>
          </p:cNvPr>
          <p:cNvSpPr/>
          <p:nvPr/>
        </p:nvSpPr>
        <p:spPr>
          <a:xfrm rot="20607227">
            <a:off x="7465277" y="2033142"/>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31" name="Star: 7 Points 30">
            <a:extLst>
              <a:ext uri="{FF2B5EF4-FFF2-40B4-BE49-F238E27FC236}">
                <a16:creationId xmlns:a16="http://schemas.microsoft.com/office/drawing/2014/main" id="{997F91A6-9064-1ECC-C293-F429D32FA1EF}"/>
              </a:ext>
            </a:extLst>
          </p:cNvPr>
          <p:cNvSpPr/>
          <p:nvPr/>
        </p:nvSpPr>
        <p:spPr>
          <a:xfrm rot="20607227">
            <a:off x="7232919" y="2382489"/>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33" name="Star: 7 Points 32">
            <a:extLst>
              <a:ext uri="{FF2B5EF4-FFF2-40B4-BE49-F238E27FC236}">
                <a16:creationId xmlns:a16="http://schemas.microsoft.com/office/drawing/2014/main" id="{C78ABFAB-B959-730E-3FD8-14B80602821A}"/>
              </a:ext>
            </a:extLst>
          </p:cNvPr>
          <p:cNvSpPr/>
          <p:nvPr/>
        </p:nvSpPr>
        <p:spPr>
          <a:xfrm rot="20607227">
            <a:off x="5625603" y="2176755"/>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AD2A854-6D36-40EA-9679-5D1EA907B25B}"/>
              </a:ext>
            </a:extLst>
          </p:cNvPr>
          <p:cNvSpPr txBox="1"/>
          <p:nvPr/>
        </p:nvSpPr>
        <p:spPr>
          <a:xfrm rot="8845662">
            <a:off x="5485449" y="867669"/>
            <a:ext cx="760183" cy="1015663"/>
          </a:xfrm>
          <a:prstGeom prst="rect">
            <a:avLst/>
          </a:prstGeom>
          <a:noFill/>
        </p:spPr>
        <p:txBody>
          <a:bodyPr wrap="square">
            <a:spAutoFit/>
          </a:bodyPr>
          <a:lstStyle/>
          <a:p>
            <a:r>
              <a:rPr lang="en-US" sz="6000" b="1" dirty="0">
                <a:solidFill>
                  <a:srgbClr val="FF0000"/>
                </a:solidFill>
              </a:rPr>
              <a:t>Y</a:t>
            </a:r>
          </a:p>
        </p:txBody>
      </p:sp>
      <p:sp>
        <p:nvSpPr>
          <p:cNvPr id="37" name="TextBox 36">
            <a:extLst>
              <a:ext uri="{FF2B5EF4-FFF2-40B4-BE49-F238E27FC236}">
                <a16:creationId xmlns:a16="http://schemas.microsoft.com/office/drawing/2014/main" id="{0D29F893-38FC-A349-F506-E89AB9C372F3}"/>
              </a:ext>
            </a:extLst>
          </p:cNvPr>
          <p:cNvSpPr txBox="1"/>
          <p:nvPr/>
        </p:nvSpPr>
        <p:spPr>
          <a:xfrm>
            <a:off x="5443497" y="111823"/>
            <a:ext cx="2642839" cy="369332"/>
          </a:xfrm>
          <a:prstGeom prst="rect">
            <a:avLst/>
          </a:prstGeom>
          <a:noFill/>
        </p:spPr>
        <p:txBody>
          <a:bodyPr wrap="square">
            <a:spAutoFit/>
          </a:bodyPr>
          <a:lstStyle/>
          <a:p>
            <a:r>
              <a:rPr lang="en-US" b="1">
                <a:latin typeface="Times New Roman" panose="02020603050405020304" pitchFamily="18" charset="0"/>
                <a:cs typeface="Times New Roman" panose="02020603050405020304" pitchFamily="18" charset="0"/>
              </a:rPr>
              <a:t>3-Detection </a:t>
            </a:r>
            <a:r>
              <a:rPr lang="en-US" b="1" dirty="0">
                <a:latin typeface="Times New Roman" panose="02020603050405020304" pitchFamily="18" charset="0"/>
                <a:cs typeface="Times New Roman" panose="02020603050405020304" pitchFamily="18" charset="0"/>
              </a:rPr>
              <a:t>Ab</a:t>
            </a:r>
          </a:p>
        </p:txBody>
      </p:sp>
      <p:sp>
        <p:nvSpPr>
          <p:cNvPr id="38" name="TextBox 37">
            <a:extLst>
              <a:ext uri="{FF2B5EF4-FFF2-40B4-BE49-F238E27FC236}">
                <a16:creationId xmlns:a16="http://schemas.microsoft.com/office/drawing/2014/main" id="{E57A471B-C91E-ADF4-CCE5-838E3D23282F}"/>
              </a:ext>
            </a:extLst>
          </p:cNvPr>
          <p:cNvSpPr txBox="1"/>
          <p:nvPr/>
        </p:nvSpPr>
        <p:spPr>
          <a:xfrm rot="8845662">
            <a:off x="7138067" y="1783351"/>
            <a:ext cx="636805" cy="646331"/>
          </a:xfrm>
          <a:prstGeom prst="rect">
            <a:avLst/>
          </a:prstGeom>
          <a:noFill/>
        </p:spPr>
        <p:txBody>
          <a:bodyPr wrap="square">
            <a:spAutoFit/>
          </a:bodyPr>
          <a:lstStyle/>
          <a:p>
            <a:r>
              <a:rPr lang="en-US" sz="3600" b="1" dirty="0">
                <a:solidFill>
                  <a:srgbClr val="FF0000"/>
                </a:solidFill>
              </a:rPr>
              <a:t>Y</a:t>
            </a:r>
          </a:p>
        </p:txBody>
      </p:sp>
      <p:sp>
        <p:nvSpPr>
          <p:cNvPr id="39" name="TextBox 38">
            <a:extLst>
              <a:ext uri="{FF2B5EF4-FFF2-40B4-BE49-F238E27FC236}">
                <a16:creationId xmlns:a16="http://schemas.microsoft.com/office/drawing/2014/main" id="{DAAD9175-1C7D-BB8E-BA75-4C47C0B8DFC8}"/>
              </a:ext>
            </a:extLst>
          </p:cNvPr>
          <p:cNvSpPr txBox="1"/>
          <p:nvPr/>
        </p:nvSpPr>
        <p:spPr>
          <a:xfrm rot="8845662">
            <a:off x="5216452" y="1956541"/>
            <a:ext cx="636805" cy="646331"/>
          </a:xfrm>
          <a:prstGeom prst="rect">
            <a:avLst/>
          </a:prstGeom>
          <a:noFill/>
        </p:spPr>
        <p:txBody>
          <a:bodyPr wrap="square">
            <a:spAutoFit/>
          </a:bodyPr>
          <a:lstStyle/>
          <a:p>
            <a:r>
              <a:rPr lang="en-US" sz="3600" b="1" dirty="0">
                <a:solidFill>
                  <a:srgbClr val="FF0000"/>
                </a:solidFill>
              </a:rPr>
              <a:t>Y</a:t>
            </a:r>
          </a:p>
        </p:txBody>
      </p:sp>
      <p:sp>
        <p:nvSpPr>
          <p:cNvPr id="41" name="TextBox 40">
            <a:extLst>
              <a:ext uri="{FF2B5EF4-FFF2-40B4-BE49-F238E27FC236}">
                <a16:creationId xmlns:a16="http://schemas.microsoft.com/office/drawing/2014/main" id="{2F65C4CB-DB32-D933-6B08-120916695356}"/>
              </a:ext>
            </a:extLst>
          </p:cNvPr>
          <p:cNvSpPr txBox="1"/>
          <p:nvPr/>
        </p:nvSpPr>
        <p:spPr>
          <a:xfrm rot="8845662">
            <a:off x="7325631" y="1476027"/>
            <a:ext cx="636805" cy="646331"/>
          </a:xfrm>
          <a:prstGeom prst="rect">
            <a:avLst/>
          </a:prstGeom>
          <a:noFill/>
        </p:spPr>
        <p:txBody>
          <a:bodyPr wrap="square">
            <a:spAutoFit/>
          </a:bodyPr>
          <a:lstStyle/>
          <a:p>
            <a:r>
              <a:rPr lang="en-US" sz="3600" b="1" dirty="0">
                <a:solidFill>
                  <a:srgbClr val="FF0000"/>
                </a:solidFill>
              </a:rPr>
              <a:t>Y</a:t>
            </a:r>
          </a:p>
        </p:txBody>
      </p:sp>
      <p:sp>
        <p:nvSpPr>
          <p:cNvPr id="42" name="TextBox 41">
            <a:extLst>
              <a:ext uri="{FF2B5EF4-FFF2-40B4-BE49-F238E27FC236}">
                <a16:creationId xmlns:a16="http://schemas.microsoft.com/office/drawing/2014/main" id="{76D5CFD1-AC03-FFA2-B8A5-7B2FC0319FF3}"/>
              </a:ext>
            </a:extLst>
          </p:cNvPr>
          <p:cNvSpPr txBox="1"/>
          <p:nvPr/>
        </p:nvSpPr>
        <p:spPr>
          <a:xfrm rot="8845662">
            <a:off x="6945719" y="2124950"/>
            <a:ext cx="636805" cy="646331"/>
          </a:xfrm>
          <a:prstGeom prst="rect">
            <a:avLst/>
          </a:prstGeom>
          <a:noFill/>
        </p:spPr>
        <p:txBody>
          <a:bodyPr wrap="square">
            <a:spAutoFit/>
          </a:bodyPr>
          <a:lstStyle/>
          <a:p>
            <a:r>
              <a:rPr lang="en-US" sz="3600" b="1" dirty="0">
                <a:solidFill>
                  <a:srgbClr val="FF0000"/>
                </a:solidFill>
              </a:rPr>
              <a:t>Y</a:t>
            </a:r>
          </a:p>
        </p:txBody>
      </p:sp>
      <p:sp>
        <p:nvSpPr>
          <p:cNvPr id="43" name="TextBox 42">
            <a:extLst>
              <a:ext uri="{FF2B5EF4-FFF2-40B4-BE49-F238E27FC236}">
                <a16:creationId xmlns:a16="http://schemas.microsoft.com/office/drawing/2014/main" id="{96CEC4F8-83A4-9E2C-D4A2-5FF41E6B6F79}"/>
              </a:ext>
            </a:extLst>
          </p:cNvPr>
          <p:cNvSpPr txBox="1"/>
          <p:nvPr/>
        </p:nvSpPr>
        <p:spPr>
          <a:xfrm rot="8845662">
            <a:off x="6810664" y="1334808"/>
            <a:ext cx="636805" cy="646331"/>
          </a:xfrm>
          <a:prstGeom prst="rect">
            <a:avLst/>
          </a:prstGeom>
          <a:noFill/>
        </p:spPr>
        <p:txBody>
          <a:bodyPr wrap="square">
            <a:spAutoFit/>
          </a:bodyPr>
          <a:lstStyle/>
          <a:p>
            <a:r>
              <a:rPr lang="en-US" sz="3600" b="1" dirty="0">
                <a:solidFill>
                  <a:srgbClr val="FF0000"/>
                </a:solidFill>
              </a:rPr>
              <a:t>Y</a:t>
            </a:r>
          </a:p>
        </p:txBody>
      </p:sp>
      <p:sp>
        <p:nvSpPr>
          <p:cNvPr id="44" name="TextBox 43">
            <a:extLst>
              <a:ext uri="{FF2B5EF4-FFF2-40B4-BE49-F238E27FC236}">
                <a16:creationId xmlns:a16="http://schemas.microsoft.com/office/drawing/2014/main" id="{7D64262E-613B-1C23-23A8-AC32AE2930E9}"/>
              </a:ext>
            </a:extLst>
          </p:cNvPr>
          <p:cNvSpPr txBox="1"/>
          <p:nvPr/>
        </p:nvSpPr>
        <p:spPr>
          <a:xfrm>
            <a:off x="8133075" y="1962976"/>
            <a:ext cx="2410482" cy="923330"/>
          </a:xfrm>
          <a:prstGeom prst="rect">
            <a:avLst/>
          </a:prstGeom>
          <a:noFill/>
        </p:spPr>
        <p:txBody>
          <a:bodyPr wrap="square">
            <a:spAutoFit/>
          </a:bodyPr>
          <a:lstStyle/>
          <a:p>
            <a:pPr algn="ctr"/>
            <a:r>
              <a:rPr lang="en-US" dirty="0"/>
              <a:t>Incubate</a:t>
            </a:r>
          </a:p>
          <a:p>
            <a:pPr algn="ctr"/>
            <a:r>
              <a:rPr lang="en-US" dirty="0"/>
              <a:t> then wash (using wish buffer)</a:t>
            </a:r>
          </a:p>
        </p:txBody>
      </p:sp>
      <p:cxnSp>
        <p:nvCxnSpPr>
          <p:cNvPr id="45" name="Straight Arrow Connector 44">
            <a:extLst>
              <a:ext uri="{FF2B5EF4-FFF2-40B4-BE49-F238E27FC236}">
                <a16:creationId xmlns:a16="http://schemas.microsoft.com/office/drawing/2014/main" id="{CC8B955B-1FED-ABB9-1730-01FC2C7C1169}"/>
              </a:ext>
            </a:extLst>
          </p:cNvPr>
          <p:cNvCxnSpPr>
            <a:cxnSpLocks/>
          </p:cNvCxnSpPr>
          <p:nvPr/>
        </p:nvCxnSpPr>
        <p:spPr>
          <a:xfrm>
            <a:off x="8355116" y="2332402"/>
            <a:ext cx="2410482" cy="0"/>
          </a:xfrm>
          <a:prstGeom prst="straightConnector1">
            <a:avLst/>
          </a:prstGeom>
          <a:ln w="53975">
            <a:tailEnd type="triangle"/>
          </a:ln>
        </p:spPr>
        <p:style>
          <a:lnRef idx="3">
            <a:schemeClr val="accent5"/>
          </a:lnRef>
          <a:fillRef idx="0">
            <a:schemeClr val="accent5"/>
          </a:fillRef>
          <a:effectRef idx="2">
            <a:schemeClr val="accent5"/>
          </a:effectRef>
          <a:fontRef idx="minor">
            <a:schemeClr val="tx1"/>
          </a:fontRef>
        </p:style>
      </p:cxnSp>
      <p:pic>
        <p:nvPicPr>
          <p:cNvPr id="46" name="Picture 45" descr="Shape, arrow&#10;&#10;Description automatically generated">
            <a:extLst>
              <a:ext uri="{FF2B5EF4-FFF2-40B4-BE49-F238E27FC236}">
                <a16:creationId xmlns:a16="http://schemas.microsoft.com/office/drawing/2014/main" id="{8385B3A5-2125-E444-5468-5621077F4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287" y="4676807"/>
            <a:ext cx="2877015" cy="2157761"/>
          </a:xfrm>
          <a:prstGeom prst="rect">
            <a:avLst/>
          </a:prstGeom>
        </p:spPr>
      </p:pic>
      <p:sp>
        <p:nvSpPr>
          <p:cNvPr id="47" name="Star: 7 Points 46">
            <a:extLst>
              <a:ext uri="{FF2B5EF4-FFF2-40B4-BE49-F238E27FC236}">
                <a16:creationId xmlns:a16="http://schemas.microsoft.com/office/drawing/2014/main" id="{E96BB13F-044B-B93F-9D1B-230DEF06E08A}"/>
              </a:ext>
            </a:extLst>
          </p:cNvPr>
          <p:cNvSpPr/>
          <p:nvPr/>
        </p:nvSpPr>
        <p:spPr>
          <a:xfrm rot="20607227">
            <a:off x="9021669" y="4824355"/>
            <a:ext cx="810702" cy="9221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Times New Roman" panose="02020603050405020304" pitchFamily="18" charset="0"/>
                <a:cs typeface="Times New Roman" panose="02020603050405020304" pitchFamily="18" charset="0"/>
              </a:rPr>
              <a:t>Ag (GM)</a:t>
            </a:r>
          </a:p>
        </p:txBody>
      </p:sp>
      <p:cxnSp>
        <p:nvCxnSpPr>
          <p:cNvPr id="48" name="Straight Arrow Connector 47">
            <a:extLst>
              <a:ext uri="{FF2B5EF4-FFF2-40B4-BE49-F238E27FC236}">
                <a16:creationId xmlns:a16="http://schemas.microsoft.com/office/drawing/2014/main" id="{1E55069D-987E-44B2-DFA7-712A66BC63CB}"/>
              </a:ext>
            </a:extLst>
          </p:cNvPr>
          <p:cNvCxnSpPr/>
          <p:nvPr/>
        </p:nvCxnSpPr>
        <p:spPr>
          <a:xfrm>
            <a:off x="10922588" y="3847261"/>
            <a:ext cx="0" cy="642582"/>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49" name="Star: 7 Points 48">
            <a:extLst>
              <a:ext uri="{FF2B5EF4-FFF2-40B4-BE49-F238E27FC236}">
                <a16:creationId xmlns:a16="http://schemas.microsoft.com/office/drawing/2014/main" id="{41460818-361B-4579-35EC-5EC2C897D4CC}"/>
              </a:ext>
            </a:extLst>
          </p:cNvPr>
          <p:cNvSpPr/>
          <p:nvPr/>
        </p:nvSpPr>
        <p:spPr>
          <a:xfrm rot="20607227">
            <a:off x="10774406" y="5491226"/>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50" name="Star: 7 Points 49">
            <a:extLst>
              <a:ext uri="{FF2B5EF4-FFF2-40B4-BE49-F238E27FC236}">
                <a16:creationId xmlns:a16="http://schemas.microsoft.com/office/drawing/2014/main" id="{9AEE3AF7-8C6C-06AE-718D-7C9EB58E6B5E}"/>
              </a:ext>
            </a:extLst>
          </p:cNvPr>
          <p:cNvSpPr/>
          <p:nvPr/>
        </p:nvSpPr>
        <p:spPr>
          <a:xfrm rot="20607227">
            <a:off x="10542048" y="5840573"/>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51" name="Star: 7 Points 50">
            <a:extLst>
              <a:ext uri="{FF2B5EF4-FFF2-40B4-BE49-F238E27FC236}">
                <a16:creationId xmlns:a16="http://schemas.microsoft.com/office/drawing/2014/main" id="{ADC4C8BF-D1ED-5CED-8AA3-66481E1E5531}"/>
              </a:ext>
            </a:extLst>
          </p:cNvPr>
          <p:cNvSpPr/>
          <p:nvPr/>
        </p:nvSpPr>
        <p:spPr>
          <a:xfrm rot="20607227">
            <a:off x="8934732" y="5634839"/>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55778C3F-7ABE-25DB-7C7F-EEB47E986F3E}"/>
              </a:ext>
            </a:extLst>
          </p:cNvPr>
          <p:cNvSpPr txBox="1"/>
          <p:nvPr/>
        </p:nvSpPr>
        <p:spPr>
          <a:xfrm rot="8845662">
            <a:off x="8846551" y="4305693"/>
            <a:ext cx="674345" cy="1015663"/>
          </a:xfrm>
          <a:prstGeom prst="rect">
            <a:avLst/>
          </a:prstGeom>
          <a:noFill/>
        </p:spPr>
        <p:txBody>
          <a:bodyPr wrap="square">
            <a:spAutoFit/>
          </a:bodyPr>
          <a:lstStyle/>
          <a:p>
            <a:r>
              <a:rPr lang="en-US" sz="6000" b="1" dirty="0">
                <a:solidFill>
                  <a:srgbClr val="FF0000"/>
                </a:solidFill>
              </a:rPr>
              <a:t>Y</a:t>
            </a:r>
          </a:p>
        </p:txBody>
      </p:sp>
      <p:sp>
        <p:nvSpPr>
          <p:cNvPr id="53" name="TextBox 52">
            <a:extLst>
              <a:ext uri="{FF2B5EF4-FFF2-40B4-BE49-F238E27FC236}">
                <a16:creationId xmlns:a16="http://schemas.microsoft.com/office/drawing/2014/main" id="{CEF63606-9C33-2EFC-0497-F98B08BD8E62}"/>
              </a:ext>
            </a:extLst>
          </p:cNvPr>
          <p:cNvSpPr txBox="1"/>
          <p:nvPr/>
        </p:nvSpPr>
        <p:spPr>
          <a:xfrm>
            <a:off x="10391835" y="3512686"/>
            <a:ext cx="1316946"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4-Enzime (E)</a:t>
            </a:r>
          </a:p>
        </p:txBody>
      </p:sp>
      <p:sp>
        <p:nvSpPr>
          <p:cNvPr id="54" name="TextBox 53">
            <a:extLst>
              <a:ext uri="{FF2B5EF4-FFF2-40B4-BE49-F238E27FC236}">
                <a16:creationId xmlns:a16="http://schemas.microsoft.com/office/drawing/2014/main" id="{7F79ACCE-BF1D-12F7-3EB4-F89446289BCE}"/>
              </a:ext>
            </a:extLst>
          </p:cNvPr>
          <p:cNvSpPr txBox="1"/>
          <p:nvPr/>
        </p:nvSpPr>
        <p:spPr>
          <a:xfrm rot="8845662">
            <a:off x="10447196" y="5241435"/>
            <a:ext cx="636805" cy="646331"/>
          </a:xfrm>
          <a:prstGeom prst="rect">
            <a:avLst/>
          </a:prstGeom>
          <a:noFill/>
        </p:spPr>
        <p:txBody>
          <a:bodyPr wrap="square">
            <a:spAutoFit/>
          </a:bodyPr>
          <a:lstStyle/>
          <a:p>
            <a:r>
              <a:rPr lang="en-US" sz="3600" b="1" dirty="0">
                <a:solidFill>
                  <a:srgbClr val="FF0000"/>
                </a:solidFill>
              </a:rPr>
              <a:t>Y</a:t>
            </a:r>
          </a:p>
        </p:txBody>
      </p:sp>
      <p:sp>
        <p:nvSpPr>
          <p:cNvPr id="55" name="TextBox 54">
            <a:extLst>
              <a:ext uri="{FF2B5EF4-FFF2-40B4-BE49-F238E27FC236}">
                <a16:creationId xmlns:a16="http://schemas.microsoft.com/office/drawing/2014/main" id="{6CE33F19-173D-5971-E49A-E7466489C651}"/>
              </a:ext>
            </a:extLst>
          </p:cNvPr>
          <p:cNvSpPr txBox="1"/>
          <p:nvPr/>
        </p:nvSpPr>
        <p:spPr>
          <a:xfrm rot="8845662">
            <a:off x="8525581" y="5414625"/>
            <a:ext cx="636805" cy="646331"/>
          </a:xfrm>
          <a:prstGeom prst="rect">
            <a:avLst/>
          </a:prstGeom>
          <a:noFill/>
        </p:spPr>
        <p:txBody>
          <a:bodyPr wrap="square">
            <a:spAutoFit/>
          </a:bodyPr>
          <a:lstStyle/>
          <a:p>
            <a:r>
              <a:rPr lang="en-US" sz="3600" b="1" dirty="0">
                <a:solidFill>
                  <a:srgbClr val="FF0000"/>
                </a:solidFill>
              </a:rPr>
              <a:t>Y</a:t>
            </a:r>
          </a:p>
        </p:txBody>
      </p:sp>
      <p:sp>
        <p:nvSpPr>
          <p:cNvPr id="57" name="TextBox 56">
            <a:extLst>
              <a:ext uri="{FF2B5EF4-FFF2-40B4-BE49-F238E27FC236}">
                <a16:creationId xmlns:a16="http://schemas.microsoft.com/office/drawing/2014/main" id="{03D1512D-0586-503F-9DBC-DB7566C6D904}"/>
              </a:ext>
            </a:extLst>
          </p:cNvPr>
          <p:cNvSpPr txBox="1"/>
          <p:nvPr/>
        </p:nvSpPr>
        <p:spPr>
          <a:xfrm rot="8845662">
            <a:off x="10254848" y="5583034"/>
            <a:ext cx="636805" cy="646331"/>
          </a:xfrm>
          <a:prstGeom prst="rect">
            <a:avLst/>
          </a:prstGeom>
          <a:noFill/>
        </p:spPr>
        <p:txBody>
          <a:bodyPr wrap="square">
            <a:spAutoFit/>
          </a:bodyPr>
          <a:lstStyle/>
          <a:p>
            <a:r>
              <a:rPr lang="en-US" sz="3600" b="1" dirty="0">
                <a:solidFill>
                  <a:srgbClr val="FF0000"/>
                </a:solidFill>
              </a:rPr>
              <a:t>Y</a:t>
            </a:r>
          </a:p>
        </p:txBody>
      </p:sp>
      <p:cxnSp>
        <p:nvCxnSpPr>
          <p:cNvPr id="59" name="Straight Arrow Connector 58">
            <a:extLst>
              <a:ext uri="{FF2B5EF4-FFF2-40B4-BE49-F238E27FC236}">
                <a16:creationId xmlns:a16="http://schemas.microsoft.com/office/drawing/2014/main" id="{05A3E06C-DE0C-8C4F-59A6-C882F74ECE2E}"/>
              </a:ext>
            </a:extLst>
          </p:cNvPr>
          <p:cNvCxnSpPr>
            <a:cxnSpLocks/>
          </p:cNvCxnSpPr>
          <p:nvPr/>
        </p:nvCxnSpPr>
        <p:spPr>
          <a:xfrm>
            <a:off x="10798996" y="2403111"/>
            <a:ext cx="0" cy="1039192"/>
          </a:xfrm>
          <a:prstGeom prst="straightConnector1">
            <a:avLst/>
          </a:prstGeom>
          <a:ln w="53975">
            <a:tailEnd type="triangle"/>
          </a:ln>
        </p:spPr>
        <p:style>
          <a:lnRef idx="3">
            <a:schemeClr val="accent5"/>
          </a:lnRef>
          <a:fillRef idx="0">
            <a:schemeClr val="accent5"/>
          </a:fillRef>
          <a:effectRef idx="2">
            <a:schemeClr val="accent5"/>
          </a:effectRef>
          <a:fontRef idx="minor">
            <a:schemeClr val="tx1"/>
          </a:fontRef>
        </p:style>
      </p:cxnSp>
      <p:sp>
        <p:nvSpPr>
          <p:cNvPr id="61" name="Flowchart: Connector 60">
            <a:extLst>
              <a:ext uri="{FF2B5EF4-FFF2-40B4-BE49-F238E27FC236}">
                <a16:creationId xmlns:a16="http://schemas.microsoft.com/office/drawing/2014/main" id="{8B1A8F9B-3522-8315-3F71-6C917AC880CD}"/>
              </a:ext>
            </a:extLst>
          </p:cNvPr>
          <p:cNvSpPr/>
          <p:nvPr/>
        </p:nvSpPr>
        <p:spPr>
          <a:xfrm>
            <a:off x="8907145" y="50292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a:extLst>
              <a:ext uri="{FF2B5EF4-FFF2-40B4-BE49-F238E27FC236}">
                <a16:creationId xmlns:a16="http://schemas.microsoft.com/office/drawing/2014/main" id="{54333200-8EBF-B2B3-8D80-D1F4F7AC7126}"/>
              </a:ext>
            </a:extLst>
          </p:cNvPr>
          <p:cNvSpPr/>
          <p:nvPr/>
        </p:nvSpPr>
        <p:spPr>
          <a:xfrm>
            <a:off x="8794289" y="4260201"/>
            <a:ext cx="317149" cy="373673"/>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3" name="Flowchart: Connector 62">
            <a:extLst>
              <a:ext uri="{FF2B5EF4-FFF2-40B4-BE49-F238E27FC236}">
                <a16:creationId xmlns:a16="http://schemas.microsoft.com/office/drawing/2014/main" id="{F60CA001-2BCB-9BD9-F403-F8D1600ADC2D}"/>
              </a:ext>
            </a:extLst>
          </p:cNvPr>
          <p:cNvSpPr/>
          <p:nvPr/>
        </p:nvSpPr>
        <p:spPr>
          <a:xfrm>
            <a:off x="10593018" y="5187249"/>
            <a:ext cx="217789" cy="231444"/>
          </a:xfrm>
          <a:prstGeom prst="flowChart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5" name="Flowchart: Connector 64">
            <a:extLst>
              <a:ext uri="{FF2B5EF4-FFF2-40B4-BE49-F238E27FC236}">
                <a16:creationId xmlns:a16="http://schemas.microsoft.com/office/drawing/2014/main" id="{97105C02-C517-5BD2-D401-49080980A323}"/>
              </a:ext>
            </a:extLst>
          </p:cNvPr>
          <p:cNvSpPr/>
          <p:nvPr/>
        </p:nvSpPr>
        <p:spPr>
          <a:xfrm>
            <a:off x="10447934" y="5524360"/>
            <a:ext cx="271833" cy="299166"/>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6" name="Flowchart: Connector 65">
            <a:extLst>
              <a:ext uri="{FF2B5EF4-FFF2-40B4-BE49-F238E27FC236}">
                <a16:creationId xmlns:a16="http://schemas.microsoft.com/office/drawing/2014/main" id="{F6C96437-D80A-2E2D-74FE-D30982F2DE88}"/>
              </a:ext>
            </a:extLst>
          </p:cNvPr>
          <p:cNvSpPr/>
          <p:nvPr/>
        </p:nvSpPr>
        <p:spPr>
          <a:xfrm>
            <a:off x="8681881" y="5326228"/>
            <a:ext cx="206706" cy="253496"/>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68" name="TextBox 67">
            <a:extLst>
              <a:ext uri="{FF2B5EF4-FFF2-40B4-BE49-F238E27FC236}">
                <a16:creationId xmlns:a16="http://schemas.microsoft.com/office/drawing/2014/main" id="{1E31064E-5632-AC37-4E6E-B7D112FF2DF8}"/>
              </a:ext>
            </a:extLst>
          </p:cNvPr>
          <p:cNvSpPr txBox="1"/>
          <p:nvPr/>
        </p:nvSpPr>
        <p:spPr>
          <a:xfrm>
            <a:off x="3052214" y="3980262"/>
            <a:ext cx="4519153" cy="369332"/>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4-Substrate solution S ( to develop a color) </a:t>
            </a:r>
            <a:endParaRPr lang="en-US" b="1" dirty="0"/>
          </a:p>
        </p:txBody>
      </p:sp>
      <p:pic>
        <p:nvPicPr>
          <p:cNvPr id="69" name="Picture 68" descr="Shape, arrow&#10;&#10;Description automatically generated">
            <a:extLst>
              <a:ext uri="{FF2B5EF4-FFF2-40B4-BE49-F238E27FC236}">
                <a16:creationId xmlns:a16="http://schemas.microsoft.com/office/drawing/2014/main" id="{5B5F9718-D9E5-E0D2-F1F3-790E03840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179" y="4650445"/>
            <a:ext cx="2877015" cy="2157761"/>
          </a:xfrm>
          <a:prstGeom prst="rect">
            <a:avLst/>
          </a:prstGeom>
        </p:spPr>
      </p:pic>
      <p:sp>
        <p:nvSpPr>
          <p:cNvPr id="70" name="Star: 7 Points 69">
            <a:extLst>
              <a:ext uri="{FF2B5EF4-FFF2-40B4-BE49-F238E27FC236}">
                <a16:creationId xmlns:a16="http://schemas.microsoft.com/office/drawing/2014/main" id="{BF0FA8A4-354B-053A-46E1-23A2A0F8810F}"/>
              </a:ext>
            </a:extLst>
          </p:cNvPr>
          <p:cNvSpPr/>
          <p:nvPr/>
        </p:nvSpPr>
        <p:spPr>
          <a:xfrm rot="20607227">
            <a:off x="4262561" y="4797993"/>
            <a:ext cx="810702" cy="92215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FF0000"/>
                </a:solidFill>
                <a:latin typeface="Times New Roman" panose="02020603050405020304" pitchFamily="18" charset="0"/>
                <a:cs typeface="Times New Roman" panose="02020603050405020304" pitchFamily="18" charset="0"/>
              </a:rPr>
              <a:t>Ag (GM)</a:t>
            </a:r>
          </a:p>
        </p:txBody>
      </p:sp>
      <p:sp>
        <p:nvSpPr>
          <p:cNvPr id="71" name="Star: 7 Points 70">
            <a:extLst>
              <a:ext uri="{FF2B5EF4-FFF2-40B4-BE49-F238E27FC236}">
                <a16:creationId xmlns:a16="http://schemas.microsoft.com/office/drawing/2014/main" id="{7BC8A743-7227-19F1-DC46-DD7EAE421C26}"/>
              </a:ext>
            </a:extLst>
          </p:cNvPr>
          <p:cNvSpPr/>
          <p:nvPr/>
        </p:nvSpPr>
        <p:spPr>
          <a:xfrm rot="20607227">
            <a:off x="6015298" y="5464864"/>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72" name="Star: 7 Points 71">
            <a:extLst>
              <a:ext uri="{FF2B5EF4-FFF2-40B4-BE49-F238E27FC236}">
                <a16:creationId xmlns:a16="http://schemas.microsoft.com/office/drawing/2014/main" id="{60711253-ED58-EEFD-9CF1-597DF173E15A}"/>
              </a:ext>
            </a:extLst>
          </p:cNvPr>
          <p:cNvSpPr/>
          <p:nvPr/>
        </p:nvSpPr>
        <p:spPr>
          <a:xfrm rot="20607227">
            <a:off x="5782940" y="5814211"/>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73" name="Star: 7 Points 72">
            <a:extLst>
              <a:ext uri="{FF2B5EF4-FFF2-40B4-BE49-F238E27FC236}">
                <a16:creationId xmlns:a16="http://schemas.microsoft.com/office/drawing/2014/main" id="{4DA435E8-0E8A-C061-ECC0-9FD1AC192D00}"/>
              </a:ext>
            </a:extLst>
          </p:cNvPr>
          <p:cNvSpPr/>
          <p:nvPr/>
        </p:nvSpPr>
        <p:spPr>
          <a:xfrm rot="20607227">
            <a:off x="4175624" y="5608477"/>
            <a:ext cx="329886" cy="41602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rgbClr val="FF000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42199222-D8FF-4B50-1C2E-D38867FC00BE}"/>
              </a:ext>
            </a:extLst>
          </p:cNvPr>
          <p:cNvSpPr txBox="1"/>
          <p:nvPr/>
        </p:nvSpPr>
        <p:spPr>
          <a:xfrm rot="8845662">
            <a:off x="4087443" y="4279331"/>
            <a:ext cx="674345" cy="1015663"/>
          </a:xfrm>
          <a:prstGeom prst="rect">
            <a:avLst/>
          </a:prstGeom>
          <a:noFill/>
        </p:spPr>
        <p:txBody>
          <a:bodyPr wrap="square">
            <a:spAutoFit/>
          </a:bodyPr>
          <a:lstStyle/>
          <a:p>
            <a:r>
              <a:rPr lang="en-US" sz="6000" b="1" dirty="0">
                <a:solidFill>
                  <a:srgbClr val="FF0000"/>
                </a:solidFill>
              </a:rPr>
              <a:t>Y</a:t>
            </a:r>
          </a:p>
        </p:txBody>
      </p:sp>
      <p:sp>
        <p:nvSpPr>
          <p:cNvPr id="75" name="TextBox 74">
            <a:extLst>
              <a:ext uri="{FF2B5EF4-FFF2-40B4-BE49-F238E27FC236}">
                <a16:creationId xmlns:a16="http://schemas.microsoft.com/office/drawing/2014/main" id="{AD74C7A5-9D4C-59C2-8B31-03E957B1C41D}"/>
              </a:ext>
            </a:extLst>
          </p:cNvPr>
          <p:cNvSpPr txBox="1"/>
          <p:nvPr/>
        </p:nvSpPr>
        <p:spPr>
          <a:xfrm rot="8845662">
            <a:off x="5688088" y="5215073"/>
            <a:ext cx="636805" cy="646331"/>
          </a:xfrm>
          <a:prstGeom prst="rect">
            <a:avLst/>
          </a:prstGeom>
          <a:noFill/>
        </p:spPr>
        <p:txBody>
          <a:bodyPr wrap="square">
            <a:spAutoFit/>
          </a:bodyPr>
          <a:lstStyle/>
          <a:p>
            <a:r>
              <a:rPr lang="en-US" sz="3600" b="1" dirty="0">
                <a:solidFill>
                  <a:srgbClr val="FF0000"/>
                </a:solidFill>
              </a:rPr>
              <a:t>Y</a:t>
            </a:r>
          </a:p>
        </p:txBody>
      </p:sp>
      <p:sp>
        <p:nvSpPr>
          <p:cNvPr id="76" name="TextBox 75">
            <a:extLst>
              <a:ext uri="{FF2B5EF4-FFF2-40B4-BE49-F238E27FC236}">
                <a16:creationId xmlns:a16="http://schemas.microsoft.com/office/drawing/2014/main" id="{74E43332-CE54-849D-FAF4-EFF0C5D42325}"/>
              </a:ext>
            </a:extLst>
          </p:cNvPr>
          <p:cNvSpPr txBox="1"/>
          <p:nvPr/>
        </p:nvSpPr>
        <p:spPr>
          <a:xfrm rot="8845662">
            <a:off x="3766473" y="5388263"/>
            <a:ext cx="636805" cy="646331"/>
          </a:xfrm>
          <a:prstGeom prst="rect">
            <a:avLst/>
          </a:prstGeom>
          <a:noFill/>
        </p:spPr>
        <p:txBody>
          <a:bodyPr wrap="square">
            <a:spAutoFit/>
          </a:bodyPr>
          <a:lstStyle/>
          <a:p>
            <a:r>
              <a:rPr lang="en-US" sz="3600" b="1" dirty="0">
                <a:solidFill>
                  <a:srgbClr val="FF0000"/>
                </a:solidFill>
              </a:rPr>
              <a:t>Y</a:t>
            </a:r>
          </a:p>
        </p:txBody>
      </p:sp>
      <p:sp>
        <p:nvSpPr>
          <p:cNvPr id="77" name="TextBox 76">
            <a:extLst>
              <a:ext uri="{FF2B5EF4-FFF2-40B4-BE49-F238E27FC236}">
                <a16:creationId xmlns:a16="http://schemas.microsoft.com/office/drawing/2014/main" id="{29D511F3-BCA6-B6FC-D4E8-2FFF352C0797}"/>
              </a:ext>
            </a:extLst>
          </p:cNvPr>
          <p:cNvSpPr txBox="1"/>
          <p:nvPr/>
        </p:nvSpPr>
        <p:spPr>
          <a:xfrm rot="8845662">
            <a:off x="5495740" y="5556672"/>
            <a:ext cx="636805" cy="646331"/>
          </a:xfrm>
          <a:prstGeom prst="rect">
            <a:avLst/>
          </a:prstGeom>
          <a:noFill/>
        </p:spPr>
        <p:txBody>
          <a:bodyPr wrap="square">
            <a:spAutoFit/>
          </a:bodyPr>
          <a:lstStyle/>
          <a:p>
            <a:r>
              <a:rPr lang="en-US" sz="3600" b="1" dirty="0">
                <a:solidFill>
                  <a:srgbClr val="FF0000"/>
                </a:solidFill>
              </a:rPr>
              <a:t>Y</a:t>
            </a:r>
          </a:p>
        </p:txBody>
      </p:sp>
      <p:sp>
        <p:nvSpPr>
          <p:cNvPr id="78" name="Flowchart: Connector 77">
            <a:extLst>
              <a:ext uri="{FF2B5EF4-FFF2-40B4-BE49-F238E27FC236}">
                <a16:creationId xmlns:a16="http://schemas.microsoft.com/office/drawing/2014/main" id="{0A5485D3-C6DB-FE43-9545-4EC35CE96D4B}"/>
              </a:ext>
            </a:extLst>
          </p:cNvPr>
          <p:cNvSpPr/>
          <p:nvPr/>
        </p:nvSpPr>
        <p:spPr>
          <a:xfrm>
            <a:off x="4148037" y="5002838"/>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79AB3400-84F6-16C5-482C-90F5A253697F}"/>
              </a:ext>
            </a:extLst>
          </p:cNvPr>
          <p:cNvSpPr/>
          <p:nvPr/>
        </p:nvSpPr>
        <p:spPr>
          <a:xfrm>
            <a:off x="4035181" y="4233839"/>
            <a:ext cx="317149" cy="373673"/>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Flowchart: Connector 79">
            <a:extLst>
              <a:ext uri="{FF2B5EF4-FFF2-40B4-BE49-F238E27FC236}">
                <a16:creationId xmlns:a16="http://schemas.microsoft.com/office/drawing/2014/main" id="{E6012FCD-39CB-A462-0018-CFFD4FCEEBE8}"/>
              </a:ext>
            </a:extLst>
          </p:cNvPr>
          <p:cNvSpPr/>
          <p:nvPr/>
        </p:nvSpPr>
        <p:spPr>
          <a:xfrm>
            <a:off x="5833910" y="5160887"/>
            <a:ext cx="217789" cy="231444"/>
          </a:xfrm>
          <a:prstGeom prst="flowChart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Flowchart: Connector 80">
            <a:extLst>
              <a:ext uri="{FF2B5EF4-FFF2-40B4-BE49-F238E27FC236}">
                <a16:creationId xmlns:a16="http://schemas.microsoft.com/office/drawing/2014/main" id="{C0142E9B-8BC2-755F-5026-4EEA24F6C7E1}"/>
              </a:ext>
            </a:extLst>
          </p:cNvPr>
          <p:cNvSpPr/>
          <p:nvPr/>
        </p:nvSpPr>
        <p:spPr>
          <a:xfrm>
            <a:off x="5688826" y="5497998"/>
            <a:ext cx="271833" cy="299166"/>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Flowchart: Connector 81">
            <a:extLst>
              <a:ext uri="{FF2B5EF4-FFF2-40B4-BE49-F238E27FC236}">
                <a16:creationId xmlns:a16="http://schemas.microsoft.com/office/drawing/2014/main" id="{23FE4FA7-5695-9162-8AE1-9550CD2E0ACD}"/>
              </a:ext>
            </a:extLst>
          </p:cNvPr>
          <p:cNvSpPr/>
          <p:nvPr/>
        </p:nvSpPr>
        <p:spPr>
          <a:xfrm>
            <a:off x="3922773" y="5299866"/>
            <a:ext cx="206706" cy="253496"/>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3" name="Cloud 82">
            <a:extLst>
              <a:ext uri="{FF2B5EF4-FFF2-40B4-BE49-F238E27FC236}">
                <a16:creationId xmlns:a16="http://schemas.microsoft.com/office/drawing/2014/main" id="{D5213061-47EF-CECD-371D-49FB132BD705}"/>
              </a:ext>
            </a:extLst>
          </p:cNvPr>
          <p:cNvSpPr/>
          <p:nvPr/>
        </p:nvSpPr>
        <p:spPr>
          <a:xfrm>
            <a:off x="3963969" y="4818172"/>
            <a:ext cx="318490" cy="36933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a:t>
            </a:r>
          </a:p>
        </p:txBody>
      </p:sp>
      <p:sp>
        <p:nvSpPr>
          <p:cNvPr id="84" name="Cloud 83">
            <a:extLst>
              <a:ext uri="{FF2B5EF4-FFF2-40B4-BE49-F238E27FC236}">
                <a16:creationId xmlns:a16="http://schemas.microsoft.com/office/drawing/2014/main" id="{91F2D7DC-937E-CA76-DADB-F116D78D5DA9}"/>
              </a:ext>
            </a:extLst>
          </p:cNvPr>
          <p:cNvSpPr/>
          <p:nvPr/>
        </p:nvSpPr>
        <p:spPr>
          <a:xfrm>
            <a:off x="5537917" y="4939815"/>
            <a:ext cx="237136" cy="249833"/>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a:t>
            </a:r>
          </a:p>
        </p:txBody>
      </p:sp>
      <p:sp>
        <p:nvSpPr>
          <p:cNvPr id="85" name="Cloud 84">
            <a:extLst>
              <a:ext uri="{FF2B5EF4-FFF2-40B4-BE49-F238E27FC236}">
                <a16:creationId xmlns:a16="http://schemas.microsoft.com/office/drawing/2014/main" id="{2E1EED6A-0412-5934-3C98-204A0738ADF3}"/>
              </a:ext>
            </a:extLst>
          </p:cNvPr>
          <p:cNvSpPr/>
          <p:nvPr/>
        </p:nvSpPr>
        <p:spPr>
          <a:xfrm>
            <a:off x="6525262" y="4890253"/>
            <a:ext cx="318490" cy="36933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S</a:t>
            </a:r>
          </a:p>
        </p:txBody>
      </p:sp>
      <p:cxnSp>
        <p:nvCxnSpPr>
          <p:cNvPr id="86" name="Straight Arrow Connector 85">
            <a:extLst>
              <a:ext uri="{FF2B5EF4-FFF2-40B4-BE49-F238E27FC236}">
                <a16:creationId xmlns:a16="http://schemas.microsoft.com/office/drawing/2014/main" id="{03EF364C-CCDA-C4A5-507D-38ACEF9DBBA3}"/>
              </a:ext>
            </a:extLst>
          </p:cNvPr>
          <p:cNvCxnSpPr>
            <a:cxnSpLocks/>
          </p:cNvCxnSpPr>
          <p:nvPr/>
        </p:nvCxnSpPr>
        <p:spPr>
          <a:xfrm flipH="1">
            <a:off x="1672271" y="5779870"/>
            <a:ext cx="2187936" cy="0"/>
          </a:xfrm>
          <a:prstGeom prst="straightConnector1">
            <a:avLst/>
          </a:prstGeom>
          <a:ln w="53975">
            <a:tailEnd type="triangle"/>
          </a:ln>
        </p:spPr>
        <p:style>
          <a:lnRef idx="3">
            <a:schemeClr val="accent5"/>
          </a:lnRef>
          <a:fillRef idx="0">
            <a:schemeClr val="accent5"/>
          </a:fillRef>
          <a:effectRef idx="2">
            <a:schemeClr val="accent5"/>
          </a:effectRef>
          <a:fontRef idx="minor">
            <a:schemeClr val="tx1"/>
          </a:fontRef>
        </p:style>
      </p:cxnSp>
      <p:sp>
        <p:nvSpPr>
          <p:cNvPr id="90" name="TextBox 89">
            <a:extLst>
              <a:ext uri="{FF2B5EF4-FFF2-40B4-BE49-F238E27FC236}">
                <a16:creationId xmlns:a16="http://schemas.microsoft.com/office/drawing/2014/main" id="{58BD0465-44D2-F720-500D-604951E5DA58}"/>
              </a:ext>
            </a:extLst>
          </p:cNvPr>
          <p:cNvSpPr txBox="1"/>
          <p:nvPr/>
        </p:nvSpPr>
        <p:spPr>
          <a:xfrm>
            <a:off x="183937" y="6192179"/>
            <a:ext cx="1384699" cy="369332"/>
          </a:xfrm>
          <a:prstGeom prst="rect">
            <a:avLst/>
          </a:prstGeom>
          <a:noFill/>
        </p:spPr>
        <p:txBody>
          <a:bodyPr wrap="square">
            <a:spAutoFit/>
          </a:bodyPr>
          <a:lstStyle/>
          <a:p>
            <a:r>
              <a:rPr lang="en-US" dirty="0"/>
              <a:t>Stop solution</a:t>
            </a:r>
          </a:p>
        </p:txBody>
      </p:sp>
      <p:pic>
        <p:nvPicPr>
          <p:cNvPr id="93" name="Picture 92" descr="A picture containing case, accessory&#10;&#10;Description automatically generated">
            <a:extLst>
              <a:ext uri="{FF2B5EF4-FFF2-40B4-BE49-F238E27FC236}">
                <a16:creationId xmlns:a16="http://schemas.microsoft.com/office/drawing/2014/main" id="{40C1FB90-750D-C28B-3893-A8FC8234B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485" y="54573"/>
            <a:ext cx="1554671" cy="1195154"/>
          </a:xfrm>
          <a:prstGeom prst="rect">
            <a:avLst/>
          </a:prstGeom>
        </p:spPr>
      </p:pic>
      <p:pic>
        <p:nvPicPr>
          <p:cNvPr id="94" name="Picture 93" descr="A picture containing case, accessory&#10;&#10;Description automatically generated">
            <a:extLst>
              <a:ext uri="{FF2B5EF4-FFF2-40B4-BE49-F238E27FC236}">
                <a16:creationId xmlns:a16="http://schemas.microsoft.com/office/drawing/2014/main" id="{F2D1D876-E17C-FF19-49CB-7FD53494F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1497" y="56350"/>
            <a:ext cx="1499885" cy="1153037"/>
          </a:xfrm>
          <a:prstGeom prst="rect">
            <a:avLst/>
          </a:prstGeom>
        </p:spPr>
      </p:pic>
      <p:pic>
        <p:nvPicPr>
          <p:cNvPr id="95" name="Picture 94" descr="A picture containing case, accessory&#10;&#10;Description automatically generated">
            <a:extLst>
              <a:ext uri="{FF2B5EF4-FFF2-40B4-BE49-F238E27FC236}">
                <a16:creationId xmlns:a16="http://schemas.microsoft.com/office/drawing/2014/main" id="{413DE7EC-3FA5-15E4-6A39-1CBC0952B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889" y="3293628"/>
            <a:ext cx="1316946" cy="1012403"/>
          </a:xfrm>
          <a:prstGeom prst="rect">
            <a:avLst/>
          </a:prstGeom>
        </p:spPr>
      </p:pic>
      <p:pic>
        <p:nvPicPr>
          <p:cNvPr id="98" name="Picture 97">
            <a:extLst>
              <a:ext uri="{FF2B5EF4-FFF2-40B4-BE49-F238E27FC236}">
                <a16:creationId xmlns:a16="http://schemas.microsoft.com/office/drawing/2014/main" id="{661B027A-AB54-B610-EBEE-DDA14051A8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2888" y="4676434"/>
            <a:ext cx="1420098" cy="981499"/>
          </a:xfrm>
          <a:prstGeom prst="rect">
            <a:avLst/>
          </a:prstGeom>
        </p:spPr>
      </p:pic>
      <p:pic>
        <p:nvPicPr>
          <p:cNvPr id="100" name="Picture 99" descr="A picture containing text, curtain&#10;&#10;Description automatically generated">
            <a:extLst>
              <a:ext uri="{FF2B5EF4-FFF2-40B4-BE49-F238E27FC236}">
                <a16:creationId xmlns:a16="http://schemas.microsoft.com/office/drawing/2014/main" id="{D6ED3415-3D03-884D-50EB-440081690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73" y="4663633"/>
            <a:ext cx="1456072" cy="1092054"/>
          </a:xfrm>
          <a:prstGeom prst="rect">
            <a:avLst/>
          </a:prstGeom>
        </p:spPr>
      </p:pic>
    </p:spTree>
    <p:extLst>
      <p:ext uri="{BB962C8B-B14F-4D97-AF65-F5344CB8AC3E}">
        <p14:creationId xmlns:p14="http://schemas.microsoft.com/office/powerpoint/2010/main" val="42089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9310D-75BC-7F3B-67C0-DAD8EEF20158}"/>
              </a:ext>
            </a:extLst>
          </p:cNvPr>
          <p:cNvSpPr txBox="1"/>
          <p:nvPr/>
        </p:nvSpPr>
        <p:spPr>
          <a:xfrm>
            <a:off x="2634477" y="244656"/>
            <a:ext cx="6094140" cy="461665"/>
          </a:xfrm>
          <a:prstGeom prst="rect">
            <a:avLst/>
          </a:prstGeom>
          <a:noFill/>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When running an Elisa test</a:t>
            </a:r>
          </a:p>
        </p:txBody>
      </p:sp>
      <p:sp>
        <p:nvSpPr>
          <p:cNvPr id="5" name="TextBox 4">
            <a:extLst>
              <a:ext uri="{FF2B5EF4-FFF2-40B4-BE49-F238E27FC236}">
                <a16:creationId xmlns:a16="http://schemas.microsoft.com/office/drawing/2014/main" id="{DA322F8B-137C-C2D9-BC4B-953DBAEFE523}"/>
              </a:ext>
            </a:extLst>
          </p:cNvPr>
          <p:cNvSpPr txBox="1"/>
          <p:nvPr/>
        </p:nvSpPr>
        <p:spPr>
          <a:xfrm>
            <a:off x="972944" y="936032"/>
            <a:ext cx="8706314" cy="2031325"/>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Must include Standard solution (provided inside the kit</a:t>
            </a:r>
            <a:r>
              <a:rPr lang="en-US" sz="1800" b="1" dirty="0">
                <a:effectLst/>
                <a:latin typeface="Times New Roman" panose="02020603050405020304" pitchFamily="18" charset="0"/>
                <a:ea typeface="Times New Roman" panose="02020603050405020304" pitchFamily="18" charset="0"/>
              </a:rPr>
              <a:t>) (</a:t>
            </a:r>
            <a:r>
              <a:rPr lang="en-US" b="0" i="0" dirty="0">
                <a:effectLst/>
                <a:latin typeface="Roboto" panose="02000000000000000000" pitchFamily="2" charset="0"/>
              </a:rPr>
              <a:t>purified antigen)</a:t>
            </a:r>
            <a:endParaRPr lang="en-US" sz="1800" b="1" dirty="0">
              <a:effectLst/>
              <a:latin typeface="Times New Roman" panose="02020603050405020304" pitchFamily="18" charset="0"/>
              <a:ea typeface="Times New Roman" panose="02020603050405020304" pitchFamily="18" charset="0"/>
            </a:endParaRPr>
          </a:p>
          <a:p>
            <a:endParaRPr lang="en-US" dirty="0">
              <a:solidFill>
                <a:srgbClr val="000000"/>
              </a:solidFill>
              <a:latin typeface="Times New Roman" panose="02020603050405020304" pitchFamily="18" charset="0"/>
              <a:ea typeface="Times New Roman" panose="02020603050405020304" pitchFamily="18" charset="0"/>
            </a:endParaRPr>
          </a:p>
          <a:p>
            <a:r>
              <a:rPr lang="en-US" b="0" i="0" dirty="0">
                <a:solidFill>
                  <a:srgbClr val="444444"/>
                </a:solidFill>
                <a:effectLst/>
                <a:latin typeface="Roboto" panose="02000000000000000000" pitchFamily="2" charset="0"/>
              </a:rPr>
              <a:t>making serial dilutions of standard with known concentration</a:t>
            </a:r>
          </a:p>
          <a:p>
            <a:endParaRPr lang="en-US" b="0" i="0" dirty="0">
              <a:solidFill>
                <a:srgbClr val="444444"/>
              </a:solidFill>
              <a:effectLst/>
              <a:latin typeface="Roboto" panose="02000000000000000000" pitchFamily="2" charset="0"/>
            </a:endParaRPr>
          </a:p>
          <a:p>
            <a:r>
              <a:rPr lang="en-US" sz="1800" dirty="0">
                <a:solidFill>
                  <a:srgbClr val="444444"/>
                </a:solidFill>
                <a:latin typeface="Roboto" panose="02000000000000000000" pitchFamily="2" charset="0"/>
                <a:ea typeface="Times New Roman" panose="02020603050405020304" pitchFamily="18" charset="0"/>
              </a:rPr>
              <a:t>Ex: high con</a:t>
            </a:r>
            <a:r>
              <a:rPr lang="en-US" dirty="0">
                <a:solidFill>
                  <a:srgbClr val="444444"/>
                </a:solidFill>
                <a:latin typeface="Roboto" panose="02000000000000000000" pitchFamily="2" charset="0"/>
                <a:ea typeface="Times New Roman" panose="02020603050405020304" pitchFamily="18" charset="0"/>
              </a:rPr>
              <a:t>centration is 500 </a:t>
            </a:r>
            <a:r>
              <a:rPr lang="en-US" dirty="0" err="1">
                <a:solidFill>
                  <a:srgbClr val="444444"/>
                </a:solidFill>
                <a:latin typeface="Roboto" panose="02000000000000000000" pitchFamily="2" charset="0"/>
                <a:ea typeface="Times New Roman" panose="02020603050405020304" pitchFamily="18" charset="0"/>
              </a:rPr>
              <a:t>pg</a:t>
            </a:r>
            <a:r>
              <a:rPr lang="en-US" dirty="0">
                <a:solidFill>
                  <a:srgbClr val="444444"/>
                </a:solidFill>
                <a:latin typeface="Roboto" panose="02000000000000000000" pitchFamily="2" charset="0"/>
                <a:ea typeface="Times New Roman" panose="02020603050405020304" pitchFamily="18" charset="0"/>
              </a:rPr>
              <a:t>/ml</a:t>
            </a:r>
          </a:p>
          <a:p>
            <a:r>
              <a:rPr lang="en-US" dirty="0">
                <a:solidFill>
                  <a:srgbClr val="444444"/>
                </a:solidFill>
                <a:latin typeface="Roboto" panose="02000000000000000000" pitchFamily="2" charset="0"/>
                <a:ea typeface="Times New Roman" panose="02020603050405020304" pitchFamily="18" charset="0"/>
              </a:rPr>
              <a:t>Make 500 - 250 – 125 – 62.5 – 31.5- 15.6- 7.8 (using assay diluent </a:t>
            </a:r>
            <a:r>
              <a:rPr lang="en-US" sz="1800" dirty="0">
                <a:solidFill>
                  <a:srgbClr val="000000"/>
                </a:solidFill>
                <a:effectLst/>
                <a:latin typeface="Times New Roman" panose="02020603050405020304" pitchFamily="18" charset="0"/>
                <a:ea typeface="Times New Roman" panose="02020603050405020304" pitchFamily="18" charset="0"/>
              </a:rPr>
              <a:t>provided inside the kit</a:t>
            </a:r>
            <a:endParaRPr lang="en-US" dirty="0">
              <a:solidFill>
                <a:srgbClr val="444444"/>
              </a:solidFill>
              <a:latin typeface="Roboto" panose="02000000000000000000" pitchFamily="2" charset="0"/>
              <a:ea typeface="Times New Roman" panose="02020603050405020304" pitchFamily="18" charset="0"/>
            </a:endParaRPr>
          </a:p>
        </p:txBody>
      </p:sp>
      <p:pic>
        <p:nvPicPr>
          <p:cNvPr id="7" name="Picture 6" descr="Background pattern&#10;&#10;Description automatically generated">
            <a:extLst>
              <a:ext uri="{FF2B5EF4-FFF2-40B4-BE49-F238E27FC236}">
                <a16:creationId xmlns:a16="http://schemas.microsoft.com/office/drawing/2014/main" id="{2B0869AD-D736-436D-0B38-E47F27389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686" y="2956699"/>
            <a:ext cx="5833721" cy="3901301"/>
          </a:xfrm>
          <a:prstGeom prst="rect">
            <a:avLst/>
          </a:prstGeom>
        </p:spPr>
      </p:pic>
      <p:sp>
        <p:nvSpPr>
          <p:cNvPr id="11" name="TextBox 10">
            <a:extLst>
              <a:ext uri="{FF2B5EF4-FFF2-40B4-BE49-F238E27FC236}">
                <a16:creationId xmlns:a16="http://schemas.microsoft.com/office/drawing/2014/main" id="{A48EBD58-8180-8626-9452-63F645A7156A}"/>
              </a:ext>
            </a:extLst>
          </p:cNvPr>
          <p:cNvSpPr txBox="1"/>
          <p:nvPr/>
        </p:nvSpPr>
        <p:spPr>
          <a:xfrm>
            <a:off x="3150221" y="3259723"/>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500</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DE62ED8-C1D6-99F5-00E2-C8C1834474EB}"/>
              </a:ext>
            </a:extLst>
          </p:cNvPr>
          <p:cNvSpPr txBox="1"/>
          <p:nvPr/>
        </p:nvSpPr>
        <p:spPr>
          <a:xfrm>
            <a:off x="3150221" y="3719145"/>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250</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54FA07-EB10-E1D4-0D2B-E38A6D6300DF}"/>
              </a:ext>
            </a:extLst>
          </p:cNvPr>
          <p:cNvSpPr txBox="1"/>
          <p:nvPr/>
        </p:nvSpPr>
        <p:spPr>
          <a:xfrm>
            <a:off x="3535756" y="3320157"/>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500</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BA2B86C-6452-05F7-36DD-5970C0301C3D}"/>
              </a:ext>
            </a:extLst>
          </p:cNvPr>
          <p:cNvSpPr txBox="1"/>
          <p:nvPr/>
        </p:nvSpPr>
        <p:spPr>
          <a:xfrm>
            <a:off x="3535756" y="3719145"/>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250</a:t>
            </a:r>
            <a:endParaRPr 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A7C28E9A-1F86-636B-2103-5A21C6B96960}"/>
              </a:ext>
            </a:extLst>
          </p:cNvPr>
          <p:cNvCxnSpPr/>
          <p:nvPr/>
        </p:nvCxnSpPr>
        <p:spPr>
          <a:xfrm>
            <a:off x="2419814" y="2990624"/>
            <a:ext cx="0" cy="3169222"/>
          </a:xfrm>
          <a:prstGeom prst="straightConnector1">
            <a:avLst/>
          </a:prstGeom>
          <a:ln w="3810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1B668DEE-671E-5C15-E58F-A0718D21A189}"/>
              </a:ext>
            </a:extLst>
          </p:cNvPr>
          <p:cNvSpPr txBox="1"/>
          <p:nvPr/>
        </p:nvSpPr>
        <p:spPr>
          <a:xfrm>
            <a:off x="3150221" y="6161103"/>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73B1AB1-0370-C9B0-DD30-67FE4DD377F0}"/>
              </a:ext>
            </a:extLst>
          </p:cNvPr>
          <p:cNvSpPr txBox="1"/>
          <p:nvPr/>
        </p:nvSpPr>
        <p:spPr>
          <a:xfrm>
            <a:off x="3535757" y="6159846"/>
            <a:ext cx="596590" cy="338554"/>
          </a:xfrm>
          <a:prstGeom prst="rect">
            <a:avLst/>
          </a:prstGeom>
          <a:noFill/>
        </p:spPr>
        <p:txBody>
          <a:bodyPr wrap="square">
            <a:spAutoFit/>
          </a:bodyPr>
          <a:lstStyle/>
          <a:p>
            <a:pPr algn="ctr"/>
            <a:r>
              <a:rPr lang="en-US"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EE18167-AEA0-2A13-1C96-41E06480C807}"/>
              </a:ext>
            </a:extLst>
          </p:cNvPr>
          <p:cNvSpPr txBox="1"/>
          <p:nvPr/>
        </p:nvSpPr>
        <p:spPr>
          <a:xfrm>
            <a:off x="403251" y="3557822"/>
            <a:ext cx="1862250" cy="2308324"/>
          </a:xfrm>
          <a:prstGeom prst="rect">
            <a:avLst/>
          </a:prstGeom>
          <a:noFill/>
        </p:spPr>
        <p:txBody>
          <a:bodyPr wrap="square">
            <a:spAutoFit/>
          </a:bodyPr>
          <a:lstStyle/>
          <a:p>
            <a:r>
              <a:rPr lang="en-US" dirty="0">
                <a:solidFill>
                  <a:srgbClr val="444444"/>
                </a:solidFill>
                <a:latin typeface="Times New Roman" panose="02020603050405020304" pitchFamily="18" charset="0"/>
                <a:cs typeface="Times New Roman" panose="02020603050405020304" pitchFamily="18" charset="0"/>
              </a:rPr>
              <a:t>S</a:t>
            </a:r>
            <a:r>
              <a:rPr lang="en-US" b="0" i="0" dirty="0">
                <a:solidFill>
                  <a:srgbClr val="444444"/>
                </a:solidFill>
                <a:effectLst/>
                <a:latin typeface="Times New Roman" panose="02020603050405020304" pitchFamily="18" charset="0"/>
                <a:cs typeface="Times New Roman" panose="02020603050405020304" pitchFamily="18" charset="0"/>
              </a:rPr>
              <a:t>erial dilutions of the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Standard solution (in duplicates)</a:t>
            </a:r>
          </a:p>
          <a:p>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Must be added when adding the serum samples </a:t>
            </a:r>
            <a:r>
              <a:rPr lang="en-US" b="0" i="0" dirty="0">
                <a:solidFill>
                  <a:srgbClr val="444444"/>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FDA5923-E741-DD00-80DF-ABA81E9D4EF2}"/>
              </a:ext>
            </a:extLst>
          </p:cNvPr>
          <p:cNvSpPr/>
          <p:nvPr/>
        </p:nvSpPr>
        <p:spPr>
          <a:xfrm>
            <a:off x="4055438" y="3259723"/>
            <a:ext cx="822070" cy="398988"/>
          </a:xfrm>
          <a:prstGeom prst="rect">
            <a:avLst/>
          </a:prstGeom>
          <a:noFill/>
          <a:ln w="412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B02EC87C-655E-0BC5-A628-C89123E5771C}"/>
              </a:ext>
            </a:extLst>
          </p:cNvPr>
          <p:cNvCxnSpPr>
            <a:cxnSpLocks/>
          </p:cNvCxnSpPr>
          <p:nvPr/>
        </p:nvCxnSpPr>
        <p:spPr>
          <a:xfrm>
            <a:off x="1838725" y="6329123"/>
            <a:ext cx="1470732" cy="0"/>
          </a:xfrm>
          <a:prstGeom prst="straightConnector1">
            <a:avLst/>
          </a:prstGeom>
          <a:ln w="31750">
            <a:solidFill>
              <a:srgbClr val="FF0000"/>
            </a:solidFill>
            <a:tailEnd type="triangle"/>
          </a:ln>
        </p:spPr>
        <p:style>
          <a:lnRef idx="3">
            <a:schemeClr val="accent5"/>
          </a:lnRef>
          <a:fillRef idx="0">
            <a:schemeClr val="accent5"/>
          </a:fillRef>
          <a:effectRef idx="2">
            <a:schemeClr val="accent5"/>
          </a:effectRef>
          <a:fontRef idx="minor">
            <a:schemeClr val="tx1"/>
          </a:fontRef>
        </p:style>
      </p:cxnSp>
      <p:sp>
        <p:nvSpPr>
          <p:cNvPr id="26" name="TextBox 25">
            <a:extLst>
              <a:ext uri="{FF2B5EF4-FFF2-40B4-BE49-F238E27FC236}">
                <a16:creationId xmlns:a16="http://schemas.microsoft.com/office/drawing/2014/main" id="{6AF902B8-DFEA-C75E-FC3F-1F0CE4D3B9A9}"/>
              </a:ext>
            </a:extLst>
          </p:cNvPr>
          <p:cNvSpPr txBox="1"/>
          <p:nvPr/>
        </p:nvSpPr>
        <p:spPr>
          <a:xfrm>
            <a:off x="232128" y="6175234"/>
            <a:ext cx="1961386"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Blank=</a:t>
            </a:r>
            <a:r>
              <a:rPr lang="en-US" b="1"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assay diluent </a:t>
            </a:r>
            <a:endParaRPr lang="en-US" b="1" dirty="0">
              <a:latin typeface="Times New Roman" panose="02020603050405020304" pitchFamily="18" charset="0"/>
              <a:cs typeface="Times New Roman" panose="02020603050405020304" pitchFamily="18" charset="0"/>
            </a:endParaRPr>
          </a:p>
        </p:txBody>
      </p:sp>
      <p:cxnSp>
        <p:nvCxnSpPr>
          <p:cNvPr id="28" name="Straight Arrow Connector 27">
            <a:extLst>
              <a:ext uri="{FF2B5EF4-FFF2-40B4-BE49-F238E27FC236}">
                <a16:creationId xmlns:a16="http://schemas.microsoft.com/office/drawing/2014/main" id="{757794E2-04DB-D2AA-B88B-DE2A948AFE3A}"/>
              </a:ext>
            </a:extLst>
          </p:cNvPr>
          <p:cNvCxnSpPr>
            <a:cxnSpLocks/>
          </p:cNvCxnSpPr>
          <p:nvPr/>
        </p:nvCxnSpPr>
        <p:spPr>
          <a:xfrm>
            <a:off x="4877508" y="3421144"/>
            <a:ext cx="5247799" cy="68290"/>
          </a:xfrm>
          <a:prstGeom prst="straightConnector1">
            <a:avLst/>
          </a:prstGeom>
          <a:ln w="38100">
            <a:solidFill>
              <a:schemeClr val="accent6">
                <a:lumMod val="75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31" name="TextBox 30">
            <a:extLst>
              <a:ext uri="{FF2B5EF4-FFF2-40B4-BE49-F238E27FC236}">
                <a16:creationId xmlns:a16="http://schemas.microsoft.com/office/drawing/2014/main" id="{35BB7F64-463A-4957-2F41-EC17F0923339}"/>
              </a:ext>
            </a:extLst>
          </p:cNvPr>
          <p:cNvSpPr txBox="1"/>
          <p:nvPr/>
        </p:nvSpPr>
        <p:spPr>
          <a:xfrm>
            <a:off x="10064793" y="2956699"/>
            <a:ext cx="1862250" cy="923330"/>
          </a:xfrm>
          <a:prstGeom prst="rect">
            <a:avLst/>
          </a:prstGeom>
          <a:noFill/>
        </p:spPr>
        <p:txBody>
          <a:bodyPr wrap="square">
            <a:spAutoFit/>
          </a:bodyPr>
          <a:lstStyle/>
          <a:p>
            <a:r>
              <a:rPr lang="en-US" dirty="0">
                <a:solidFill>
                  <a:srgbClr val="444444"/>
                </a:solidFill>
                <a:latin typeface="Times New Roman" panose="02020603050405020304" pitchFamily="18" charset="0"/>
                <a:cs typeface="Times New Roman" panose="02020603050405020304" pitchFamily="18" charset="0"/>
              </a:rPr>
              <a:t>Add 100-200 </a:t>
            </a:r>
            <a:r>
              <a:rPr lang="en-US" dirty="0" err="1">
                <a:solidFill>
                  <a:srgbClr val="444444"/>
                </a:solidFill>
                <a:latin typeface="Times New Roman" panose="02020603050405020304" pitchFamily="18" charset="0"/>
                <a:cs typeface="Times New Roman" panose="02020603050405020304" pitchFamily="18" charset="0"/>
              </a:rPr>
              <a:t>ul</a:t>
            </a:r>
            <a:r>
              <a:rPr lang="en-US" dirty="0">
                <a:solidFill>
                  <a:srgbClr val="444444"/>
                </a:solidFill>
                <a:latin typeface="Times New Roman" panose="02020603050405020304" pitchFamily="18" charset="0"/>
                <a:cs typeface="Times New Roman" panose="02020603050405020304" pitchFamily="18" charset="0"/>
              </a:rPr>
              <a:t> of the samples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duplicates) </a:t>
            </a:r>
            <a:r>
              <a:rPr lang="en-US" b="0" i="0" dirty="0">
                <a:solidFill>
                  <a:srgbClr val="444444"/>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A1E4B079-A0EB-CCD0-7BC0-590E8D703CEE}"/>
              </a:ext>
            </a:extLst>
          </p:cNvPr>
          <p:cNvSpPr txBox="1"/>
          <p:nvPr/>
        </p:nvSpPr>
        <p:spPr>
          <a:xfrm>
            <a:off x="4041092" y="3340270"/>
            <a:ext cx="872249" cy="276999"/>
          </a:xfrm>
          <a:prstGeom prst="rect">
            <a:avLst/>
          </a:prstGeom>
          <a:noFill/>
        </p:spPr>
        <p:txBody>
          <a:bodyPr wrap="square">
            <a:spAutoFit/>
          </a:bodyPr>
          <a:lstStyle/>
          <a:p>
            <a:r>
              <a:rPr lang="en-US" sz="1200" dirty="0"/>
              <a:t>SA1   SA2</a:t>
            </a:r>
          </a:p>
        </p:txBody>
      </p:sp>
      <p:sp>
        <p:nvSpPr>
          <p:cNvPr id="34" name="TextBox 33">
            <a:extLst>
              <a:ext uri="{FF2B5EF4-FFF2-40B4-BE49-F238E27FC236}">
                <a16:creationId xmlns:a16="http://schemas.microsoft.com/office/drawing/2014/main" id="{04B964C9-D40D-98F8-CFF8-A49E6606399C}"/>
              </a:ext>
            </a:extLst>
          </p:cNvPr>
          <p:cNvSpPr txBox="1"/>
          <p:nvPr/>
        </p:nvSpPr>
        <p:spPr>
          <a:xfrm>
            <a:off x="4062407" y="3764203"/>
            <a:ext cx="872249" cy="276999"/>
          </a:xfrm>
          <a:prstGeom prst="rect">
            <a:avLst/>
          </a:prstGeom>
          <a:noFill/>
        </p:spPr>
        <p:txBody>
          <a:bodyPr wrap="square">
            <a:spAutoFit/>
          </a:bodyPr>
          <a:lstStyle/>
          <a:p>
            <a:r>
              <a:rPr lang="en-US" sz="1200" dirty="0"/>
              <a:t>SB1    SB2</a:t>
            </a:r>
          </a:p>
        </p:txBody>
      </p:sp>
    </p:spTree>
    <p:extLst>
      <p:ext uri="{BB962C8B-B14F-4D97-AF65-F5344CB8AC3E}">
        <p14:creationId xmlns:p14="http://schemas.microsoft.com/office/powerpoint/2010/main" val="938480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 Excel&#10;&#10;Description automatically generated">
            <a:extLst>
              <a:ext uri="{FF2B5EF4-FFF2-40B4-BE49-F238E27FC236}">
                <a16:creationId xmlns:a16="http://schemas.microsoft.com/office/drawing/2014/main" id="{0C686F66-56F1-2279-F2B6-8E5D42EA2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42" y="640969"/>
            <a:ext cx="6762750" cy="2228850"/>
          </a:xfrm>
          <a:prstGeom prst="rect">
            <a:avLst/>
          </a:prstGeom>
        </p:spPr>
      </p:pic>
      <p:sp>
        <p:nvSpPr>
          <p:cNvPr id="4" name="Rectangle 3">
            <a:extLst>
              <a:ext uri="{FF2B5EF4-FFF2-40B4-BE49-F238E27FC236}">
                <a16:creationId xmlns:a16="http://schemas.microsoft.com/office/drawing/2014/main" id="{98CFB4F6-583C-CA51-721C-19C500BCE027}"/>
              </a:ext>
            </a:extLst>
          </p:cNvPr>
          <p:cNvSpPr/>
          <p:nvPr/>
        </p:nvSpPr>
        <p:spPr>
          <a:xfrm flipH="1">
            <a:off x="713678" y="1049795"/>
            <a:ext cx="1260088" cy="1801538"/>
          </a:xfrm>
          <a:prstGeom prst="rect">
            <a:avLst/>
          </a:prstGeom>
          <a:noFill/>
          <a:ln w="412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Chart, scatter chart&#10;&#10;Description automatically generated">
            <a:extLst>
              <a:ext uri="{FF2B5EF4-FFF2-40B4-BE49-F238E27FC236}">
                <a16:creationId xmlns:a16="http://schemas.microsoft.com/office/drawing/2014/main" id="{1216B571-2D0D-8837-7406-5613B732F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117" y="3606800"/>
            <a:ext cx="10420350" cy="3251200"/>
          </a:xfrm>
          <a:prstGeom prst="rect">
            <a:avLst/>
          </a:prstGeom>
        </p:spPr>
      </p:pic>
      <p:sp>
        <p:nvSpPr>
          <p:cNvPr id="8" name="TextBox 7">
            <a:extLst>
              <a:ext uri="{FF2B5EF4-FFF2-40B4-BE49-F238E27FC236}">
                <a16:creationId xmlns:a16="http://schemas.microsoft.com/office/drawing/2014/main" id="{5604AD53-8ACE-EE99-9C16-F38ED5012A88}"/>
              </a:ext>
            </a:extLst>
          </p:cNvPr>
          <p:cNvSpPr txBox="1"/>
          <p:nvPr/>
        </p:nvSpPr>
        <p:spPr>
          <a:xfrm>
            <a:off x="2607062" y="3162481"/>
            <a:ext cx="1362771" cy="461665"/>
          </a:xfrm>
          <a:prstGeom prst="rect">
            <a:avLst/>
          </a:prstGeom>
          <a:noFill/>
        </p:spPr>
        <p:txBody>
          <a:bodyPr wrap="square">
            <a:spAutoFit/>
          </a:bodyPr>
          <a:lstStyle/>
          <a:p>
            <a:r>
              <a:rPr lang="en-US" sz="1200" dirty="0">
                <a:solidFill>
                  <a:srgbClr val="FF0000"/>
                </a:solidFill>
                <a:latin typeface="Times New Roman" panose="02020603050405020304" pitchFamily="18" charset="0"/>
                <a:cs typeface="Times New Roman" panose="02020603050405020304" pitchFamily="18" charset="0"/>
              </a:rPr>
              <a:t>2-Average for the St </a:t>
            </a:r>
          </a:p>
        </p:txBody>
      </p:sp>
      <p:sp>
        <p:nvSpPr>
          <p:cNvPr id="10" name="TextBox 9">
            <a:extLst>
              <a:ext uri="{FF2B5EF4-FFF2-40B4-BE49-F238E27FC236}">
                <a16:creationId xmlns:a16="http://schemas.microsoft.com/office/drawing/2014/main" id="{BC2FAB1B-3210-A80F-993C-1A4BBAEEF941}"/>
              </a:ext>
            </a:extLst>
          </p:cNvPr>
          <p:cNvSpPr txBox="1"/>
          <p:nvPr/>
        </p:nvSpPr>
        <p:spPr>
          <a:xfrm>
            <a:off x="127542" y="-5362"/>
            <a:ext cx="8269558"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1-Use </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Microplate reader with 450 ± 10nm wavelength filter</a:t>
            </a:r>
          </a:p>
          <a:p>
            <a:r>
              <a:rPr lang="en-US" dirty="0">
                <a:solidFill>
                  <a:srgbClr val="FF0000"/>
                </a:solidFill>
                <a:latin typeface="Times New Roman" panose="02020603050405020304" pitchFamily="18" charset="0"/>
                <a:cs typeface="Times New Roman" panose="02020603050405020304" pitchFamily="18" charset="0"/>
              </a:rPr>
              <a:t>your data will be exported as an excel file </a:t>
            </a:r>
          </a:p>
        </p:txBody>
      </p:sp>
      <p:sp>
        <p:nvSpPr>
          <p:cNvPr id="12" name="TextBox 11">
            <a:extLst>
              <a:ext uri="{FF2B5EF4-FFF2-40B4-BE49-F238E27FC236}">
                <a16:creationId xmlns:a16="http://schemas.microsoft.com/office/drawing/2014/main" id="{AB7D6999-DEF6-3C66-D1EE-ECA673557742}"/>
              </a:ext>
            </a:extLst>
          </p:cNvPr>
          <p:cNvSpPr txBox="1"/>
          <p:nvPr/>
        </p:nvSpPr>
        <p:spPr>
          <a:xfrm>
            <a:off x="4346652" y="2890930"/>
            <a:ext cx="2093642" cy="738664"/>
          </a:xfrm>
          <a:prstGeom prst="rect">
            <a:avLst/>
          </a:prstGeom>
          <a:noFill/>
        </p:spPr>
        <p:txBody>
          <a:bodyPr wrap="square">
            <a:spAutoFit/>
          </a:bodyPr>
          <a:lstStyle/>
          <a:p>
            <a:r>
              <a:rPr lang="en-US" sz="1400" dirty="0">
                <a:solidFill>
                  <a:srgbClr val="FF0000"/>
                </a:solidFill>
                <a:latin typeface="Times New Roman" panose="02020603050405020304" pitchFamily="18" charset="0"/>
                <a:cs typeface="Times New Roman" panose="02020603050405020304" pitchFamily="18" charset="0"/>
              </a:rPr>
              <a:t>3-Subtract the blank to minimize the background absorbance </a:t>
            </a:r>
          </a:p>
        </p:txBody>
      </p:sp>
      <p:sp>
        <p:nvSpPr>
          <p:cNvPr id="14" name="TextBox 13">
            <a:extLst>
              <a:ext uri="{FF2B5EF4-FFF2-40B4-BE49-F238E27FC236}">
                <a16:creationId xmlns:a16="http://schemas.microsoft.com/office/drawing/2014/main" id="{61C23F33-E859-6725-D38A-BDAEA3FFE83C}"/>
              </a:ext>
            </a:extLst>
          </p:cNvPr>
          <p:cNvSpPr txBox="1"/>
          <p:nvPr/>
        </p:nvSpPr>
        <p:spPr>
          <a:xfrm>
            <a:off x="223024" y="2879815"/>
            <a:ext cx="2007220"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absorbance values for Standard curve (St)</a:t>
            </a:r>
          </a:p>
        </p:txBody>
      </p:sp>
      <p:sp>
        <p:nvSpPr>
          <p:cNvPr id="16" name="TextBox 15">
            <a:extLst>
              <a:ext uri="{FF2B5EF4-FFF2-40B4-BE49-F238E27FC236}">
                <a16:creationId xmlns:a16="http://schemas.microsoft.com/office/drawing/2014/main" id="{CFE5D661-0FB8-54E3-D738-6FF2D1B1A6B7}"/>
              </a:ext>
            </a:extLst>
          </p:cNvPr>
          <p:cNvSpPr txBox="1"/>
          <p:nvPr/>
        </p:nvSpPr>
        <p:spPr>
          <a:xfrm>
            <a:off x="7805157" y="3196119"/>
            <a:ext cx="2930447"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4-Create St curve using excel </a:t>
            </a:r>
          </a:p>
        </p:txBody>
      </p:sp>
    </p:spTree>
    <p:extLst>
      <p:ext uri="{BB962C8B-B14F-4D97-AF65-F5344CB8AC3E}">
        <p14:creationId xmlns:p14="http://schemas.microsoft.com/office/powerpoint/2010/main" val="251935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3F367E-AC4A-7305-232C-5FD48FEC0410}"/>
              </a:ext>
            </a:extLst>
          </p:cNvPr>
          <p:cNvSpPr txBox="1"/>
          <p:nvPr/>
        </p:nvSpPr>
        <p:spPr>
          <a:xfrm>
            <a:off x="0" y="-47614"/>
            <a:ext cx="2539689" cy="369332"/>
          </a:xfrm>
          <a:prstGeom prst="rect">
            <a:avLst/>
          </a:prstGeom>
          <a:noFill/>
        </p:spPr>
        <p:txBody>
          <a:bodyPr wrap="square">
            <a:spAutoFit/>
          </a:bodyPr>
          <a:lstStyle/>
          <a:p>
            <a:pPr algn="l"/>
            <a:r>
              <a:rPr lang="en-US" b="1" i="0" dirty="0">
                <a:solidFill>
                  <a:srgbClr val="FF0000"/>
                </a:solidFill>
                <a:effectLst/>
                <a:latin typeface="Times New Roman" panose="02020603050405020304" pitchFamily="18" charset="0"/>
              </a:rPr>
              <a:t>Calculation of Result</a:t>
            </a:r>
          </a:p>
        </p:txBody>
      </p:sp>
      <p:sp>
        <p:nvSpPr>
          <p:cNvPr id="10" name="TextBox 9">
            <a:extLst>
              <a:ext uri="{FF2B5EF4-FFF2-40B4-BE49-F238E27FC236}">
                <a16:creationId xmlns:a16="http://schemas.microsoft.com/office/drawing/2014/main" id="{ED047841-7093-6117-5F70-25ACD1638D0A}"/>
              </a:ext>
            </a:extLst>
          </p:cNvPr>
          <p:cNvSpPr txBox="1"/>
          <p:nvPr/>
        </p:nvSpPr>
        <p:spPr>
          <a:xfrm>
            <a:off x="6732503" y="-21657"/>
            <a:ext cx="1953437" cy="584775"/>
          </a:xfrm>
          <a:prstGeom prst="rect">
            <a:avLst/>
          </a:prstGeom>
          <a:noFill/>
        </p:spPr>
        <p:txBody>
          <a:bodyPr wrap="square">
            <a:spAutoFit/>
          </a:bodyPr>
          <a:lstStyle/>
          <a:p>
            <a:pPr algn="ctr"/>
            <a:r>
              <a:rPr lang="en-US" sz="1600" b="1" dirty="0">
                <a:solidFill>
                  <a:srgbClr val="FF0000"/>
                </a:solidFill>
              </a:rPr>
              <a:t>5- OD-Blank</a:t>
            </a:r>
          </a:p>
          <a:p>
            <a:pPr algn="ctr"/>
            <a:r>
              <a:rPr lang="en-US" sz="1600" b="1" dirty="0">
                <a:solidFill>
                  <a:srgbClr val="FF0000"/>
                </a:solidFill>
              </a:rPr>
              <a:t>=Y</a:t>
            </a:r>
          </a:p>
        </p:txBody>
      </p:sp>
      <p:sp>
        <p:nvSpPr>
          <p:cNvPr id="12" name="TextBox 11">
            <a:extLst>
              <a:ext uri="{FF2B5EF4-FFF2-40B4-BE49-F238E27FC236}">
                <a16:creationId xmlns:a16="http://schemas.microsoft.com/office/drawing/2014/main" id="{56A6967B-0DC8-0070-E072-B1EA92B526EC}"/>
              </a:ext>
            </a:extLst>
          </p:cNvPr>
          <p:cNvSpPr txBox="1"/>
          <p:nvPr/>
        </p:nvSpPr>
        <p:spPr>
          <a:xfrm>
            <a:off x="7361254" y="4568839"/>
            <a:ext cx="4637458" cy="2585323"/>
          </a:xfrm>
          <a:prstGeom prst="rect">
            <a:avLst/>
          </a:prstGeom>
          <a:noFill/>
        </p:spPr>
        <p:txBody>
          <a:bodyPr wrap="square">
            <a:spAutoFit/>
          </a:bodyPr>
          <a:lstStyle/>
          <a:p>
            <a:r>
              <a:rPr lang="en-US" b="1" baseline="0" dirty="0">
                <a:solidFill>
                  <a:srgbClr val="FF0000"/>
                </a:solidFill>
                <a:latin typeface="Times New Roman" panose="02020603050405020304" pitchFamily="18" charset="0"/>
                <a:cs typeface="Times New Roman" panose="02020603050405020304" pitchFamily="18" charset="0"/>
              </a:rPr>
              <a:t>Y= (Average OD-</a:t>
            </a:r>
            <a:r>
              <a:rPr lang="en-US" b="1" baseline="0" dirty="0" err="1">
                <a:solidFill>
                  <a:srgbClr val="FF0000"/>
                </a:solidFill>
                <a:latin typeface="Times New Roman" panose="02020603050405020304" pitchFamily="18" charset="0"/>
                <a:cs typeface="Times New Roman" panose="02020603050405020304" pitchFamily="18" charset="0"/>
              </a:rPr>
              <a:t>blK</a:t>
            </a:r>
            <a:r>
              <a:rPr lang="en-US" b="1" baseline="0" dirty="0">
                <a:solidFill>
                  <a:srgbClr val="FF0000"/>
                </a:solidFill>
                <a:latin typeface="Times New Roman" panose="02020603050405020304" pitchFamily="18" charset="0"/>
                <a:cs typeface="Times New Roman" panose="02020603050405020304" pitchFamily="18" charset="0"/>
              </a:rPr>
              <a:t>) = </a:t>
            </a:r>
          </a:p>
          <a:p>
            <a:r>
              <a:rPr lang="en-US" b="1" dirty="0">
                <a:solidFill>
                  <a:srgbClr val="FF0000"/>
                </a:solidFill>
                <a:latin typeface="Times New Roman" panose="02020603050405020304" pitchFamily="18" charset="0"/>
                <a:cs typeface="Times New Roman" panose="02020603050405020304" pitchFamily="18" charset="0"/>
              </a:rPr>
              <a:t>Y=</a:t>
            </a:r>
            <a:r>
              <a:rPr lang="en-US" b="1" baseline="0" dirty="0">
                <a:solidFill>
                  <a:srgbClr val="FF0000"/>
                </a:solidFill>
                <a:latin typeface="Times New Roman" panose="02020603050405020304" pitchFamily="18" charset="0"/>
                <a:cs typeface="Times New Roman" panose="02020603050405020304" pitchFamily="18" charset="0"/>
              </a:rPr>
              <a:t>0.0035X + 0.017</a:t>
            </a:r>
          </a:p>
          <a:p>
            <a:r>
              <a:rPr lang="en-US" b="1" dirty="0">
                <a:solidFill>
                  <a:srgbClr val="FF0000"/>
                </a:solidFill>
                <a:highlight>
                  <a:srgbClr val="FFFF00"/>
                </a:highlight>
                <a:latin typeface="Times New Roman" panose="02020603050405020304" pitchFamily="18" charset="0"/>
                <a:cs typeface="Times New Roman" panose="02020603050405020304" pitchFamily="18" charset="0"/>
              </a:rPr>
              <a:t>Y=   </a:t>
            </a:r>
            <a:r>
              <a:rPr lang="en-US" b="1" dirty="0" err="1">
                <a:solidFill>
                  <a:srgbClr val="FF0000"/>
                </a:solidFill>
                <a:highlight>
                  <a:srgbClr val="FFFF00"/>
                </a:highlight>
                <a:latin typeface="Times New Roman" panose="02020603050405020304" pitchFamily="18" charset="0"/>
                <a:cs typeface="Times New Roman" panose="02020603050405020304" pitchFamily="18" charset="0"/>
              </a:rPr>
              <a:t>aX+b</a:t>
            </a:r>
            <a:endParaRPr lang="en-US" b="1" baseline="0" dirty="0">
              <a:solidFill>
                <a:srgbClr val="FF0000"/>
              </a:solidFill>
              <a:highlight>
                <a:srgbClr val="FFFF00"/>
              </a:highlight>
              <a:latin typeface="Times New Roman" panose="02020603050405020304" pitchFamily="18" charset="0"/>
              <a:cs typeface="Times New Roman" panose="02020603050405020304" pitchFamily="18" charset="0"/>
            </a:endParaRPr>
          </a:p>
          <a:p>
            <a:r>
              <a:rPr lang="en-US" b="1" dirty="0">
                <a:solidFill>
                  <a:srgbClr val="FF0000"/>
                </a:solidFill>
                <a:highlight>
                  <a:srgbClr val="FFFF00"/>
                </a:highlight>
                <a:latin typeface="Times New Roman" panose="02020603050405020304" pitchFamily="18" charset="0"/>
                <a:cs typeface="Times New Roman" panose="02020603050405020304" pitchFamily="18" charset="0"/>
              </a:rPr>
              <a:t>X= concentration</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X=</a:t>
            </a:r>
            <a:r>
              <a:rPr lang="en-US" b="1" dirty="0" err="1">
                <a:solidFill>
                  <a:srgbClr val="FF0000"/>
                </a:solidFill>
                <a:latin typeface="Times New Roman" panose="02020603050405020304" pitchFamily="18" charset="0"/>
                <a:cs typeface="Times New Roman" panose="02020603050405020304" pitchFamily="18" charset="0"/>
              </a:rPr>
              <a:t>Y+b</a:t>
            </a:r>
            <a:r>
              <a:rPr lang="en-US" b="1" dirty="0">
                <a:solidFill>
                  <a:srgbClr val="FF0000"/>
                </a:solidFill>
                <a:latin typeface="Times New Roman" panose="02020603050405020304" pitchFamily="18" charset="0"/>
                <a:cs typeface="Times New Roman" panose="02020603050405020304" pitchFamily="18" charset="0"/>
              </a:rPr>
              <a:t>/a</a:t>
            </a:r>
          </a:p>
          <a:p>
            <a:endParaRPr lang="en-US" b="1"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Concentration (X)=(Y+</a:t>
            </a:r>
            <a:r>
              <a:rPr lang="en-US" b="1" baseline="0" dirty="0">
                <a:solidFill>
                  <a:srgbClr val="FF0000"/>
                </a:solidFill>
                <a:latin typeface="Times New Roman" panose="02020603050405020304" pitchFamily="18" charset="0"/>
                <a:cs typeface="Times New Roman" panose="02020603050405020304" pitchFamily="18" charset="0"/>
              </a:rPr>
              <a:t> 0.017</a:t>
            </a:r>
            <a:r>
              <a:rPr lang="en-US" b="1" dirty="0">
                <a:solidFill>
                  <a:srgbClr val="FF0000"/>
                </a:solidFill>
                <a:latin typeface="Times New Roman" panose="02020603050405020304" pitchFamily="18" charset="0"/>
                <a:cs typeface="Times New Roman" panose="02020603050405020304" pitchFamily="18" charset="0"/>
              </a:rPr>
              <a:t>)/</a:t>
            </a:r>
            <a:r>
              <a:rPr lang="en-US" b="1" baseline="0" dirty="0">
                <a:solidFill>
                  <a:srgbClr val="FF0000"/>
                </a:solidFill>
                <a:latin typeface="Times New Roman" panose="02020603050405020304" pitchFamily="18" charset="0"/>
                <a:cs typeface="Times New Roman" panose="02020603050405020304" pitchFamily="18" charset="0"/>
              </a:rPr>
              <a:t>0.0035</a:t>
            </a:r>
            <a:endParaRPr lang="en-US" b="1" dirty="0">
              <a:solidFill>
                <a:srgbClr val="FF0000"/>
              </a:solidFill>
              <a:latin typeface="Times New Roman" panose="02020603050405020304" pitchFamily="18" charset="0"/>
              <a:cs typeface="Times New Roman" panose="02020603050405020304" pitchFamily="18" charset="0"/>
            </a:endParaRPr>
          </a:p>
          <a:p>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4" name="Picture 13" descr="Chart, line chart, scatter chart&#10;&#10;Description automatically generated">
            <a:extLst>
              <a:ext uri="{FF2B5EF4-FFF2-40B4-BE49-F238E27FC236}">
                <a16:creationId xmlns:a16="http://schemas.microsoft.com/office/drawing/2014/main" id="{787BC921-D7A4-5ADB-70FE-1448C3E59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45" y="4638907"/>
            <a:ext cx="4087150" cy="2160351"/>
          </a:xfrm>
          <a:prstGeom prst="rect">
            <a:avLst/>
          </a:prstGeom>
        </p:spPr>
      </p:pic>
      <p:cxnSp>
        <p:nvCxnSpPr>
          <p:cNvPr id="15" name="Straight Arrow Connector 14">
            <a:extLst>
              <a:ext uri="{FF2B5EF4-FFF2-40B4-BE49-F238E27FC236}">
                <a16:creationId xmlns:a16="http://schemas.microsoft.com/office/drawing/2014/main" id="{4B316680-602C-199E-BF13-653B0FDE20A0}"/>
              </a:ext>
            </a:extLst>
          </p:cNvPr>
          <p:cNvCxnSpPr>
            <a:cxnSpLocks/>
          </p:cNvCxnSpPr>
          <p:nvPr/>
        </p:nvCxnSpPr>
        <p:spPr>
          <a:xfrm>
            <a:off x="4318763" y="4890616"/>
            <a:ext cx="3042491" cy="0"/>
          </a:xfrm>
          <a:prstGeom prst="straightConnector1">
            <a:avLst/>
          </a:prstGeom>
          <a:ln w="31750">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3" name="Picture 2" descr="Graphical user interface, application, table, Excel&#10;&#10;Description automatically generated">
            <a:extLst>
              <a:ext uri="{FF2B5EF4-FFF2-40B4-BE49-F238E27FC236}">
                <a16:creationId xmlns:a16="http://schemas.microsoft.com/office/drawing/2014/main" id="{32A3E812-4307-9742-6EBD-1F7651C1B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17" y="563118"/>
            <a:ext cx="9112250" cy="3454400"/>
          </a:xfrm>
          <a:prstGeom prst="rect">
            <a:avLst/>
          </a:prstGeom>
        </p:spPr>
      </p:pic>
      <p:sp>
        <p:nvSpPr>
          <p:cNvPr id="4" name="Rectangle 3">
            <a:extLst>
              <a:ext uri="{FF2B5EF4-FFF2-40B4-BE49-F238E27FC236}">
                <a16:creationId xmlns:a16="http://schemas.microsoft.com/office/drawing/2014/main" id="{E13A1E3F-A53D-F399-F283-13156DE68092}"/>
              </a:ext>
            </a:extLst>
          </p:cNvPr>
          <p:cNvSpPr/>
          <p:nvPr/>
        </p:nvSpPr>
        <p:spPr>
          <a:xfrm>
            <a:off x="8095068" y="544369"/>
            <a:ext cx="613317" cy="34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4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24DE1A-78E5-EF73-29B4-0AE57B9ACEE4}"/>
              </a:ext>
            </a:extLst>
          </p:cNvPr>
          <p:cNvSpPr txBox="1"/>
          <p:nvPr/>
        </p:nvSpPr>
        <p:spPr>
          <a:xfrm>
            <a:off x="4237464" y="278108"/>
            <a:ext cx="4527395" cy="523220"/>
          </a:xfrm>
          <a:prstGeom prst="rect">
            <a:avLst/>
          </a:prstGeom>
          <a:noFill/>
        </p:spPr>
        <p:txBody>
          <a:bodyPr wrap="square">
            <a:spAutoFit/>
          </a:bodyPr>
          <a:lstStyle/>
          <a:p>
            <a:r>
              <a:rPr lang="en-US" sz="2800" b="1" dirty="0">
                <a:solidFill>
                  <a:srgbClr val="C00000"/>
                </a:solidFill>
                <a:latin typeface="Times New Roman" panose="02020603050405020304" pitchFamily="18" charset="0"/>
                <a:ea typeface="Calibri" panose="020F0502020204030204" pitchFamily="34" charset="0"/>
              </a:rPr>
              <a:t>S</a:t>
            </a:r>
            <a:r>
              <a:rPr lang="en-US" sz="2800" b="1" dirty="0">
                <a:solidFill>
                  <a:srgbClr val="C00000"/>
                </a:solidFill>
                <a:effectLst/>
                <a:latin typeface="Times New Roman" panose="02020603050405020304" pitchFamily="18" charset="0"/>
                <a:ea typeface="Calibri" panose="020F0502020204030204" pitchFamily="34" charset="0"/>
              </a:rPr>
              <a:t>ystemic Fungal infection</a:t>
            </a:r>
            <a:endParaRPr lang="en-US" sz="2800" b="1" dirty="0">
              <a:solidFill>
                <a:srgbClr val="C00000"/>
              </a:solidFill>
            </a:endParaRPr>
          </a:p>
        </p:txBody>
      </p:sp>
      <p:sp>
        <p:nvSpPr>
          <p:cNvPr id="7" name="TextBox 6">
            <a:extLst>
              <a:ext uri="{FF2B5EF4-FFF2-40B4-BE49-F238E27FC236}">
                <a16:creationId xmlns:a16="http://schemas.microsoft.com/office/drawing/2014/main" id="{E5AD5164-7136-20CC-AAEA-CEEB92688072}"/>
              </a:ext>
            </a:extLst>
          </p:cNvPr>
          <p:cNvSpPr txBox="1"/>
          <p:nvPr/>
        </p:nvSpPr>
        <p:spPr>
          <a:xfrm>
            <a:off x="688589" y="1173770"/>
            <a:ext cx="10507236" cy="4524315"/>
          </a:xfrm>
          <a:prstGeom prst="rect">
            <a:avLst/>
          </a:prstGeom>
          <a:noFill/>
        </p:spPr>
        <p:txBody>
          <a:bodyPr wrap="square">
            <a:spAutoFit/>
          </a:bodyPr>
          <a:lstStyle/>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Most systemic fungal infections are caused by </a:t>
            </a:r>
            <a:r>
              <a:rPr lang="en-US" sz="2400" b="1" dirty="0">
                <a:solidFill>
                  <a:schemeClr val="accent6">
                    <a:lumMod val="75000"/>
                  </a:schemeClr>
                </a:solidFill>
                <a:latin typeface="Times New Roman" panose="02020603050405020304" pitchFamily="18" charset="0"/>
                <a:cs typeface="Times New Roman" panose="02020603050405020304" pitchFamily="18" charset="0"/>
              </a:rPr>
              <a:t>Opportunistic fungal** </a:t>
            </a:r>
            <a:r>
              <a:rPr lang="en-US" sz="2400" dirty="0">
                <a:latin typeface="Times New Roman" panose="02020603050405020304" pitchFamily="18" charset="0"/>
                <a:cs typeface="Times New Roman" panose="02020603050405020304" pitchFamily="18" charset="0"/>
              </a:rPr>
              <a:t>pathogens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i="0" dirty="0">
                <a:solidFill>
                  <a:srgbClr val="111111"/>
                </a:solidFill>
                <a:effectLst/>
                <a:latin typeface="Roboto" panose="02000000000000000000" pitchFamily="2" charset="0"/>
              </a:rPr>
              <a:t> </a:t>
            </a:r>
            <a:r>
              <a:rPr lang="en-US" sz="2400" b="1" i="0" dirty="0">
                <a:solidFill>
                  <a:schemeClr val="accent6">
                    <a:lumMod val="75000"/>
                  </a:schemeClr>
                </a:solidFill>
                <a:effectLst/>
                <a:latin typeface="Roboto" panose="02000000000000000000" pitchFamily="2" charset="0"/>
              </a:rPr>
              <a:t>**</a:t>
            </a:r>
            <a:r>
              <a:rPr lang="en-US" sz="2400" i="0" dirty="0">
                <a:solidFill>
                  <a:schemeClr val="accent6">
                    <a:lumMod val="75000"/>
                  </a:schemeClr>
                </a:solidFill>
                <a:effectLst/>
                <a:latin typeface="Times New Roman" panose="02020603050405020304" pitchFamily="18" charset="0"/>
                <a:cs typeface="Times New Roman" panose="02020603050405020304" pitchFamily="18" charset="0"/>
              </a:rPr>
              <a:t>Fungi that are nonpathogenic in the immunocompetent host, mostly exist as part of the normal flora in the upper respiratory tract. </a:t>
            </a:r>
          </a:p>
          <a:p>
            <a:pPr marL="342900" indent="-342900">
              <a:buFont typeface="Wingdings" panose="05000000000000000000" pitchFamily="2" charset="2"/>
              <a:buChar char="Ø"/>
            </a:pPr>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Common in immunocompromised hosts.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Disease can also occur in immunocompetent individuals if the exposure dose is high</a:t>
            </a:r>
          </a:p>
        </p:txBody>
      </p:sp>
    </p:spTree>
    <p:extLst>
      <p:ext uri="{BB962C8B-B14F-4D97-AF65-F5344CB8AC3E}">
        <p14:creationId xmlns:p14="http://schemas.microsoft.com/office/powerpoint/2010/main" val="205658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CC195F-0F62-8706-89BF-9CD9E3F8B5FF}"/>
              </a:ext>
            </a:extLst>
          </p:cNvPr>
          <p:cNvSpPr txBox="1"/>
          <p:nvPr/>
        </p:nvSpPr>
        <p:spPr>
          <a:xfrm>
            <a:off x="1115121" y="1318735"/>
            <a:ext cx="11184673" cy="3908762"/>
          </a:xfrm>
          <a:prstGeom prst="rect">
            <a:avLst/>
          </a:prstGeom>
          <a:noFill/>
        </p:spPr>
        <p:txBody>
          <a:bodyPr wrap="square">
            <a:spAutoFit/>
          </a:bodyPr>
          <a:lstStyle/>
          <a:p>
            <a:r>
              <a:rPr lang="en-US" sz="2400" b="0" i="0" dirty="0">
                <a:effectLst/>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T</a:t>
            </a:r>
            <a:r>
              <a:rPr lang="en-US" sz="2800" b="1" i="0" dirty="0">
                <a:effectLst/>
                <a:latin typeface="Times New Roman" panose="02020603050405020304" pitchFamily="18" charset="0"/>
                <a:cs typeface="Times New Roman" panose="02020603050405020304" pitchFamily="18" charset="0"/>
              </a:rPr>
              <a:t>he main organisms isolated most frequently from immunocompromised patients are :</a:t>
            </a:r>
          </a:p>
          <a:p>
            <a:endParaRPr lang="en-US" sz="2400" b="0" i="0" dirty="0">
              <a:effectLst/>
              <a:latin typeface="Times New Roman" panose="02020603050405020304" pitchFamily="18" charset="0"/>
              <a:cs typeface="Times New Roman" panose="02020603050405020304" pitchFamily="18" charset="0"/>
            </a:endParaRPr>
          </a:p>
          <a:p>
            <a:r>
              <a:rPr lang="en-US" sz="2400" b="0" i="1" dirty="0">
                <a:solidFill>
                  <a:srgbClr val="C00000"/>
                </a:solidFill>
                <a:effectLst/>
                <a:latin typeface="Times New Roman" panose="02020603050405020304" pitchFamily="18" charset="0"/>
                <a:cs typeface="Times New Roman" panose="02020603050405020304" pitchFamily="18" charset="0"/>
              </a:rPr>
              <a:t>Aspergillus </a:t>
            </a:r>
            <a:r>
              <a:rPr lang="en-US" sz="2400" b="0" i="0" dirty="0" err="1">
                <a:solidFill>
                  <a:srgbClr val="C00000"/>
                </a:solidFill>
                <a:effectLst/>
                <a:latin typeface="Times New Roman" panose="02020603050405020304" pitchFamily="18" charset="0"/>
                <a:cs typeface="Times New Roman" panose="02020603050405020304" pitchFamily="18" charset="0"/>
              </a:rPr>
              <a:t>spp</a:t>
            </a:r>
            <a:r>
              <a:rPr lang="en-US" sz="2400" b="0" i="0" dirty="0">
                <a:solidFill>
                  <a:srgbClr val="C00000"/>
                </a:solidFill>
                <a:effectLst/>
                <a:latin typeface="Times New Roman" panose="02020603050405020304" pitchFamily="18" charset="0"/>
                <a:cs typeface="Times New Roman" panose="02020603050405020304" pitchFamily="18" charset="0"/>
              </a:rPr>
              <a:t> (cause </a:t>
            </a:r>
            <a:r>
              <a:rPr lang="en-US" sz="2400" b="1" i="0" dirty="0">
                <a:solidFill>
                  <a:srgbClr val="C00000"/>
                </a:solidFill>
                <a:effectLst/>
                <a:latin typeface="Times New Roman" panose="02020603050405020304" pitchFamily="18" charset="0"/>
                <a:cs typeface="Times New Roman" panose="02020603050405020304" pitchFamily="18" charset="0"/>
              </a:rPr>
              <a:t>Aspergillosis)</a:t>
            </a:r>
          </a:p>
          <a:p>
            <a:endParaRPr lang="en-US" sz="2400" b="0" i="0" dirty="0">
              <a:solidFill>
                <a:srgbClr val="C00000"/>
              </a:solidFill>
              <a:effectLst/>
              <a:latin typeface="Times New Roman" panose="02020603050405020304" pitchFamily="18" charset="0"/>
              <a:cs typeface="Times New Roman" panose="02020603050405020304" pitchFamily="18" charset="0"/>
            </a:endParaRPr>
          </a:p>
          <a:p>
            <a:endParaRPr lang="en-US" sz="2400" b="0" i="0" dirty="0">
              <a:solidFill>
                <a:srgbClr val="C00000"/>
              </a:solidFill>
              <a:effectLst/>
              <a:latin typeface="Times New Roman" panose="02020603050405020304" pitchFamily="18" charset="0"/>
              <a:cs typeface="Times New Roman" panose="02020603050405020304" pitchFamily="18" charset="0"/>
            </a:endParaRPr>
          </a:p>
          <a:p>
            <a:r>
              <a:rPr lang="en-US" sz="2400" b="0" i="1" dirty="0">
                <a:solidFill>
                  <a:srgbClr val="C00000"/>
                </a:solidFill>
                <a:effectLst/>
                <a:latin typeface="Times New Roman" panose="02020603050405020304" pitchFamily="18" charset="0"/>
                <a:cs typeface="Times New Roman" panose="02020603050405020304" pitchFamily="18" charset="0"/>
              </a:rPr>
              <a:t>Candida</a:t>
            </a:r>
            <a:r>
              <a:rPr lang="en-US" sz="2400" b="0" i="0" dirty="0">
                <a:solidFill>
                  <a:srgbClr val="C00000"/>
                </a:solidFill>
                <a:effectLst/>
                <a:latin typeface="Times New Roman" panose="02020603050405020304" pitchFamily="18" charset="0"/>
                <a:cs typeface="Times New Roman" panose="02020603050405020304" pitchFamily="18" charset="0"/>
              </a:rPr>
              <a:t> spp. </a:t>
            </a:r>
          </a:p>
          <a:p>
            <a:endParaRPr lang="en-US" sz="2400" b="0" i="0" dirty="0">
              <a:solidFill>
                <a:srgbClr val="C00000"/>
              </a:solidFill>
              <a:effectLst/>
              <a:latin typeface="Times New Roman" panose="02020603050405020304" pitchFamily="18" charset="0"/>
              <a:cs typeface="Times New Roman" panose="02020603050405020304" pitchFamily="18" charset="0"/>
            </a:endParaRPr>
          </a:p>
          <a:p>
            <a:r>
              <a:rPr lang="en-US" sz="2400" b="0" i="1" dirty="0">
                <a:solidFill>
                  <a:srgbClr val="C00000"/>
                </a:solidFill>
                <a:effectLst/>
                <a:latin typeface="Times New Roman" panose="02020603050405020304" pitchFamily="18" charset="0"/>
                <a:cs typeface="Times New Roman" panose="02020603050405020304" pitchFamily="18" charset="0"/>
              </a:rPr>
              <a:t>Cryptococcus</a:t>
            </a:r>
            <a:r>
              <a:rPr lang="en-US" sz="2400" b="0" i="0" dirty="0">
                <a:solidFill>
                  <a:srgbClr val="C00000"/>
                </a:solidFill>
                <a:effectLst/>
                <a:latin typeface="Times New Roman" panose="02020603050405020304" pitchFamily="18" charset="0"/>
                <a:cs typeface="Times New Roman" panose="02020603050405020304" pitchFamily="18" charset="0"/>
              </a:rPr>
              <a:t> </a:t>
            </a:r>
            <a:r>
              <a:rPr lang="en-US" sz="2400" b="0" i="0" dirty="0" err="1">
                <a:solidFill>
                  <a:srgbClr val="C00000"/>
                </a:solidFill>
                <a:effectLst/>
                <a:latin typeface="Times New Roman" panose="02020603050405020304" pitchFamily="18" charset="0"/>
                <a:cs typeface="Times New Roman" panose="02020603050405020304" pitchFamily="18" charset="0"/>
              </a:rPr>
              <a:t>spp</a:t>
            </a:r>
            <a:endParaRPr lang="en-US" sz="2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022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83DF4-933E-3A9F-4940-53AC3A7C8466}"/>
              </a:ext>
            </a:extLst>
          </p:cNvPr>
          <p:cNvSpPr txBox="1"/>
          <p:nvPr/>
        </p:nvSpPr>
        <p:spPr>
          <a:xfrm>
            <a:off x="811713" y="810179"/>
            <a:ext cx="10568569" cy="2985433"/>
          </a:xfrm>
          <a:prstGeom prst="rect">
            <a:avLst/>
          </a:prstGeom>
          <a:noFill/>
        </p:spPr>
        <p:txBody>
          <a:bodyPr wrap="square">
            <a:spAutoFit/>
          </a:bodyPr>
          <a:lstStyle/>
          <a:p>
            <a:endParaRPr lang="en-US" sz="2000" b="0" i="0" dirty="0">
              <a:solidFill>
                <a:srgbClr val="444444"/>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srgbClr val="444444"/>
                </a:solidFill>
                <a:latin typeface="Times New Roman" panose="02020603050405020304" pitchFamily="18" charset="0"/>
                <a:cs typeface="Times New Roman" panose="02020603050405020304" pitchFamily="18" charset="0"/>
              </a:rPr>
              <a:t>I</a:t>
            </a:r>
            <a:r>
              <a:rPr lang="en-US" sz="2400" b="0" i="0" dirty="0">
                <a:solidFill>
                  <a:srgbClr val="444444"/>
                </a:solidFill>
                <a:effectLst/>
                <a:latin typeface="Times New Roman" panose="02020603050405020304" pitchFamily="18" charset="0"/>
                <a:cs typeface="Times New Roman" panose="02020603050405020304" pitchFamily="18" charset="0"/>
              </a:rPr>
              <a:t>nfection caused by Aspergillus</a:t>
            </a:r>
          </a:p>
          <a:p>
            <a:pPr marL="342900" indent="-342900">
              <a:buFont typeface="Wingdings" panose="05000000000000000000" pitchFamily="2" charset="2"/>
              <a:buChar char="§"/>
            </a:pPr>
            <a:endParaRPr lang="en-US" sz="2400" dirty="0">
              <a:solidFill>
                <a:srgbClr val="444444"/>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0" i="0" dirty="0">
                <a:solidFill>
                  <a:srgbClr val="222222"/>
                </a:solidFill>
                <a:effectLst/>
                <a:latin typeface="Times New Roman" panose="02020603050405020304" pitchFamily="18" charset="0"/>
                <a:cs typeface="Times New Roman" panose="02020603050405020304" pitchFamily="18" charset="0"/>
              </a:rPr>
              <a:t>Almost 200 species have been described, such as: </a:t>
            </a:r>
            <a:r>
              <a:rPr lang="en-US" sz="2400" b="1" i="1" u="sng" dirty="0">
                <a:solidFill>
                  <a:srgbClr val="202122"/>
                </a:solidFill>
                <a:effectLst/>
                <a:latin typeface="Times New Roman" panose="02020603050405020304" pitchFamily="18" charset="0"/>
                <a:cs typeface="Times New Roman" panose="02020603050405020304" pitchFamily="18" charset="0"/>
              </a:rPr>
              <a:t>Aspergillus fumigatus</a:t>
            </a:r>
            <a:r>
              <a:rPr lang="en-US" sz="2400" b="1" i="0" u="sng" dirty="0">
                <a:solidFill>
                  <a:srgbClr val="222222"/>
                </a:solidFill>
                <a:effectLst/>
                <a:latin typeface="Times New Roman" panose="02020603050405020304" pitchFamily="18" charset="0"/>
                <a:cs typeface="Times New Roman" panose="02020603050405020304" pitchFamily="18" charset="0"/>
              </a:rPr>
              <a:t>, </a:t>
            </a:r>
            <a:r>
              <a:rPr lang="en-US" sz="2400" b="1" i="1" u="sng" dirty="0">
                <a:solidFill>
                  <a:srgbClr val="202122"/>
                </a:solidFill>
                <a:effectLst/>
                <a:latin typeface="Times New Roman" panose="02020603050405020304" pitchFamily="18" charset="0"/>
                <a:cs typeface="Times New Roman" panose="02020603050405020304" pitchFamily="18" charset="0"/>
              </a:rPr>
              <a:t>Aspergillus</a:t>
            </a:r>
            <a:r>
              <a:rPr lang="en-US" sz="2400" b="1" i="0" u="sng" dirty="0">
                <a:solidFill>
                  <a:srgbClr val="222222"/>
                </a:solidFill>
                <a:effectLst/>
                <a:latin typeface="Times New Roman" panose="02020603050405020304" pitchFamily="18" charset="0"/>
                <a:cs typeface="Times New Roman" panose="02020603050405020304" pitchFamily="18" charset="0"/>
              </a:rPr>
              <a:t> </a:t>
            </a:r>
            <a:r>
              <a:rPr lang="en-US" sz="2400" b="1" i="1" u="sng" dirty="0">
                <a:solidFill>
                  <a:srgbClr val="222222"/>
                </a:solidFill>
                <a:effectLst/>
                <a:latin typeface="Times New Roman" panose="02020603050405020304" pitchFamily="18" charset="0"/>
                <a:cs typeface="Times New Roman" panose="02020603050405020304" pitchFamily="18" charset="0"/>
              </a:rPr>
              <a:t>flavus</a:t>
            </a:r>
            <a:r>
              <a:rPr lang="en-US" sz="2400" b="1" i="0" u="sng" dirty="0">
                <a:solidFill>
                  <a:srgbClr val="222222"/>
                </a:solidFill>
                <a:effectLst/>
                <a:latin typeface="Times New Roman" panose="02020603050405020304" pitchFamily="18" charset="0"/>
                <a:cs typeface="Times New Roman" panose="02020603050405020304" pitchFamily="18" charset="0"/>
              </a:rPr>
              <a:t>, </a:t>
            </a:r>
            <a:r>
              <a:rPr lang="en-US" sz="2400" b="1" i="1" u="sng" dirty="0">
                <a:solidFill>
                  <a:srgbClr val="202122"/>
                </a:solidFill>
                <a:effectLst/>
                <a:latin typeface="Times New Roman" panose="02020603050405020304" pitchFamily="18" charset="0"/>
                <a:cs typeface="Times New Roman" panose="02020603050405020304" pitchFamily="18" charset="0"/>
              </a:rPr>
              <a:t>Aspergillus</a:t>
            </a:r>
            <a:r>
              <a:rPr lang="en-US" sz="2400" b="1" i="0" u="sng" dirty="0">
                <a:solidFill>
                  <a:srgbClr val="222222"/>
                </a:solidFill>
                <a:effectLst/>
                <a:latin typeface="Times New Roman" panose="02020603050405020304" pitchFamily="18" charset="0"/>
                <a:cs typeface="Times New Roman" panose="02020603050405020304" pitchFamily="18" charset="0"/>
              </a:rPr>
              <a:t> </a:t>
            </a:r>
            <a:r>
              <a:rPr lang="en-US" sz="2400" b="1" i="1" u="sng" dirty="0" err="1">
                <a:solidFill>
                  <a:srgbClr val="222222"/>
                </a:solidFill>
                <a:effectLst/>
                <a:latin typeface="Times New Roman" panose="02020603050405020304" pitchFamily="18" charset="0"/>
                <a:cs typeface="Times New Roman" panose="02020603050405020304" pitchFamily="18" charset="0"/>
              </a:rPr>
              <a:t>niger</a:t>
            </a:r>
            <a:r>
              <a:rPr lang="en-US" sz="2400" b="1" i="1" u="sng" dirty="0">
                <a:solidFill>
                  <a:srgbClr val="222222"/>
                </a:solidFill>
                <a:effectLst/>
                <a:latin typeface="Times New Roman" panose="02020603050405020304" pitchFamily="18" charset="0"/>
                <a:cs typeface="Times New Roman" panose="02020603050405020304" pitchFamily="18" charset="0"/>
              </a:rPr>
              <a:t>.</a:t>
            </a:r>
            <a:endParaRPr lang="en-US" sz="2400" b="1" i="1" u="sng" dirty="0">
              <a:solidFill>
                <a:srgbClr val="444444"/>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400" b="0" i="0" dirty="0">
              <a:solidFill>
                <a:srgbClr val="444444"/>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0" i="0" dirty="0">
                <a:solidFill>
                  <a:srgbClr val="444444"/>
                </a:solidFill>
                <a:effectLst/>
                <a:latin typeface="Times New Roman" panose="02020603050405020304" pitchFamily="18" charset="0"/>
                <a:cs typeface="Times New Roman" panose="02020603050405020304" pitchFamily="18" charset="0"/>
              </a:rPr>
              <a:t>The infection, </a:t>
            </a:r>
            <a:r>
              <a:rPr lang="en-US" sz="2400" b="0" i="0" dirty="0">
                <a:solidFill>
                  <a:srgbClr val="FF0000"/>
                </a:solidFill>
                <a:effectLst/>
                <a:latin typeface="Times New Roman" panose="02020603050405020304" pitchFamily="18" charset="0"/>
                <a:cs typeface="Times New Roman" panose="02020603050405020304" pitchFamily="18" charset="0"/>
              </a:rPr>
              <a:t>usually affects the respiratory system </a:t>
            </a:r>
            <a:r>
              <a:rPr lang="en-US" sz="2400" b="0" i="0" dirty="0">
                <a:solidFill>
                  <a:srgbClr val="444444"/>
                </a:solidFill>
                <a:effectLst/>
                <a:latin typeface="Times New Roman" panose="02020603050405020304" pitchFamily="18" charset="0"/>
                <a:cs typeface="Times New Roman" panose="02020603050405020304" pitchFamily="18" charset="0"/>
              </a:rPr>
              <a:t>and may lead to breathing problems.</a:t>
            </a:r>
            <a:endParaRPr lang="en-US" sz="2400" dirty="0">
              <a:latin typeface="Times New Roman" panose="02020603050405020304" pitchFamily="18" charset="0"/>
              <a:cs typeface="Times New Roman" panose="02020603050405020304" pitchFamily="18" charset="0"/>
            </a:endParaRPr>
          </a:p>
        </p:txBody>
      </p:sp>
      <p:pic>
        <p:nvPicPr>
          <p:cNvPr id="5" name="Picture 4" descr="Diagram&#10;&#10;Description automatically generated">
            <a:extLst>
              <a:ext uri="{FF2B5EF4-FFF2-40B4-BE49-F238E27FC236}">
                <a16:creationId xmlns:a16="http://schemas.microsoft.com/office/drawing/2014/main" id="{F2CDD58B-8051-36B1-A0B5-D2C422B25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933" y="3539454"/>
            <a:ext cx="7095250" cy="3214517"/>
          </a:xfrm>
          <a:prstGeom prst="rect">
            <a:avLst/>
          </a:prstGeom>
        </p:spPr>
      </p:pic>
      <p:sp>
        <p:nvSpPr>
          <p:cNvPr id="9" name="TextBox 8">
            <a:extLst>
              <a:ext uri="{FF2B5EF4-FFF2-40B4-BE49-F238E27FC236}">
                <a16:creationId xmlns:a16="http://schemas.microsoft.com/office/drawing/2014/main" id="{049CBA52-E605-F7FC-70B9-CD8D485493F4}"/>
              </a:ext>
            </a:extLst>
          </p:cNvPr>
          <p:cNvSpPr txBox="1"/>
          <p:nvPr/>
        </p:nvSpPr>
        <p:spPr>
          <a:xfrm>
            <a:off x="1058897" y="4108829"/>
            <a:ext cx="3353730" cy="1938992"/>
          </a:xfrm>
          <a:prstGeom prst="rect">
            <a:avLst/>
          </a:prstGeom>
          <a:noFill/>
        </p:spPr>
        <p:txBody>
          <a:bodyPr wrap="square">
            <a:spAutoFit/>
          </a:bodyPr>
          <a:lstStyle/>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Cough</a:t>
            </a:r>
          </a:p>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Wheezing</a:t>
            </a:r>
          </a:p>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Coughing up blood</a:t>
            </a:r>
          </a:p>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Shortness of breath</a:t>
            </a:r>
          </a:p>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Chest pain</a:t>
            </a:r>
          </a:p>
          <a:p>
            <a:pPr algn="l">
              <a:buFont typeface="Arial" panose="020B0604020202020204" pitchFamily="34" charset="0"/>
              <a:buChar char="•"/>
            </a:pPr>
            <a:r>
              <a:rPr lang="en-US" sz="2000" b="0" i="0" dirty="0">
                <a:solidFill>
                  <a:srgbClr val="444444"/>
                </a:solidFill>
                <a:effectLst/>
                <a:latin typeface="Times New Roman" panose="02020603050405020304" pitchFamily="18" charset="0"/>
                <a:cs typeface="Times New Roman" panose="02020603050405020304" pitchFamily="18" charset="0"/>
              </a:rPr>
              <a:t>Skin lesions</a:t>
            </a:r>
          </a:p>
        </p:txBody>
      </p:sp>
      <p:sp>
        <p:nvSpPr>
          <p:cNvPr id="11" name="TextBox 10">
            <a:extLst>
              <a:ext uri="{FF2B5EF4-FFF2-40B4-BE49-F238E27FC236}">
                <a16:creationId xmlns:a16="http://schemas.microsoft.com/office/drawing/2014/main" id="{117AF853-10B5-8A25-0896-0A34A615E43D}"/>
              </a:ext>
            </a:extLst>
          </p:cNvPr>
          <p:cNvSpPr txBox="1"/>
          <p:nvPr/>
        </p:nvSpPr>
        <p:spPr>
          <a:xfrm>
            <a:off x="4451194" y="104029"/>
            <a:ext cx="3289609" cy="584775"/>
          </a:xfrm>
          <a:prstGeom prst="rect">
            <a:avLst/>
          </a:prstGeom>
          <a:noFill/>
        </p:spPr>
        <p:txBody>
          <a:bodyPr wrap="square">
            <a:spAutoFit/>
          </a:bodyPr>
          <a:lstStyle/>
          <a:p>
            <a:pPr algn="ctr"/>
            <a:r>
              <a:rPr lang="en-US" sz="3200" b="1" i="0" dirty="0">
                <a:solidFill>
                  <a:srgbClr val="C00000"/>
                </a:solidFill>
                <a:effectLst/>
                <a:latin typeface="Times New Roman" panose="02020603050405020304" pitchFamily="18" charset="0"/>
                <a:cs typeface="Times New Roman" panose="02020603050405020304" pitchFamily="18" charset="0"/>
              </a:rPr>
              <a:t>Aspergillosis</a:t>
            </a:r>
          </a:p>
        </p:txBody>
      </p:sp>
    </p:spTree>
    <p:extLst>
      <p:ext uri="{BB962C8B-B14F-4D97-AF65-F5344CB8AC3E}">
        <p14:creationId xmlns:p14="http://schemas.microsoft.com/office/powerpoint/2010/main" val="99164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47479F-C7BB-92E9-EAF8-2E32731AE9C6}"/>
              </a:ext>
            </a:extLst>
          </p:cNvPr>
          <p:cNvSpPr txBox="1"/>
          <p:nvPr/>
        </p:nvSpPr>
        <p:spPr>
          <a:xfrm>
            <a:off x="758283" y="688804"/>
            <a:ext cx="11340790" cy="6001643"/>
          </a:xfrm>
          <a:prstGeom prst="rect">
            <a:avLst/>
          </a:prstGeom>
          <a:noFill/>
        </p:spPr>
        <p:txBody>
          <a:bodyPr wrap="square">
            <a:spAutoFit/>
          </a:bodyPr>
          <a:lstStyle/>
          <a:p>
            <a:pPr marL="342900" indent="-342900">
              <a:buFont typeface="Wingdings" panose="05000000000000000000" pitchFamily="2" charset="2"/>
              <a:buChar char="§"/>
            </a:pPr>
            <a:r>
              <a:rPr lang="en-US" sz="2400" b="1" i="0" dirty="0">
                <a:solidFill>
                  <a:schemeClr val="accent6">
                    <a:lumMod val="75000"/>
                  </a:schemeClr>
                </a:solidFill>
                <a:effectLst/>
                <a:latin typeface="Times New Roman" panose="02020603050405020304" pitchFamily="18" charset="0"/>
                <a:cs typeface="Times New Roman" panose="02020603050405020304" pitchFamily="18" charset="0"/>
              </a:rPr>
              <a:t>Galactomannan (GM)</a:t>
            </a:r>
            <a:r>
              <a:rPr lang="en-US" sz="2400" b="0" i="0" dirty="0">
                <a:effectLst/>
                <a:latin typeface="Times New Roman" panose="02020603050405020304" pitchFamily="18" charset="0"/>
                <a:cs typeface="Times New Roman" panose="02020603050405020304" pitchFamily="18" charset="0"/>
              </a:rPr>
              <a:t> </a:t>
            </a:r>
            <a:r>
              <a:rPr lang="en-US" sz="2400" b="0" i="0" dirty="0">
                <a:solidFill>
                  <a:srgbClr val="333333"/>
                </a:solidFill>
                <a:effectLst/>
                <a:latin typeface="Times New Roman" panose="02020603050405020304" pitchFamily="18" charset="0"/>
                <a:cs typeface="Times New Roman" panose="02020603050405020304" pitchFamily="18" charset="0"/>
              </a:rPr>
              <a:t>aspergillus specific antigen (</a:t>
            </a:r>
            <a:r>
              <a:rPr lang="en-US" sz="2400" b="0" i="0" dirty="0">
                <a:effectLst/>
                <a:latin typeface="Times New Roman" panose="02020603050405020304" pitchFamily="18" charset="0"/>
                <a:cs typeface="Times New Roman" panose="02020603050405020304" pitchFamily="18" charset="0"/>
              </a:rPr>
              <a:t>polysaccharide,)</a:t>
            </a:r>
            <a:r>
              <a:rPr lang="en-US" sz="2400" b="0" i="0" dirty="0">
                <a:solidFill>
                  <a:srgbClr val="333333"/>
                </a:solidFill>
                <a:effectLst/>
                <a:latin typeface="Times New Roman" panose="02020603050405020304" pitchFamily="18" charset="0"/>
                <a:cs typeface="Times New Roman" panose="02020603050405020304" pitchFamily="18" charset="0"/>
              </a:rPr>
              <a:t> found in the cell wall and released during the growth phase of invasive aspergillosis</a:t>
            </a:r>
            <a:r>
              <a:rPr lang="en-US" sz="2400" b="0" i="0" dirty="0">
                <a:effectLst/>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0" i="0" dirty="0">
                <a:effectLst/>
                <a:latin typeface="Times New Roman" panose="02020603050405020304" pitchFamily="18" charset="0"/>
                <a:cs typeface="Times New Roman" panose="02020603050405020304" pitchFamily="18" charset="0"/>
              </a:rPr>
              <a:t>Can be detected in serum samples</a:t>
            </a:r>
          </a:p>
          <a:p>
            <a:pPr marL="34290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Highly </a:t>
            </a:r>
            <a:r>
              <a:rPr lang="en-US" sz="2400" b="1" dirty="0">
                <a:solidFill>
                  <a:schemeClr val="accent3">
                    <a:lumMod val="50000"/>
                  </a:schemeClr>
                </a:solidFill>
                <a:latin typeface="Times New Roman" panose="02020603050405020304" pitchFamily="18" charset="0"/>
                <a:cs typeface="Times New Roman" panose="02020603050405020304" pitchFamily="18" charset="0"/>
              </a:rPr>
              <a:t>immunogenic antigen (</a:t>
            </a:r>
            <a:r>
              <a:rPr lang="en-US" sz="2400" b="1" i="0" dirty="0">
                <a:solidFill>
                  <a:schemeClr val="accent3">
                    <a:lumMod val="50000"/>
                  </a:schemeClr>
                </a:solidFill>
                <a:effectLst/>
                <a:latin typeface="Times New Roman" panose="02020603050405020304" pitchFamily="18" charset="0"/>
                <a:cs typeface="Times New Roman" panose="02020603050405020304" pitchFamily="18" charset="0"/>
              </a:rPr>
              <a:t>immunogen)</a:t>
            </a:r>
            <a:r>
              <a:rPr lang="en-US" sz="2400" b="1" dirty="0">
                <a:solidFill>
                  <a:schemeClr val="accent3">
                    <a:lumMod val="50000"/>
                  </a:schemeClr>
                </a:solidFill>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dirty="0">
                <a:solidFill>
                  <a:schemeClr val="accent3">
                    <a:lumMod val="50000"/>
                  </a:schemeClr>
                </a:solidFill>
                <a:latin typeface="Times New Roman" panose="02020603050405020304" pitchFamily="18" charset="0"/>
                <a:cs typeface="Times New Roman" panose="02020603050405020304" pitchFamily="18" charset="0"/>
              </a:rPr>
              <a:t>***A</a:t>
            </a:r>
            <a:r>
              <a:rPr lang="en-US" sz="2400" b="0" i="0" dirty="0">
                <a:solidFill>
                  <a:schemeClr val="accent3">
                    <a:lumMod val="50000"/>
                  </a:schemeClr>
                </a:solidFill>
                <a:effectLst/>
                <a:latin typeface="Times New Roman" panose="02020603050405020304" pitchFamily="18" charset="0"/>
                <a:cs typeface="Times New Roman" panose="02020603050405020304" pitchFamily="18" charset="0"/>
              </a:rPr>
              <a:t>ntigens that are capable of inducing an immune response via inducing Ab production  ( and/or cell-mediated immune response rather than </a:t>
            </a:r>
            <a:r>
              <a:rPr lang="en-US" sz="2400" b="0" i="0" dirty="0">
                <a:solidFill>
                  <a:schemeClr val="accent1">
                    <a:lumMod val="75000"/>
                  </a:schemeClr>
                </a:solidFill>
                <a:effectLst/>
                <a:latin typeface="Times New Roman" panose="02020603050405020304" pitchFamily="18" charset="0"/>
                <a:cs typeface="Times New Roman" panose="02020603050405020304" pitchFamily="18" charset="0"/>
              </a:rPr>
              <a:t>immunological tolerance**.</a:t>
            </a:r>
          </a:p>
          <a:p>
            <a:pPr marL="342900" indent="-342900">
              <a:buFont typeface="Wingdings" panose="05000000000000000000" pitchFamily="2" charset="2"/>
              <a:buChar char="§"/>
            </a:pPr>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b="1" i="0" u="sng" dirty="0">
                <a:solidFill>
                  <a:srgbClr val="C00000"/>
                </a:solidFill>
                <a:effectLst/>
                <a:latin typeface="Times New Roman" panose="02020603050405020304" pitchFamily="18" charset="0"/>
                <a:cs typeface="Times New Roman" panose="02020603050405020304" pitchFamily="18" charset="0"/>
              </a:rPr>
              <a:t>The key difference between the antigen and the immunogen is that an immunogen is necessarily an antigen, but an antigen may not necessarily be an immunogen.</a:t>
            </a:r>
          </a:p>
          <a:p>
            <a:endParaRPr lang="en-US" sz="2400" b="1" i="0" dirty="0">
              <a:solidFill>
                <a:srgbClr val="C00000"/>
              </a:solidFill>
              <a:effectLst/>
              <a:latin typeface="Times New Roman" panose="02020603050405020304" pitchFamily="18" charset="0"/>
              <a:cs typeface="Times New Roman" panose="02020603050405020304" pitchFamily="18" charset="0"/>
            </a:endParaRPr>
          </a:p>
          <a:p>
            <a:r>
              <a:rPr lang="en-US" sz="2400" b="1" dirty="0">
                <a:solidFill>
                  <a:schemeClr val="accent1">
                    <a:lumMod val="75000"/>
                  </a:schemeClr>
                </a:solidFill>
                <a:latin typeface="Times New Roman" panose="02020603050405020304" pitchFamily="18" charset="0"/>
                <a:cs typeface="Times New Roman" panose="02020603050405020304" pitchFamily="18" charset="0"/>
              </a:rPr>
              <a:t>**</a:t>
            </a:r>
            <a:r>
              <a:rPr lang="en-US" sz="2400" b="1" i="0" dirty="0">
                <a:solidFill>
                  <a:schemeClr val="accent1">
                    <a:lumMod val="75000"/>
                  </a:schemeClr>
                </a:solidFill>
                <a:effectLst/>
                <a:latin typeface="Times New Roman" panose="02020603050405020304" pitchFamily="18" charset="0"/>
                <a:cs typeface="Times New Roman" panose="02020603050405020304" pitchFamily="18" charset="0"/>
              </a:rPr>
              <a:t>Immunological tolerance=</a:t>
            </a:r>
            <a:r>
              <a:rPr lang="en-US" sz="2400" b="0" i="0" dirty="0">
                <a:solidFill>
                  <a:schemeClr val="accent1">
                    <a:lumMod val="75000"/>
                  </a:schemeClr>
                </a:solidFill>
                <a:effectLst/>
                <a:latin typeface="Times New Roman" panose="02020603050405020304" pitchFamily="18" charset="0"/>
                <a:cs typeface="Times New Roman" panose="02020603050405020304" pitchFamily="18" charset="0"/>
              </a:rPr>
              <a:t> do not elicit any immune response mechanism </a:t>
            </a:r>
          </a:p>
        </p:txBody>
      </p:sp>
      <p:sp>
        <p:nvSpPr>
          <p:cNvPr id="4" name="TextBox 3">
            <a:extLst>
              <a:ext uri="{FF2B5EF4-FFF2-40B4-BE49-F238E27FC236}">
                <a16:creationId xmlns:a16="http://schemas.microsoft.com/office/drawing/2014/main" id="{6AD92E9C-85B7-A439-EB84-A9BB56DDCACE}"/>
              </a:ext>
            </a:extLst>
          </p:cNvPr>
          <p:cNvSpPr txBox="1"/>
          <p:nvPr/>
        </p:nvSpPr>
        <p:spPr>
          <a:xfrm>
            <a:off x="4451194" y="104029"/>
            <a:ext cx="3289609" cy="584775"/>
          </a:xfrm>
          <a:prstGeom prst="rect">
            <a:avLst/>
          </a:prstGeom>
          <a:noFill/>
        </p:spPr>
        <p:txBody>
          <a:bodyPr wrap="square">
            <a:spAutoFit/>
          </a:bodyPr>
          <a:lstStyle/>
          <a:p>
            <a:pPr algn="ctr"/>
            <a:r>
              <a:rPr lang="en-US" sz="3200" b="1" i="0" dirty="0">
                <a:solidFill>
                  <a:srgbClr val="C00000"/>
                </a:solidFill>
                <a:effectLst/>
                <a:latin typeface="Times New Roman" panose="02020603050405020304" pitchFamily="18" charset="0"/>
                <a:cs typeface="Times New Roman" panose="02020603050405020304" pitchFamily="18" charset="0"/>
              </a:rPr>
              <a:t>Aspergillosis</a:t>
            </a:r>
          </a:p>
        </p:txBody>
      </p:sp>
    </p:spTree>
    <p:extLst>
      <p:ext uri="{BB962C8B-B14F-4D97-AF65-F5344CB8AC3E}">
        <p14:creationId xmlns:p14="http://schemas.microsoft.com/office/powerpoint/2010/main" val="103889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5A260E-FC78-005D-B191-31B7EC4E9690}"/>
              </a:ext>
            </a:extLst>
          </p:cNvPr>
          <p:cNvSpPr txBox="1"/>
          <p:nvPr/>
        </p:nvSpPr>
        <p:spPr>
          <a:xfrm>
            <a:off x="2640019" y="2659559"/>
            <a:ext cx="6911961" cy="769441"/>
          </a:xfrm>
          <a:prstGeom prst="rect">
            <a:avLst/>
          </a:prstGeom>
          <a:noFill/>
        </p:spPr>
        <p:txBody>
          <a:bodyPr wrap="square">
            <a:sp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Serological tests</a:t>
            </a:r>
            <a:endParaRPr lang="en-US" sz="4400" b="1" dirty="0">
              <a:solidFill>
                <a:srgbClr val="C00000"/>
              </a:solidFill>
            </a:endParaRPr>
          </a:p>
        </p:txBody>
      </p:sp>
    </p:spTree>
    <p:extLst>
      <p:ext uri="{BB962C8B-B14F-4D97-AF65-F5344CB8AC3E}">
        <p14:creationId xmlns:p14="http://schemas.microsoft.com/office/powerpoint/2010/main" val="1688579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3FBCC6-2B4E-E988-99DE-0610623C90B2}"/>
              </a:ext>
            </a:extLst>
          </p:cNvPr>
          <p:cNvSpPr txBox="1"/>
          <p:nvPr/>
        </p:nvSpPr>
        <p:spPr>
          <a:xfrm>
            <a:off x="761486" y="1057554"/>
            <a:ext cx="10468305" cy="5262979"/>
          </a:xfrm>
          <a:prstGeom prst="rect">
            <a:avLst/>
          </a:prstGeom>
          <a:noFill/>
        </p:spPr>
        <p:txBody>
          <a:bodyPr wrap="square">
            <a:spAutoFit/>
          </a:bodyPr>
          <a:lstStyle/>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Diagnostic methods</a:t>
            </a:r>
            <a:r>
              <a:rPr lang="en-US" sz="2400" dirty="0">
                <a:solidFill>
                  <a:srgbClr val="212121"/>
                </a:solidFill>
                <a:latin typeface="Times New Roman" panose="02020603050405020304" pitchFamily="18" charset="0"/>
                <a:cs typeface="Times New Roman" panose="02020603050405020304" pitchFamily="18" charset="0"/>
              </a:rPr>
              <a:t>/</a:t>
            </a:r>
            <a:r>
              <a:rPr lang="en-US" sz="2400" b="0" i="0" dirty="0">
                <a:solidFill>
                  <a:srgbClr val="212121"/>
                </a:solidFill>
                <a:effectLst/>
                <a:latin typeface="Times New Roman" panose="02020603050405020304" pitchFamily="18" charset="0"/>
                <a:cs typeface="Times New Roman" panose="02020603050405020304" pitchFamily="18" charset="0"/>
              </a:rPr>
              <a:t>approaches, that </a:t>
            </a:r>
            <a:r>
              <a:rPr lang="en-US" sz="2400" b="1" i="0" dirty="0">
                <a:solidFill>
                  <a:srgbClr val="212121"/>
                </a:solidFill>
                <a:effectLst/>
                <a:latin typeface="Times New Roman" panose="02020603050405020304" pitchFamily="18" charset="0"/>
                <a:cs typeface="Times New Roman" panose="02020603050405020304" pitchFamily="18" charset="0"/>
              </a:rPr>
              <a:t>involve the detection of </a:t>
            </a:r>
            <a:r>
              <a:rPr lang="en-US" sz="2400" b="1" dirty="0">
                <a:latin typeface="Times New Roman" panose="02020603050405020304" pitchFamily="18" charset="0"/>
                <a:cs typeface="Times New Roman" panose="02020603050405020304" pitchFamily="18" charset="0"/>
              </a:rPr>
              <a:t>antibodies (Ab)</a:t>
            </a:r>
            <a:r>
              <a:rPr lang="en-US" sz="2400" b="1" i="0" dirty="0">
                <a:solidFill>
                  <a:srgbClr val="212121"/>
                </a:solidFill>
                <a:effectLst/>
                <a:latin typeface="Times New Roman" panose="02020603050405020304" pitchFamily="18" charset="0"/>
                <a:cs typeface="Times New Roman" panose="02020603050405020304" pitchFamily="18" charset="0"/>
              </a:rPr>
              <a:t>,or the detection of specific fungal antigens (Ag).</a:t>
            </a:r>
          </a:p>
          <a:p>
            <a:pPr marL="342900" indent="-342900">
              <a:buFont typeface="Wingdings" panose="05000000000000000000" pitchFamily="2" charset="2"/>
              <a:buChar char="Ø"/>
            </a:pPr>
            <a:endParaRPr lang="en-US" sz="2400" dirty="0">
              <a:solidFill>
                <a:srgbClr val="21212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i="0" dirty="0">
                <a:solidFill>
                  <a:srgbClr val="C00000"/>
                </a:solidFill>
                <a:effectLst/>
                <a:latin typeface="Times New Roman" panose="02020603050405020304" pitchFamily="18" charset="0"/>
                <a:cs typeface="Times New Roman" panose="02020603050405020304" pitchFamily="18" charset="0"/>
              </a:rPr>
              <a:t>Antibodies</a:t>
            </a:r>
          </a:p>
          <a:p>
            <a:r>
              <a:rPr lang="en-US" sz="2400" dirty="0">
                <a:latin typeface="Times New Roman" panose="02020603050405020304" pitchFamily="18" charset="0"/>
                <a:cs typeface="Times New Roman" panose="02020603050405020304" pitchFamily="18" charset="0"/>
              </a:rPr>
              <a:t> S</a:t>
            </a:r>
            <a:r>
              <a:rPr lang="en-US" sz="2400" i="0" dirty="0">
                <a:effectLst/>
                <a:latin typeface="Times New Roman" panose="02020603050405020304" pitchFamily="18" charset="0"/>
                <a:cs typeface="Times New Roman" panose="02020603050405020304" pitchFamily="18" charset="0"/>
              </a:rPr>
              <a:t>pecialized proteins made by specialized immune cells called B cells and ach antibody binds to a specific antigen to neutralize and tag it so other immune cells can recognize it.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solidFill>
                  <a:srgbClr val="C00000"/>
                </a:solidFill>
                <a:latin typeface="Times New Roman" panose="02020603050405020304" pitchFamily="18" charset="0"/>
                <a:cs typeface="Times New Roman" panose="02020603050405020304" pitchFamily="18" charset="0"/>
              </a:rPr>
              <a:t>A</a:t>
            </a:r>
            <a:r>
              <a:rPr lang="en-US" sz="2400" b="1" i="0" dirty="0">
                <a:solidFill>
                  <a:srgbClr val="C00000"/>
                </a:solidFill>
                <a:effectLst/>
                <a:latin typeface="Times New Roman" panose="02020603050405020304" pitchFamily="18" charset="0"/>
                <a:cs typeface="Times New Roman" panose="02020603050405020304" pitchFamily="18" charset="0"/>
              </a:rPr>
              <a:t>ntigens </a:t>
            </a:r>
          </a:p>
          <a:p>
            <a:r>
              <a:rPr lang="en-US" sz="2400" dirty="0">
                <a:solidFill>
                  <a:srgbClr val="111111"/>
                </a:solidFill>
                <a:latin typeface="Times New Roman" panose="02020603050405020304" pitchFamily="18" charset="0"/>
                <a:cs typeface="Times New Roman" panose="02020603050405020304" pitchFamily="18" charset="0"/>
              </a:rPr>
              <a:t>F</a:t>
            </a:r>
            <a:r>
              <a:rPr lang="en-US" sz="2400" b="0" i="0" dirty="0">
                <a:solidFill>
                  <a:srgbClr val="111111"/>
                </a:solidFill>
                <a:effectLst/>
                <a:latin typeface="Times New Roman" panose="02020603050405020304" pitchFamily="18" charset="0"/>
                <a:cs typeface="Times New Roman" panose="02020603050405020304" pitchFamily="18" charset="0"/>
              </a:rPr>
              <a:t>oreign substance which induces an immune response in the body, especially the production of antibodies.</a:t>
            </a:r>
            <a:endParaRPr lang="en-US" sz="2400" i="0" dirty="0">
              <a:effectLst/>
              <a:latin typeface="Times New Roman" panose="02020603050405020304" pitchFamily="18" charset="0"/>
              <a:cs typeface="Times New Roman" panose="02020603050405020304" pitchFamily="18" charset="0"/>
            </a:endParaRPr>
          </a:p>
          <a:p>
            <a:endParaRPr lang="en-US" sz="2400" b="0" i="0" dirty="0">
              <a:solidFill>
                <a:srgbClr val="212121"/>
              </a:solidFill>
              <a:effectLst/>
              <a:latin typeface="Times New Roman" panose="02020603050405020304" pitchFamily="18" charset="0"/>
              <a:cs typeface="Times New Roman" panose="02020603050405020304" pitchFamily="18" charset="0"/>
            </a:endParaRPr>
          </a:p>
          <a:p>
            <a:endParaRPr lang="en-US" sz="2400" dirty="0">
              <a:solidFill>
                <a:srgbClr val="21212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5CE38A1-E23B-E36C-FB47-3A79E60D69E6}"/>
              </a:ext>
            </a:extLst>
          </p:cNvPr>
          <p:cNvSpPr txBox="1"/>
          <p:nvPr/>
        </p:nvSpPr>
        <p:spPr>
          <a:xfrm>
            <a:off x="3993932" y="281760"/>
            <a:ext cx="3499944" cy="584775"/>
          </a:xfrm>
          <a:prstGeom prst="rect">
            <a:avLst/>
          </a:prstGeom>
          <a:noFill/>
        </p:spPr>
        <p:txBody>
          <a:bodyPr wrap="squar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Serological tests:</a:t>
            </a:r>
            <a:endParaRPr lang="en-US" sz="3200" b="1" dirty="0">
              <a:solidFill>
                <a:srgbClr val="C00000"/>
              </a:solidFill>
            </a:endParaRPr>
          </a:p>
        </p:txBody>
      </p:sp>
    </p:spTree>
    <p:extLst>
      <p:ext uri="{BB962C8B-B14F-4D97-AF65-F5344CB8AC3E}">
        <p14:creationId xmlns:p14="http://schemas.microsoft.com/office/powerpoint/2010/main" val="391665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F5223-F3C8-6689-56A2-A609A416BE37}"/>
              </a:ext>
            </a:extLst>
          </p:cNvPr>
          <p:cNvSpPr txBox="1"/>
          <p:nvPr/>
        </p:nvSpPr>
        <p:spPr>
          <a:xfrm>
            <a:off x="4346028" y="237156"/>
            <a:ext cx="3499944" cy="584775"/>
          </a:xfrm>
          <a:prstGeom prst="rect">
            <a:avLst/>
          </a:prstGeom>
          <a:noFill/>
        </p:spPr>
        <p:txBody>
          <a:bodyPr wrap="squar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Serological tests:</a:t>
            </a:r>
            <a:endParaRPr lang="en-US" sz="3200" b="1" dirty="0">
              <a:solidFill>
                <a:srgbClr val="C00000"/>
              </a:solidFill>
            </a:endParaRPr>
          </a:p>
        </p:txBody>
      </p:sp>
      <p:sp>
        <p:nvSpPr>
          <p:cNvPr id="4" name="TextBox 3">
            <a:extLst>
              <a:ext uri="{FF2B5EF4-FFF2-40B4-BE49-F238E27FC236}">
                <a16:creationId xmlns:a16="http://schemas.microsoft.com/office/drawing/2014/main" id="{6DC9A532-E31C-1C72-8E85-89A9059F1899}"/>
              </a:ext>
            </a:extLst>
          </p:cNvPr>
          <p:cNvSpPr txBox="1"/>
          <p:nvPr/>
        </p:nvSpPr>
        <p:spPr>
          <a:xfrm>
            <a:off x="613317" y="1905506"/>
            <a:ext cx="10749776" cy="4154984"/>
          </a:xfrm>
          <a:prstGeom prst="rect">
            <a:avLst/>
          </a:prstGeom>
          <a:noFill/>
        </p:spPr>
        <p:txBody>
          <a:bodyPr wrap="square">
            <a:spAutoFit/>
          </a:bodyPr>
          <a:lstStyle/>
          <a:p>
            <a:pPr marL="342900" indent="-342900">
              <a:buFont typeface="Wingdings" panose="05000000000000000000" pitchFamily="2" charset="2"/>
              <a:buChar char="Ø"/>
            </a:pPr>
            <a:r>
              <a:rPr lang="en-US" sz="2400" dirty="0">
                <a:solidFill>
                  <a:srgbClr val="363940"/>
                </a:solidFill>
                <a:latin typeface="Times New Roman" panose="02020603050405020304" pitchFamily="18" charset="0"/>
                <a:ea typeface="Times New Roman" panose="02020603050405020304" pitchFamily="18" charset="0"/>
                <a:cs typeface="Times New Roman" panose="02020603050405020304" pitchFamily="18" charset="0"/>
              </a:rPr>
              <a:t>U</a:t>
            </a:r>
            <a:r>
              <a:rPr lang="en-US" sz="2400" dirty="0">
                <a:solidFill>
                  <a:srgbClr val="363940"/>
                </a:solidFill>
                <a:effectLst/>
                <a:latin typeface="Times New Roman" panose="02020603050405020304" pitchFamily="18" charset="0"/>
                <a:ea typeface="Times New Roman" panose="02020603050405020304" pitchFamily="18" charset="0"/>
                <a:cs typeface="Times New Roman" panose="02020603050405020304" pitchFamily="18" charset="0"/>
              </a:rPr>
              <a:t>seful in diagnosing systemic mycoses but less so in diagnosing other fungal infections.</a:t>
            </a:r>
          </a:p>
          <a:p>
            <a:pPr marL="342900" indent="-342900">
              <a:buFont typeface="Wingdings" panose="05000000000000000000" pitchFamily="2" charset="2"/>
              <a:buChar char="Ø"/>
            </a:pPr>
            <a:endParaRPr lang="en-US" sz="2400" dirty="0">
              <a:solidFill>
                <a:srgbClr val="36394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solidFill>
                <a:srgbClr val="36394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Fungal polysaccharides or proteins may be shed into body fluids during the course of infection, which can be detected using specific antibodies</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dirty="0">
              <a:solidFill>
                <a:srgbClr val="36394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b="0" i="0" dirty="0">
              <a:solidFill>
                <a:srgbClr val="36394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solidFill>
                  <a:srgbClr val="363940"/>
                </a:solidFill>
                <a:effectLst/>
                <a:latin typeface="Times New Roman" panose="02020603050405020304" pitchFamily="18" charset="0"/>
                <a:ea typeface="Times New Roman" panose="02020603050405020304" pitchFamily="18" charset="0"/>
                <a:cs typeface="Times New Roman" panose="02020603050405020304" pitchFamily="18" charset="0"/>
              </a:rPr>
              <a:t>Require patient’s body fluid </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such as: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Blood,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Cerebrospinal fluid  C</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SF, Urine, </a:t>
            </a:r>
            <a:r>
              <a:rPr lang="en-US" sz="2400" u="none" strike="noStrike" dirty="0">
                <a:solidFill>
                  <a:srgbClr val="212121"/>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ronchoalveolar Lavage fluid (BALF</a:t>
            </a:r>
            <a:r>
              <a:rPr lang="en-US" sz="2400" u="none" strike="noStrike"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 typeface="Wingdings" panose="05000000000000000000" pitchFamily="2" charset="2"/>
              <a:buChar char="Ø"/>
            </a:pPr>
            <a:endParaRPr lang="en-US" sz="2400" dirty="0">
              <a:solidFill>
                <a:srgbClr val="36394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53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3FA7C8-3220-1CCD-462D-7366529FF6A4}"/>
              </a:ext>
            </a:extLst>
          </p:cNvPr>
          <p:cNvSpPr txBox="1"/>
          <p:nvPr/>
        </p:nvSpPr>
        <p:spPr>
          <a:xfrm>
            <a:off x="1048216" y="859065"/>
            <a:ext cx="10716322" cy="5139869"/>
          </a:xfrm>
          <a:prstGeom prst="rect">
            <a:avLst/>
          </a:prstGeom>
          <a:noFill/>
        </p:spPr>
        <p:txBody>
          <a:bodyPr wrap="square">
            <a:spAutoFit/>
          </a:bodyPr>
          <a:lstStyle/>
          <a:p>
            <a:r>
              <a:rPr lang="en-US" sz="3200" b="1" dirty="0">
                <a:solidFill>
                  <a:schemeClr val="accent6">
                    <a:lumMod val="75000"/>
                  </a:schemeClr>
                </a:solidFill>
                <a:latin typeface="Times New Roman" panose="02020603050405020304" pitchFamily="18" charset="0"/>
                <a:cs typeface="Times New Roman" panose="02020603050405020304" pitchFamily="18" charset="0"/>
              </a:rPr>
              <a:t>Ab detection </a:t>
            </a: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Diagnosis of systemic mycoses</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Assess prognosis of the disease </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Assess the response to treatments</a:t>
            </a: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r>
              <a:rPr lang="en-US" sz="3200" b="1" dirty="0">
                <a:solidFill>
                  <a:schemeClr val="accent2">
                    <a:lumMod val="75000"/>
                  </a:schemeClr>
                </a:solidFill>
                <a:latin typeface="Times New Roman" panose="02020603050405020304" pitchFamily="18" charset="0"/>
                <a:cs typeface="Times New Roman" panose="02020603050405020304" pitchFamily="18" charset="0"/>
              </a:rPr>
              <a:t>Ag detection</a:t>
            </a: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Useful during the early stage of infection (before producing Abs) </a:t>
            </a:r>
          </a:p>
          <a:p>
            <a:pPr marL="342900" indent="-342900">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Useful in patients with impaired immune system- </a:t>
            </a:r>
            <a:r>
              <a:rPr lang="en-US" sz="2400" b="1" dirty="0">
                <a:solidFill>
                  <a:srgbClr val="FF0000"/>
                </a:solidFill>
                <a:latin typeface="Times New Roman" panose="02020603050405020304" pitchFamily="18" charset="0"/>
                <a:cs typeface="Times New Roman" panose="02020603050405020304" pitchFamily="18" charset="0"/>
              </a:rPr>
              <a:t>Why?</a:t>
            </a:r>
          </a:p>
          <a:p>
            <a:r>
              <a:rPr lang="en-US" sz="2400" b="1" dirty="0">
                <a:latin typeface="Times New Roman" panose="02020603050405020304" pitchFamily="18" charset="0"/>
                <a:cs typeface="Times New Roman" panose="02020603050405020304" pitchFamily="18" charset="0"/>
              </a:rPr>
              <a:t>*the immune system in those </a:t>
            </a:r>
            <a:r>
              <a:rPr lang="en-US" sz="2400" b="0" i="0" dirty="0">
                <a:effectLst/>
                <a:latin typeface="Times New Roman" panose="02020603050405020304" pitchFamily="18" charset="0"/>
                <a:cs typeface="Times New Roman" panose="02020603050405020304" pitchFamily="18" charset="0"/>
              </a:rPr>
              <a:t>patients often failed to produce antibodies</a:t>
            </a: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4845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2206</TotalTime>
  <Words>1189</Words>
  <Application>Microsoft Office PowerPoint</Application>
  <PresentationFormat>Widescreen</PresentationFormat>
  <Paragraphs>229</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Roboto</vt:lpstr>
      <vt:lpstr>Times New Roman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Haya Al-Dossary</dc:creator>
  <cp:lastModifiedBy>Haya Al-Dossary</cp:lastModifiedBy>
  <cp:revision>19</cp:revision>
  <dcterms:created xsi:type="dcterms:W3CDTF">2022-09-27T16:06:15Z</dcterms:created>
  <dcterms:modified xsi:type="dcterms:W3CDTF">2022-10-05T07:17:11Z</dcterms:modified>
</cp:coreProperties>
</file>