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274" r:id="rId3"/>
    <p:sldId id="259" r:id="rId4"/>
    <p:sldId id="260" r:id="rId5"/>
    <p:sldId id="277" r:id="rId6"/>
    <p:sldId id="263" r:id="rId7"/>
    <p:sldId id="261" r:id="rId8"/>
    <p:sldId id="262" r:id="rId9"/>
    <p:sldId id="267" r:id="rId10"/>
    <p:sldId id="264" r:id="rId11"/>
    <p:sldId id="275" r:id="rId12"/>
    <p:sldId id="265" r:id="rId13"/>
    <p:sldId id="27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7942"/>
    <a:srgbClr val="DC6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5"/>
    <p:restoredTop sz="94753"/>
  </p:normalViewPr>
  <p:slideViewPr>
    <p:cSldViewPr snapToGrid="0" snapToObjects="1">
      <p:cViewPr varScale="1">
        <p:scale>
          <a:sx n="60" d="100"/>
          <a:sy n="60" d="100"/>
        </p:scale>
        <p:origin x="6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EF871-8317-514F-A402-C07E02402ADC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EDA5B-E322-6348-91F6-508FCE78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5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DA5B-E322-6348-91F6-508FCE78B2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5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DA5B-E322-6348-91F6-508FCE78B2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4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DA5B-E322-6348-91F6-508FCE78B2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89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DA5B-E322-6348-91F6-508FCE78B2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66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file:///Users/</a:t>
            </a:r>
            <a:r>
              <a:rPr lang="en-US" dirty="0" err="1"/>
              <a:t>emtenanalkhudair</a:t>
            </a:r>
            <a:r>
              <a:rPr lang="en-US" dirty="0"/>
              <a:t>/Downloads/Recombinant%20His-tagged%20Protein%20production.htm</a:t>
            </a:r>
          </a:p>
          <a:p>
            <a:r>
              <a:rPr lang="en-US" dirty="0"/>
              <a:t>http://</a:t>
            </a:r>
            <a:r>
              <a:rPr lang="en-US" dirty="0" err="1"/>
              <a:t>www.ispybio.com</a:t>
            </a:r>
            <a:r>
              <a:rPr lang="en-US" dirty="0"/>
              <a:t>/search/protocols/Recombinant%20His-tagged%20Protein%20production.htm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DA5B-E322-6348-91F6-508FCE78B2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2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wolfson.huji.ac.il</a:t>
            </a:r>
            <a:r>
              <a:rPr lang="en-US" dirty="0"/>
              <a:t>/expression/procedures/</a:t>
            </a:r>
            <a:r>
              <a:rPr lang="en-US" dirty="0" err="1"/>
              <a:t>cell_lysis</a:t>
            </a:r>
            <a:r>
              <a:rPr lang="en-US" dirty="0"/>
              <a:t>/</a:t>
            </a:r>
            <a:r>
              <a:rPr lang="en-US" dirty="0" err="1"/>
              <a:t>Sonication_of_bacterial_samples.html</a:t>
            </a:r>
            <a:r>
              <a:rPr lang="en-US" dirty="0"/>
              <a:t> MUST check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DA5B-E322-6348-91F6-508FCE78B2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25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www.thermofisher.com</a:t>
            </a:r>
            <a:r>
              <a:rPr lang="en-US" dirty="0"/>
              <a:t>/</a:t>
            </a:r>
            <a:r>
              <a:rPr lang="en-US" dirty="0" err="1"/>
              <a:t>sa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/home/life-science/protein-biology/protein-assays-analysis/protein-assays/</a:t>
            </a:r>
            <a:r>
              <a:rPr lang="en-US" dirty="0" err="1"/>
              <a:t>bradford-assays.html?ef_id</a:t>
            </a:r>
            <a:r>
              <a:rPr lang="en-US" dirty="0"/>
              <a:t>=Cj0KCQiA09eQBhCxARIsAAYRiykU3YQKd5b4rLoRXVkRYi2IGCJBCgZE5VMCOB2SJCsyV9AaznQbrDYaAhjAEALw_wcB:G:s&amp;s_kwcid=AL!3652!3!555178769899!e!!g!!bradford%20assay&amp;cid=bid_pca_sbu_r01_co_cp1359_pjt0000_bid00000_0se_gaw_nt_pur_con&amp;gclid=Cj0KCQiA09eQBhCxARIsAAYRiykU3YQKd5b4rLoRXVkRYi2IGCJBCgZE5VMCOB2SJCsyV9AaznQbrDYaAhjAEALw_wc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DA5B-E322-6348-91F6-508FCE78B2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12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EDA5B-E322-6348-91F6-508FCE78B2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9EBF40-58E8-C64E-951A-0E64F48FF73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EC2FAA-B849-6142-B089-812E69CCBD1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078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F40-58E8-C64E-951A-0E64F48FF73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2FAA-B849-6142-B089-812E69CC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4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F40-58E8-C64E-951A-0E64F48FF73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2FAA-B849-6142-B089-812E69CC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F40-58E8-C64E-951A-0E64F48FF73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2FAA-B849-6142-B089-812E69CC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89EBF40-58E8-C64E-951A-0E64F48FF73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BEC2FAA-B849-6142-B089-812E69CCBD1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95926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F40-58E8-C64E-951A-0E64F48FF73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2FAA-B849-6142-B089-812E69CC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19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F40-58E8-C64E-951A-0E64F48FF73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2FAA-B849-6142-B089-812E69CC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20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F40-58E8-C64E-951A-0E64F48FF73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2FAA-B849-6142-B089-812E69CC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1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F40-58E8-C64E-951A-0E64F48FF73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2FAA-B849-6142-B089-812E69CC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9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89EBF40-58E8-C64E-951A-0E64F48FF73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BEC2FAA-B849-6142-B089-812E69CCBD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124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89EBF40-58E8-C64E-951A-0E64F48FF73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BEC2FAA-B849-6142-B089-812E69CC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5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9EBF40-58E8-C64E-951A-0E64F48FF73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C2FAA-B849-6142-B089-812E69CCBD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67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engineering/energy-enginee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903B5C-01FA-DF43-81FF-FC2F23C13DD0}"/>
              </a:ext>
            </a:extLst>
          </p:cNvPr>
          <p:cNvSpPr/>
          <p:nvPr/>
        </p:nvSpPr>
        <p:spPr>
          <a:xfrm>
            <a:off x="1990739" y="3036915"/>
            <a:ext cx="8637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(3) Extraction and Determination of Bacterial Proteins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5652EF-D576-224C-800D-EF9A6FF45137}"/>
              </a:ext>
            </a:extLst>
          </p:cNvPr>
          <p:cNvSpPr/>
          <p:nvPr/>
        </p:nvSpPr>
        <p:spPr>
          <a:xfrm>
            <a:off x="1561281" y="2523853"/>
            <a:ext cx="9305753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 462- Biotechnology &amp; Genetic engineering [Practical] </a:t>
            </a:r>
            <a:endParaRPr lang="en-US" sz="2800" b="1" cap="none" spc="0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56EE0-2635-7A41-BCAA-C1D0C0B81237}"/>
              </a:ext>
            </a:extLst>
          </p:cNvPr>
          <p:cNvCxnSpPr>
            <a:cxnSpLocks/>
          </p:cNvCxnSpPr>
          <p:nvPr/>
        </p:nvCxnSpPr>
        <p:spPr>
          <a:xfrm>
            <a:off x="2018348" y="3444026"/>
            <a:ext cx="841248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0">
            <a:extLst>
              <a:ext uri="{FF2B5EF4-FFF2-40B4-BE49-F238E27FC236}">
                <a16:creationId xmlns:a16="http://schemas.microsoft.com/office/drawing/2014/main" id="{F6A3EDBF-8C49-434A-9311-F3FDA4739F6C}"/>
              </a:ext>
            </a:extLst>
          </p:cNvPr>
          <p:cNvGrpSpPr/>
          <p:nvPr/>
        </p:nvGrpSpPr>
        <p:grpSpPr>
          <a:xfrm rot="19959457">
            <a:off x="7654982" y="5265186"/>
            <a:ext cx="5714525" cy="1140584"/>
            <a:chOff x="683515" y="1568205"/>
            <a:chExt cx="7786497" cy="1512168"/>
          </a:xfrm>
        </p:grpSpPr>
        <p:grpSp>
          <p:nvGrpSpPr>
            <p:cNvPr id="8" name="Group 81">
              <a:extLst>
                <a:ext uri="{FF2B5EF4-FFF2-40B4-BE49-F238E27FC236}">
                  <a16:creationId xmlns:a16="http://schemas.microsoft.com/office/drawing/2014/main" id="{41978D73-9B2E-A04D-A8B2-FC6CE14F4247}"/>
                </a:ext>
              </a:extLst>
            </p:cNvPr>
            <p:cNvGrpSpPr/>
            <p:nvPr/>
          </p:nvGrpSpPr>
          <p:grpSpPr>
            <a:xfrm>
              <a:off x="683515" y="1736078"/>
              <a:ext cx="2578796" cy="1176422"/>
              <a:chOff x="683515" y="1736078"/>
              <a:chExt cx="2578796" cy="1176422"/>
            </a:xfrm>
          </p:grpSpPr>
          <p:grpSp>
            <p:nvGrpSpPr>
              <p:cNvPr id="25" name="Group 79">
                <a:extLst>
                  <a:ext uri="{FF2B5EF4-FFF2-40B4-BE49-F238E27FC236}">
                    <a16:creationId xmlns:a16="http://schemas.microsoft.com/office/drawing/2014/main" id="{198CB458-95AC-B747-8FB0-C1D32A162C57}"/>
                  </a:ext>
                </a:extLst>
              </p:cNvPr>
              <p:cNvGrpSpPr/>
              <p:nvPr/>
            </p:nvGrpSpPr>
            <p:grpSpPr>
              <a:xfrm>
                <a:off x="996254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27" name="Rounded Rectangle 67">
                  <a:extLst>
                    <a:ext uri="{FF2B5EF4-FFF2-40B4-BE49-F238E27FC236}">
                      <a16:creationId xmlns:a16="http://schemas.microsoft.com/office/drawing/2014/main" id="{C23B4F33-2DA5-3844-8888-FC153D8E9B16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ounded Rectangle 68">
                  <a:extLst>
                    <a:ext uri="{FF2B5EF4-FFF2-40B4-BE49-F238E27FC236}">
                      <a16:creationId xmlns:a16="http://schemas.microsoft.com/office/drawing/2014/main" id="{0DF55F04-EADB-5545-A903-A5E142EC4F3D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ounded Rectangle 69">
                  <a:extLst>
                    <a:ext uri="{FF2B5EF4-FFF2-40B4-BE49-F238E27FC236}">
                      <a16:creationId xmlns:a16="http://schemas.microsoft.com/office/drawing/2014/main" id="{2F4B42B9-BE4B-0A43-9749-441E7AFB39FF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Rounded Rectangle 70">
                  <a:extLst>
                    <a:ext uri="{FF2B5EF4-FFF2-40B4-BE49-F238E27FC236}">
                      <a16:creationId xmlns:a16="http://schemas.microsoft.com/office/drawing/2014/main" id="{161BBDF5-2E24-2D4F-8CF6-9166389EF767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ounded Rectangle 71">
                  <a:extLst>
                    <a:ext uri="{FF2B5EF4-FFF2-40B4-BE49-F238E27FC236}">
                      <a16:creationId xmlns:a16="http://schemas.microsoft.com/office/drawing/2014/main" id="{4C13BAC4-FAC0-6544-B5EA-1A81E39B6DFD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6" name="Diamond 3">
                <a:extLst>
                  <a:ext uri="{FF2B5EF4-FFF2-40B4-BE49-F238E27FC236}">
                    <a16:creationId xmlns:a16="http://schemas.microsoft.com/office/drawing/2014/main" id="{3D81A90C-15D3-164A-9EC4-5145D54884AD}"/>
                  </a:ext>
                </a:extLst>
              </p:cNvPr>
              <p:cNvSpPr/>
              <p:nvPr/>
            </p:nvSpPr>
            <p:spPr>
              <a:xfrm>
                <a:off x="683515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rgbClr val="D6D6D6">
                    <a:alpha val="78824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Group 88">
              <a:extLst>
                <a:ext uri="{FF2B5EF4-FFF2-40B4-BE49-F238E27FC236}">
                  <a16:creationId xmlns:a16="http://schemas.microsoft.com/office/drawing/2014/main" id="{E14583C4-8E43-0F40-BBCE-0E40B7E85BE4}"/>
                </a:ext>
              </a:extLst>
            </p:cNvPr>
            <p:cNvGrpSpPr/>
            <p:nvPr/>
          </p:nvGrpSpPr>
          <p:grpSpPr>
            <a:xfrm>
              <a:off x="3313479" y="1568205"/>
              <a:ext cx="2578796" cy="1512168"/>
              <a:chOff x="3313479" y="1568205"/>
              <a:chExt cx="2578796" cy="1512168"/>
            </a:xfrm>
          </p:grpSpPr>
          <p:grpSp>
            <p:nvGrpSpPr>
              <p:cNvPr id="18" name="Group 80">
                <a:extLst>
                  <a:ext uri="{FF2B5EF4-FFF2-40B4-BE49-F238E27FC236}">
                    <a16:creationId xmlns:a16="http://schemas.microsoft.com/office/drawing/2014/main" id="{FDE68190-5C4D-3240-8C35-6BB69DBB36F4}"/>
                  </a:ext>
                </a:extLst>
              </p:cNvPr>
              <p:cNvGrpSpPr/>
              <p:nvPr/>
            </p:nvGrpSpPr>
            <p:grpSpPr>
              <a:xfrm>
                <a:off x="3571605" y="1725582"/>
                <a:ext cx="2062545" cy="1197414"/>
                <a:chOff x="3559987" y="1758186"/>
                <a:chExt cx="2062545" cy="1197414"/>
              </a:xfrm>
              <a:solidFill>
                <a:srgbClr val="027696"/>
              </a:solidFill>
            </p:grpSpPr>
            <p:sp>
              <p:nvSpPr>
                <p:cNvPr id="20" name="Rounded Rectangle 60">
                  <a:extLst>
                    <a:ext uri="{FF2B5EF4-FFF2-40B4-BE49-F238E27FC236}">
                      <a16:creationId xmlns:a16="http://schemas.microsoft.com/office/drawing/2014/main" id="{29428158-AF8E-FA4A-964D-7274250857C4}"/>
                    </a:ext>
                  </a:extLst>
                </p:cNvPr>
                <p:cNvSpPr/>
                <p:nvPr/>
              </p:nvSpPr>
              <p:spPr>
                <a:xfrm>
                  <a:off x="4038481" y="1851734"/>
                  <a:ext cx="148567" cy="10103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" name="Rounded Rectangle 61">
                  <a:extLst>
                    <a:ext uri="{FF2B5EF4-FFF2-40B4-BE49-F238E27FC236}">
                      <a16:creationId xmlns:a16="http://schemas.microsoft.com/office/drawing/2014/main" id="{F4267B8B-B1B9-3145-8FE7-319B74B7560E}"/>
                    </a:ext>
                  </a:extLst>
                </p:cNvPr>
                <p:cNvSpPr/>
                <p:nvPr/>
              </p:nvSpPr>
              <p:spPr>
                <a:xfrm>
                  <a:off x="4516976" y="1758186"/>
                  <a:ext cx="148567" cy="11974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ounded Rectangle 62">
                  <a:extLst>
                    <a:ext uri="{FF2B5EF4-FFF2-40B4-BE49-F238E27FC236}">
                      <a16:creationId xmlns:a16="http://schemas.microsoft.com/office/drawing/2014/main" id="{0E7E3AD4-B2AE-1B45-B9B0-191437032427}"/>
                    </a:ext>
                  </a:extLst>
                </p:cNvPr>
                <p:cNvSpPr/>
                <p:nvPr/>
              </p:nvSpPr>
              <p:spPr>
                <a:xfrm>
                  <a:off x="4995470" y="1814315"/>
                  <a:ext cx="148567" cy="108515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Rounded Rectangle 63">
                  <a:extLst>
                    <a:ext uri="{FF2B5EF4-FFF2-40B4-BE49-F238E27FC236}">
                      <a16:creationId xmlns:a16="http://schemas.microsoft.com/office/drawing/2014/main" id="{A15A86D8-0065-0A44-8509-0B9777BE280A}"/>
                    </a:ext>
                  </a:extLst>
                </p:cNvPr>
                <p:cNvSpPr/>
                <p:nvPr/>
              </p:nvSpPr>
              <p:spPr>
                <a:xfrm>
                  <a:off x="5473965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Rounded Rectangle 64">
                  <a:extLst>
                    <a:ext uri="{FF2B5EF4-FFF2-40B4-BE49-F238E27FC236}">
                      <a16:creationId xmlns:a16="http://schemas.microsoft.com/office/drawing/2014/main" id="{5C951071-38E5-0C49-B03D-5882DC87BAD4}"/>
                    </a:ext>
                  </a:extLst>
                </p:cNvPr>
                <p:cNvSpPr/>
                <p:nvPr/>
              </p:nvSpPr>
              <p:spPr>
                <a:xfrm>
                  <a:off x="3559987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9" name="Diamond 3">
                <a:extLst>
                  <a:ext uri="{FF2B5EF4-FFF2-40B4-BE49-F238E27FC236}">
                    <a16:creationId xmlns:a16="http://schemas.microsoft.com/office/drawing/2014/main" id="{D50675ED-DB7B-7346-959E-336BD34F21A0}"/>
                  </a:ext>
                </a:extLst>
              </p:cNvPr>
              <p:cNvSpPr/>
              <p:nvPr/>
            </p:nvSpPr>
            <p:spPr>
              <a:xfrm>
                <a:off x="3313479" y="1568205"/>
                <a:ext cx="2578796" cy="1512168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rgbClr val="D6D6D6">
                    <a:alpha val="78824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Group 89">
              <a:extLst>
                <a:ext uri="{FF2B5EF4-FFF2-40B4-BE49-F238E27FC236}">
                  <a16:creationId xmlns:a16="http://schemas.microsoft.com/office/drawing/2014/main" id="{9B5F2DB7-CE18-344C-8F1D-05C2D74EB9BA}"/>
                </a:ext>
              </a:extLst>
            </p:cNvPr>
            <p:cNvGrpSpPr/>
            <p:nvPr/>
          </p:nvGrpSpPr>
          <p:grpSpPr>
            <a:xfrm>
              <a:off x="5891216" y="1736078"/>
              <a:ext cx="2578796" cy="1176422"/>
              <a:chOff x="5891216" y="1736078"/>
              <a:chExt cx="2578796" cy="1176422"/>
            </a:xfrm>
          </p:grpSpPr>
          <p:sp>
            <p:nvSpPr>
              <p:cNvPr id="11" name="Diamond 3">
                <a:extLst>
                  <a:ext uri="{FF2B5EF4-FFF2-40B4-BE49-F238E27FC236}">
                    <a16:creationId xmlns:a16="http://schemas.microsoft.com/office/drawing/2014/main" id="{122BD622-15B6-664E-B2EA-7BD85A4333FC}"/>
                  </a:ext>
                </a:extLst>
              </p:cNvPr>
              <p:cNvSpPr/>
              <p:nvPr/>
            </p:nvSpPr>
            <p:spPr>
              <a:xfrm>
                <a:off x="5891216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rgbClr val="D6D6D6">
                    <a:alpha val="78824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2" name="Group 82">
                <a:extLst>
                  <a:ext uri="{FF2B5EF4-FFF2-40B4-BE49-F238E27FC236}">
                    <a16:creationId xmlns:a16="http://schemas.microsoft.com/office/drawing/2014/main" id="{7BE63850-2318-394A-B34C-3E06203E27DE}"/>
                  </a:ext>
                </a:extLst>
              </p:cNvPr>
              <p:cNvGrpSpPr/>
              <p:nvPr/>
            </p:nvGrpSpPr>
            <p:grpSpPr>
              <a:xfrm>
                <a:off x="6203955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13" name="Rounded Rectangle 83">
                  <a:extLst>
                    <a:ext uri="{FF2B5EF4-FFF2-40B4-BE49-F238E27FC236}">
                      <a16:creationId xmlns:a16="http://schemas.microsoft.com/office/drawing/2014/main" id="{3393F71F-6C9E-2A47-8760-985F16242A6C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Rounded Rectangle 84">
                  <a:extLst>
                    <a:ext uri="{FF2B5EF4-FFF2-40B4-BE49-F238E27FC236}">
                      <a16:creationId xmlns:a16="http://schemas.microsoft.com/office/drawing/2014/main" id="{409EDD4B-557D-4646-BCA1-61E90367D531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Rounded Rectangle 85">
                  <a:extLst>
                    <a:ext uri="{FF2B5EF4-FFF2-40B4-BE49-F238E27FC236}">
                      <a16:creationId xmlns:a16="http://schemas.microsoft.com/office/drawing/2014/main" id="{3D526FFA-5DDC-5D43-9577-7520BE4E0035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Rounded Rectangle 86">
                  <a:extLst>
                    <a:ext uri="{FF2B5EF4-FFF2-40B4-BE49-F238E27FC236}">
                      <a16:creationId xmlns:a16="http://schemas.microsoft.com/office/drawing/2014/main" id="{42C4546F-23BE-474C-8329-53B3C97A6FE1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Rounded Rectangle 87">
                  <a:extLst>
                    <a:ext uri="{FF2B5EF4-FFF2-40B4-BE49-F238E27FC236}">
                      <a16:creationId xmlns:a16="http://schemas.microsoft.com/office/drawing/2014/main" id="{A590DAE9-D29D-B940-A0A8-6AF4236298F3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94891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616CB8-6C5C-AC4F-8E09-4D2C89916962}"/>
              </a:ext>
            </a:extLst>
          </p:cNvPr>
          <p:cNvCxnSpPr>
            <a:cxnSpLocks/>
          </p:cNvCxnSpPr>
          <p:nvPr/>
        </p:nvCxnSpPr>
        <p:spPr>
          <a:xfrm>
            <a:off x="1092605" y="795240"/>
            <a:ext cx="985961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CEC5303-FE29-814E-9157-D5A1F8BD5CB7}"/>
              </a:ext>
            </a:extLst>
          </p:cNvPr>
          <p:cNvSpPr/>
          <p:nvPr/>
        </p:nvSpPr>
        <p:spPr>
          <a:xfrm>
            <a:off x="1181956" y="272020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part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95CBA-A33B-F248-A53A-BD601624E8B5}"/>
              </a:ext>
            </a:extLst>
          </p:cNvPr>
          <p:cNvSpPr/>
          <p:nvPr/>
        </p:nvSpPr>
        <p:spPr>
          <a:xfrm>
            <a:off x="977991" y="851514"/>
            <a:ext cx="1773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en-US" sz="20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189CAD-D3F6-FB46-BD02-7CB095F36A4D}"/>
              </a:ext>
            </a:extLst>
          </p:cNvPr>
          <p:cNvSpPr/>
          <p:nvPr/>
        </p:nvSpPr>
        <p:spPr>
          <a:xfrm>
            <a:off x="977991" y="1161006"/>
            <a:ext cx="10632483" cy="253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Bradford method is used to determine the protein concentration, using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curve of concentrations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Bradford protein assay is based on the observation that the absorbance maximum for an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acidic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solution of Coomassie Brilliant Blue G-250 (</a:t>
            </a:r>
            <a:r>
              <a:rPr lang="en-US" i="1" dirty="0">
                <a:solidFill>
                  <a:srgbClr val="AB79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reddish brown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shifts from 465 to 595 nm when binding to protein occurs 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form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intensity of the colored product is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linearly proportional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concentration of protein present in the solution.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A288E-F164-534D-849B-0CB6785BB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567" y="4062273"/>
            <a:ext cx="3529597" cy="2211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EAA7F9-50F1-B845-BDE0-D4E60FC3D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605" y="4062273"/>
            <a:ext cx="7013408" cy="16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1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A4D6FC-C403-D481-E47B-B59C2D47E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2809" y="-109680"/>
            <a:ext cx="6241311" cy="7077359"/>
          </a:xfrm>
        </p:spPr>
      </p:pic>
    </p:spTree>
    <p:extLst>
      <p:ext uri="{BB962C8B-B14F-4D97-AF65-F5344CB8AC3E}">
        <p14:creationId xmlns:p14="http://schemas.microsoft.com/office/powerpoint/2010/main" val="279736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C38DC7-26D1-C744-9F2A-9975E3F9AB0E}"/>
              </a:ext>
            </a:extLst>
          </p:cNvPr>
          <p:cNvCxnSpPr>
            <a:cxnSpLocks/>
          </p:cNvCxnSpPr>
          <p:nvPr/>
        </p:nvCxnSpPr>
        <p:spPr>
          <a:xfrm>
            <a:off x="1092605" y="1159571"/>
            <a:ext cx="985961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32FCFF3-78A3-324A-84AE-6EF61168B827}"/>
              </a:ext>
            </a:extLst>
          </p:cNvPr>
          <p:cNvSpPr/>
          <p:nvPr/>
        </p:nvSpPr>
        <p:spPr>
          <a:xfrm>
            <a:off x="1181956" y="636351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part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5C5AB1-A8DC-1D49-9051-755EBFD820BA}"/>
              </a:ext>
            </a:extLst>
          </p:cNvPr>
          <p:cNvSpPr/>
          <p:nvPr/>
        </p:nvSpPr>
        <p:spPr>
          <a:xfrm>
            <a:off x="1079783" y="1215845"/>
            <a:ext cx="1569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en-US" sz="20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</a:p>
        </p:txBody>
      </p:sp>
      <p:pic>
        <p:nvPicPr>
          <p:cNvPr id="2049" name="Picture 1" descr="page10image1137091472">
            <a:extLst>
              <a:ext uri="{FF2B5EF4-FFF2-40B4-BE49-F238E27FC236}">
                <a16:creationId xmlns:a16="http://schemas.microsoft.com/office/drawing/2014/main" id="{F7A6C90F-B62C-0E41-85A5-1524CB203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128" y="2945306"/>
            <a:ext cx="4596799" cy="366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79E280-A993-004F-9156-DB9F75C57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13137"/>
              </p:ext>
            </p:extLst>
          </p:nvPr>
        </p:nvGraphicFramePr>
        <p:xfrm>
          <a:off x="1181956" y="1682791"/>
          <a:ext cx="5555728" cy="26252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68739">
                  <a:extLst>
                    <a:ext uri="{9D8B030D-6E8A-4147-A177-3AD203B41FA5}">
                      <a16:colId xmlns:a16="http://schemas.microsoft.com/office/drawing/2014/main" val="2948572998"/>
                    </a:ext>
                  </a:extLst>
                </a:gridCol>
                <a:gridCol w="816931">
                  <a:extLst>
                    <a:ext uri="{9D8B030D-6E8A-4147-A177-3AD203B41FA5}">
                      <a16:colId xmlns:a16="http://schemas.microsoft.com/office/drawing/2014/main" val="3175856629"/>
                    </a:ext>
                  </a:extLst>
                </a:gridCol>
                <a:gridCol w="1589385">
                  <a:extLst>
                    <a:ext uri="{9D8B030D-6E8A-4147-A177-3AD203B41FA5}">
                      <a16:colId xmlns:a16="http://schemas.microsoft.com/office/drawing/2014/main" val="1319277861"/>
                    </a:ext>
                  </a:extLst>
                </a:gridCol>
                <a:gridCol w="613610">
                  <a:extLst>
                    <a:ext uri="{9D8B030D-6E8A-4147-A177-3AD203B41FA5}">
                      <a16:colId xmlns:a16="http://schemas.microsoft.com/office/drawing/2014/main" val="1077419292"/>
                    </a:ext>
                  </a:extLst>
                </a:gridCol>
                <a:gridCol w="1167063">
                  <a:extLst>
                    <a:ext uri="{9D8B030D-6E8A-4147-A177-3AD203B41FA5}">
                      <a16:colId xmlns:a16="http://schemas.microsoft.com/office/drawing/2014/main" val="11872516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tube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Distilled water [µl]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Stock BSA solution (62.5mg/L)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[µl]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[µl]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 concentration [mg/l]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089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Blank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4680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1221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5132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9359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549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890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(Unknown soluble proteins)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6399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6639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(Unknown insoluble proteins)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2491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8674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22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D1C26F-EC32-7888-4467-E47B1F2A7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0" y="228593"/>
            <a:ext cx="9144019" cy="64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05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292F62-0761-7F47-BE5A-1DDD6DE92927}"/>
              </a:ext>
            </a:extLst>
          </p:cNvPr>
          <p:cNvCxnSpPr>
            <a:cxnSpLocks/>
          </p:cNvCxnSpPr>
          <p:nvPr/>
        </p:nvCxnSpPr>
        <p:spPr>
          <a:xfrm>
            <a:off x="1092605" y="1159571"/>
            <a:ext cx="985961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95EF9E1-BC73-2A43-9C2E-4B5DF65C7FAF}"/>
              </a:ext>
            </a:extLst>
          </p:cNvPr>
          <p:cNvSpPr/>
          <p:nvPr/>
        </p:nvSpPr>
        <p:spPr>
          <a:xfrm>
            <a:off x="1120365" y="636351"/>
            <a:ext cx="1899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3DD355-6590-A242-A276-4AE55F79DCCE}"/>
              </a:ext>
            </a:extLst>
          </p:cNvPr>
          <p:cNvSpPr/>
          <p:nvPr/>
        </p:nvSpPr>
        <p:spPr>
          <a:xfrm>
            <a:off x="1258229" y="1500878"/>
            <a:ext cx="9859619" cy="128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Questions: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can be used as “ proteins factory” give one of its applications.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4 different methods in which bacterial cell wall can be disrupted. </a:t>
            </a:r>
            <a:r>
              <a:rPr lang="en-US" sz="1600" dirty="0">
                <a:solidFill>
                  <a:srgbClr val="DC6C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“check references books”</a:t>
            </a:r>
          </a:p>
        </p:txBody>
      </p:sp>
    </p:spTree>
    <p:extLst>
      <p:ext uri="{BB962C8B-B14F-4D97-AF65-F5344CB8AC3E}">
        <p14:creationId xmlns:p14="http://schemas.microsoft.com/office/powerpoint/2010/main" val="390956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D9BD44-769C-3F45-BE2B-CFBC4FD08FA5}"/>
              </a:ext>
            </a:extLst>
          </p:cNvPr>
          <p:cNvSpPr txBox="1"/>
          <p:nvPr/>
        </p:nvSpPr>
        <p:spPr>
          <a:xfrm>
            <a:off x="3746217" y="6353979"/>
            <a:ext cx="5254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Schematic representation of recombinant insulin production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478ED9-236E-7D41-9323-82E623793F5F}"/>
              </a:ext>
            </a:extLst>
          </p:cNvPr>
          <p:cNvSpPr txBox="1"/>
          <p:nvPr/>
        </p:nvSpPr>
        <p:spPr>
          <a:xfrm>
            <a:off x="3986849" y="3606798"/>
            <a:ext cx="397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603A791B-21D4-B84F-AEF5-DEC8D0048B8B}"/>
              </a:ext>
            </a:extLst>
          </p:cNvPr>
          <p:cNvSpPr/>
          <p:nvPr/>
        </p:nvSpPr>
        <p:spPr>
          <a:xfrm>
            <a:off x="1980516" y="1524684"/>
            <a:ext cx="308919" cy="3732053"/>
          </a:xfrm>
          <a:prstGeom prst="leftBrace">
            <a:avLst>
              <a:gd name="adj1" fmla="val 276333"/>
              <a:gd name="adj2" fmla="val 5000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44613B-EAB5-E74A-8C66-217A3DC1E0CB}"/>
              </a:ext>
            </a:extLst>
          </p:cNvPr>
          <p:cNvSpPr txBox="1"/>
          <p:nvPr/>
        </p:nvSpPr>
        <p:spPr>
          <a:xfrm>
            <a:off x="800446" y="2960467"/>
            <a:ext cx="133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cloning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AD198-6FD5-0842-A6F8-4A6E575F0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78" y="523229"/>
            <a:ext cx="6948909" cy="5222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E14BCF-EACD-AC4E-B6E5-0D5E5C462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102" y="168217"/>
            <a:ext cx="4481521" cy="61857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6070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329CD4-F7E4-1D4B-8D60-EC3435C2ACB9}"/>
              </a:ext>
            </a:extLst>
          </p:cNvPr>
          <p:cNvCxnSpPr>
            <a:cxnSpLocks/>
          </p:cNvCxnSpPr>
          <p:nvPr/>
        </p:nvCxnSpPr>
        <p:spPr>
          <a:xfrm>
            <a:off x="1092605" y="1159571"/>
            <a:ext cx="985961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B39DAD6-EA8E-4E43-A292-4A6F9F6FD3D7}"/>
              </a:ext>
            </a:extLst>
          </p:cNvPr>
          <p:cNvSpPr/>
          <p:nvPr/>
        </p:nvSpPr>
        <p:spPr>
          <a:xfrm>
            <a:off x="1232857" y="636351"/>
            <a:ext cx="2917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proteins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60C783-8325-CB42-A07D-86CEE800C57F}"/>
              </a:ext>
            </a:extLst>
          </p:cNvPr>
          <p:cNvSpPr/>
          <p:nvPr/>
        </p:nvSpPr>
        <p:spPr>
          <a:xfrm>
            <a:off x="1092604" y="1172357"/>
            <a:ext cx="9859618" cy="309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protein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protein which is either part of the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bacterium structure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produced by bacterium as a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of its life cycle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 are very essential for most of the bacterial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functions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well as for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integrity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DC6C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protein can be:</a:t>
            </a:r>
          </a:p>
          <a:p>
            <a:pPr lvl="1" algn="just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causing illness or death in an organism which has been infected including humans. </a:t>
            </a:r>
          </a:p>
          <a:p>
            <a:pPr lvl="1" algn="just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as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gather data about the proteins associated with larger organisms. </a:t>
            </a:r>
          </a:p>
        </p:txBody>
      </p:sp>
    </p:spTree>
    <p:extLst>
      <p:ext uri="{BB962C8B-B14F-4D97-AF65-F5344CB8AC3E}">
        <p14:creationId xmlns:p14="http://schemas.microsoft.com/office/powerpoint/2010/main" val="327881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AFDFFF-21E4-5849-B450-39639901A82E}"/>
              </a:ext>
            </a:extLst>
          </p:cNvPr>
          <p:cNvCxnSpPr>
            <a:cxnSpLocks/>
          </p:cNvCxnSpPr>
          <p:nvPr/>
        </p:nvCxnSpPr>
        <p:spPr>
          <a:xfrm>
            <a:off x="1092605" y="1159571"/>
            <a:ext cx="985961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C948689-40AF-E948-9994-6184CD644104}"/>
              </a:ext>
            </a:extLst>
          </p:cNvPr>
          <p:cNvSpPr/>
          <p:nvPr/>
        </p:nvSpPr>
        <p:spPr>
          <a:xfrm>
            <a:off x="1222640" y="636351"/>
            <a:ext cx="4855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 as biological factories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25F6F3-6F40-5945-850E-4A76FA959990}"/>
              </a:ext>
            </a:extLst>
          </p:cNvPr>
          <p:cNvSpPr/>
          <p:nvPr/>
        </p:nvSpPr>
        <p:spPr>
          <a:xfrm>
            <a:off x="1092604" y="1170115"/>
            <a:ext cx="10428836" cy="5398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DC6C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produce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proteins from introduced gene using their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 gene expression machinery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Scientists routinely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gene that encodes ‘their’ protein of interest and express large amounts of it in bacteria and other organisms.</a:t>
            </a:r>
          </a:p>
          <a:p>
            <a:pPr marL="285750" indent="-285750"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produced, for instance;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AutoNum type="alphaUcPeriod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hormones.</a:t>
            </a:r>
          </a:p>
          <a:p>
            <a:pPr marL="800100" lvl="1" indent="-342900"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AutoNum type="romanU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(for treating diabetes).</a:t>
            </a:r>
          </a:p>
          <a:p>
            <a:pPr marL="857250" lvl="1" indent="-4000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+mj-lt"/>
              <a:buAutoNum type="romanU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Erythropoietin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(for treating anemia).</a:t>
            </a:r>
          </a:p>
          <a:p>
            <a:pPr marL="857250" lvl="1" indent="-4000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+mj-lt"/>
              <a:buAutoNum type="romanU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hormones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treating growth disorders).</a:t>
            </a:r>
          </a:p>
          <a:p>
            <a:pPr marL="400050" indent="-4000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+mj-lt"/>
              <a:buAutoNum type="alphaUcPeriod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Antibiotics, vaccines and enzymes.</a:t>
            </a:r>
          </a:p>
          <a:p>
            <a:pPr lvl="1" algn="just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💡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Pause and Think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scientist tend to lean toward protein therapy rather than gene therapy?</a:t>
            </a:r>
          </a:p>
          <a:p>
            <a:pPr algn="just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33670A-2EDF-3E4D-BA8E-0351C6A97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883" y="3145536"/>
            <a:ext cx="3216717" cy="22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8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AB03B-7F54-5C7F-F8AB-36CC64ADC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114" y="750772"/>
            <a:ext cx="9058060" cy="486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90DF9D-94B4-24E6-6D0D-7414DEC82F6A}"/>
              </a:ext>
            </a:extLst>
          </p:cNvPr>
          <p:cNvSpPr txBox="1"/>
          <p:nvPr/>
        </p:nvSpPr>
        <p:spPr>
          <a:xfrm>
            <a:off x="0" y="5971756"/>
            <a:ext cx="10001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Ref: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Arabi, F., V. Mansouri, and N.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Ahmadbeigi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 therapy clinical trials, where do we go? An overview.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Biomedicine &amp; Pharmacotherapy, 2022.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p. 113324.</a:t>
            </a:r>
            <a:endParaRPr lang="en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/>
              <a:t>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4040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38564E-0D8A-804F-AE6C-FBA4A4ACC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12243"/>
              </p:ext>
            </p:extLst>
          </p:nvPr>
        </p:nvGraphicFramePr>
        <p:xfrm>
          <a:off x="1414272" y="2381041"/>
          <a:ext cx="9985248" cy="3276174"/>
        </p:xfrm>
        <a:graphic>
          <a:graphicData uri="http://schemas.openxmlformats.org/drawingml/2006/table">
            <a:tbl>
              <a:tblPr/>
              <a:tblGrid>
                <a:gridCol w="816864">
                  <a:extLst>
                    <a:ext uri="{9D8B030D-6E8A-4147-A177-3AD203B41FA5}">
                      <a16:colId xmlns:a16="http://schemas.microsoft.com/office/drawing/2014/main" val="2974392792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1856537335"/>
                    </a:ext>
                  </a:extLst>
                </a:gridCol>
                <a:gridCol w="158496">
                  <a:extLst>
                    <a:ext uri="{9D8B030D-6E8A-4147-A177-3AD203B41FA5}">
                      <a16:colId xmlns:a16="http://schemas.microsoft.com/office/drawing/2014/main" val="2638811125"/>
                    </a:ext>
                  </a:extLst>
                </a:gridCol>
                <a:gridCol w="3218688">
                  <a:extLst>
                    <a:ext uri="{9D8B030D-6E8A-4147-A177-3AD203B41FA5}">
                      <a16:colId xmlns:a16="http://schemas.microsoft.com/office/drawing/2014/main" val="4015877004"/>
                    </a:ext>
                  </a:extLst>
                </a:gridCol>
                <a:gridCol w="3718560">
                  <a:extLst>
                    <a:ext uri="{9D8B030D-6E8A-4147-A177-3AD203B41FA5}">
                      <a16:colId xmlns:a16="http://schemas.microsoft.com/office/drawing/2014/main" val="508923242"/>
                    </a:ext>
                  </a:extLst>
                </a:gridCol>
              </a:tblGrid>
              <a:tr h="55473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#1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[Plasmid Isolation] </a:t>
                      </a:r>
                      <a:endParaRPr lang="en-US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#2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[Transformation of Competent Cells] </a:t>
                      </a:r>
                      <a:endParaRPr lang="en-US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#3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[Estimation of Protein Concentration] </a:t>
                      </a:r>
                      <a:endParaRPr lang="en-US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795635"/>
                  </a:ext>
                </a:extLst>
              </a:tr>
              <a:tr h="356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Growth of the bacterial culture.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36176"/>
                  </a:ext>
                </a:extLst>
              </a:tr>
              <a:tr h="5553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Harvesting of the bacteria by centrifugation.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721348"/>
                  </a:ext>
                </a:extLst>
              </a:tr>
              <a:tr h="9759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-Lysis of the bacteria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-Purification of plasmid DNA.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-Using CaCl2 solution 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brief heat shock to transform the competent cells.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>
                        <a:lnSpc>
                          <a:spcPct val="15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-Using CaCl2 solution 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brief heat shock to transform the competent cells.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-Lysis of the bacteria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-Estimation of protein concentration using Bradford’s method.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398998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17F389-EB9D-894E-A17A-6822C7548D15}"/>
              </a:ext>
            </a:extLst>
          </p:cNvPr>
          <p:cNvCxnSpPr>
            <a:cxnSpLocks/>
          </p:cNvCxnSpPr>
          <p:nvPr/>
        </p:nvCxnSpPr>
        <p:spPr>
          <a:xfrm>
            <a:off x="1092605" y="1159571"/>
            <a:ext cx="985961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98E3863-7D28-314E-AF51-AC7EB94B0654}"/>
              </a:ext>
            </a:extLst>
          </p:cNvPr>
          <p:cNvSpPr/>
          <p:nvPr/>
        </p:nvSpPr>
        <p:spPr>
          <a:xfrm>
            <a:off x="1092605" y="636351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14294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9140E2-30B4-594F-AF24-F7F83D02A34C}"/>
              </a:ext>
            </a:extLst>
          </p:cNvPr>
          <p:cNvCxnSpPr>
            <a:cxnSpLocks/>
          </p:cNvCxnSpPr>
          <p:nvPr/>
        </p:nvCxnSpPr>
        <p:spPr>
          <a:xfrm>
            <a:off x="3621492" y="3429000"/>
            <a:ext cx="521208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451A552-E3D2-A942-8D53-107E4FA98617}"/>
              </a:ext>
            </a:extLst>
          </p:cNvPr>
          <p:cNvSpPr/>
          <p:nvPr/>
        </p:nvSpPr>
        <p:spPr>
          <a:xfrm>
            <a:off x="4771584" y="2905780"/>
            <a:ext cx="2775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Part 🧬</a:t>
            </a:r>
          </a:p>
        </p:txBody>
      </p:sp>
    </p:spTree>
    <p:extLst>
      <p:ext uri="{BB962C8B-B14F-4D97-AF65-F5344CB8AC3E}">
        <p14:creationId xmlns:p14="http://schemas.microsoft.com/office/powerpoint/2010/main" val="268365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E48D05-E7CC-4A41-8E23-5642E2E331D8}"/>
              </a:ext>
            </a:extLst>
          </p:cNvPr>
          <p:cNvCxnSpPr>
            <a:cxnSpLocks/>
          </p:cNvCxnSpPr>
          <p:nvPr/>
        </p:nvCxnSpPr>
        <p:spPr>
          <a:xfrm>
            <a:off x="1092605" y="1159571"/>
            <a:ext cx="985961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54CECE9-4938-754A-B217-DE6E0F1FA5E9}"/>
              </a:ext>
            </a:extLst>
          </p:cNvPr>
          <p:cNvSpPr/>
          <p:nvPr/>
        </p:nvSpPr>
        <p:spPr>
          <a:xfrm>
            <a:off x="1181956" y="636351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part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99465C-404B-4C42-9EA4-6E5C198D0590}"/>
              </a:ext>
            </a:extLst>
          </p:cNvPr>
          <p:cNvSpPr/>
          <p:nvPr/>
        </p:nvSpPr>
        <p:spPr>
          <a:xfrm>
            <a:off x="1392645" y="1478951"/>
            <a:ext cx="9859619" cy="874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of total bacterial proteins.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bacterial proteins using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Bradford’s assay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F05A95-4821-0148-AF35-6D5F539584E1}"/>
              </a:ext>
            </a:extLst>
          </p:cNvPr>
          <p:cNvSpPr/>
          <p:nvPr/>
        </p:nvSpPr>
        <p:spPr>
          <a:xfrm>
            <a:off x="977991" y="1170579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en-US" sz="20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492C78-EB54-534C-BF9F-BAA77959C670}"/>
              </a:ext>
            </a:extLst>
          </p:cNvPr>
          <p:cNvSpPr/>
          <p:nvPr/>
        </p:nvSpPr>
        <p:spPr>
          <a:xfrm>
            <a:off x="977991" y="2337509"/>
            <a:ext cx="1773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en-US" sz="20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F11E53-0A14-B248-952B-D45F8F593FF8}"/>
              </a:ext>
            </a:extLst>
          </p:cNvPr>
          <p:cNvSpPr/>
          <p:nvPr/>
        </p:nvSpPr>
        <p:spPr>
          <a:xfrm>
            <a:off x="877824" y="2660747"/>
            <a:ext cx="10778630" cy="253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 of bacterial proteins involves several steps: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and induction of bacterial cultures.</a:t>
            </a:r>
          </a:p>
          <a:p>
            <a:pPr marL="800100" lvl="1" indent="-3429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Lysis of cells in a suitable buffer which achieved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sonication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( 20 kHz) for 30–60s.</a:t>
            </a:r>
          </a:p>
          <a:p>
            <a:pPr marL="800100" lvl="1" indent="-3429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treatment for the removal of the nucleic acids.</a:t>
            </a:r>
          </a:p>
          <a:p>
            <a:pPr marL="800100" lvl="1" indent="-3429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protein concentration using suitable method (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Bradford’s assay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800100" lvl="1" indent="-3429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Passage of the extract through an affinity resin and finally elution of proteins.</a:t>
            </a:r>
          </a:p>
        </p:txBody>
      </p:sp>
    </p:spTree>
    <p:extLst>
      <p:ext uri="{BB962C8B-B14F-4D97-AF65-F5344CB8AC3E}">
        <p14:creationId xmlns:p14="http://schemas.microsoft.com/office/powerpoint/2010/main" val="153413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3F6FCB-CBA5-CC42-8431-9E3CD9E0D354}"/>
              </a:ext>
            </a:extLst>
          </p:cNvPr>
          <p:cNvSpPr/>
          <p:nvPr/>
        </p:nvSpPr>
        <p:spPr>
          <a:xfrm>
            <a:off x="1181955" y="1155325"/>
            <a:ext cx="9917439" cy="167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Sonication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refers to the process of applying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 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Learn more about Energy Engineering from ScienceDirect's AI-generated Topic Pag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 agitate particles in a liquid.</a:t>
            </a: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Ultrasonic frequencies (&gt;20 kHz) are usually used, so the process is also known as </a:t>
            </a:r>
            <a:r>
              <a:rPr lang="en-US" b="1" dirty="0">
                <a:solidFill>
                  <a:srgbClr val="DC6C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ultrasonication.</a:t>
            </a: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method uses pulsed, high frequency sound waves to </a:t>
            </a:r>
            <a:r>
              <a:rPr lang="en-US" b="1" dirty="0">
                <a:solidFill>
                  <a:srgbClr val="DC6C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agitate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b="1" dirty="0">
                <a:solidFill>
                  <a:srgbClr val="DC6C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lyse cells.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83A30F-7C67-B74E-80E7-DEC8A61223B4}"/>
              </a:ext>
            </a:extLst>
          </p:cNvPr>
          <p:cNvCxnSpPr>
            <a:cxnSpLocks/>
          </p:cNvCxnSpPr>
          <p:nvPr/>
        </p:nvCxnSpPr>
        <p:spPr>
          <a:xfrm>
            <a:off x="1092605" y="1159571"/>
            <a:ext cx="985961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A9E0515-ACD8-8E41-9B4C-FC0673A6F89C}"/>
              </a:ext>
            </a:extLst>
          </p:cNvPr>
          <p:cNvSpPr/>
          <p:nvPr/>
        </p:nvSpPr>
        <p:spPr>
          <a:xfrm>
            <a:off x="1181956" y="636351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part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E75FF7-6990-224A-8664-CE48D01E1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440" y="2731823"/>
            <a:ext cx="3497072" cy="340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9750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2">
      <a:dk1>
        <a:srgbClr val="000000"/>
      </a:dk1>
      <a:lt1>
        <a:srgbClr val="FFFFFF"/>
      </a:lt1>
      <a:dk2>
        <a:srgbClr val="F9D7DA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5F1192E-1488-8E4D-ABC4-FA0285F00446}" vid="{4A15775F-AAA9-BE46-9677-B8CAAE32AF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852</Words>
  <Application>Microsoft Office PowerPoint</Application>
  <PresentationFormat>Widescreen</PresentationFormat>
  <Paragraphs>132</Paragraphs>
  <Slides>14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 MT</vt:lpstr>
      <vt:lpstr>Impact</vt:lpstr>
      <vt:lpstr>Times New Roman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emtenanmk@gmail.com</dc:creator>
  <cp:lastModifiedBy>Tahani Alshehri</cp:lastModifiedBy>
  <cp:revision>69</cp:revision>
  <dcterms:created xsi:type="dcterms:W3CDTF">2020-01-10T13:40:47Z</dcterms:created>
  <dcterms:modified xsi:type="dcterms:W3CDTF">2022-12-28T06:25:36Z</dcterms:modified>
</cp:coreProperties>
</file>