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73" r:id="rId1"/>
  </p:sldMasterIdLst>
  <p:notesMasterIdLst>
    <p:notesMasterId r:id="rId26"/>
  </p:notesMasterIdLst>
  <p:sldIdLst>
    <p:sldId id="256" r:id="rId2"/>
    <p:sldId id="257" r:id="rId3"/>
    <p:sldId id="277" r:id="rId4"/>
    <p:sldId id="258" r:id="rId5"/>
    <p:sldId id="278" r:id="rId6"/>
    <p:sldId id="274" r:id="rId7"/>
    <p:sldId id="275" r:id="rId8"/>
    <p:sldId id="276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9" r:id="rId24"/>
    <p:sldId id="273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CCFF"/>
    <a:srgbClr val="FF00FF"/>
    <a:srgbClr val="FF3300"/>
    <a:srgbClr val="FF00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1"/>
    <p:restoredTop sz="94621"/>
  </p:normalViewPr>
  <p:slideViewPr>
    <p:cSldViewPr>
      <p:cViewPr varScale="1">
        <p:scale>
          <a:sx n="108" d="100"/>
          <a:sy n="108" d="100"/>
        </p:scale>
        <p:origin x="16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F34E055-0D08-4F00-9FD7-9FE93D1693CA}" type="datetimeFigureOut">
              <a:rPr lang="ar-SA" smtClean="0"/>
              <a:pPr/>
              <a:t>17 رمضان،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A94A718-9CDA-4CB2-8DE9-6516612050B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21</a:t>
            </a:fld>
            <a:endParaRPr lang="ar-S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22</a:t>
            </a:fld>
            <a:endParaRPr lang="ar-S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24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718-9CDA-4CB2-8DE9-6516612050BF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1156-91B6-4BAD-BC57-EC7B5A34865D}" type="datetimeFigureOut">
              <a:rPr lang="ar-SA" smtClean="0"/>
              <a:pPr/>
              <a:t>17 رمضان، 1443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B94-DF71-448B-AFC9-17C024077C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1156-91B6-4BAD-BC57-EC7B5A34865D}" type="datetimeFigureOut">
              <a:rPr lang="ar-SA" smtClean="0"/>
              <a:pPr/>
              <a:t>17 رمضان،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B94-DF71-448B-AFC9-17C024077C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1156-91B6-4BAD-BC57-EC7B5A34865D}" type="datetimeFigureOut">
              <a:rPr lang="ar-SA" smtClean="0"/>
              <a:pPr/>
              <a:t>17 رمضان،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B94-DF71-448B-AFC9-17C024077C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1156-91B6-4BAD-BC57-EC7B5A34865D}" type="datetimeFigureOut">
              <a:rPr lang="ar-SA" smtClean="0"/>
              <a:pPr/>
              <a:t>17 رمضان،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B94-DF71-448B-AFC9-17C024077C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1156-91B6-4BAD-BC57-EC7B5A34865D}" type="datetimeFigureOut">
              <a:rPr lang="ar-SA" smtClean="0"/>
              <a:pPr/>
              <a:t>17 رمضان،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B94-DF71-448B-AFC9-17C024077C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1156-91B6-4BAD-BC57-EC7B5A34865D}" type="datetimeFigureOut">
              <a:rPr lang="ar-SA" smtClean="0"/>
              <a:pPr/>
              <a:t>17 رمضان، 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B94-DF71-448B-AFC9-17C024077C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1156-91B6-4BAD-BC57-EC7B5A34865D}" type="datetimeFigureOut">
              <a:rPr lang="ar-SA" smtClean="0"/>
              <a:pPr/>
              <a:t>17 رمضان، 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B94-DF71-448B-AFC9-17C024077C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1156-91B6-4BAD-BC57-EC7B5A34865D}" type="datetimeFigureOut">
              <a:rPr lang="ar-SA" smtClean="0"/>
              <a:pPr/>
              <a:t>17 رمضان، 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B94-DF71-448B-AFC9-17C024077C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1156-91B6-4BAD-BC57-EC7B5A34865D}" type="datetimeFigureOut">
              <a:rPr lang="ar-SA" smtClean="0"/>
              <a:pPr/>
              <a:t>17 رمضان، 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B94-DF71-448B-AFC9-17C024077C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1156-91B6-4BAD-BC57-EC7B5A34865D}" type="datetimeFigureOut">
              <a:rPr lang="ar-SA" smtClean="0"/>
              <a:pPr/>
              <a:t>17 رمضان، 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B94-DF71-448B-AFC9-17C024077C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ar-SA"/>
              <a:t>انقر فوق الرمز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1156-91B6-4BAD-BC57-EC7B5A34865D}" type="datetimeFigureOut">
              <a:rPr lang="ar-SA" smtClean="0"/>
              <a:pPr/>
              <a:t>17 رمضان، 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DC6A9B94-DF71-448B-AFC9-17C024077C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5A61156-91B6-4BAD-BC57-EC7B5A34865D}" type="datetimeFigureOut">
              <a:rPr lang="ar-SA" smtClean="0"/>
              <a:pPr/>
              <a:t>17 رمضان، 1443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C6A9B94-DF71-448B-AFC9-17C024077CF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rtl="1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r" rtl="1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r" rtl="1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r" rtl="1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r" rtl="1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r" rtl="1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neascR3OEc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3.slideserve.com/6549578/culture-media-for-fungi-n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mage3.slideserve.com/6549578/some-types-of-media-use-in-culturing-fungi-n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3.slideserve.com/6549578/culture-media-for-fungi-n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mage3.slideserve.com/6549578/slide12-n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99592" y="1700808"/>
            <a:ext cx="4751856" cy="100811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0"/>
            <a:r>
              <a:rPr lang="en-US" sz="5400" cap="none" dirty="0">
                <a:ln/>
                <a:solidFill>
                  <a:srgbClr val="CC0066"/>
                </a:solidFill>
                <a:effectLst/>
              </a:rPr>
              <a:t>             140 micro</a:t>
            </a:r>
            <a:endParaRPr lang="ar-SA" sz="5400" cap="none" dirty="0">
              <a:ln/>
              <a:solidFill>
                <a:srgbClr val="CC0066"/>
              </a:solidFill>
              <a:effectLst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43608" y="404664"/>
            <a:ext cx="6480048" cy="648072"/>
          </a:xfrm>
        </p:spPr>
        <p:txBody>
          <a:bodyPr>
            <a:normAutofit/>
          </a:bodyPr>
          <a:lstStyle/>
          <a:p>
            <a:pPr algn="ctr"/>
            <a:r>
              <a:rPr lang="ar-SA" sz="4000" b="1" dirty="0">
                <a:cs typeface="Akhbar MT" pitchFamily="2" charset="-78"/>
              </a:rPr>
              <a:t>بسم الله الرحمن الرحيم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971600" y="3140968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Lab 3</a:t>
            </a:r>
            <a:r>
              <a:rPr lang="en-US" sz="5400" b="1" dirty="0"/>
              <a:t>: Culture Media</a:t>
            </a:r>
            <a:endParaRPr lang="ar-SA" sz="5400" b="1" dirty="0"/>
          </a:p>
        </p:txBody>
      </p:sp>
      <p:pic>
        <p:nvPicPr>
          <p:cNvPr id="28674" name="Picture 2" descr="http://www.dreamstime.com/petri-dishes-thumb4367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333156"/>
            <a:ext cx="3366459" cy="2524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572616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Requirement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6024" y="1844824"/>
            <a:ext cx="8892480" cy="4114800"/>
          </a:xfrm>
        </p:spPr>
        <p:txBody>
          <a:bodyPr/>
          <a:lstStyle/>
          <a:p>
            <a:pPr marL="514350" indent="-514350" algn="l" rtl="0">
              <a:buClr>
                <a:srgbClr val="FFFF00"/>
              </a:buClr>
              <a:buSzPct val="82000"/>
              <a:buFont typeface="+mj-lt"/>
              <a:buAutoNum type="arabicParenR"/>
            </a:pP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Deffrent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media :</a:t>
            </a:r>
          </a:p>
          <a:p>
            <a:pPr algn="l" rtl="0">
              <a:buNone/>
            </a:pPr>
            <a:r>
              <a:rPr lang="en-US" b="1" dirty="0" err="1"/>
              <a:t>Nutreint</a:t>
            </a:r>
            <a:r>
              <a:rPr lang="en-US" b="1" dirty="0"/>
              <a:t> broth  -  Nutrient agar  - PDA/malt extract </a:t>
            </a:r>
          </a:p>
          <a:p>
            <a:pPr lvl="0" algn="l" rtl="0">
              <a:buNone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endParaRPr lang="ar-SA" dirty="0"/>
          </a:p>
        </p:txBody>
      </p:sp>
      <p:pic>
        <p:nvPicPr>
          <p:cNvPr id="20481" name="Picture 3" descr="Assemble_chemicals_Slid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284984"/>
            <a:ext cx="5943600" cy="315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114800"/>
          </a:xfrm>
        </p:spPr>
        <p:txBody>
          <a:bodyPr/>
          <a:lstStyle/>
          <a:p>
            <a:pPr marL="514350" lvl="0" indent="-514350" algn="l" rtl="0">
              <a:buNone/>
            </a:pPr>
            <a:r>
              <a:rPr lang="en-US" sz="3200" b="1" dirty="0"/>
              <a:t>2- Balance </a:t>
            </a:r>
          </a:p>
          <a:p>
            <a:pPr marL="514350" lvl="0" indent="-514350" algn="l" rtl="0">
              <a:buNone/>
            </a:pPr>
            <a:r>
              <a:rPr lang="en-US" sz="3200" b="1" dirty="0"/>
              <a:t>3- Distil water</a:t>
            </a:r>
          </a:p>
          <a:p>
            <a:pPr marL="514350" lvl="0" indent="-514350" algn="l" rtl="0">
              <a:buNone/>
            </a:pPr>
            <a:r>
              <a:rPr lang="en-US" sz="3200" b="1" dirty="0"/>
              <a:t>5- Test tubes </a:t>
            </a:r>
          </a:p>
          <a:p>
            <a:pPr marL="514350" lvl="0" indent="-514350" algn="l" rtl="0">
              <a:buNone/>
            </a:pPr>
            <a:r>
              <a:rPr lang="en-US" sz="3200" b="1" dirty="0"/>
              <a:t>6- Petri plates</a:t>
            </a:r>
          </a:p>
          <a:p>
            <a:pPr marL="514350" lvl="0" indent="-514350" algn="l" rtl="0">
              <a:buNone/>
            </a:pPr>
            <a:r>
              <a:rPr lang="en-US" sz="3200" b="1" dirty="0"/>
              <a:t>7- Flasks  </a:t>
            </a:r>
          </a:p>
          <a:p>
            <a:pPr marL="514350" lvl="0" indent="-514350" algn="l" rtl="0">
              <a:buNone/>
            </a:pPr>
            <a:r>
              <a:rPr lang="en-US" sz="3200" b="1" dirty="0"/>
              <a:t>7- Burners</a:t>
            </a:r>
          </a:p>
          <a:p>
            <a:pPr marL="514350" lvl="0" indent="-514350" algn="l" rtl="0">
              <a:buNone/>
            </a:pPr>
            <a:r>
              <a:rPr lang="en-US" sz="3200" b="1" dirty="0"/>
              <a:t>8- Autoclave</a:t>
            </a:r>
          </a:p>
          <a:p>
            <a:pPr marL="514350" indent="-514350" algn="l" rtl="0">
              <a:buNone/>
            </a:pPr>
            <a:endParaRPr lang="ar-SA" dirty="0"/>
          </a:p>
        </p:txBody>
      </p:sp>
      <p:pic>
        <p:nvPicPr>
          <p:cNvPr id="4" name="Picture 4" descr="https://media.vwr.com/stibo/low_res/4695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589748"/>
            <a:ext cx="3024336" cy="2268252"/>
          </a:xfrm>
          <a:prstGeom prst="rect">
            <a:avLst/>
          </a:prstGeom>
          <a:noFill/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467544" y="188640"/>
            <a:ext cx="8219256" cy="572616"/>
          </a:xfrm>
          <a:prstGeom prst="rect">
            <a:avLst/>
          </a:prstGeom>
        </p:spPr>
        <p:txBody>
          <a:bodyPr vert="horz" lIns="0" tIns="9144" rIns="0" bIns="9144" anchor="b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Requirement</a:t>
            </a:r>
            <a:endParaRPr kumimoji="0" lang="ar-SA" sz="4800" b="1" i="0" u="none" strike="noStrike" kern="1200" cap="none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 descr="https://encrypted-tbn2.gstatic.com/images?q=tbn:ANd9GcTe7HX73d6S-Y08x6wKv-NT183VpSA1G-TkZH359pujkD6DcJM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692696"/>
            <a:ext cx="2238375" cy="2047875"/>
          </a:xfrm>
          <a:prstGeom prst="rect">
            <a:avLst/>
          </a:prstGeom>
          <a:noFill/>
        </p:spPr>
      </p:pic>
      <p:pic>
        <p:nvPicPr>
          <p:cNvPr id="18436" name="Picture 4" descr="https://encrypted-tbn1.gstatic.com/images?q=tbn:ANd9GcS37kwrutjsI_5tVz3HWk5_8ODhNDX2fynMWR3H4kzTRjGRXYhRy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636912"/>
            <a:ext cx="2457450" cy="1857375"/>
          </a:xfrm>
          <a:prstGeom prst="rect">
            <a:avLst/>
          </a:prstGeom>
          <a:noFill/>
        </p:spPr>
      </p:pic>
      <p:pic>
        <p:nvPicPr>
          <p:cNvPr id="18438" name="Picture 6" descr="https://encrypted-tbn1.gstatic.com/images?q=tbn:ANd9GcT35-iPHHF9HPiOSZsOG4aBkBOqUttLRQnLHzOQ_YGvexQbEBsS6g"/>
          <p:cNvPicPr>
            <a:picLocks noChangeAspect="1" noChangeArrowheads="1"/>
          </p:cNvPicPr>
          <p:nvPr/>
        </p:nvPicPr>
        <p:blipFill>
          <a:blip r:embed="rId6" cstate="print"/>
          <a:srcRect l="14978" r="13203"/>
          <a:stretch>
            <a:fillRect/>
          </a:stretch>
        </p:blipFill>
        <p:spPr bwMode="auto">
          <a:xfrm>
            <a:off x="7524328" y="3212976"/>
            <a:ext cx="1368152" cy="1905001"/>
          </a:xfrm>
          <a:prstGeom prst="rect">
            <a:avLst/>
          </a:prstGeom>
          <a:noFill/>
        </p:spPr>
      </p:pic>
      <p:pic>
        <p:nvPicPr>
          <p:cNvPr id="18440" name="Picture 8" descr="https://encrypted-tbn2.gstatic.com/images?q=tbn:ANd9GcRtRHuQC8bd6zfi5HpaIvy5lIOJLs3UEqaHIkBS7gcNuRdU7PsGl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005064"/>
            <a:ext cx="1838325" cy="2486025"/>
          </a:xfrm>
          <a:prstGeom prst="rect">
            <a:avLst/>
          </a:prstGeom>
          <a:noFill/>
        </p:spPr>
      </p:pic>
      <p:pic>
        <p:nvPicPr>
          <p:cNvPr id="18442" name="Picture 10" descr="https://encrypted-tbn2.gstatic.com/images?q=tbn:ANd9GcSpXc7b04-aSYQhf31LfEkgWMrR_13EY70gHDDi8nfYM4OfbLk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1628800"/>
            <a:ext cx="1477538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3536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Procedure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3563888" y="1196752"/>
            <a:ext cx="2016224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514350" indent="-514350" algn="ctr" rtl="0">
              <a:buClr>
                <a:schemeClr val="tx1"/>
              </a:buClr>
              <a:buSzPct val="83000"/>
            </a:pPr>
            <a:r>
              <a:rPr lang="en-US" sz="2400" b="1" dirty="0">
                <a:latin typeface="Andalus" pitchFamily="2" charset="-78"/>
                <a:cs typeface="Andalus" pitchFamily="2" charset="-78"/>
              </a:rPr>
              <a:t>1- Weigh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563888" y="2276872"/>
            <a:ext cx="2016224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514350" indent="-514350" algn="ctr" rtl="0">
              <a:buClr>
                <a:schemeClr val="tx1"/>
              </a:buClr>
              <a:buSzPct val="83000"/>
            </a:pPr>
            <a:r>
              <a:rPr lang="en-US" sz="2400" b="1" dirty="0">
                <a:latin typeface="Andalus" pitchFamily="2" charset="-78"/>
                <a:cs typeface="Andalus" pitchFamily="2" charset="-78"/>
              </a:rPr>
              <a:t> 2- Dissolve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563888" y="3356992"/>
            <a:ext cx="2016224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514350" indent="-514350" algn="ctr" rtl="0">
              <a:buClr>
                <a:schemeClr val="tx1"/>
              </a:buClr>
              <a:buSzPct val="83000"/>
            </a:pPr>
            <a:r>
              <a:rPr lang="en-US" sz="2400" b="1" dirty="0">
                <a:latin typeface="Andalus" pitchFamily="2" charset="-78"/>
                <a:cs typeface="Andalus" pitchFamily="2" charset="-78"/>
              </a:rPr>
              <a:t>3- Sterilize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563888" y="4437112"/>
            <a:ext cx="2016224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514350" indent="-514350" algn="ctr" rtl="0">
              <a:buClr>
                <a:schemeClr val="tx1"/>
              </a:buClr>
              <a:buSzPct val="83000"/>
            </a:pPr>
            <a:r>
              <a:rPr lang="en-US" sz="2400" b="1" dirty="0">
                <a:latin typeface="Andalus" pitchFamily="2" charset="-78"/>
                <a:cs typeface="Andalus" pitchFamily="2" charset="-78"/>
              </a:rPr>
              <a:t>4- cool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563888" y="5517232"/>
            <a:ext cx="2016224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514350" indent="-514350" algn="ctr" rtl="0">
              <a:buClr>
                <a:schemeClr val="tx1"/>
              </a:buClr>
              <a:buSzPct val="83000"/>
            </a:pPr>
            <a:r>
              <a:rPr lang="en-US" sz="2400" b="1" dirty="0">
                <a:latin typeface="Andalus" pitchFamily="2" charset="-78"/>
                <a:cs typeface="Andalus" pitchFamily="2" charset="-78"/>
              </a:rPr>
              <a:t>5- refrigerate till use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4" descr="Ingredients_on_scale_Slid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988840"/>
            <a:ext cx="5688632" cy="455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611560" y="548680"/>
            <a:ext cx="2016224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514350" indent="-514350" algn="ctr" rtl="0">
              <a:buClr>
                <a:schemeClr val="tx1"/>
              </a:buClr>
              <a:buSzPct val="83000"/>
            </a:pPr>
            <a:r>
              <a:rPr lang="en-US" sz="2400" b="1" dirty="0">
                <a:latin typeface="Andalus" pitchFamily="2" charset="-78"/>
                <a:cs typeface="Andalus" pitchFamily="2" charset="-78"/>
              </a:rPr>
              <a:t>1- Weigh</a:t>
            </a:r>
          </a:p>
        </p:txBody>
      </p:sp>
    </p:spTree>
  </p:cSld>
  <p:clrMapOvr>
    <a:masterClrMapping/>
  </p:clrMapOvr>
  <p:transition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467544" y="476672"/>
            <a:ext cx="2016224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514350" indent="-514350" algn="ctr" rtl="0">
              <a:buClr>
                <a:schemeClr val="tx1"/>
              </a:buClr>
              <a:buSzPct val="83000"/>
            </a:pPr>
            <a:r>
              <a:rPr lang="en-US" sz="2400" b="1" dirty="0">
                <a:latin typeface="Andalus" pitchFamily="2" charset="-78"/>
                <a:cs typeface="Andalus" pitchFamily="2" charset="-78"/>
              </a:rPr>
              <a:t> 2- Dissolve</a:t>
            </a:r>
          </a:p>
        </p:txBody>
      </p:sp>
      <p:pic>
        <p:nvPicPr>
          <p:cNvPr id="5" name="Picture 5" descr="Adding_dry_culture_Slid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406543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Luria_broth_hot_plate_Slid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204864"/>
            <a:ext cx="41044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467544" y="476672"/>
            <a:ext cx="2016224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514350" indent="-514350" algn="ctr" rtl="0">
              <a:buClr>
                <a:schemeClr val="tx1"/>
              </a:buClr>
              <a:buSzPct val="83000"/>
            </a:pPr>
            <a:r>
              <a:rPr lang="en-US" sz="2400" b="1" dirty="0">
                <a:latin typeface="Andalus" pitchFamily="2" charset="-78"/>
                <a:cs typeface="Andalus" pitchFamily="2" charset="-78"/>
              </a:rPr>
              <a:t>3- Sterilize</a:t>
            </a:r>
          </a:p>
        </p:txBody>
      </p:sp>
      <p:pic>
        <p:nvPicPr>
          <p:cNvPr id="5" name="Picture 4" descr="image_culture_m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346609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s://encrypted-tbn2.gstatic.com/images?q=tbn:ANd9GcRtRHuQC8bd6zfi5HpaIvy5lIOJLs3UEqaHIkBS7gcNuRdU7PsG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276872"/>
            <a:ext cx="2990453" cy="4044084"/>
          </a:xfrm>
          <a:prstGeom prst="rect">
            <a:avLst/>
          </a:prstGeom>
          <a:noFill/>
        </p:spPr>
      </p:pic>
      <p:sp>
        <p:nvSpPr>
          <p:cNvPr id="7" name="سهم بشكل U 6"/>
          <p:cNvSpPr/>
          <p:nvPr/>
        </p:nvSpPr>
        <p:spPr>
          <a:xfrm>
            <a:off x="3635896" y="1124744"/>
            <a:ext cx="2376264" cy="1440160"/>
          </a:xfrm>
          <a:prstGeom prst="utur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611560" y="908720"/>
            <a:ext cx="2016224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514350" indent="-514350" algn="ctr" rtl="0">
              <a:buClr>
                <a:schemeClr val="tx1"/>
              </a:buClr>
              <a:buSzPct val="83000"/>
            </a:pPr>
            <a:r>
              <a:rPr lang="en-US" sz="2400" b="1" dirty="0">
                <a:latin typeface="Andalus" pitchFamily="2" charset="-78"/>
                <a:cs typeface="Andalus" pitchFamily="2" charset="-78"/>
              </a:rPr>
              <a:t>4- cool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987824" y="908720"/>
            <a:ext cx="2016224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514350" indent="-514350" algn="ctr" rtl="0">
              <a:buClr>
                <a:schemeClr val="tx1"/>
              </a:buClr>
              <a:buSzPct val="83000"/>
            </a:pPr>
            <a:r>
              <a:rPr lang="en-US" sz="2400" b="1" dirty="0">
                <a:latin typeface="Andalus" pitchFamily="2" charset="-78"/>
                <a:cs typeface="Andalus" pitchFamily="2" charset="-78"/>
              </a:rPr>
              <a:t>5- refrigerate till use </a:t>
            </a:r>
          </a:p>
        </p:txBody>
      </p:sp>
      <p:pic>
        <p:nvPicPr>
          <p:cNvPr id="49164" name="Picture 12" descr="http://glendalecommunitycollege.files.wordpress.com/2012/05/3a-flasks.jpg?w=5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76872"/>
            <a:ext cx="5406004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908720"/>
          </a:xfrm>
        </p:spPr>
        <p:txBody>
          <a:bodyPr/>
          <a:lstStyle/>
          <a:p>
            <a:r>
              <a:rPr lang="en-US" dirty="0"/>
              <a:t>Who to make …….?</a:t>
            </a:r>
            <a:endParaRPr lang="ar-SA" dirty="0"/>
          </a:p>
        </p:txBody>
      </p:sp>
      <p:pic>
        <p:nvPicPr>
          <p:cNvPr id="4" name="Picture 5" descr="Image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96752"/>
            <a:ext cx="4896544" cy="495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220486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haroni" pitchFamily="2" charset="-79"/>
                <a:cs typeface="Aharoni" pitchFamily="2" charset="-79"/>
              </a:rPr>
              <a:t>       </a:t>
            </a:r>
            <a:r>
              <a:rPr lang="en-US" sz="4000" dirty="0">
                <a:solidFill>
                  <a:srgbClr val="FF3300"/>
                </a:solidFill>
                <a:latin typeface="Aharoni" pitchFamily="2" charset="-79"/>
                <a:cs typeface="Aharoni" pitchFamily="2" charset="-79"/>
              </a:rPr>
              <a:t>Pouring of Solid media</a:t>
            </a:r>
            <a:br>
              <a:rPr lang="en-US" sz="4000" dirty="0">
                <a:latin typeface="Aharoni" pitchFamily="2" charset="-79"/>
                <a:cs typeface="Aharoni" pitchFamily="2" charset="-79"/>
              </a:rPr>
            </a:br>
            <a:br>
              <a:rPr lang="ar-SA" sz="4000" dirty="0">
                <a:latin typeface="Aharoni" pitchFamily="2" charset="-79"/>
                <a:cs typeface="Aharoni" pitchFamily="2" charset="-79"/>
              </a:rPr>
            </a:br>
            <a:r>
              <a:rPr lang="ar-SA" sz="4000" dirty="0" err="1">
                <a:latin typeface="Aharoni" pitchFamily="2" charset="-79"/>
                <a:cs typeface="Aharoni" pitchFamily="2" charset="-79"/>
              </a:rPr>
              <a:t>:</a:t>
            </a:r>
            <a:r>
              <a:rPr lang="ar-SA" sz="4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dirty="0">
                <a:latin typeface="Aharoni" pitchFamily="2" charset="-79"/>
                <a:cs typeface="Aharoni" pitchFamily="2" charset="-79"/>
              </a:rPr>
              <a:t> - Petri plates</a:t>
            </a:r>
            <a:endParaRPr lang="ar-SA" sz="4000" dirty="0">
              <a:latin typeface="Aharoni" pitchFamily="2" charset="-79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4400" y="1988840"/>
            <a:ext cx="8229600" cy="4114800"/>
          </a:xfrm>
        </p:spPr>
        <p:txBody>
          <a:bodyPr/>
          <a:lstStyle/>
          <a:p>
            <a:pPr lvl="0" algn="l" rtl="0">
              <a:buClrTx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Remove the lid slightly </a:t>
            </a:r>
          </a:p>
          <a:p>
            <a:pPr lvl="0" algn="l" rtl="0">
              <a:buClrTx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Pour  the media near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bunsen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burner</a:t>
            </a:r>
          </a:p>
          <a:p>
            <a:pPr lvl="0" algn="l" rtl="0">
              <a:buClrTx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Invert the plate</a:t>
            </a:r>
          </a:p>
          <a:p>
            <a:pPr lvl="0" algn="l" rtl="0">
              <a:buClrTx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Write date and  time on the sides of plates</a:t>
            </a:r>
          </a:p>
          <a:p>
            <a:endParaRPr lang="ar-SA" dirty="0"/>
          </a:p>
        </p:txBody>
      </p:sp>
      <p:pic>
        <p:nvPicPr>
          <p:cNvPr id="45057" name="Picture 1" descr="microbiology~aseptic-technique-pour-bacterial-growth-media-petri-dish~~element177~~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1088"/>
            <a:ext cx="1872208" cy="242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 descr="microbiology~aseptic-technique-pour-bacterial-growth-media-petri-dish~~element177~~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221088"/>
            <a:ext cx="2046386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microbiology~aseptic-technique-pour-bacterial-growth-media-petri-dish~~element177~~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221088"/>
            <a:ext cx="2160240" cy="236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label_plate_bottoms_P13029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221088"/>
            <a:ext cx="2602316" cy="244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encrypted-tbn3.gstatic.com/images?q=tbn:ANd9GcStK11lKGNAajs4MMh5Tm33F-Fdtqie0cKRZY7DPYxgF-gaL84mP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9196" y="260648"/>
            <a:ext cx="1257300" cy="3048000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700808"/>
            <a:ext cx="8229600" cy="2448272"/>
          </a:xfrm>
        </p:spPr>
        <p:txBody>
          <a:bodyPr/>
          <a:lstStyle/>
          <a:p>
            <a:pPr algn="l" rtl="0"/>
            <a:r>
              <a:rPr lang="en-US" b="1" dirty="0"/>
              <a:t>After  boiling, pour media in test tubes </a:t>
            </a:r>
          </a:p>
          <a:p>
            <a:pPr algn="l" rtl="0"/>
            <a:r>
              <a:rPr lang="en-US" b="1" dirty="0"/>
              <a:t>Autoclave </a:t>
            </a:r>
          </a:p>
          <a:p>
            <a:pPr algn="l" rtl="0"/>
            <a:r>
              <a:rPr lang="en-US" b="1" dirty="0"/>
              <a:t>Place in </a:t>
            </a:r>
            <a:r>
              <a:rPr lang="en-US" b="1" dirty="0">
                <a:solidFill>
                  <a:srgbClr val="C00000"/>
                </a:solidFill>
              </a:rPr>
              <a:t>slant</a:t>
            </a:r>
            <a:r>
              <a:rPr lang="en-US" b="1" dirty="0"/>
              <a:t> position till the media  solidifies.</a:t>
            </a:r>
          </a:p>
          <a:p>
            <a:pPr algn="l" rtl="0"/>
            <a:endParaRPr lang="ar-SA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179512" y="260648"/>
            <a:ext cx="8229600" cy="1152128"/>
          </a:xfrm>
          <a:prstGeom prst="rect">
            <a:avLst/>
          </a:prstGeom>
        </p:spPr>
        <p:txBody>
          <a:bodyPr vert="horz" lIns="0" tIns="9144" rIns="0" bIns="9144" anchor="b">
            <a:normAutofit lnSpcReduction="10000"/>
          </a:bodyPr>
          <a:lstStyle/>
          <a:p>
            <a:pPr algn="ctr" rtl="0">
              <a:spcBef>
                <a:spcPct val="0"/>
              </a:spcBef>
            </a:pPr>
            <a:r>
              <a:rPr lang="en-US" sz="4000" b="1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rgbClr val="FF0000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In tubes</a:t>
            </a:r>
          </a:p>
          <a:p>
            <a:pPr algn="l" rtl="0">
              <a:spcBef>
                <a:spcPct val="0"/>
              </a:spcBef>
            </a:pPr>
            <a:r>
              <a:rPr lang="en-US" sz="4000" b="1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- Making of Slants:</a:t>
            </a:r>
          </a:p>
        </p:txBody>
      </p:sp>
      <p:pic>
        <p:nvPicPr>
          <p:cNvPr id="62467" name="Picture 3" descr="image0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429000"/>
            <a:ext cx="4176464" cy="289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 descr="https://encrypted-tbn3.gstatic.com/images?q=tbn:ANd9GcTG625BK1lOZmLfsBGmWMpOlu7iTyv3fdzcG-D8giXJWt6w_x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78904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repared Media in Petri Dish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0" y="0"/>
            <a:ext cx="2381250" cy="238125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229600" cy="500608"/>
          </a:xfrm>
        </p:spPr>
        <p:txBody>
          <a:bodyPr>
            <a:no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Microorganisms  need food  to grow 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700808"/>
            <a:ext cx="8229600" cy="4114800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20000"/>
              </a:lnSpc>
            </a:pPr>
            <a:r>
              <a:rPr lang="en-US" b="1" dirty="0"/>
              <a:t>Primary ingredients required by all living organisms include: </a:t>
            </a:r>
            <a:endParaRPr lang="en-US" dirty="0"/>
          </a:p>
          <a:p>
            <a:pPr marL="1074738" indent="-1074738" algn="l" rtl="0">
              <a:lnSpc>
                <a:spcPct val="120000"/>
              </a:lnSpc>
              <a:buNone/>
            </a:pPr>
            <a:r>
              <a:rPr lang="en-US" b="1" dirty="0"/>
              <a:t>	</a:t>
            </a:r>
            <a:r>
              <a:rPr lang="en-US" dirty="0"/>
              <a:t>a carbon source, water, minerals, and </a:t>
            </a:r>
          </a:p>
          <a:p>
            <a:pPr marL="1074738" indent="444500" algn="l" rtl="0">
              <a:lnSpc>
                <a:spcPct val="120000"/>
              </a:lnSpc>
              <a:buNone/>
            </a:pPr>
            <a:r>
              <a:rPr lang="en-US" dirty="0"/>
              <a:t>a nitrogen source. </a:t>
            </a:r>
          </a:p>
          <a:p>
            <a:pPr algn="l" rtl="0">
              <a:lnSpc>
                <a:spcPct val="120000"/>
              </a:lnSpc>
            </a:pPr>
            <a:r>
              <a:rPr lang="en-US" b="1" dirty="0"/>
              <a:t> These nutrients together make a </a:t>
            </a:r>
            <a:r>
              <a:rPr lang="en-US" b="1" dirty="0">
                <a:solidFill>
                  <a:srgbClr val="FF0000"/>
                </a:solidFill>
              </a:rPr>
              <a:t>media.</a:t>
            </a:r>
          </a:p>
          <a:p>
            <a:pPr algn="l" rtl="0">
              <a:lnSpc>
                <a:spcPct val="120000"/>
              </a:lnSpc>
            </a:pPr>
            <a:r>
              <a:rPr lang="en-US" b="1" dirty="0"/>
              <a:t>Different microbes need different amounts of these nutrients.</a:t>
            </a:r>
            <a:endParaRPr lang="en-US" dirty="0"/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179512" y="260648"/>
            <a:ext cx="8229600" cy="836712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pPr algn="l" rtl="0">
              <a:spcBef>
                <a:spcPct val="0"/>
              </a:spcBef>
            </a:pPr>
            <a:r>
              <a:rPr lang="en-US" sz="4000" b="1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- Agar deep tube :</a:t>
            </a:r>
          </a:p>
        </p:txBody>
      </p:sp>
      <p:sp>
        <p:nvSpPr>
          <p:cNvPr id="6" name="عنصر نائب للمحتوى 2"/>
          <p:cNvSpPr>
            <a:spLocks noGrp="1"/>
          </p:cNvSpPr>
          <p:nvPr>
            <p:ph idx="1"/>
          </p:nvPr>
        </p:nvSpPr>
        <p:spPr>
          <a:xfrm>
            <a:off x="86816" y="1412776"/>
            <a:ext cx="8229600" cy="2448272"/>
          </a:xfrm>
        </p:spPr>
        <p:txBody>
          <a:bodyPr/>
          <a:lstStyle/>
          <a:p>
            <a:pPr algn="l" rtl="0"/>
            <a:r>
              <a:rPr lang="en-US" b="1" dirty="0"/>
              <a:t>After  boiling, pour media in test tubes </a:t>
            </a:r>
          </a:p>
          <a:p>
            <a:pPr algn="l" rtl="0"/>
            <a:r>
              <a:rPr lang="en-US" b="1" dirty="0"/>
              <a:t>Autoclave </a:t>
            </a:r>
          </a:p>
          <a:p>
            <a:pPr algn="l" rtl="0"/>
            <a:r>
              <a:rPr lang="en-US" b="1" dirty="0"/>
              <a:t>Place in </a:t>
            </a:r>
            <a:r>
              <a:rPr lang="en-US" b="1" dirty="0">
                <a:solidFill>
                  <a:srgbClr val="C00000"/>
                </a:solidFill>
              </a:rPr>
              <a:t>vertical</a:t>
            </a:r>
            <a:r>
              <a:rPr lang="en-US" b="1" dirty="0"/>
              <a:t> position till the media  solidifies.</a:t>
            </a:r>
          </a:p>
          <a:p>
            <a:pPr algn="l" rtl="0"/>
            <a:endParaRPr lang="ar-SA" dirty="0"/>
          </a:p>
        </p:txBody>
      </p:sp>
      <p:sp>
        <p:nvSpPr>
          <p:cNvPr id="60418" name="AutoShape 2" descr="data:image/jpeg;base64,/9j/4AAQSkZJRgABAQAAAQABAAD/2wCEAAkGBhAQDw8QEA8QDw8PDw0NDQ8PDw8NDQwOFBAVFBQQEhUXGyYeFxkjGRIUHy8gIycpLCwsFR4xNTAqNSYrLCkBCQoKDgwNFw8PFCkcHBwpKSkpKSkpKSkpLCwpKSkpKSkpKSkpKS0pKSkpKSkpKTUsKSkpKSksLCkpKSkpKSkpKf/AABEIAOcA2gMBIgACEQEDEQH/xAAbAAACAwEBAQAAAAAAAAAAAAAAAQIDBAUGB//EADsQAAIBAgMGAwYFAwIHAAAAAAABAgMRBCExBRJBUWFxEyKBBjKRobHBQlJi0fAzcuEj8RQVQ3OCg6L/xAAZAQEBAQEBAQAAAAAAAAAAAAAAAQQCAwX/xAAhEQEBAAIBBQEBAQEAAAAAAAAAAQIRAwQhMTJBElGBIv/aAAwDAQACEQMRAD8A2oBgHAEOw7ARGOwgARILECAdgsUIBjsRUbASsKxUKwiynTbaSV22kktW3oj1eztg06MVKqlOo88/di+n7hXl6WCqT92nOXVRdictl1lrSn8Lnt/EsuCXBEPFWX+xEeClBrJpp8mrMie7xOEp1VaUVLvquz4HlNrbLdCXOEvdf1i+o2rniJNCYEQsMGBEW6SACDQWJWIlGgLDQBCGFgYBYLDABWBoYEUrAOwAFgAdgiLAdgsUdX2XpKWJjf8ADGcl30+56bFK8100v3POey39d/8Abl9Uerq0t7634phKx7yvmRc02rE62Cn+HPsUwwFTlbvkRU5T8ytzRk9pIJ0JfplGS+Nn9TdChuu7d5LRL3Y9W+LMG23/AKFRdIv/AOkB5MTQwYVGwWGIAsKwwAgwJNCsBeAAwhDGkAUkOwwAVgGACBDsCQAKw7AgFYSJAB1PZz+v/wCuX1R6+jM8d7P1LV7fmhJLvk/sespjaWNMrP78Cmo+q9W2MqlF80BTVn/vovgc7aSvRq/2t9cmjdVkl+p/IzbQju4erKXGO6ureSX85EHkRNEmIqog0MCCNhWJMVihAAgLxDCwAgAYAkMSGAWAAYBYBXGAmOwCuAwsCYrgTo1HGSktU016HtcNjac8lLO0ZLLVNLO/d2PDpl9HFSjdKTSeTs2na6du2SOMspj3d447r27T9CHhN8DzcNpVYRW7LeurO7d9b/Eq/wCd4t/9RrO97RPK88jucNr1M6UKac6slGKz1zfRLnoeb9oNreLJQhlShovzO2rOTtDEz34TcpTfuS3nfJu7aXBivf6nXHyftM8PyjYBgeryIVhhcCNgGwsBBojYmxWKLhAAAiQhoAAaEwEAWAAYXAQBcLiYgJXEAgJJjTzIXGjL1F1p78MbKTe76sEQw+j7lqjrmYrtpc7FRby6sshGyS6FjRGRo4cu8jx5ZubIGAjcykwGAEQY2IBWAbEBMYAUMBBcBgA0AhNjsJoBNkSQmAmxXBkWESbI3EFyh3BMjcE8vV/YxdV8auD610Jmhzsm+hhpTsy6tPKxi20aQlUFF3K5SJUnr6Hr0/vHny+qxiuMLH02JFhYAAQDEwCwrDYgJDECKGNCYybACASZQwYrhcBCCVQqlVAmyJW6hHxBsWtkWyO8O5Q7ih7v/l9V/gGyWGV6VR8pUn8XJfsY+q+f60cH0Jk4yu0VIspa+h89rKf3J0ePoVT1LMPo+5o6ef8Abx5vVcIAPpMRDBiABMGIoLiAQRYP7Xb6LmRbIqo23G2WUpPi7aR7Xz9EcZ5fmbdYzd0k6jkrLypu/VilNrLkWblkQaPn5cltaZhNaThnxz5CkrAv5yB1X6fEuPU5Y3v3i3hlLeKqtUc5J9PmY69+PxNeHNjnOzwy47j5E65U6xTOZS5nVyJGrxhqsYXUEqxP0fl0o1SyNQ5ka5fCuekyc2N+8Rw9S0WvzJX9JJlMKpKg8kZOqvh79P8AV6ZZTZUmSjx9PmzC1CbzLsLo+6+hmm82acJo+5q6f3eHN6rxA2Js+ixkxXExBAwYXEwGIYAUY7FKnC714HSwmHg8NGV5eNLduvw+HuJp97s8ztxttLhY37F21GVONOUrVYLcs3beSyTXPIy8+Vk7NHFjN7rpvLLgRyfT6E/EyzK3ZmDy1a0Jwaz4c1mviQbJxk4u6du38zJ70HlJbr/ND7x/axNDJJfzgVSTX8ujdPBys5RtOK1cHe39y1XqZijFUoxl+l80Y62FlHPVc0dWUb8PXgyqUHHP6HrjyWPO4xxnMg2dOvSjJXkrdUszHU2fO14Wmump7TklcXHTK5sI4mxGXJqz4p5WKarX29T0lcWN9PG9Tp4Z+VHlZyselwdTyr0PHqLuR68M8tlicslFc7yfbgUqV/5wLMVXTe8oqKjGKyzbtHOT6vX1Mke9RbNOEeT7mJSyvc1YT3fU19P7M/N6tLYgA+gxkAwsBGwNE7DsBCw7EgsBlxeCjU114HHxOxWs7XXOOqPQokji4yu5lY89Rx1akrX34r8MlmuzNuH2vCWTvCXKXPozdXwMJ8LPmjl4vZD5by+Zkz4Pse+PK6iqkt487CdWk/LK6/LLNf4NlDbEXlNOm+ucX2ZmuOUe8yldaNRp3Taa0adpL1LZYqEmlVhd5+eHkqevCXqvUyRqX6rg1mhyadr/ABOY6sX1MJfKlJVG0/Ilasu8f2uc/ELdTV3vZJ6qy4pos3s/Ku0t21v8l9fGJpKcPEzXmkn4sV0qLP43OnLFVlay5x4aFcI2kt15PXhY6ksLCTXhNtWzp1LRmne+T0l8mZqmHlGa8koNa70XH5MqM9elGWU4p568ficzF7Dbf+nLJJvdlr6HblTTa4vXsuZTXppWzTsvdd7+nUY5WJZK8fjMPOF1OLi8kr6HZwiduCy565HWq0957kknF2aUley4mX/grKe47WWSWcV2HLncp4dcesUYXyy4+bPhboSbdt3rKV+LurWZTOUo2utVrlZ+o51nn2i9L6njN7el0s8N20tkla+vNnU2dHyP+58jlOq0n0lZ8OB2dmZ0/Vm7p/Zl5vC6wWJNDUTcyIWGokrDAiojsSQmBCwXGxWAgmSTIWGiKmmMimNMKhWwkJar4ZM5mK2O+FpLlxOwO5xcJXUyseVVOpTfkbj+l5p+hqo7Y4VI7vVZxfc7lbDxlqv3ObitjflzXJmbPge2PKtpVk1eLuu9y6NR8kzgTwkqbvFuD+pfS2rKOVSPTej+xmuFj2/UrtWvovnkaqeNnFbsrTh+WfmSXR8PQ5uHxUZq8ZJ/VGiNU52um1YWhU/pz8Kb/BWd4PtU/depRiMDUpu04tcnrGXZrJ+hUa8LtGpTVk1KD1pzW/Ta7Mow+Er346dhqmdS2Hq88NP1nQf3j8yrE7MqU1vNb0OFSD36b9Vp6kc7YXR+epRW2erXvuv5HQjG2b0ME9pU5T8K9pSbUW7xW/wztpn8xq/Jt1NebdMboPR5/VnZwlHdilxtmVUtm1I2k1k9NWn6l3iNZH0OHD896ycme+0WOAboeKmSR7vFBoiWMiwpCbGIqIsVxtCsBVcdyJIinckmRACxMCIIip3GmRuNAKpRjJWaT7nOxOx+Mfg9Dp3JJnNxldTKx5WtgZQd1vQkuKyLKO06kHacd5fmWUj0tSkpLNJrkc/E7HTzjl0Znz4fr1x5EMNjoT92WfJ5SXoaYzOFidnOLzTT4NDpbQqw97zxXP3viZrx2PeZyvQxzNOExlSk/JNx5rWMu60ZyMLtGE7Wdn+WWTOhTkcQsbNo4zD1I7taMqEmnetQjvRT5yp/scWj7JYiDjWhUhisK7ycqSdRWXGUWt6DvbhwfQtxd6k7ZKyS0tvPPPrqWYepKlJSpylTlH8UW4yavpfiuhs4dzu8OXzptobZahOndKM3HejJXzTytyY6sIu7WTz8t974cy+ltqFSV8TQjN6OtTSp1edpr3Z6dGSw88OnVp4epVp1pxjGH/EPw6U4ys5Jbqe62nZJ9zV+v6z6/iOzdnKpK791a209Gei8Cm47jjHdtZLdXxvrcKGFjTpwgveUU5Nfik9fqW06N39ex3I43XMxXs6mr05bv6Zu8X2fD1OLisHUpO04ON9HrF9mj2Eln0RGcN5NNLdeVrXv6EXbxVyLPQbR2DHdnOneMopy3dYStm0uR5zeEUwEpDuBSMSHYimMQyBhcQ0BIZG4wpokmRQ7gWJjK7klIAlBPJq5hr7Hi84uz5cDopjObjKstjzGI2a46r1WhdhK9SHHeXJ5noXG+uZRLZkW7rJ/I8rwvScimhUjK104v4l3hPuuepVOhKLzjdc0OMms0z0k12ed7pTfBJPLRmrYGG3qyk0/J5uduC+5ieJi8peV81odj2ZmmqrXCUY/L/J3HN8PQwbeb1ZspQtFviymmskaVwXI9K84i6ei46srxK3Y346LtxZojq2+Bytp4l3snw/n86nFdRkxONajN3y3Jq3DNHlWdPadfLd4vNrojmWGKokh7oWKKiSIjOVMZFDTAkAJgAxiQcu4EkNMihpgSGmRTJBUkySkVkkEWpk1IqTJJgXKRRVwsXpk/kyW+PeA52Jwsoq7syrZO3HhnLeg5Qm1Ly+9Fr6nWnFSVnmjm4nZKecHbo8ziyzw6nfy9Vsz2jo1rbk03xi/LNejOzSrrmfKK2z3HWLTWjXDqbcHt/FULWn4sF+GpeTt/dqWZ/1Lh/H1BTvE4OKq3lJvm/ll9jDsz24oysqqlRlx3rypvtJfdEdobThWdqOcJXcp2a389I34dS7251phrNzk5cOHYqlA0T5LQpaOxCwAxXIKBgBFMAABjQAAXBfQAAkNAADQwABjAAJJjTAAGNMAAkmAAFDSequZK+zYyu4+V/IAFkN6UUdjpO8mn0X3Z0oNLK2VsugAMYm9oSkVuQABBkbABUf/2Q=="/>
          <p:cNvSpPr>
            <a:spLocks noChangeAspect="1" noChangeArrowheads="1"/>
          </p:cNvSpPr>
          <p:nvPr/>
        </p:nvSpPr>
        <p:spPr bwMode="auto">
          <a:xfrm>
            <a:off x="8588375" y="-1062038"/>
            <a:ext cx="2076450" cy="2200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60420" name="Picture 4" descr="http://www.anaerobesystems.com/_/rsrc/1295297483232/Home/pras-tubed-media/as-810-bru-deep/as-810%20brucella%20agar%20deep.jpg?height=320&amp;width=3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56992"/>
            <a:ext cx="2876550" cy="3048001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99792" y="5013176"/>
            <a:ext cx="4053136" cy="7453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b="1" dirty="0"/>
              <a:t>Slant agar  -   Deep agar</a:t>
            </a:r>
            <a:endParaRPr lang="ar-SA" b="1" dirty="0"/>
          </a:p>
        </p:txBody>
      </p:sp>
      <p:pic>
        <p:nvPicPr>
          <p:cNvPr id="4" name="Picture 2" descr="https://encrypted-tbn3.gstatic.com/images?q=tbn:ANd9GcT-BtTMxqqCAfyQWW2vP4cJTH7ikI2I5wgzCTjSi7PRLuwwqr5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1092"/>
            <a:ext cx="3504034" cy="4678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16632"/>
          </a:xfrm>
        </p:spPr>
        <p:txBody>
          <a:bodyPr>
            <a:normAutofit fontScale="90000"/>
          </a:bodyPr>
          <a:lstStyle/>
          <a:p>
            <a:pPr rtl="0"/>
            <a:r>
              <a:rPr lang="ar-SA" sz="3600" dirty="0" err="1">
                <a:latin typeface="Aharoni" pitchFamily="2" charset="-79"/>
                <a:cs typeface="Aharoni" pitchFamily="2" charset="-79"/>
              </a:rPr>
              <a:t>-</a:t>
            </a:r>
            <a:r>
              <a:rPr lang="ar-SA" sz="3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>
                <a:latin typeface="Aharoni" pitchFamily="2" charset="-79"/>
                <a:cs typeface="Aharoni" pitchFamily="2" charset="-79"/>
              </a:rPr>
              <a:t>Making of test tubes with broth media :</a:t>
            </a:r>
            <a:endParaRPr lang="ar-SA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114800"/>
          </a:xfrm>
        </p:spPr>
        <p:txBody>
          <a:bodyPr/>
          <a:lstStyle/>
          <a:p>
            <a:pPr lvl="0" algn="l" rtl="0"/>
            <a:r>
              <a:rPr lang="en-US" b="1" dirty="0"/>
              <a:t>Place the test tube near a burner and remove the cap</a:t>
            </a:r>
          </a:p>
          <a:p>
            <a:pPr lvl="0" algn="l" rtl="0"/>
            <a:r>
              <a:rPr lang="en-US" b="1" dirty="0"/>
              <a:t>Pour the media in the tube and close the cap at once</a:t>
            </a:r>
          </a:p>
          <a:p>
            <a:pPr lvl="0" algn="l" rtl="0"/>
            <a:r>
              <a:rPr lang="en-US" b="1" dirty="0"/>
              <a:t>Place the tube in upright position in the test tube stand.</a:t>
            </a:r>
          </a:p>
          <a:p>
            <a:pPr algn="l" rtl="0"/>
            <a:endParaRPr lang="ar-SA" dirty="0"/>
          </a:p>
        </p:txBody>
      </p:sp>
      <p:pic>
        <p:nvPicPr>
          <p:cNvPr id="56322" name="Picture 2" descr="https://encrypted-tbn0.gstatic.com/images?q=tbn:ANd9GcRZ46exPUHTbSHaZefQrWBABAI0kyLPcV-n4pJrbjmWDQeTFNgg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861048"/>
            <a:ext cx="2808312" cy="2746456"/>
          </a:xfrm>
          <a:prstGeom prst="rect">
            <a:avLst/>
          </a:prstGeom>
          <a:noFill/>
        </p:spPr>
      </p:pic>
      <p:pic>
        <p:nvPicPr>
          <p:cNvPr id="56324" name="Picture 4" descr="https://encrypted-tbn2.gstatic.com/images?q=tbn:ANd9GcQPklpwpcpAqygCQACJPATaH9rDO_ULuqbZw2iR5HDpyer5fFIQ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221088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Video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>
                <a:hlinkClick r:id="rId3"/>
              </a:rPr>
              <a:t>https://youtu.be/cneascR3OEc</a:t>
            </a:r>
            <a:endParaRPr lang="en-US" dirty="0"/>
          </a:p>
          <a:p>
            <a:endParaRPr lang="ar-IQ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524000"/>
          </a:xfrm>
        </p:spPr>
        <p:txBody>
          <a:bodyPr>
            <a:normAutofit/>
          </a:bodyPr>
          <a:lstStyle/>
          <a:p>
            <a:pPr algn="ctr" rtl="0"/>
            <a:r>
              <a:rPr lang="en-US" sz="6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Thank you ….</a:t>
            </a:r>
            <a:endParaRPr lang="ar-SA" sz="6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54276" name="Picture 4" descr="https://encrypted-tbn0.gstatic.com/images?q=tbn:ANd9GcQ41QjmoYTW2j28ayAosyIUk9wDDEuoYR7bfVv2iuP0d8cEgorP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284984"/>
            <a:ext cx="3744782" cy="2881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44624"/>
          </a:xfrm>
        </p:spPr>
        <p:txBody>
          <a:bodyPr>
            <a:normAutofit fontScale="90000"/>
          </a:bodyPr>
          <a:lstStyle/>
          <a:p>
            <a:r>
              <a:rPr lang="en-US" dirty="0"/>
              <a:t>TYPES OF CULTURE MEDIA :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114800"/>
          </a:xfrm>
        </p:spPr>
        <p:txBody>
          <a:bodyPr/>
          <a:lstStyle/>
          <a:p>
            <a:pPr algn="l" rtl="0"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 Culture media can be classified according to:</a:t>
            </a:r>
          </a:p>
          <a:p>
            <a:pPr algn="l" rtl="0">
              <a:buNone/>
            </a:pPr>
            <a:br>
              <a:rPr lang="en-US" dirty="0"/>
            </a:br>
            <a:endParaRPr lang="ar-IQ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971600" y="2420888"/>
            <a:ext cx="3312368" cy="25922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A - Physical state ( consistency ) of the media</a:t>
            </a:r>
            <a:endParaRPr lang="ar-SA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076056" y="2492896"/>
            <a:ext cx="3240360" cy="23762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B. According to the use of media</a:t>
            </a:r>
            <a:endParaRPr lang="ar-IQ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019944"/>
          </a:xfrm>
        </p:spPr>
        <p:txBody>
          <a:bodyPr>
            <a:normAutofit fontScale="90000"/>
          </a:bodyPr>
          <a:lstStyle/>
          <a:p>
            <a:pPr rtl="0"/>
            <a:r>
              <a:rPr lang="en-US" sz="3600" dirty="0"/>
              <a:t>A- Types of culture media based on the physical state </a:t>
            </a:r>
            <a:endParaRPr lang="ar-SA" sz="3600" dirty="0">
              <a:latin typeface="Aharoni" pitchFamily="2" charset="-79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95736" y="1340768"/>
            <a:ext cx="6624736" cy="5184576"/>
          </a:xfrm>
        </p:spPr>
        <p:txBody>
          <a:bodyPr>
            <a:normAutofit fontScale="70000" lnSpcReduction="20000"/>
          </a:bodyPr>
          <a:lstStyle/>
          <a:p>
            <a:endParaRPr lang="en-US" sz="2800" b="1" dirty="0"/>
          </a:p>
          <a:p>
            <a:pPr lvl="1" algn="l" rtl="0">
              <a:buNone/>
            </a:pPr>
            <a:r>
              <a:rPr lang="en-US" sz="4100" b="1" dirty="0">
                <a:solidFill>
                  <a:srgbClr val="66CCFF"/>
                </a:solidFill>
              </a:rPr>
              <a:t>•Liquid medium:</a:t>
            </a:r>
          </a:p>
          <a:p>
            <a:pPr lvl="1" algn="l" rtl="0">
              <a:buNone/>
            </a:pPr>
            <a:r>
              <a:rPr lang="en-US" sz="3600" dirty="0"/>
              <a:t> –Without agar.</a:t>
            </a:r>
          </a:p>
          <a:p>
            <a:pPr lvl="1" algn="l" rtl="0">
              <a:buNone/>
            </a:pPr>
            <a:r>
              <a:rPr lang="en-US" sz="3600" dirty="0"/>
              <a:t> –for the proliferation of bacteria.</a:t>
            </a:r>
          </a:p>
          <a:p>
            <a:pPr lvl="1" algn="l" rtl="0">
              <a:buNone/>
            </a:pPr>
            <a:r>
              <a:rPr lang="en-US" sz="4100" b="1" dirty="0">
                <a:solidFill>
                  <a:srgbClr val="66CCFF"/>
                </a:solidFill>
              </a:rPr>
              <a:t> •Solid medium:</a:t>
            </a:r>
          </a:p>
          <a:p>
            <a:pPr lvl="1" algn="l" rtl="0">
              <a:buNone/>
            </a:pPr>
            <a:r>
              <a:rPr lang="en-US" sz="3600" dirty="0"/>
              <a:t> –1.5-2.5% agar. </a:t>
            </a:r>
          </a:p>
          <a:p>
            <a:pPr lvl="1" algn="l" rtl="0">
              <a:buNone/>
            </a:pPr>
            <a:r>
              <a:rPr lang="en-US" sz="3600" dirty="0"/>
              <a:t>–for the isolation and identification of bacteria</a:t>
            </a:r>
          </a:p>
          <a:p>
            <a:pPr lvl="1" algn="l" rtl="0">
              <a:buNone/>
            </a:pPr>
            <a:r>
              <a:rPr lang="en-US" sz="3600" dirty="0"/>
              <a:t> –e.g., slant, Petri dishes/plates.</a:t>
            </a:r>
          </a:p>
          <a:p>
            <a:pPr lvl="1" algn="l" rtl="0">
              <a:buNone/>
            </a:pPr>
            <a:r>
              <a:rPr lang="en-US" sz="3600" dirty="0"/>
              <a:t> </a:t>
            </a:r>
            <a:r>
              <a:rPr lang="en-US" sz="4100" b="1" dirty="0">
                <a:solidFill>
                  <a:srgbClr val="66CCFF"/>
                </a:solidFill>
              </a:rPr>
              <a:t>•Semisolid medium:</a:t>
            </a:r>
          </a:p>
          <a:p>
            <a:pPr lvl="1" algn="l" rtl="0">
              <a:buNone/>
            </a:pPr>
            <a:r>
              <a:rPr lang="en-US" sz="3600" dirty="0"/>
              <a:t> –0.3-0.5% agar.</a:t>
            </a:r>
          </a:p>
          <a:p>
            <a:pPr lvl="1" algn="l" rtl="0">
              <a:buNone/>
            </a:pPr>
            <a:r>
              <a:rPr lang="en-US" sz="3600" dirty="0"/>
              <a:t> –for the observation of bacterial motility and preservation of bacteria.</a:t>
            </a:r>
            <a:endParaRPr lang="ar-SA" dirty="0"/>
          </a:p>
        </p:txBody>
      </p:sp>
      <p:pic>
        <p:nvPicPr>
          <p:cNvPr id="23558" name="Picture 6" descr="http://www.foodprocessing-technology.com/contractor_images/biomerieux-australia/3-culture-me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7"/>
            <a:ext cx="2052598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67408"/>
          </a:xfrm>
        </p:spPr>
        <p:txBody>
          <a:bodyPr>
            <a:normAutofit/>
          </a:bodyPr>
          <a:lstStyle/>
          <a:p>
            <a:r>
              <a:rPr lang="en-US" sz="3600" dirty="0"/>
              <a:t>B- Types of culture media According to the use of media</a:t>
            </a:r>
            <a:endParaRPr lang="ar-IQ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484784"/>
            <a:ext cx="7992888" cy="4392488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1)Simple or basal media: </a:t>
            </a:r>
          </a:p>
          <a:p>
            <a:pPr algn="l" rtl="0">
              <a:buNone/>
            </a:pPr>
            <a:r>
              <a:rPr lang="en-US" dirty="0"/>
              <a:t>e.g. </a:t>
            </a:r>
            <a:r>
              <a:rPr lang="en-US" b="1" dirty="0">
                <a:solidFill>
                  <a:srgbClr val="99FF99"/>
                </a:solidFill>
              </a:rPr>
              <a:t>Nutrient Agar </a:t>
            </a:r>
            <a:r>
              <a:rPr lang="en-US" dirty="0"/>
              <a:t>and </a:t>
            </a:r>
            <a:r>
              <a:rPr lang="en-US" b="1" dirty="0">
                <a:solidFill>
                  <a:srgbClr val="99FF99"/>
                </a:solidFill>
              </a:rPr>
              <a:t>Nutrient Broth</a:t>
            </a:r>
            <a:r>
              <a:rPr lang="en-US" dirty="0"/>
              <a:t>.</a:t>
            </a:r>
          </a:p>
          <a:p>
            <a:pPr algn="l" rtl="0">
              <a:buNone/>
            </a:pPr>
            <a:r>
              <a:rPr lang="en-US" dirty="0"/>
              <a:t>They are used for the cultivation of common microorganism</a:t>
            </a:r>
          </a:p>
          <a:p>
            <a:pPr algn="l" rtl="0">
              <a:buNone/>
            </a:pPr>
            <a:endParaRPr lang="en-US" dirty="0"/>
          </a:p>
          <a:p>
            <a:pPr marL="319088" indent="44450" algn="l" rtl="0">
              <a:buNone/>
            </a:pPr>
            <a:r>
              <a:rPr lang="en-US" sz="3600" b="1" dirty="0">
                <a:solidFill>
                  <a:srgbClr val="C00000"/>
                </a:solidFill>
              </a:rPr>
              <a:t>2)special-purpose media: </a:t>
            </a:r>
            <a:br>
              <a:rPr lang="en-US" dirty="0"/>
            </a:br>
            <a:r>
              <a:rPr lang="en-US" dirty="0"/>
              <a:t> e.g. enriched, selective, differential, transport, sensitivity test, etc…</a:t>
            </a:r>
          </a:p>
          <a:p>
            <a:pPr algn="l" rtl="0">
              <a:buNone/>
            </a:pPr>
            <a:r>
              <a:rPr lang="en-US" b="1" dirty="0">
                <a:solidFill>
                  <a:srgbClr val="99FF99"/>
                </a:solidFill>
              </a:rPr>
              <a:t>ENRICHED MEDIA </a:t>
            </a:r>
            <a:r>
              <a:rPr lang="en-US" dirty="0"/>
              <a:t>:-Simple media enriched with appropriate substance ,e.g. Blood ,glucose ,serum and ascetic fluid ,most commonly used to cultivate fastidious microorganism like streptococci.</a:t>
            </a:r>
            <a:endParaRPr lang="ar-IQ" dirty="0"/>
          </a:p>
          <a:p>
            <a:endParaRPr lang="ar-IQ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23392"/>
          </a:xfrm>
        </p:spPr>
        <p:txBody>
          <a:bodyPr>
            <a:normAutofit/>
          </a:bodyPr>
          <a:lstStyle/>
          <a:p>
            <a:r>
              <a:rPr lang="ar-SA" sz="4000" u="sng" dirty="0" err="1"/>
              <a:t>:</a:t>
            </a:r>
            <a:r>
              <a:rPr lang="en-US" sz="4000" u="sng" dirty="0"/>
              <a:t>Culture Media for Bacteria</a:t>
            </a:r>
            <a:endParaRPr lang="ar-IQ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114800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Nutrint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Agar :</a:t>
            </a:r>
          </a:p>
          <a:p>
            <a:pPr algn="l" rtl="0"/>
            <a:r>
              <a:rPr lang="en-US" dirty="0"/>
              <a:t>A complex medium for the growth of heterotrophic bacteria : </a:t>
            </a:r>
          </a:p>
          <a:p>
            <a:pPr algn="l" rtl="0"/>
            <a:r>
              <a:rPr lang="en-US" u="sng" dirty="0"/>
              <a:t>Components:</a:t>
            </a:r>
          </a:p>
          <a:p>
            <a:pPr marL="319088" indent="485775" algn="l" rtl="0">
              <a:buNone/>
            </a:pPr>
            <a:r>
              <a:rPr lang="en-US" dirty="0"/>
              <a:t>-</a:t>
            </a:r>
            <a:r>
              <a:rPr lang="en-US" dirty="0" err="1"/>
              <a:t>Pepton</a:t>
            </a:r>
            <a:r>
              <a:rPr lang="en-US" dirty="0"/>
              <a:t>  5g</a:t>
            </a:r>
          </a:p>
          <a:p>
            <a:pPr marL="319088" indent="485775" algn="l" rtl="0">
              <a:buNone/>
            </a:pPr>
            <a:r>
              <a:rPr lang="en-US" dirty="0"/>
              <a:t>-Beef extract   3g</a:t>
            </a:r>
          </a:p>
          <a:p>
            <a:pPr marL="319088" indent="485775" algn="l" rtl="0">
              <a:buNone/>
            </a:pPr>
            <a:r>
              <a:rPr lang="en-US" dirty="0"/>
              <a:t>-Sodium chloride 8g</a:t>
            </a:r>
          </a:p>
          <a:p>
            <a:pPr marL="319088" indent="485775" algn="l" rtl="0">
              <a:buNone/>
            </a:pPr>
            <a:r>
              <a:rPr lang="en-US" dirty="0"/>
              <a:t>- Agar  15g</a:t>
            </a:r>
          </a:p>
          <a:p>
            <a:pPr marL="319088" indent="485775" algn="l" rtl="0">
              <a:buNone/>
            </a:pPr>
            <a:r>
              <a:rPr lang="en-US" dirty="0"/>
              <a:t>- Water  1 liter</a:t>
            </a:r>
          </a:p>
          <a:p>
            <a:pPr algn="l" rtl="0"/>
            <a:endParaRPr lang="en-US" u="sng" dirty="0"/>
          </a:p>
          <a:p>
            <a:pPr algn="l" rtl="0"/>
            <a:endParaRPr lang="ar-IQ" dirty="0"/>
          </a:p>
        </p:txBody>
      </p:sp>
      <p:sp>
        <p:nvSpPr>
          <p:cNvPr id="10242" name="AutoShape 2" descr="نتيجة بحث الصور عن ‪components of nutrient agar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95400"/>
          </a:xfrm>
        </p:spPr>
        <p:txBody>
          <a:bodyPr/>
          <a:lstStyle/>
          <a:p>
            <a:r>
              <a:rPr lang="ar-SA" u="sng" dirty="0" err="1">
                <a:hlinkClick r:id="rId3" tooltip="3.culture media for fungi"/>
              </a:rPr>
              <a:t>:</a:t>
            </a:r>
            <a:r>
              <a:rPr lang="en-US" u="sng" dirty="0">
                <a:hlinkClick r:id="rId3" tooltip="3.culture media for fungi"/>
              </a:rPr>
              <a:t>Culture Media for Fungi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it-IT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tooltip="7.some types of media use in culturing fungi"/>
              </a:rPr>
              <a:t>1- Potato Dextrose Agar (PDA):</a:t>
            </a:r>
            <a:endParaRPr lang="it-IT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 rtl="0"/>
            <a:r>
              <a:rPr lang="en-US" dirty="0"/>
              <a:t>It is a general purpose media for isolation of fungi and molds.</a:t>
            </a:r>
            <a:endParaRPr lang="it-IT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 rtl="0"/>
            <a:r>
              <a:rPr lang="en-US" u="sng" dirty="0"/>
              <a:t>Components:</a:t>
            </a:r>
          </a:p>
          <a:p>
            <a:pPr marL="715963" indent="363538" algn="l" rtl="0">
              <a:buNone/>
            </a:pPr>
            <a:r>
              <a:rPr lang="en-US" dirty="0"/>
              <a:t>- Potatoes 200g</a:t>
            </a:r>
          </a:p>
          <a:p>
            <a:pPr marL="715963" indent="363538" algn="l" rtl="0">
              <a:buNone/>
            </a:pPr>
            <a:r>
              <a:rPr lang="en-US" dirty="0"/>
              <a:t>- Agar 15-20g</a:t>
            </a:r>
          </a:p>
          <a:p>
            <a:pPr marL="715963" indent="363538" algn="l" rtl="0">
              <a:buNone/>
            </a:pPr>
            <a:r>
              <a:rPr lang="en-US" dirty="0"/>
              <a:t>- Dextrose 15g</a:t>
            </a:r>
          </a:p>
          <a:p>
            <a:pPr marL="715963" indent="363538" algn="l" rtl="0">
              <a:buNone/>
            </a:pPr>
            <a:r>
              <a:rPr lang="en-US" dirty="0"/>
              <a:t>- Distilled Water 1000ml</a:t>
            </a:r>
          </a:p>
          <a:p>
            <a:pPr algn="l" rtl="0"/>
            <a:endParaRPr lang="ar-IQ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524000"/>
          </a:xfrm>
        </p:spPr>
        <p:txBody>
          <a:bodyPr/>
          <a:lstStyle/>
          <a:p>
            <a:r>
              <a:rPr lang="ar-SA" u="sng" dirty="0" err="1">
                <a:hlinkClick r:id="rId3" tooltip="3.culture media for fungi"/>
              </a:rPr>
              <a:t>:</a:t>
            </a:r>
            <a:r>
              <a:rPr lang="en-US" u="sng" dirty="0">
                <a:hlinkClick r:id="rId3" tooltip="3.culture media for fungi"/>
              </a:rPr>
              <a:t>Culture Media for Fungi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tooltip="12.slide12"/>
              </a:rPr>
              <a:t>2-Malt Extract Agar (MEA):</a:t>
            </a:r>
            <a:endParaRPr lang="ar-SA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hlinkClick r:id="rId4" tooltip="12.slide12"/>
            </a:endParaRPr>
          </a:p>
          <a:p>
            <a:pPr algn="l">
              <a:buNone/>
            </a:pPr>
            <a:r>
              <a:rPr lang="en-US" u="sng" dirty="0"/>
              <a:t>Components:</a:t>
            </a:r>
          </a:p>
          <a:p>
            <a:pPr algn="l" rtl="0"/>
            <a:r>
              <a:rPr lang="en-US" dirty="0"/>
              <a:t> -Malt Extract 20g</a:t>
            </a:r>
          </a:p>
          <a:p>
            <a:pPr marL="319088" indent="396875" algn="l" rtl="0"/>
            <a:r>
              <a:rPr lang="en-US" dirty="0"/>
              <a:t>- Agar 20g</a:t>
            </a:r>
          </a:p>
          <a:p>
            <a:pPr marL="319088" indent="396875" algn="l" rtl="0"/>
            <a:r>
              <a:rPr lang="en-US" dirty="0"/>
              <a:t>- Glucose 20g</a:t>
            </a:r>
          </a:p>
          <a:p>
            <a:pPr marL="319088" indent="396875" algn="l" rtl="0"/>
            <a:r>
              <a:rPr lang="en-US" dirty="0"/>
              <a:t>-Sucrose 200g</a:t>
            </a:r>
          </a:p>
          <a:p>
            <a:pPr marL="319088" indent="396875" algn="l" rtl="0"/>
            <a:r>
              <a:rPr lang="en-US" dirty="0"/>
              <a:t>- Distilled Water 1000ml</a:t>
            </a:r>
          </a:p>
          <a:p>
            <a:pPr algn="l">
              <a:buNone/>
            </a:pPr>
            <a:endParaRPr lang="ar-IQ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hlinkClick r:id="rId4" tooltip="12.slide1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24000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Aim  </a:t>
            </a:r>
            <a:endParaRPr lang="ar-SA" sz="6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>
              <a:buNone/>
            </a:pPr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To prepare  solid and Liquid media</a:t>
            </a:r>
            <a:endParaRPr lang="ar-SA" sz="3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2530" name="Picture 2" descr="https://encrypted-tbn0.gstatic.com/images?q=tbn:ANd9GcSk7DG8G_S_Tq2LkFeZi-eZPWalVzcRrnAjVRfwqE2UC1cwDIR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573016"/>
            <a:ext cx="3329930" cy="223615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luxe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808</TotalTime>
  <Words>612</Words>
  <Application>Microsoft Macintosh PowerPoint</Application>
  <PresentationFormat>On-screen Show (4:3)</PresentationFormat>
  <Paragraphs>129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Aharoni</vt:lpstr>
      <vt:lpstr>Andalus</vt:lpstr>
      <vt:lpstr>Britannic Bold</vt:lpstr>
      <vt:lpstr>Calibri</vt:lpstr>
      <vt:lpstr>Calisto MT</vt:lpstr>
      <vt:lpstr>Corbel</vt:lpstr>
      <vt:lpstr>Times New Roman</vt:lpstr>
      <vt:lpstr>Wingdings 2</vt:lpstr>
      <vt:lpstr>Deluxe</vt:lpstr>
      <vt:lpstr>             140 micro</vt:lpstr>
      <vt:lpstr>Microorganisms  need food  to grow </vt:lpstr>
      <vt:lpstr>TYPES OF CULTURE MEDIA :</vt:lpstr>
      <vt:lpstr>A- Types of culture media based on the physical state </vt:lpstr>
      <vt:lpstr>B- Types of culture media According to the use of media</vt:lpstr>
      <vt:lpstr>:Culture Media for Bacteria</vt:lpstr>
      <vt:lpstr>:Culture Media for Fungi</vt:lpstr>
      <vt:lpstr>:Culture Media for Fungi</vt:lpstr>
      <vt:lpstr>Aim  </vt:lpstr>
      <vt:lpstr>Requirement</vt:lpstr>
      <vt:lpstr>PowerPoint Presentation</vt:lpstr>
      <vt:lpstr>Procedure</vt:lpstr>
      <vt:lpstr>PowerPoint Presentation</vt:lpstr>
      <vt:lpstr>PowerPoint Presentation</vt:lpstr>
      <vt:lpstr>PowerPoint Presentation</vt:lpstr>
      <vt:lpstr>PowerPoint Presentation</vt:lpstr>
      <vt:lpstr>Who to make …….?</vt:lpstr>
      <vt:lpstr>       Pouring of Solid media  :  - Petri plates</vt:lpstr>
      <vt:lpstr>PowerPoint Presentation</vt:lpstr>
      <vt:lpstr>PowerPoint Presentation</vt:lpstr>
      <vt:lpstr>PowerPoint Presentation</vt:lpstr>
      <vt:lpstr>- Making of test tubes with broth media :</vt:lpstr>
      <vt:lpstr>Video </vt:lpstr>
      <vt:lpstr>Thank you 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140 micro</dc:title>
  <dc:creator>user</dc:creator>
  <cp:lastModifiedBy>Saeedah Almutairi</cp:lastModifiedBy>
  <cp:revision>73</cp:revision>
  <dcterms:created xsi:type="dcterms:W3CDTF">2012-09-23T12:25:17Z</dcterms:created>
  <dcterms:modified xsi:type="dcterms:W3CDTF">2022-04-18T08:34:05Z</dcterms:modified>
</cp:coreProperties>
</file>