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6"/>
  </p:notesMasterIdLst>
  <p:sldIdLst>
    <p:sldId id="280" r:id="rId2"/>
    <p:sldId id="274" r:id="rId3"/>
    <p:sldId id="275" r:id="rId4"/>
    <p:sldId id="276" r:id="rId5"/>
    <p:sldId id="277" r:id="rId6"/>
    <p:sldId id="270" r:id="rId7"/>
    <p:sldId id="271" r:id="rId8"/>
    <p:sldId id="278" r:id="rId9"/>
    <p:sldId id="279" r:id="rId10"/>
    <p:sldId id="282" r:id="rId11"/>
    <p:sldId id="261" r:id="rId12"/>
    <p:sldId id="281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1DB5C-D37C-4449-A511-ED54B2263AC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BB1D-F097-4694-A791-33B5EB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Gastrointestinal_system_anatomy_and_physiolog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gastrointestinal tract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1:28 -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CC667-DA86-4CA5-8E58-ABC920250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Culture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84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DEF6E9-997E-4232-BE1B-41629F51E5F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840R4Pyi4&amp;t=20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p, kitchenware, strainer&#10;&#10;Description automatically generated">
            <a:extLst>
              <a:ext uri="{FF2B5EF4-FFF2-40B4-BE49-F238E27FC236}">
                <a16:creationId xmlns:a16="http://schemas.microsoft.com/office/drawing/2014/main" id="{4A9BB0BB-985D-746D-08ED-3CAE861CB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9" b="298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51482E-CF8D-BD6D-F4F0-DBBCBD2F1393}"/>
              </a:ext>
            </a:extLst>
          </p:cNvPr>
          <p:cNvSpPr txBox="1"/>
          <p:nvPr/>
        </p:nvSpPr>
        <p:spPr>
          <a:xfrm>
            <a:off x="2187963" y="1411070"/>
            <a:ext cx="839593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Mycology</a:t>
            </a:r>
          </a:p>
          <a:p>
            <a:pPr algn="ctr"/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Lab3</a:t>
            </a:r>
          </a:p>
          <a:p>
            <a:pPr algn="ctr"/>
            <a:endParaRPr lang="en-US" sz="4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5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B19D5-7D22-A722-F928-AEE428A0AA5B}"/>
              </a:ext>
            </a:extLst>
          </p:cNvPr>
          <p:cNvSpPr txBox="1"/>
          <p:nvPr/>
        </p:nvSpPr>
        <p:spPr>
          <a:xfrm>
            <a:off x="158904" y="826961"/>
            <a:ext cx="98548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pipette/dropper,  place a drop of KOH solution on a clean slide.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small quantity of the specimen with the tip of a scalpel into the KOH drop.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clean cover slip over the drop gently so that no air bubble is trapped.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slide on hot plate for few minutes.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10X or 40X objectives to describe fungal isolate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2110C-2578-62C5-A0D5-EC7FF00933B8}"/>
              </a:ext>
            </a:extLst>
          </p:cNvPr>
          <p:cNvSpPr txBox="1"/>
          <p:nvPr/>
        </p:nvSpPr>
        <p:spPr>
          <a:xfrm>
            <a:off x="158904" y="4627085"/>
            <a:ext cx="11107545" cy="15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(Normal) : The absence of the fungus in the sample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(abnormal): when some Fungus observed in the samples 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2A92D87-C5C2-DB15-D9B2-6C3D3F23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37" y="3429000"/>
            <a:ext cx="4640359" cy="3359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6CA16-4C4E-1935-527C-ACFA4D2C49DC}"/>
              </a:ext>
            </a:extLst>
          </p:cNvPr>
          <p:cNvSpPr txBox="1"/>
          <p:nvPr/>
        </p:nvSpPr>
        <p:spPr>
          <a:xfrm>
            <a:off x="2520380" y="196936"/>
            <a:ext cx="618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KOH mount </a:t>
            </a:r>
          </a:p>
        </p:txBody>
      </p:sp>
    </p:spTree>
    <p:extLst>
      <p:ext uri="{BB962C8B-B14F-4D97-AF65-F5344CB8AC3E}">
        <p14:creationId xmlns:p14="http://schemas.microsoft.com/office/powerpoint/2010/main" val="256162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53A51-4F1F-4B4F-69FE-3E97835CE404}"/>
              </a:ext>
            </a:extLst>
          </p:cNvPr>
          <p:cNvSpPr txBox="1"/>
          <p:nvPr/>
        </p:nvSpPr>
        <p:spPr>
          <a:xfrm>
            <a:off x="579864" y="2459504"/>
            <a:ext cx="10850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(2) Laboratory investigation of superficial fungal infections – YouTube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1.28 </a:t>
            </a:r>
          </a:p>
        </p:txBody>
      </p:sp>
    </p:spTree>
    <p:extLst>
      <p:ext uri="{BB962C8B-B14F-4D97-AF65-F5344CB8AC3E}">
        <p14:creationId xmlns:p14="http://schemas.microsoft.com/office/powerpoint/2010/main" val="78998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883E47-8CD0-C938-E349-A7C336D9D0BE}"/>
              </a:ext>
            </a:extLst>
          </p:cNvPr>
          <p:cNvSpPr txBox="1"/>
          <p:nvPr/>
        </p:nvSpPr>
        <p:spPr>
          <a:xfrm>
            <a:off x="3236642" y="311564"/>
            <a:ext cx="4836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Culture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93871-118F-4927-C27B-D67832A40D0F}"/>
              </a:ext>
            </a:extLst>
          </p:cNvPr>
          <p:cNvSpPr txBox="1"/>
          <p:nvPr/>
        </p:nvSpPr>
        <p:spPr>
          <a:xfrm>
            <a:off x="303871" y="1183140"/>
            <a:ext cx="112041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 are frequently cultured 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Sabouraud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dextrose agar (SDA) which facilitates the appearance of the slow-growing fungi by inhibiting the growth of bacteria.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**Inhibition of bacterial growth is due to the low pH of the medium and use of antibiotics.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Fungi develop varying characteristics on different media, so it is important to describe the characteristics on a standard medium such as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Sabouraud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Dextrose Agar (SDA).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Medically important fungi are normally described by their appearance on SDA, which is one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this medium continues to be used as the primary isolation medium</a:t>
            </a:r>
            <a:endParaRPr lang="en-US" sz="2400" b="1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6B596-400D-2EDA-4A21-C929A05078DB}"/>
              </a:ext>
            </a:extLst>
          </p:cNvPr>
          <p:cNvSpPr txBox="1"/>
          <p:nvPr/>
        </p:nvSpPr>
        <p:spPr>
          <a:xfrm>
            <a:off x="709961" y="1182018"/>
            <a:ext cx="110545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Fungal colony is identified by rapidity of growth, color, and morphology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Colony characteristics of the isolate, and the nature of the asexual spores, mycelium are </a:t>
            </a:r>
            <a:r>
              <a:rPr lang="en-US" sz="2400" b="1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sufficient to identify the common pathogens but identification of less common fungi requires further examination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inoculated media should be incubated at 25 – 37 C for (7 days -14 days and up to 4 weeks)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Culture method 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 time-consuming in most cases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6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C9BDFE-1AF3-9C04-3AC5-8BF2D9F4A94F}"/>
              </a:ext>
            </a:extLst>
          </p:cNvPr>
          <p:cNvSpPr txBox="1"/>
          <p:nvPr/>
        </p:nvSpPr>
        <p:spPr>
          <a:xfrm>
            <a:off x="352193" y="1314266"/>
            <a:ext cx="11839807" cy="427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Inadequate specimen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non-viable hyphae elements in the distal region of a nail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uneven colonization of a nail with the fungus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Anti-fungal treatment used prior to collection of the specimen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delay in the specimen reaching the laboratory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laboratory procedures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growth of the organism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155D0-62D5-AC1C-C902-31F4D334FE92}"/>
              </a:ext>
            </a:extLst>
          </p:cNvPr>
          <p:cNvSpPr txBox="1"/>
          <p:nvPr/>
        </p:nvSpPr>
        <p:spPr>
          <a:xfrm>
            <a:off x="1018014" y="360159"/>
            <a:ext cx="10155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signs of fungal infection, however you got a negative culture result…Why !!!!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A0D9AFF-5935-B7A3-6806-A09027FC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70" y="4160358"/>
            <a:ext cx="3765132" cy="23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05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ED6B6-EBF6-87A8-041D-48EBDD7D8A17}"/>
              </a:ext>
            </a:extLst>
          </p:cNvPr>
          <p:cNvSpPr txBox="1"/>
          <p:nvPr/>
        </p:nvSpPr>
        <p:spPr>
          <a:xfrm>
            <a:off x="906034" y="1197946"/>
            <a:ext cx="10077915" cy="4723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mycosis?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Mycosis, in humans and other animals, an infection caused by any fungus that invades the tissues.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of infection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or Cutaneous mycoses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Subcutaneous mycoses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Systemic mycoses</a:t>
            </a:r>
          </a:p>
        </p:txBody>
      </p:sp>
    </p:spTree>
    <p:extLst>
      <p:ext uri="{BB962C8B-B14F-4D97-AF65-F5344CB8AC3E}">
        <p14:creationId xmlns:p14="http://schemas.microsoft.com/office/powerpoint/2010/main" val="7314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3CA33-34E2-436B-F784-650FE00F60E1}"/>
              </a:ext>
            </a:extLst>
          </p:cNvPr>
          <p:cNvSpPr txBox="1"/>
          <p:nvPr/>
        </p:nvSpPr>
        <p:spPr>
          <a:xfrm>
            <a:off x="133118" y="347451"/>
            <a:ext cx="10694019" cy="626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or Cutaneous mycoses 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endParaRPr lang="en-US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aused by fungi that affect the superficial layers of skin, hair, and nails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Cutaneous mycoses are caused by Dermatophytes ( which is a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group of filamentous fungi)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can be caused by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present on the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skin and mucous membranes.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amount of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low, it is harmless, but when it starts to overgrow, it can damage the skin and nearby tissues.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*weak immune system is often the reason for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overgrowth.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person's hand&#10;&#10;Description automatically generated with medium confidence">
            <a:extLst>
              <a:ext uri="{FF2B5EF4-FFF2-40B4-BE49-F238E27FC236}">
                <a16:creationId xmlns:a16="http://schemas.microsoft.com/office/drawing/2014/main" id="{F1104C49-E59D-56A1-324B-B92A2B901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37" y="273427"/>
            <a:ext cx="2123145" cy="2514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close-up of a person's tongue&#10;&#10;Description automatically generated with low confidence">
            <a:extLst>
              <a:ext uri="{FF2B5EF4-FFF2-40B4-BE49-F238E27FC236}">
                <a16:creationId xmlns:a16="http://schemas.microsoft.com/office/drawing/2014/main" id="{93D07AD5-0C14-8568-D73B-ECB8BB1F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37" y="3122342"/>
            <a:ext cx="2231849" cy="1481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16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DB2EC-7609-C4F3-AF88-1DFDD54C4111}"/>
              </a:ext>
            </a:extLst>
          </p:cNvPr>
          <p:cNvSpPr txBox="1"/>
          <p:nvPr/>
        </p:nvSpPr>
        <p:spPr>
          <a:xfrm>
            <a:off x="156117" y="237934"/>
            <a:ext cx="9768468" cy="644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2) Subcutaneous mycoses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Subcutaneous mycoses cause infections of the skin and underlying tissue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wounds/cuts in the skin allows fungi from the environment to enter the skin and gain access to deeper tissues.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major forms is 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Sporotrichosis </a:t>
            </a:r>
            <a:r>
              <a:rPr lang="en-US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known as rose handler's disease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Sporothrix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schenckii</a:t>
            </a:r>
            <a:endParaRPr lang="en-US" sz="2400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 of this form include nodular lesions or bumps in the skin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found in soil, and usually affects farmers , gardeners, and agricultural workers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infection is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 by the formation of nodules and ulceration at the site of infection.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4FF5D30-D78F-0E47-7121-B32987A4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2872" y="2986182"/>
            <a:ext cx="3358608" cy="226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8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EB804F-9752-FDE0-E596-417925DFFC3C}"/>
              </a:ext>
            </a:extLst>
          </p:cNvPr>
          <p:cNvSpPr txBox="1"/>
          <p:nvPr/>
        </p:nvSpPr>
        <p:spPr>
          <a:xfrm>
            <a:off x="281569" y="165822"/>
            <a:ext cx="10936558" cy="546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3) Systemic mycoses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affect internal organs (e.g., lungs, brain, gastrointestinal tract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blood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fungi enter the body via the lungs, through the gut, or skin.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fungi can then spread via the bloodstream to multiple organs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Often causing multiple organs to fail and eventually resulting in the death of the patient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Histoplasmosis is a fungal </a:t>
            </a:r>
            <a:r>
              <a:rPr lang="en-US" sz="2400" b="1" i="0" u="none" strike="noStrike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fungus (</a:t>
            </a:r>
            <a:r>
              <a:rPr lang="en-US" sz="2400" b="1" i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Histoplasma capsulatum)</a:t>
            </a:r>
            <a:r>
              <a:rPr lang="en-US" sz="2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grows in soil and material contaminated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bat and bird droppings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84C26BDB-0477-8540-B871-F8FC2B23F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68" y="3222701"/>
            <a:ext cx="4446549" cy="3557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6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91A11-743E-1B82-7D59-B7FFAD46C8F4}"/>
              </a:ext>
            </a:extLst>
          </p:cNvPr>
          <p:cNvSpPr txBox="1"/>
          <p:nvPr/>
        </p:nvSpPr>
        <p:spPr>
          <a:xfrm>
            <a:off x="850744" y="1267666"/>
            <a:ext cx="104905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and accurate diagnosis of fungal infection is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effective treatment.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 approaches for the laboratory diagnosis of fungal infections are:</a:t>
            </a:r>
          </a:p>
          <a:p>
            <a:pPr algn="l"/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microscopic examination of clinical samples</a:t>
            </a:r>
          </a:p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 of the organism 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Molecular diagnostics (DNA probe tests)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F980D-BE9E-203D-63FF-7D47731D3BB4}"/>
              </a:ext>
            </a:extLst>
          </p:cNvPr>
          <p:cNvSpPr txBox="1"/>
          <p:nvPr/>
        </p:nvSpPr>
        <p:spPr>
          <a:xfrm>
            <a:off x="2495550" y="202878"/>
            <a:ext cx="7200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 of fungal infections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20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19BB8-273A-BA03-CAB7-E3F5C01AF468}"/>
              </a:ext>
            </a:extLst>
          </p:cNvPr>
          <p:cNvSpPr txBox="1"/>
          <p:nvPr/>
        </p:nvSpPr>
        <p:spPr>
          <a:xfrm>
            <a:off x="3448515" y="266959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Microscopic Examination</a:t>
            </a:r>
            <a:endParaRPr lang="en-US" sz="28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79CF3-B960-3367-9F6C-E13265F4B4AF}"/>
              </a:ext>
            </a:extLst>
          </p:cNvPr>
          <p:cNvSpPr txBox="1"/>
          <p:nvPr/>
        </p:nvSpPr>
        <p:spPr>
          <a:xfrm>
            <a:off x="564995" y="2474438"/>
            <a:ext cx="110620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microscopic examination of clinical specimens such as : skin scrapings, hair, and nails is a common method</a:t>
            </a:r>
          </a:p>
          <a:p>
            <a:pPr algn="l"/>
            <a:endParaRPr lang="en-US" sz="24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 rapid and accurate diagnosis of some fungal infections.</a:t>
            </a:r>
          </a:p>
          <a:p>
            <a:pPr algn="l"/>
            <a:endParaRPr lang="en-US" sz="24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2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7ACE6-A661-9A63-083A-A001A633A523}"/>
              </a:ext>
            </a:extLst>
          </p:cNvPr>
          <p:cNvSpPr txBox="1"/>
          <p:nvPr/>
        </p:nvSpPr>
        <p:spPr>
          <a:xfrm>
            <a:off x="213732" y="1130986"/>
            <a:ext cx="11764536" cy="5427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Hydroxide KOH (10-20%): 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recommended method for the direct microscopic examination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Lactophenol-cotton blue (LCB) :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Lactophenol: preserves fungal structures and kills the fungus. Cotton blue: stains the fungal elements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Calcofluor white: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Fluorescent Stain- excellent to examine the morphology of pathogenic fungi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Binds with cellulose and 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hitin contained in the cell walls of the fungi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fluorescence microscope which requires skills to work with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expensive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Giemsa Stain: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 Nucleic acid stain.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Methylene blue is the basic dye that is responsible for staining the acidic components of the cell, particularly the nucleus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Giemsa stain solution for </a:t>
            </a:r>
            <a:r>
              <a:rPr lang="en-US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20–30 minutes 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90CDD-2C0A-01F1-0AF9-EAA16FF9AA99}"/>
              </a:ext>
            </a:extLst>
          </p:cNvPr>
          <p:cNvSpPr txBox="1"/>
          <p:nvPr/>
        </p:nvSpPr>
        <p:spPr>
          <a:xfrm>
            <a:off x="0" y="208267"/>
            <a:ext cx="11954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arious dyes can be used to stain and examine fungal features (e.g. spores, hyphae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which helps in the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57433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0C7014-D981-4A06-35FB-1EE5EFBDD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25089"/>
              </p:ext>
            </p:extLst>
          </p:nvPr>
        </p:nvGraphicFramePr>
        <p:xfrm>
          <a:off x="312200" y="1532229"/>
          <a:ext cx="10805566" cy="3795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545">
                  <a:extLst>
                    <a:ext uri="{9D8B030D-6E8A-4147-A177-3AD203B41FA5}">
                      <a16:colId xmlns:a16="http://schemas.microsoft.com/office/drawing/2014/main" val="87483034"/>
                    </a:ext>
                  </a:extLst>
                </a:gridCol>
                <a:gridCol w="7691021">
                  <a:extLst>
                    <a:ext uri="{9D8B030D-6E8A-4147-A177-3AD203B41FA5}">
                      <a16:colId xmlns:a16="http://schemas.microsoft.com/office/drawing/2014/main" val="2737392466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hydroxide preparation (KOH mount)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62972"/>
                  </a:ext>
                </a:extLst>
              </a:tr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Clearing of specimens to make fungi more visible (How?)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67905"/>
                  </a:ext>
                </a:extLst>
              </a:tr>
              <a:tr h="760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Required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if clearing is not complete, an additional 5-10 min is necessary.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674154"/>
                  </a:ext>
                </a:extLst>
              </a:tr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detection of fungal elements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892197"/>
                  </a:ext>
                </a:extLst>
              </a:tr>
              <a:tr h="1017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experience because background artifacts are often confusing; clearing of some specimens may require an extended time.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58854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EA7F7E3-D26A-2707-AD2A-3C6684E9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00" y="5366459"/>
            <a:ext cx="11388064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 When specimen such as skin, hair, nails or sputum is mixed with 10-20 % KOH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it softens, digests and clears the tissues (e.g., keratin present in skins) surrounding the fungi (leaving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alkali-resistant fungi intact)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the hyphae and spores can be seen under a microscope.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FAA35-41D8-E02F-84F3-5A1423D55B11}"/>
              </a:ext>
            </a:extLst>
          </p:cNvPr>
          <p:cNvSpPr txBox="1"/>
          <p:nvPr/>
        </p:nvSpPr>
        <p:spPr>
          <a:xfrm>
            <a:off x="404233" y="1080813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639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 is a strong alkali. 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08D1E-F11D-9FF3-D8C3-F3D10C4C0F1C}"/>
              </a:ext>
            </a:extLst>
          </p:cNvPr>
          <p:cNvSpPr txBox="1"/>
          <p:nvPr/>
        </p:nvSpPr>
        <p:spPr>
          <a:xfrm>
            <a:off x="3169736" y="202470"/>
            <a:ext cx="6094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hydroxide preparation (KOH)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03135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568</TotalTime>
  <Words>1079</Words>
  <Application>Microsoft Office PowerPoint</Application>
  <PresentationFormat>Widescreen</PresentationFormat>
  <Paragraphs>150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Al-Dossary</dc:creator>
  <cp:lastModifiedBy>Haya Al-Dossary</cp:lastModifiedBy>
  <cp:revision>18</cp:revision>
  <dcterms:created xsi:type="dcterms:W3CDTF">2022-09-10T18:12:38Z</dcterms:created>
  <dcterms:modified xsi:type="dcterms:W3CDTF">2022-09-19T15:52:59Z</dcterms:modified>
</cp:coreProperties>
</file>