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7"/>
  </p:notesMasterIdLst>
  <p:handoutMasterIdLst>
    <p:handoutMasterId r:id="rId68"/>
  </p:handoutMasterIdLst>
  <p:sldIdLst>
    <p:sldId id="333" r:id="rId2"/>
    <p:sldId id="33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4" r:id="rId14"/>
    <p:sldId id="280" r:id="rId15"/>
    <p:sldId id="279" r:id="rId16"/>
    <p:sldId id="278" r:id="rId17"/>
    <p:sldId id="277" r:id="rId18"/>
    <p:sldId id="276" r:id="rId19"/>
    <p:sldId id="273" r:id="rId20"/>
    <p:sldId id="282" r:id="rId21"/>
    <p:sldId id="287" r:id="rId22"/>
    <p:sldId id="286" r:id="rId23"/>
    <p:sldId id="285" r:id="rId24"/>
    <p:sldId id="284" r:id="rId25"/>
    <p:sldId id="283" r:id="rId26"/>
    <p:sldId id="281" r:id="rId27"/>
    <p:sldId id="290" r:id="rId28"/>
    <p:sldId id="289" r:id="rId29"/>
    <p:sldId id="288" r:id="rId30"/>
    <p:sldId id="295" r:id="rId31"/>
    <p:sldId id="294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 varScale="1">
        <p:scale>
          <a:sx n="69" d="100"/>
          <a:sy n="69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24AD-0595-42CD-BF0E-FDF1D2FB46B6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08EC-078F-4E66-8045-F496253B0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3F79E-7485-4B6F-B62B-C4DAD5B9CDBB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F3DA-AEC7-4685-9593-B6BF41A54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F3DA-AEC7-4685-9593-B6BF41A54EF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0E2-A258-416B-9BAC-F8EFC42B713D}" type="datetime1">
              <a:rPr lang="en-US" smtClean="0"/>
              <a:t>3/3/2013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243B-0FEA-4EBA-8151-24C8E2E646CD}" type="datetime1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83BA-5404-46E0-8480-9A9ED1EA3C65}" type="datetime1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E42-D37B-4AFA-98C7-32D890F3D9AD}" type="datetime1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574A-1C18-4670-8E63-9CADD08204EF}" type="datetime1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EF07-C8E8-4032-953C-F2BDF3C2DF75}" type="datetime1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831-7B03-468E-AAED-D9CEBC00E92D}" type="datetime1">
              <a:rPr lang="en-US" smtClean="0"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F7F8-E488-4F16-98A9-121BEDB53963}" type="datetime1">
              <a:rPr lang="en-US" smtClean="0"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8BBA-0CD2-4EC2-8EBB-A0EF0B00D8A0}" type="datetime1">
              <a:rPr lang="en-US" smtClean="0"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E7DB-1D3E-491D-9F31-2E65BCB08165}" type="datetime1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334B-9CCE-478B-BACB-6DA295FD24F5}" type="datetime1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A64AE6-5E14-4F6F-8E5B-4FFF41B2D4D3}" type="datetime1">
              <a:rPr lang="en-US" smtClean="0"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460 ( PM in IT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MICROSOFT PROJECT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Instructor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SARTAJ FATIMA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artaj55\Desktop\slide-1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Sartaj55\Desktop\slide-1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Sartaj55\Desktop\slide-1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Sartaj55\Desktop\slide-1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Sartaj55\Desktop\slide-1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artaj55\Desktop\slide-2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Sartaj55\Desktop\slide-2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Sartaj55\Desktop\slide-2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Sartaj55\Desktop\slide-2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Sartaj55\Desktop\slide-2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artaj55\Desktop\slide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Sartaj55\Desktop\slide-2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Sartaj55\Desktop\slide-2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Sartaj55\Desktop\slide-2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Sartaj55\Desktop\slide-2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Sartaj55\Desktop\slide-2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Sartaj55\Desktop\slide-2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Sartaj55\Desktop\slide-3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Sartaj55\Desktop\slide-3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Sartaj55\Desktop\slide-3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91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Sartaj55\Desktop\slide-3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8" y="0"/>
            <a:ext cx="9104862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artaj55\Desktop\slide-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Sartaj55\Desktop\slide-3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Sartaj55\Desktop\slide-3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B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378469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Embarking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new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Project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1562100"/>
            <a:ext cx="3211264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Go to file, select new. This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will open a screen for blank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project click ok.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2552700"/>
            <a:ext cx="2789418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You can now enter your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0000" y="2844800"/>
            <a:ext cx="3300006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project information viz. start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date, finish date and also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how would you like to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schedule the project from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either start or finish date.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0" y="4432300"/>
            <a:ext cx="3313984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You can also chose selection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if you will be using night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shifts. </a:t>
            </a:r>
          </a:p>
          <a:p>
            <a:pPr>
              <a:lnSpc>
                <a:spcPts val="23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B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41300"/>
            <a:ext cx="2144818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4408" smtClean="0">
                <a:solidFill>
                  <a:srgbClr val="40458D"/>
                </a:solidFill>
                <a:latin typeface="Haettenschweiler"/>
              </a:rPr>
              <a:t>Gantt</a:t>
            </a:r>
            <a:r>
              <a:rPr lang="en-US" sz="4408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408" smtClean="0">
                <a:solidFill>
                  <a:srgbClr val="40458D"/>
                </a:solidFill>
                <a:latin typeface="Haettenschweiler"/>
              </a:rPr>
              <a:t>Chart </a:t>
            </a:r>
          </a:p>
          <a:p>
            <a:pPr>
              <a:lnSpc>
                <a:spcPts val="3900"/>
              </a:lnSpc>
            </a:pPr>
            <a:endParaRPr lang="en-US" sz="4408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1498600"/>
            <a:ext cx="5199308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Select Gantt Chart view from the view menu.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0" y="1854200"/>
            <a:ext cx="732784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You</a:t>
            </a:r>
            <a:r>
              <a:rPr lang="en-US" sz="2008" smtClean="0">
                <a:solidFill>
                  <a:srgbClr val="40458D"/>
                </a:solidFill>
                <a:latin typeface="Tahoma"/>
                <a:cs typeface="Tahoma"/>
              </a:rPr>
              <a:t>’ll have a spreadsheet where you can now enter information </a:t>
            </a:r>
            <a:br>
              <a:rPr lang="en-US" sz="2008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  <a:cs typeface="Tahoma"/>
              </a:rPr>
              <a:t>of all the activities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0" y="2527300"/>
            <a:ext cx="734887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i.e. task name, duration, start date, end date, predecessors and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various other fields.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0" y="3187700"/>
            <a:ext cx="7303153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dirty="0" smtClean="0">
                <a:solidFill>
                  <a:srgbClr val="40458D"/>
                </a:solidFill>
                <a:latin typeface="Tahoma"/>
              </a:rPr>
              <a:t>You can enter required information in two ways, in spreadsheet </a:t>
            </a:r>
            <a:br>
              <a:rPr lang="en-US" sz="2008" dirty="0" smtClean="0">
                <a:solidFill>
                  <a:srgbClr val="40458D"/>
                </a:solidFill>
                <a:latin typeface="Tahoma"/>
              </a:rPr>
            </a:br>
            <a:r>
              <a:rPr lang="en-US" sz="2008" dirty="0" smtClean="0">
                <a:solidFill>
                  <a:srgbClr val="40458D"/>
                </a:solidFill>
                <a:latin typeface="Tahoma"/>
              </a:rPr>
              <a:t>or when you double click on cell you get pop up window in </a:t>
            </a:r>
            <a:br>
              <a:rPr lang="en-US" sz="2008" dirty="0" smtClean="0">
                <a:solidFill>
                  <a:srgbClr val="40458D"/>
                </a:solidFill>
                <a:latin typeface="Tahoma"/>
              </a:rPr>
            </a:br>
            <a:r>
              <a:rPr lang="en-US" sz="2008" dirty="0" smtClean="0">
                <a:solidFill>
                  <a:srgbClr val="40458D"/>
                </a:solidFill>
                <a:latin typeface="Tahoma"/>
              </a:rPr>
              <a:t>which you can enter all the information of that particular </a:t>
            </a:r>
            <a:br>
              <a:rPr lang="en-US" sz="2008" dirty="0" smtClean="0">
                <a:solidFill>
                  <a:srgbClr val="40458D"/>
                </a:solidFill>
                <a:latin typeface="Tahoma"/>
              </a:rPr>
            </a:br>
            <a:r>
              <a:rPr lang="en-US" sz="2008" dirty="0" smtClean="0">
                <a:solidFill>
                  <a:srgbClr val="40458D"/>
                </a:solidFill>
                <a:latin typeface="Tahoma"/>
              </a:rPr>
              <a:t>activity. </a:t>
            </a:r>
          </a:p>
          <a:p>
            <a:pPr>
              <a:lnSpc>
                <a:spcPts val="2400"/>
              </a:lnSpc>
            </a:pPr>
            <a:endParaRPr lang="en-US" sz="2008" dirty="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419600"/>
            <a:ext cx="6731779" cy="13993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For predecessor activity you need to write activity number.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The SW itself will calculate start and end date.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Now the Gantt Chart is complete. </a:t>
            </a:r>
          </a:p>
          <a:p>
            <a:pPr>
              <a:lnSpc>
                <a:spcPts val="28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B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716382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Adding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tasks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and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milestones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to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a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Project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File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700" y="14859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1.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300" y="1498600"/>
            <a:ext cx="254127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On the View menu, click Gantt Chart.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700" y="17018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2.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300" y="1714500"/>
            <a:ext cx="695081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In the Task Name field, type a task name, and then press TAB. (Microsoft Project enters an estimated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300" y="1905000"/>
            <a:ext cx="421884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duration of one day for the task followed by a question mark)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21082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3.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1300" y="2120900"/>
            <a:ext cx="68091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In the Duration field, type the amount of time each task will take in months, weeks, days, hours, or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300" y="2298700"/>
            <a:ext cx="661443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minutes, not counting nonworking time. (By default the time period will be days, but that can be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300" y="2489200"/>
            <a:ext cx="219816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changed to hours, months, etc.)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" y="2692400"/>
            <a:ext cx="141001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4.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300" y="2705100"/>
            <a:ext cx="91935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Press ENTER.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700" y="29083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5.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2921000"/>
            <a:ext cx="242976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It should look like the figure below: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700" y="42291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6.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1300" y="4241800"/>
            <a:ext cx="67741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To add a milestone the only difference is that the duration of the activity must be zero (below is an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1300" y="4419600"/>
            <a:ext cx="68768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example):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700" y="5524500"/>
            <a:ext cx="72788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Tahoma"/>
              </a:rPr>
              <a:t>Note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: By double clicking on a Task or milestone, you can modify its information with a form that prompts </a:t>
            </a:r>
          </a:p>
          <a:p>
            <a:pPr>
              <a:lnSpc>
                <a:spcPts val="1400"/>
              </a:lnSpc>
            </a:pP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5035033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Grouping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Tasks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in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Logical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Order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6200" y="444500"/>
            <a:ext cx="101803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(WBS Outline)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7100" y="1333500"/>
            <a:ext cx="775346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Outlining helps organize your tasks into more manageable chunks. You can indent related tasks under a more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general task, creating a hierarchy. The general tasks are called summary tasks; the indented tasks below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summary task are subtasks. A summary task's start and finish dates are determined by the start and finish dates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of its earliest and latest subtasks.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" y="23876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1.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4300" y="2400300"/>
            <a:ext cx="702288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Click once on the first activity of the group of activities you want to group. For the example Activities 4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2578100"/>
            <a:ext cx="38792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and 5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" y="38862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2.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300" y="3898900"/>
            <a:ext cx="686745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Then click on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“New Task” in the “Insert” Menu to insert a new task that will represent the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300" y="4076700"/>
            <a:ext cx="327025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name of the group (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“Group 1” for this example)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700" y="51562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3.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5181600"/>
            <a:ext cx="668721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Then select the tasks below (4 and 5) and then click in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“Outline-Indent” in the “Project”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4300" y="5359400"/>
            <a:ext cx="37350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Menu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613950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Creating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Relationships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Between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Tasks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00" y="1257300"/>
            <a:ext cx="815473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A network of tasks in a project must be connecting activities from the start to the end, to establish these relationship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we need to use the field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“Predecessors” of each task, where we can designate which activity will be preceding the one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we are updating, in the example below we will indicate MS project that 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Activity 5”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 can start once 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Activity 4”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 is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completed (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Finish to Start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relationship). </a:t>
            </a:r>
          </a:p>
          <a:p>
            <a:pPr>
              <a:lnSpc>
                <a:spcPts val="1400"/>
              </a:lnSpc>
            </a:pP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3860800"/>
            <a:ext cx="7683129" cy="6313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Notice that by establishing the relationship now the Group 1 takes 2 days to be completed, because before,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activities were set to be performed in parallel, and now they are in series (</a:t>
            </a:r>
            <a:r>
              <a:rPr lang="en-US" sz="1210" b="1" smtClean="0">
                <a:solidFill>
                  <a:srgbClr val="40458D"/>
                </a:solidFill>
                <a:latin typeface="Tahoma"/>
              </a:rPr>
              <a:t>Finish to Start 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relationship) </a:t>
            </a:r>
          </a:p>
          <a:p>
            <a:pPr>
              <a:lnSpc>
                <a:spcPts val="1700"/>
              </a:lnSpc>
            </a:pP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5181600"/>
            <a:ext cx="759945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Tahoma"/>
              </a:rPr>
              <a:t>Note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: MS project will calculate dates based on the durations of the tasks, their relationships and the start date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00" y="5397500"/>
            <a:ext cx="759079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set for the project, however it is possible to change the starting date of a task (if necessary) By double clicking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900" y="5613400"/>
            <a:ext cx="65126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on a Task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00" y="5613400"/>
            <a:ext cx="89139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or milestone,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0" y="5613400"/>
            <a:ext cx="25487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and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1300" y="5613400"/>
            <a:ext cx="242938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using the fields related to the dates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700" y="5613400"/>
            <a:ext cx="57547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(Start or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9300" y="5613400"/>
            <a:ext cx="45204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Finish)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480740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Assigning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Resources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to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Tasks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181100"/>
            <a:ext cx="814267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You can use the Resource Sheet in Microsoft Project to create a list of the people, equipment, and material resources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that make up your team and carry out the project tasks. Your resource list will consist of work resources or material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resources. Work resources are people or equipment; material resources are consumable materials or supplies, such as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concrete, wood, or nails.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0" y="20828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1.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2095500"/>
            <a:ext cx="281141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On the View menu, click Resource Sheet.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0" y="22987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2.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9100" y="2324100"/>
            <a:ext cx="378283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On the View menu, point to Table, and then click Entry.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500" y="25273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3.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9100" y="2540000"/>
            <a:ext cx="349512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In the Resource Name field, type a resource name.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00" y="2743200"/>
            <a:ext cx="141001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4.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100" y="2755900"/>
            <a:ext cx="663983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You can go through the fields in the sheet, but for the simplicity of the example just focus on the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9100" y="2933700"/>
            <a:ext cx="228421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name and initials of the Resource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9500" y="31496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5.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9100" y="3162300"/>
            <a:ext cx="703667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Below is an example of some Human resources added to the Resource Sheet (We could add also other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9100" y="3340100"/>
            <a:ext cx="398724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type of resources such as Equipments, Consumables, etc.)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9500" y="5080000"/>
            <a:ext cx="142668" cy="20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312" smtClean="0">
                <a:solidFill>
                  <a:srgbClr val="6E88F7"/>
                </a:solidFill>
                <a:latin typeface="Tahoma"/>
              </a:rPr>
              <a:t>6.</a:t>
            </a:r>
            <a:endParaRPr lang="en-US" sz="1312">
              <a:solidFill>
                <a:srgbClr val="6E88F7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9100" y="5092700"/>
            <a:ext cx="703340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Once the resources are created, you can go back to the View menu, and click Gantt Chart to see again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9100" y="5270500"/>
            <a:ext cx="69512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 tasks, and then when you double click a task you can add a resource to this task by using the tab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9100" y="5461000"/>
            <a:ext cx="849207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ahoma"/>
                <a:cs typeface="Tahoma"/>
              </a:rPr>
              <a:t>“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Resources”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9500" y="5676900"/>
            <a:ext cx="42800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Tahoma"/>
              </a:rPr>
              <a:t>Note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: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9400" y="5676900"/>
            <a:ext cx="25968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1500" y="5676900"/>
            <a:ext cx="273318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main goal of the resource assignment is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4700" y="5676900"/>
            <a:ext cx="394492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to allocate properly the resources and to provide valuable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0300" y="5892800"/>
            <a:ext cx="306083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information regarding the effort of the team.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276197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Find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Critical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Path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1638300"/>
            <a:ext cx="6990888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Critical Path Analysis (CPA) helps you to lay out all tasks that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must be completed as part of a project.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2311400"/>
            <a:ext cx="739696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CPA helps you to identify the minimum length of time needed to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complete a project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0" y="2997200"/>
            <a:ext cx="6901376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For finding CP list all the activities and enter early start, late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start, early finish and late finish info of all the activities. </a:t>
            </a:r>
          </a:p>
          <a:p>
            <a:pPr>
              <a:lnSpc>
                <a:spcPts val="23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0" y="3619500"/>
            <a:ext cx="7315079" cy="16975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You can do this under insert/columns and selecting each terms.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Following screen shot demonstrates how to insert.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Project automatically calculates ES, EF, LS and LF based on the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starting/ending dates you have provided. </a:t>
            </a:r>
          </a:p>
          <a:p>
            <a:pPr>
              <a:lnSpc>
                <a:spcPts val="27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artaj55\Desktop\slide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3472104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Showing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Critical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Path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1562100"/>
            <a:ext cx="712836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You can show the critical path in multiple ways. You can show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critical path using Gantt chart, Detailed Gantt, Network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Diagram, and  showing only critical tasks. </a:t>
            </a:r>
          </a:p>
          <a:p>
            <a:pPr>
              <a:lnSpc>
                <a:spcPts val="21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2451100"/>
            <a:ext cx="7034618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In Gantt Chart click on Gantt Chart wizard and choose critical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path and follow the steps. </a:t>
            </a:r>
          </a:p>
          <a:p>
            <a:pPr>
              <a:lnSpc>
                <a:spcPts val="21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0" y="3048000"/>
            <a:ext cx="6362767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In Detailed Gantt click on View 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More Views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Detailed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Gantt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Apply. It shows the critical path with slack time. </a:t>
            </a:r>
          </a:p>
          <a:p>
            <a:pPr>
              <a:lnSpc>
                <a:spcPts val="2200"/>
              </a:lnSpc>
            </a:pPr>
            <a:endParaRPr lang="en-US" sz="2008">
              <a:solidFill>
                <a:srgbClr val="40458D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0" y="3657600"/>
            <a:ext cx="671145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In Network Diagram click on View 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More Views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Network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Diagram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Apply. </a:t>
            </a:r>
          </a:p>
          <a:p>
            <a:pPr>
              <a:lnSpc>
                <a:spcPts val="2200"/>
              </a:lnSpc>
            </a:pPr>
            <a:endParaRPr lang="en-US" sz="2008">
              <a:solidFill>
                <a:srgbClr val="40458D"/>
              </a:solidFill>
              <a:latin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279900"/>
            <a:ext cx="5635453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For showing only the critical tasks, click on Gantt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Chart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filter</a:t>
            </a:r>
            <a:r>
              <a:rPr lang="en-US" sz="2008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2008" smtClean="0">
                <a:solidFill>
                  <a:srgbClr val="40458D"/>
                </a:solidFill>
                <a:latin typeface="Tahoma"/>
              </a:rPr>
              <a:t>Critical. </a:t>
            </a:r>
          </a:p>
          <a:p>
            <a:pPr>
              <a:lnSpc>
                <a:spcPts val="2100"/>
              </a:lnSpc>
            </a:pPr>
            <a:endParaRPr lang="en-US" sz="2008">
              <a:solidFill>
                <a:srgbClr val="40458D"/>
              </a:solidFill>
              <a:latin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000" y="4889500"/>
            <a:ext cx="6855403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The following slides has screenshots of how to show critical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path using various methods. </a:t>
            </a:r>
          </a:p>
          <a:p>
            <a:pPr>
              <a:lnSpc>
                <a:spcPts val="21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413735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Slack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Time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For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Scheduling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400" y="1409700"/>
            <a:ext cx="6858288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smtClean="0">
                <a:solidFill>
                  <a:srgbClr val="40458D"/>
                </a:solidFill>
                <a:latin typeface="Tahoma"/>
              </a:rPr>
              <a:t>For viewing the schedule showing the slack go to Views </a:t>
            </a:r>
            <a:r>
              <a:rPr lang="en-US" sz="1612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1612" smtClean="0">
                <a:solidFill>
                  <a:srgbClr val="40458D"/>
                </a:solidFill>
                <a:latin typeface="Tahoma"/>
              </a:rPr>
              <a:t> More views </a:t>
            </a:r>
            <a:r>
              <a:rPr lang="en-US" sz="1612" smtClean="0">
                <a:solidFill>
                  <a:srgbClr val="40458D"/>
                </a:solidFill>
                <a:latin typeface="Wingdings"/>
              </a:rPr>
              <a:t>Æ </a:t>
            </a:r>
            <a:r>
              <a:rPr lang="en-US" sz="1612" smtClean="0">
                <a:solidFill>
                  <a:srgbClr val="40458D"/>
                </a:solidFill>
                <a:latin typeface="Tahoma"/>
              </a:rPr>
              <a:t/>
            </a:r>
            <a:br>
              <a:rPr lang="en-US" sz="1612" smtClean="0">
                <a:solidFill>
                  <a:srgbClr val="40458D"/>
                </a:solidFill>
                <a:latin typeface="Tahoma"/>
              </a:rPr>
            </a:br>
            <a:r>
              <a:rPr lang="en-US" sz="1612" smtClean="0">
                <a:solidFill>
                  <a:srgbClr val="40458D"/>
                </a:solidFill>
                <a:latin typeface="Tahoma"/>
              </a:rPr>
              <a:t>Detailed Gantt view </a:t>
            </a:r>
            <a:r>
              <a:rPr lang="en-US" sz="1612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1612" smtClean="0">
                <a:solidFill>
                  <a:srgbClr val="40458D"/>
                </a:solidFill>
                <a:latin typeface="Tahoma"/>
              </a:rPr>
              <a:t> Apply. </a:t>
            </a:r>
          </a:p>
          <a:p>
            <a:pPr>
              <a:lnSpc>
                <a:spcPts val="1900"/>
              </a:lnSpc>
            </a:pPr>
            <a:endParaRPr lang="en-US" sz="1612">
              <a:solidFill>
                <a:srgbClr val="40458D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400" y="1955800"/>
            <a:ext cx="380623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smtClean="0">
                <a:solidFill>
                  <a:srgbClr val="40458D"/>
                </a:solidFill>
                <a:latin typeface="Tahoma"/>
              </a:rPr>
              <a:t>In this click on View </a:t>
            </a:r>
            <a:r>
              <a:rPr lang="en-US" sz="1612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1612" smtClean="0">
                <a:solidFill>
                  <a:srgbClr val="40458D"/>
                </a:solidFill>
                <a:latin typeface="Tahoma"/>
              </a:rPr>
              <a:t> Table </a:t>
            </a:r>
            <a:r>
              <a:rPr lang="en-US" sz="1612" smtClean="0">
                <a:solidFill>
                  <a:srgbClr val="40458D"/>
                </a:solidFill>
                <a:latin typeface="Wingdings"/>
              </a:rPr>
              <a:t>Æ</a:t>
            </a:r>
            <a:r>
              <a:rPr lang="en-US" sz="1612" smtClean="0">
                <a:solidFill>
                  <a:srgbClr val="40458D"/>
                </a:solidFill>
                <a:latin typeface="Tahoma"/>
              </a:rPr>
              <a:t> Schedule </a:t>
            </a:r>
          </a:p>
          <a:p>
            <a:pPr>
              <a:lnSpc>
                <a:spcPts val="1800"/>
              </a:lnSpc>
            </a:pPr>
            <a:endParaRPr lang="en-US" sz="1612">
              <a:solidFill>
                <a:srgbClr val="40458D"/>
              </a:solidFill>
              <a:latin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400" y="2247900"/>
            <a:ext cx="7298152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smtClean="0">
                <a:solidFill>
                  <a:srgbClr val="40458D"/>
                </a:solidFill>
                <a:latin typeface="Tahoma"/>
              </a:rPr>
              <a:t>Slack appears as thin bars to the right of a task, with slack values adjoining the </a:t>
            </a:r>
            <a:br>
              <a:rPr lang="en-US" sz="1612" smtClean="0">
                <a:solidFill>
                  <a:srgbClr val="40458D"/>
                </a:solidFill>
                <a:latin typeface="Tahoma"/>
              </a:rPr>
            </a:br>
            <a:r>
              <a:rPr lang="en-US" sz="1612" smtClean="0">
                <a:solidFill>
                  <a:srgbClr val="40458D"/>
                </a:solidFill>
                <a:latin typeface="Tahoma"/>
              </a:rPr>
              <a:t>regular Gantt bars </a:t>
            </a:r>
          </a:p>
          <a:p>
            <a:pPr>
              <a:lnSpc>
                <a:spcPts val="1900"/>
              </a:lnSpc>
            </a:pPr>
            <a:endParaRPr lang="en-US" sz="16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2794000"/>
            <a:ext cx="6413551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smtClean="0">
                <a:solidFill>
                  <a:srgbClr val="40458D"/>
                </a:solidFill>
                <a:latin typeface="Tahoma"/>
              </a:rPr>
              <a:t>You can also view the free slack and total slack of a task in the sheet.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1400" y="3073400"/>
            <a:ext cx="662283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smtClean="0">
                <a:solidFill>
                  <a:srgbClr val="40458D"/>
                </a:solidFill>
                <a:latin typeface="Tahoma"/>
              </a:rPr>
              <a:t>You can move the activity within the available slack time, to balance the </a:t>
            </a:r>
            <a:br>
              <a:rPr lang="en-US" sz="1612" smtClean="0">
                <a:solidFill>
                  <a:srgbClr val="40458D"/>
                </a:solidFill>
                <a:latin typeface="Tahoma"/>
              </a:rPr>
            </a:br>
            <a:r>
              <a:rPr lang="en-US" sz="1612" smtClean="0">
                <a:solidFill>
                  <a:srgbClr val="40458D"/>
                </a:solidFill>
                <a:latin typeface="Tahoma"/>
              </a:rPr>
              <a:t>resources, in the cases where over allocation is present. </a:t>
            </a:r>
          </a:p>
          <a:p>
            <a:pPr>
              <a:lnSpc>
                <a:spcPts val="1900"/>
              </a:lnSpc>
            </a:pPr>
            <a:endParaRPr lang="en-US" sz="16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2449388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Closing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Project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1943100"/>
            <a:ext cx="6837577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When you are saving a file it asks you whether you want to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save with baseline/without baseline. You can choose either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options.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2921000"/>
            <a:ext cx="7177606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If you choose to save with baseline, a copy of your schedule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and other things will be saved and any changes when you are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making when the project progress can be viewed clearly using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the baseline.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0" y="4216400"/>
            <a:ext cx="7146700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40458D"/>
                </a:solidFill>
                <a:latin typeface="Tahoma"/>
              </a:rPr>
              <a:t>If you choose to save without baseline, you will not be able to </a:t>
            </a:r>
            <a:br>
              <a:rPr lang="en-US" sz="2008" smtClean="0">
                <a:solidFill>
                  <a:srgbClr val="40458D"/>
                </a:solidFill>
                <a:latin typeface="Tahoma"/>
              </a:rPr>
            </a:br>
            <a:r>
              <a:rPr lang="en-US" sz="2008" smtClean="0">
                <a:solidFill>
                  <a:srgbClr val="40458D"/>
                </a:solidFill>
                <a:latin typeface="Tahoma"/>
              </a:rPr>
              <a:t>view the changes. </a:t>
            </a:r>
          </a:p>
          <a:p>
            <a:pPr>
              <a:lnSpc>
                <a:spcPts val="2300"/>
              </a:lnSpc>
            </a:pPr>
            <a:endParaRPr lang="en-US" sz="2008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artaj55\Desktop\slide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D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15900"/>
            <a:ext cx="347851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36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952500"/>
            <a:ext cx="806842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Now lets try a small example, step by step to practice each of the options we have seen so far about how to create a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project using MS Project. We are going to use a small set of tasks (Table Below) related to the initial phases of a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System Testing Plan (Definition and Design)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0" y="1714500"/>
            <a:ext cx="493725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b="1" smtClean="0">
                <a:solidFill>
                  <a:srgbClr val="40458D"/>
                </a:solidFill>
                <a:latin typeface="Tahoma"/>
              </a:rPr>
              <a:t>Activity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300" y="1714500"/>
            <a:ext cx="79348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b="1" smtClean="0">
                <a:solidFill>
                  <a:srgbClr val="40458D"/>
                </a:solidFill>
                <a:latin typeface="Tahoma"/>
              </a:rPr>
              <a:t>Predecessor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500" y="1714500"/>
            <a:ext cx="916918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b="1" smtClean="0">
                <a:solidFill>
                  <a:srgbClr val="40458D"/>
                </a:solidFill>
                <a:latin typeface="Tahoma"/>
              </a:rPr>
              <a:t>Responsibility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5900" y="1714500"/>
            <a:ext cx="370294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b="1" smtClean="0">
                <a:solidFill>
                  <a:srgbClr val="40458D"/>
                </a:solidFill>
                <a:latin typeface="Tahoma"/>
              </a:rPr>
              <a:t>Effort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500" y="1714500"/>
            <a:ext cx="142827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b="1" smtClean="0">
                <a:solidFill>
                  <a:srgbClr val="40458D"/>
                </a:solidFill>
                <a:latin typeface="Tahoma"/>
              </a:rPr>
              <a:t>System Testing Phase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1943100"/>
            <a:ext cx="969817" cy="1704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8" smtClean="0">
                <a:solidFill>
                  <a:srgbClr val="6E88F7"/>
                </a:solidFill>
                <a:latin typeface="Tahoma"/>
              </a:rPr>
              <a:t>1.</a:t>
            </a:r>
            <a:r>
              <a:rPr lang="en-US" sz="1012" smtClean="0">
                <a:solidFill>
                  <a:srgbClr val="40458D"/>
                </a:solidFill>
                <a:latin typeface="Tahoma"/>
              </a:rPr>
              <a:t>RSD Analysis *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8300" y="1955800"/>
            <a:ext cx="217206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Requirements Specification Document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1943100"/>
            <a:ext cx="85921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Manager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900" y="19558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3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5500" y="1955800"/>
            <a:ext cx="92653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Definition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8300" y="2108200"/>
            <a:ext cx="63478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completed.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0500" y="2095500"/>
            <a:ext cx="1011495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Project Manager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8300" y="2260600"/>
            <a:ext cx="1918795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(Not part of System Testing Plan)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0500" y="2247900"/>
            <a:ext cx="75341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Leader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00" y="2501900"/>
            <a:ext cx="1181414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2. Develop Test Plan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8300" y="25019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1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0500" y="2489200"/>
            <a:ext cx="85921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Manager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5900" y="25019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5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5500" y="25019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0500" y="2641600"/>
            <a:ext cx="75341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Leader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0500" y="2794000"/>
            <a:ext cx="553037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E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900" y="3048000"/>
            <a:ext cx="2087110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3. Develop Test Design Specification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8300" y="30480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2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0500" y="3035300"/>
            <a:ext cx="92813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5900" y="30480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8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5500" y="30480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900" y="3289300"/>
            <a:ext cx="1970091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4. Develop Test Case Specification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8300" y="32893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3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0500" y="3276600"/>
            <a:ext cx="92813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5900" y="32893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5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5500" y="32893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900" y="3530600"/>
            <a:ext cx="2274662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5. Develop Test Procedure Specification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8300" y="35306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4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0500" y="3517900"/>
            <a:ext cx="92813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5900" y="35306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3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5500" y="35306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900" y="3771900"/>
            <a:ext cx="1891543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6. Develop Test Item Transmittal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8300" y="37719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5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0500" y="3759200"/>
            <a:ext cx="92813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65900" y="37719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1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5500" y="37719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9900" y="3924300"/>
            <a:ext cx="381515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Report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9900" y="4165600"/>
            <a:ext cx="1896353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7. Prepare Tools and Test Scripts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8300" y="41656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6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0500" y="4165600"/>
            <a:ext cx="92813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5900" y="41656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3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75500" y="41656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9900" y="4419600"/>
            <a:ext cx="21335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8. Review Test Plan and Attachments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08300" y="44196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7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70500" y="4406900"/>
            <a:ext cx="85921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Manager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65900" y="44196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2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75500" y="44196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0500" y="4559300"/>
            <a:ext cx="75341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Leader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0500" y="4711700"/>
            <a:ext cx="553037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E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9900" y="4965700"/>
            <a:ext cx="2071080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9. Check that System is Ready to be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08300" y="49657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7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70500" y="4953000"/>
            <a:ext cx="108042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E,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65900" y="49657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1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75500" y="49657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9900" y="5118100"/>
            <a:ext cx="386324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Tested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9900" y="5359400"/>
            <a:ext cx="1998945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10. Add Design Documents to CMS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08300" y="5359400"/>
            <a:ext cx="537006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Activity </a:t>
            </a:r>
            <a:r>
              <a:rPr lang="en-US" sz="1012" b="1" smtClean="0">
                <a:solidFill>
                  <a:srgbClr val="40458D"/>
                </a:solidFill>
                <a:latin typeface="Tahoma"/>
              </a:rPr>
              <a:t>8</a:t>
            </a:r>
            <a:endParaRPr lang="en-US" sz="1012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70500" y="5346700"/>
            <a:ext cx="75341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 Leader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65900" y="5359400"/>
            <a:ext cx="371897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40458D"/>
                </a:solidFill>
                <a:latin typeface="Tahoma"/>
              </a:rPr>
              <a:t>1 days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75500" y="5359400"/>
            <a:ext cx="767839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Design Phase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9900" y="5511800"/>
            <a:ext cx="641201" cy="1557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12" smtClean="0">
                <a:solidFill>
                  <a:srgbClr val="000000"/>
                </a:solidFill>
                <a:latin typeface="Tahoma"/>
              </a:rPr>
              <a:t>(Milestone)</a:t>
            </a:r>
            <a:endParaRPr lang="en-US" sz="101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70500" y="5499100"/>
            <a:ext cx="1080424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•</a:t>
            </a:r>
            <a:r>
              <a:rPr lang="en-US" sz="1012" smtClean="0">
                <a:solidFill>
                  <a:srgbClr val="40458D"/>
                </a:solidFill>
                <a:latin typeface="Tahoma"/>
                <a:cs typeface="Times New Roman"/>
              </a:rPr>
              <a:t>Tester E, A and B</a:t>
            </a:r>
            <a:endParaRPr lang="en-US" sz="1012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4607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1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Setup File)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13335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100" y="1333500"/>
            <a:ext cx="188853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Create a new file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“Project1”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5113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511300"/>
            <a:ext cx="371685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Assign the start date of the project to be Dec-02-2002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2100" y="27686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5346700"/>
            <a:ext cx="21640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2.1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5499100"/>
            <a:ext cx="21640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2.2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4720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2192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00" y="1219200"/>
            <a:ext cx="552067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Write the name of each task in the spreadsheet using the column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Task Name”</a:t>
            </a: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14097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" y="1409700"/>
            <a:ext cx="606358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Write the duration in days of each task in the spreadsheet using the column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Duration”</a:t>
            </a: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1600200"/>
            <a:ext cx="795352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3. 	Group the tasks by the Phase according to the table of tasks shown before, and add a group that encloses the 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00" y="1778000"/>
            <a:ext cx="730392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phases named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System Testing Plan MCY-ADTT-ST-2002-01”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 this will represent the plan as a whole </a:t>
            </a:r>
          </a:p>
          <a:p>
            <a:pPr>
              <a:lnSpc>
                <a:spcPts val="1400"/>
              </a:lnSpc>
            </a:pPr>
            <a:endParaRPr lang="en-US" sz="1210" b="1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0" y="1968500"/>
            <a:ext cx="80319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4. 	Write the predecessors of each task in the spreadsheet using the column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Predecessors”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 (If you can’t see the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300" y="2146300"/>
            <a:ext cx="5967980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column, try to expand the vertical bar that divides the spreadsheet to the Gantt Chart)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400" y="23241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5.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300" y="2324100"/>
            <a:ext cx="774590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To convert a Task in a Milestone, just double click the Task and go to the tab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“Advanced” then check the box that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300" y="2501900"/>
            <a:ext cx="217636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says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“Mark Task as a Milestone”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0100" y="48260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88300" y="52832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12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 Continued)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1496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900" y="3327400"/>
            <a:ext cx="4210512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Insert a new task at the beginning that will group everything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52832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0" y="5600700"/>
            <a:ext cx="4042132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Highlight the tasks that are going to be added as subtasks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5800" y="3314700"/>
            <a:ext cx="259686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3.3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51500" y="3479800"/>
            <a:ext cx="25880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Click on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“Outline - Indent”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5700" y="5524500"/>
            <a:ext cx="366036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The final result should look like this, now repeat this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steps to create the Subgroups that will represent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phases (Definition and Design)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52070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3.4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12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 Continued)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8448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3.5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8500" y="3022600"/>
            <a:ext cx="3934923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Insert a new task at the beginning of the definition tasks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49784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3.6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4700" y="5410200"/>
            <a:ext cx="4042132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Highlight the tasks that are going to be added as subtasks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09000" y="2997200"/>
            <a:ext cx="25968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3.7 </a:t>
            </a:r>
          </a:p>
          <a:p>
            <a:pPr>
              <a:lnSpc>
                <a:spcPts val="11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4700" y="3149600"/>
            <a:ext cx="258808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Click on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“Outline - Indent” </a:t>
            </a:r>
          </a:p>
          <a:p>
            <a:pPr>
              <a:lnSpc>
                <a:spcPts val="13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100" y="5499100"/>
            <a:ext cx="362355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The final result should look like this, now repeat this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steps to create the Subgroup that will represent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phase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“Design”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0" y="51689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3.8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12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 Continued)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993900"/>
            <a:ext cx="25968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3.9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700" y="2159000"/>
            <a:ext cx="3766287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Insert a new task at the beginning of the Design tasks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4700" y="2336800"/>
            <a:ext cx="4034631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FF6400"/>
                </a:solidFill>
                <a:latin typeface="Tahoma"/>
              </a:rPr>
              <a:t>(Notice that the new task that will work as a group for the </a:t>
            </a:r>
            <a:br>
              <a:rPr lang="en-US" sz="1210" smtClean="0">
                <a:solidFill>
                  <a:srgbClr val="FF6400"/>
                </a:solidFill>
                <a:latin typeface="Tahoma"/>
              </a:rPr>
            </a:br>
            <a: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  <a:t>“Design Phase” is inside the group “Definition Phase”, </a:t>
            </a:r>
            <a:b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  <a:t>therefore we need to </a:t>
            </a:r>
            <a:r>
              <a:rPr lang="en-US" sz="1210" b="1" smtClean="0">
                <a:solidFill>
                  <a:srgbClr val="FF6400"/>
                </a:solidFill>
                <a:latin typeface="Tahoma"/>
                <a:cs typeface="Tahoma"/>
              </a:rPr>
              <a:t>Outdent </a:t>
            </a:r>
            <a: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  <a:t>one position to put it at </a:t>
            </a:r>
            <a:b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FF6400"/>
                </a:solidFill>
                <a:latin typeface="Tahoma"/>
                <a:cs typeface="Tahoma"/>
              </a:rPr>
              <a:t>the same level as the Definition Phase)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FF6400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6300" y="3073400"/>
            <a:ext cx="337657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3.11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4700" y="3454400"/>
            <a:ext cx="447975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Highlight the tasks that are going to be added as subtasks in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design phase and then Click on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“Outline - Indent”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4300" y="5054600"/>
            <a:ext cx="346249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3.10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100" y="5308600"/>
            <a:ext cx="34667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Click on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“Outline-Outdent” to move the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100" y="5486400"/>
            <a:ext cx="1245919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activity to the left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60900" y="5867400"/>
            <a:ext cx="2465355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The final result should look like this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6300" y="5562600"/>
            <a:ext cx="346249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3.12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12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 Continued)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3100" y="45974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4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12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2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Tasks Continued)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3900" y="5130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5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79497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3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Add Resources)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1811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0" y="1181100"/>
            <a:ext cx="228524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Got to the view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“Resource Sheet”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0" y="13589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00" y="1358900"/>
            <a:ext cx="771666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Add the necessary resources to the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“Resources Sheet”, we are going to use only the Name, Initials and Standard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00" y="1549400"/>
            <a:ext cx="765177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Rate in $/hr. The resources are going to be taken from the table showed at the beginning of the example, more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00" y="1727200"/>
            <a:ext cx="311963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specifically from the column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“Responsibilities”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0" y="19050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3.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500" y="1905000"/>
            <a:ext cx="643842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Now, with the Resources already register in the project file, go back to the View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“Gantt Chart”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9500" y="4711700"/>
            <a:ext cx="865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1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9300" y="4635500"/>
            <a:ext cx="865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2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0900" y="60071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3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artaj55\Desktop\slide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9681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4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Assign Resources)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2573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00" y="1257300"/>
            <a:ext cx="576080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Double click the task you want to link to resources available in the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“Resource Sheet”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14351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900" y="1435100"/>
            <a:ext cx="754373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Then got to the Tab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“Resources” and look up the resources you want to relate to the activity (For the example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900" y="1625600"/>
            <a:ext cx="767928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lets keep the amount of effort of each Resources as 100%, Leveling Resources wont be covered in this tutorial),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900" y="1803400"/>
            <a:ext cx="361733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finally Click the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“Ok” button to finish the assignment.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0" y="19812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3.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900" y="1981200"/>
            <a:ext cx="310790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Repeat steps 1 and 2 for the rest of the tasks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300" y="5270500"/>
            <a:ext cx="865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1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4100" y="5270500"/>
            <a:ext cx="865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2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3231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5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Adjust the Gantt Chart)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346200"/>
            <a:ext cx="82422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1. 	Adjust the length of the Gantt Chart such that it can be seen in one screen (If Possible), to do this perform a Right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700" y="1524000"/>
            <a:ext cx="70469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Click on top of the Gantt Chart first, a pop-up menu will appear, select the 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“Networking Time…”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1701800"/>
            <a:ext cx="79687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2. 	In the form that will open go to the tab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“Time Scale” and Change the </a:t>
            </a:r>
            <a:r>
              <a:rPr lang="en-US" sz="1210" b="1" smtClean="0">
                <a:solidFill>
                  <a:srgbClr val="40458D"/>
                </a:solidFill>
                <a:latin typeface="Tahoma"/>
                <a:cs typeface="Tahoma"/>
              </a:rPr>
              <a:t>Major Scale Units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to “Months” and the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700" y="1892300"/>
            <a:ext cx="74020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Tahoma"/>
              </a:rPr>
              <a:t>Minor Scale Units 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to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“Weeks”, then press the “Ok” button to see the results in the Gantt Chart. (Adjust as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necessary the scales once you are familiar with them)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300" y="37846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3500" y="54610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2377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6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View the Critical Path)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10287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100" y="1028700"/>
            <a:ext cx="768569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For the example, we are going to use the Detailed Gantt Chart to view the Critical Path, because this option also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100" y="1206500"/>
            <a:ext cx="771826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shows the </a:t>
            </a:r>
            <a:r>
              <a:rPr lang="en-US" sz="1210" b="1" smtClean="0">
                <a:solidFill>
                  <a:srgbClr val="40458D"/>
                </a:solidFill>
                <a:latin typeface="Tahoma"/>
              </a:rPr>
              <a:t>Slack Time 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of the activities that don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’t belong to the critical path, therefore first we have to select the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397000"/>
            <a:ext cx="138743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option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“More Views”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5748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00" y="1574800"/>
            <a:ext cx="786016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Then we have to select the Detail Gantt to obtain the view desired (Adjust the Gantt Chart as explained before if is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100" y="1752600"/>
            <a:ext cx="734175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necessary)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6300" y="2781300"/>
            <a:ext cx="301486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The View should look like this (If the Gantt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Chart, doesn't appear check that you are in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the right date on the Gantt Chart)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6900" y="3987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65700" y="5676900"/>
            <a:ext cx="171232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Tahoma"/>
              </a:rPr>
              <a:t>Slack Time </a:t>
            </a:r>
            <a:r>
              <a:rPr lang="en-US" sz="1210" smtClean="0">
                <a:solidFill>
                  <a:srgbClr val="40458D"/>
                </a:solidFill>
                <a:latin typeface="Tahoma"/>
              </a:rPr>
              <a:t>(Activities in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676900"/>
            <a:ext cx="295850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Blue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500" y="5676900"/>
            <a:ext cx="21884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are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8100" y="5803900"/>
            <a:ext cx="8656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b="1" smtClean="0">
                <a:solidFill>
                  <a:srgbClr val="40458D"/>
                </a:solidFill>
                <a:latin typeface="Arial"/>
              </a:rPr>
              <a:t>2</a:t>
            </a:r>
            <a:endParaRPr lang="en-US" sz="1210" b="1">
              <a:solidFill>
                <a:srgbClr val="40458D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5700" y="5854700"/>
            <a:ext cx="191392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not part of the Critical Path)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2184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7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Show More Columns)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1117600"/>
            <a:ext cx="79130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1. 	We can show more information, related to the tasks, in the spreadsheet, one column that might be of general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1282700"/>
            <a:ext cx="819512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3429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interest is the cost, to do this first perform a Right Click on top of the spread sheet (Specifically In the titles of the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	Columns), a pop-up menu should appear showing several options, chose the one that says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“Insert Column”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	2. 	Then lookup the column named “Cost” and then press the “Ok” button </a:t>
            </a:r>
          </a:p>
          <a:p>
            <a:pPr marL="0" marR="0" lvl="0" indent="3429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900" y="2654300"/>
            <a:ext cx="448808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Now you should see the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“Cost” Column, this cots is calculated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based on the resources allocated for each Task, notice also that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the groups automatically add up the cost of the subtasks making </a:t>
            </a:r>
            <a:b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the view even more interesting.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33909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63900" y="55245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7147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8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</a:t>
            </a:r>
            <a:r>
              <a:rPr lang="en-US" sz="1210" smtClean="0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A Better View)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C0C0C0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104900"/>
            <a:ext cx="8221866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As explained before, you can add and hide columns from the Spread sheet, this lets you show exactly what the people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needs to see, below is a view with selected fields: Name, Cost, Duration, Resource initials and Start Date. The reader is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welcome to experiment with this features and to explore more views that are offered by MS Project, such as resources </a:t>
            </a:r>
            <a:br>
              <a:rPr lang="en-US" sz="1210" smtClean="0">
                <a:solidFill>
                  <a:srgbClr val="40458D"/>
                </a:solidFill>
                <a:latin typeface="Tahoma"/>
              </a:rPr>
            </a:br>
            <a:r>
              <a:rPr lang="en-US" sz="1210" smtClean="0">
                <a:solidFill>
                  <a:srgbClr val="40458D"/>
                </a:solidFill>
                <a:latin typeface="Tahoma"/>
              </a:rPr>
              <a:t>usage, cost reports, etc.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F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27000"/>
            <a:ext cx="347851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by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Step</a:t>
            </a:r>
            <a:r>
              <a:rPr lang="en-US" sz="4012" smtClean="0">
                <a:solidFill>
                  <a:srgbClr val="C0C0C0"/>
                </a:solidFill>
                <a:latin typeface="Haettenschweiler"/>
              </a:rPr>
              <a:t> </a:t>
            </a:r>
            <a:r>
              <a:rPr lang="en-US" sz="4012" smtClean="0">
                <a:solidFill>
                  <a:srgbClr val="40458D"/>
                </a:solidFill>
                <a:latin typeface="Haettenschweiler"/>
              </a:rPr>
              <a:t>Example </a:t>
            </a:r>
          </a:p>
          <a:p>
            <a:pPr>
              <a:lnSpc>
                <a:spcPts val="4500"/>
              </a:lnSpc>
            </a:pPr>
            <a:endParaRPr lang="en-US" sz="4012">
              <a:solidFill>
                <a:srgbClr val="C0C0C0"/>
              </a:solidFill>
              <a:latin typeface="Haettenschweil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0" y="444500"/>
            <a:ext cx="161069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smtClean="0">
                <a:solidFill>
                  <a:srgbClr val="40458D"/>
                </a:solidFill>
                <a:latin typeface="Tahoma"/>
              </a:rPr>
              <a:t>(Step 9 </a:t>
            </a:r>
            <a:r>
              <a:rPr lang="en-US" sz="1210" smtClean="0">
                <a:solidFill>
                  <a:srgbClr val="40458D"/>
                </a:solidFill>
                <a:latin typeface="Tahoma"/>
                <a:cs typeface="Tahoma"/>
              </a:rPr>
              <a:t>–Save the File) </a:t>
            </a:r>
          </a:p>
          <a:p>
            <a:pPr>
              <a:lnSpc>
                <a:spcPts val="1400"/>
              </a:lnSpc>
            </a:pP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4732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1.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700" y="1473200"/>
            <a:ext cx="7654981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For this example we are saving the file at the end, but it is recommended that you save the file frequently while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00" y="1651000"/>
            <a:ext cx="666291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you are working to avoid losing data as a result of problems such as a Power Failure for instance.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1841500"/>
            <a:ext cx="131446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2.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1841500"/>
            <a:ext cx="732790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You can chose between saving the file with or without Baseline (the difference was explained before in this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700" y="2019300"/>
            <a:ext cx="56746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10" smtClean="0">
                <a:solidFill>
                  <a:srgbClr val="40458D"/>
                </a:solidFill>
                <a:latin typeface="Tahoma"/>
              </a:rPr>
              <a:t>Tutorial)</a:t>
            </a:r>
            <a:endParaRPr lang="en-US" sz="1210">
              <a:solidFill>
                <a:srgbClr val="40458D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100" y="36830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1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69300" y="5511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40458D"/>
                </a:solidFill>
                <a:latin typeface="Arial"/>
              </a:rPr>
              <a:t>2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artaj55\Desktop\slide-1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artaj55\Desktop\slide-1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artaj55\Desktop\slide-1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</TotalTime>
  <Words>2181</Words>
  <Application>Microsoft Office PowerPoint</Application>
  <PresentationFormat>On-screen Show (4:3)</PresentationFormat>
  <Paragraphs>372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Equity</vt:lpstr>
      <vt:lpstr>MIS 460 ( PM in IT 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Sajjad MOHAMMED</cp:lastModifiedBy>
  <cp:revision>10</cp:revision>
  <dcterms:created xsi:type="dcterms:W3CDTF">2006-08-16T00:00:00Z</dcterms:created>
  <dcterms:modified xsi:type="dcterms:W3CDTF">2013-03-03T12:49:48Z</dcterms:modified>
</cp:coreProperties>
</file>