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72" r:id="rId13"/>
    <p:sldId id="275" r:id="rId14"/>
    <p:sldId id="277" r:id="rId15"/>
    <p:sldId id="278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>
      <p:cViewPr varScale="1">
        <p:scale>
          <a:sx n="59" d="100"/>
          <a:sy n="59" d="100"/>
        </p:scale>
        <p:origin x="84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8AF3C-53BF-4FC5-84D0-1520FEE0924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B0E79-7DD1-4530-A0D5-F3CBDA28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B0E79-7DD1-4530-A0D5-F3CBDA2804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21073" y="733170"/>
            <a:ext cx="420243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9170" y="734313"/>
            <a:ext cx="3613658" cy="814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9573" y="1395532"/>
            <a:ext cx="7859395" cy="2313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47527" y="6575552"/>
            <a:ext cx="213359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3344" y="497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467605" y="1173606"/>
            <a:ext cx="3307079" cy="162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35"/>
              </a:spcBef>
            </a:pPr>
            <a:r>
              <a:rPr sz="3000" spc="-170" dirty="0">
                <a:latin typeface="Trebuchet MS"/>
                <a:cs typeface="Trebuchet MS"/>
              </a:rPr>
              <a:t>Lecture-9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Trebuchet MS"/>
              <a:cs typeface="Trebuchet MS"/>
            </a:endParaRPr>
          </a:p>
          <a:p>
            <a:pPr marL="12700" marR="5080" algn="ctr">
              <a:lnSpc>
                <a:spcPts val="3030"/>
              </a:lnSpc>
            </a:pPr>
            <a:r>
              <a:rPr sz="2800" spc="-105" dirty="0">
                <a:latin typeface="Trebuchet MS"/>
                <a:cs typeface="Trebuchet MS"/>
              </a:rPr>
              <a:t>Microbial </a:t>
            </a:r>
            <a:r>
              <a:rPr sz="2800" spc="-200" dirty="0">
                <a:latin typeface="Trebuchet MS"/>
                <a:cs typeface="Trebuchet MS"/>
              </a:rPr>
              <a:t>cell</a:t>
            </a:r>
            <a:r>
              <a:rPr sz="2800" spc="-320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structure  </a:t>
            </a:r>
            <a:r>
              <a:rPr sz="2800" spc="-140" dirty="0">
                <a:latin typeface="Trebuchet MS"/>
                <a:cs typeface="Trebuchet MS"/>
              </a:rPr>
              <a:t>Prokaryotes-2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241" y="5410200"/>
            <a:ext cx="11687517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262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Endospore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sz="24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colorized electron microscopy graph of an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endospore </a:t>
            </a:r>
            <a:r>
              <a:rPr sz="24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a </a:t>
            </a:r>
            <a:r>
              <a:rPr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</a:t>
            </a:r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</a:p>
        </p:txBody>
      </p:sp>
      <p:sp>
        <p:nvSpPr>
          <p:cNvPr id="3" name="object 3"/>
          <p:cNvSpPr/>
          <p:nvPr/>
        </p:nvSpPr>
        <p:spPr>
          <a:xfrm>
            <a:off x="2078735" y="348995"/>
            <a:ext cx="6760463" cy="4864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69311" y="691641"/>
            <a:ext cx="5267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85" dirty="0"/>
              <a:t>Overview </a:t>
            </a:r>
            <a:r>
              <a:rPr sz="4400" spc="-229" dirty="0"/>
              <a:t>of</a:t>
            </a:r>
            <a:r>
              <a:rPr sz="4400" spc="-915" dirty="0"/>
              <a:t> </a:t>
            </a:r>
            <a:r>
              <a:rPr sz="4400" spc="-310" dirty="0"/>
              <a:t>prokaryotic</a:t>
            </a:r>
            <a:endParaRPr sz="44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2064258"/>
            <a:ext cx="10027920" cy="27495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9265" marR="5080" indent="-457200">
              <a:lnSpc>
                <a:spcPts val="2590"/>
              </a:lnSpc>
              <a:spcBef>
                <a:spcPts val="425"/>
              </a:spcBef>
              <a:buClr>
                <a:srgbClr val="D24717"/>
              </a:buClr>
              <a:buAutoNum type="arabicPeriod"/>
              <a:tabLst>
                <a:tab pos="469265" algn="l"/>
                <a:tab pos="469900" algn="l"/>
                <a:tab pos="1695450" algn="l"/>
                <a:tab pos="7636509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DNA	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not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enclosed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within a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membrane</a:t>
            </a:r>
            <a:r>
              <a:rPr sz="2400" b="1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usually	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singular</a:t>
            </a:r>
            <a:r>
              <a:rPr sz="2400" b="1" spc="-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circularly 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arranged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chromosomes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1080"/>
              </a:spcBef>
              <a:buClr>
                <a:srgbClr val="D24717"/>
              </a:buClr>
              <a:buAutoNum type="arabicPeriod"/>
              <a:tabLst>
                <a:tab pos="469265" algn="l"/>
                <a:tab pos="469900" algn="l"/>
                <a:tab pos="169545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DNA	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not associated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with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histones</a:t>
            </a:r>
            <a:endParaRPr sz="2400" b="1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1120"/>
              </a:spcBef>
              <a:buClr>
                <a:srgbClr val="D24717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lack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membrane- enclosed</a:t>
            </a:r>
            <a:r>
              <a:rPr sz="2400" b="1" spc="-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organelles</a:t>
            </a:r>
            <a:endParaRPr sz="2400" b="1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1105"/>
              </a:spcBef>
              <a:buClr>
                <a:srgbClr val="D24717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wall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contain complex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polysaccharide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peptidoglycan</a:t>
            </a:r>
            <a:endParaRPr sz="2400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1115"/>
              </a:spcBef>
              <a:buClr>
                <a:srgbClr val="D24717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lang="en-US" sz="2400" b="1" spc="-10" dirty="0">
                <a:solidFill>
                  <a:srgbClr val="404040"/>
                </a:solidFill>
                <a:latin typeface="Carlito"/>
                <a:cs typeface="Carlito"/>
              </a:rPr>
              <a:t>divide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 by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binary</a:t>
            </a:r>
            <a:r>
              <a:rPr sz="2400" b="1" spc="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fission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65047" y="3037459"/>
            <a:ext cx="6637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Prokaryotes are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among the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smallest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all</a:t>
            </a:r>
            <a:r>
              <a:rPr sz="2400" spc="-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organisms.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5046" y="3624943"/>
            <a:ext cx="717341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Range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0.5-2.0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µm in</a:t>
            </a:r>
            <a:r>
              <a:rPr sz="2400" b="1" spc="-35" dirty="0">
                <a:solidFill>
                  <a:srgbClr val="404040"/>
                </a:solidFill>
                <a:latin typeface="Carlito"/>
                <a:cs typeface="Carlito"/>
              </a:rPr>
              <a:t> diameter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5047" y="4052138"/>
            <a:ext cx="107556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HOWEVER,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Bacteria </a:t>
            </a:r>
            <a:r>
              <a:rPr sz="2400" b="1" spc="-2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have </a:t>
            </a:r>
            <a:r>
              <a:rPr sz="24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 </a:t>
            </a:r>
            <a:r>
              <a:rPr sz="24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large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(surface </a:t>
            </a:r>
            <a:r>
              <a:rPr sz="24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: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volume) </a:t>
            </a:r>
            <a:r>
              <a:rPr sz="24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ratio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2400" spc="5" dirty="0">
                <a:solidFill>
                  <a:srgbClr val="404040"/>
                </a:solidFill>
                <a:latin typeface="Carlito"/>
                <a:cs typeface="Carlito"/>
              </a:rPr>
              <a:t>e.g.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spherical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bacteria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with</a:t>
            </a:r>
            <a:r>
              <a:rPr sz="24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1087" y="4381880"/>
            <a:ext cx="91128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diameter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2µm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have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surface area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~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12µm</a:t>
            </a:r>
            <a:r>
              <a:rPr sz="2400" spc="-7" baseline="24305" dirty="0">
                <a:solidFill>
                  <a:srgbClr val="404040"/>
                </a:solidFill>
                <a:latin typeface="Carlito"/>
                <a:cs typeface="Carlito"/>
              </a:rPr>
              <a:t>2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 a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volume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~</a:t>
            </a:r>
            <a:r>
              <a:rPr sz="2400" spc="-1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4µm</a:t>
            </a:r>
            <a:r>
              <a:rPr sz="2400" spc="-7" baseline="2430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endParaRPr sz="2400" baseline="24305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731" y="2942844"/>
            <a:ext cx="443865" cy="1917700"/>
          </a:xfrm>
          <a:prstGeom prst="rect">
            <a:avLst/>
          </a:prstGeom>
          <a:solidFill>
            <a:srgbClr val="D24717"/>
          </a:solidFill>
          <a:ln w="15239">
            <a:solidFill>
              <a:srgbClr val="9B310D"/>
            </a:solidFill>
          </a:ln>
        </p:spPr>
        <p:txBody>
          <a:bodyPr vert="vert270" wrap="square" lIns="0" tIns="184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SIZE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587441" y="468977"/>
            <a:ext cx="7459840" cy="1038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ts val="3995"/>
              </a:lnSpc>
              <a:spcBef>
                <a:spcPts val="100"/>
              </a:spcBef>
            </a:pPr>
            <a:r>
              <a:rPr sz="4000" spc="-250" dirty="0">
                <a:solidFill>
                  <a:srgbClr val="C00000"/>
                </a:solidFill>
              </a:rPr>
              <a:t>Prokaryotes</a:t>
            </a:r>
            <a:endParaRPr sz="4000" dirty="0">
              <a:solidFill>
                <a:srgbClr val="C00000"/>
              </a:solidFill>
            </a:endParaRPr>
          </a:p>
          <a:p>
            <a:pPr algn="ctr">
              <a:lnSpc>
                <a:spcPts val="3995"/>
              </a:lnSpc>
            </a:pPr>
            <a:r>
              <a:rPr sz="4000" spc="-330" dirty="0">
                <a:solidFill>
                  <a:srgbClr val="C00000"/>
                </a:solidFill>
              </a:rPr>
              <a:t>Size, </a:t>
            </a:r>
            <a:r>
              <a:rPr sz="4000" spc="-200" dirty="0">
                <a:solidFill>
                  <a:srgbClr val="C00000"/>
                </a:solidFill>
              </a:rPr>
              <a:t>shape </a:t>
            </a:r>
            <a:r>
              <a:rPr sz="4000" spc="-190" dirty="0">
                <a:solidFill>
                  <a:srgbClr val="C00000"/>
                </a:solidFill>
              </a:rPr>
              <a:t>and</a:t>
            </a:r>
            <a:r>
              <a:rPr sz="4000" spc="-860" dirty="0">
                <a:solidFill>
                  <a:srgbClr val="C00000"/>
                </a:solidFill>
              </a:rPr>
              <a:t> </a:t>
            </a:r>
            <a:r>
              <a:rPr sz="4000" spc="-250" dirty="0">
                <a:solidFill>
                  <a:srgbClr val="C00000"/>
                </a:solidFill>
              </a:rPr>
              <a:t>arrangement</a:t>
            </a:r>
            <a:endParaRPr sz="4000" dirty="0">
              <a:solidFill>
                <a:srgbClr val="C00000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55701" y="358616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2759" y="0"/>
            <a:ext cx="5057775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ts val="4000"/>
              </a:lnSpc>
              <a:spcBef>
                <a:spcPts val="100"/>
              </a:spcBef>
            </a:pPr>
            <a:r>
              <a:rPr sz="3600" spc="-250" dirty="0">
                <a:solidFill>
                  <a:srgbClr val="C00000"/>
                </a:solidFill>
              </a:rPr>
              <a:t>Prokaryotes</a:t>
            </a:r>
            <a:endParaRPr sz="3600" dirty="0">
              <a:solidFill>
                <a:srgbClr val="C00000"/>
              </a:solidFill>
            </a:endParaRPr>
          </a:p>
          <a:p>
            <a:pPr algn="ctr">
              <a:lnSpc>
                <a:spcPts val="3995"/>
              </a:lnSpc>
            </a:pPr>
            <a:r>
              <a:rPr sz="3600" spc="-330" dirty="0">
                <a:solidFill>
                  <a:srgbClr val="C00000"/>
                </a:solidFill>
              </a:rPr>
              <a:t>Size, </a:t>
            </a:r>
            <a:r>
              <a:rPr sz="3600" spc="-200" dirty="0">
                <a:solidFill>
                  <a:srgbClr val="C00000"/>
                </a:solidFill>
              </a:rPr>
              <a:t>shape </a:t>
            </a:r>
            <a:r>
              <a:rPr sz="3600" spc="-190" dirty="0">
                <a:solidFill>
                  <a:srgbClr val="C00000"/>
                </a:solidFill>
              </a:rPr>
              <a:t>and</a:t>
            </a:r>
            <a:r>
              <a:rPr sz="3600" spc="-860" dirty="0">
                <a:solidFill>
                  <a:srgbClr val="C00000"/>
                </a:solidFill>
              </a:rPr>
              <a:t> </a:t>
            </a:r>
            <a:r>
              <a:rPr sz="3600" spc="-250" dirty="0">
                <a:solidFill>
                  <a:srgbClr val="C00000"/>
                </a:solidFill>
              </a:rPr>
              <a:t>arrangement</a:t>
            </a:r>
            <a:endParaRPr sz="36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6829" y="1393952"/>
            <a:ext cx="60270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indent="-144780">
              <a:lnSpc>
                <a:spcPct val="100000"/>
              </a:lnSpc>
              <a:spcBef>
                <a:spcPts val="100"/>
              </a:spcBef>
              <a:buSzPct val="83333"/>
              <a:buFont typeface="Arial"/>
              <a:buChar char="•"/>
              <a:tabLst>
                <a:tab pos="15748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Bacteria:</a:t>
            </a:r>
            <a:r>
              <a:rPr sz="2400" b="1" spc="-5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come </a:t>
            </a:r>
            <a:r>
              <a:rPr sz="2400" b="1" dirty="0">
                <a:latin typeface="Carlito"/>
                <a:cs typeface="Carlito"/>
              </a:rPr>
              <a:t>in 3 </a:t>
            </a:r>
            <a:r>
              <a:rPr sz="2400" b="1" spc="-5" dirty="0">
                <a:latin typeface="Carlito"/>
                <a:cs typeface="Carlito"/>
              </a:rPr>
              <a:t>basic</a:t>
            </a:r>
            <a:r>
              <a:rPr sz="2400" b="1" spc="-9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shapes</a:t>
            </a:r>
            <a:r>
              <a:rPr sz="2400" spc="-5" dirty="0"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830" y="2128774"/>
            <a:ext cx="5789295" cy="1247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5780" indent="-513715">
              <a:lnSpc>
                <a:spcPct val="100000"/>
              </a:lnSpc>
              <a:spcBef>
                <a:spcPts val="105"/>
              </a:spcBef>
              <a:buFont typeface="Carlito"/>
              <a:buAutoNum type="arabicPeriod"/>
              <a:tabLst>
                <a:tab pos="525780" algn="l"/>
                <a:tab pos="526415" algn="l"/>
              </a:tabLst>
            </a:pP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Spherical</a:t>
            </a:r>
            <a:r>
              <a:rPr sz="2000" spc="-5" dirty="0">
                <a:latin typeface="Carlito"/>
                <a:cs typeface="Carlito"/>
              </a:rPr>
              <a:t>: called </a:t>
            </a:r>
            <a:r>
              <a:rPr sz="2000" dirty="0">
                <a:latin typeface="Carlito"/>
                <a:cs typeface="Carlito"/>
              </a:rPr>
              <a:t>Coccus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(plural:cocci)</a:t>
            </a:r>
            <a:endParaRPr sz="2000" dirty="0">
              <a:latin typeface="Carlito"/>
              <a:cs typeface="Carlito"/>
            </a:endParaRPr>
          </a:p>
          <a:p>
            <a:pPr marL="525780" indent="-513715">
              <a:lnSpc>
                <a:spcPct val="100000"/>
              </a:lnSpc>
              <a:buFont typeface="Carlito"/>
              <a:buAutoNum type="arabicPeriod"/>
              <a:tabLst>
                <a:tab pos="525780" algn="l"/>
                <a:tab pos="526415" algn="l"/>
              </a:tabLst>
            </a:pP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Rod </a:t>
            </a:r>
            <a:r>
              <a:rPr sz="2000" b="1" spc="-15" dirty="0">
                <a:solidFill>
                  <a:srgbClr val="C00000"/>
                </a:solidFill>
                <a:latin typeface="Carlito"/>
                <a:cs typeface="Carlito"/>
              </a:rPr>
              <a:t>like</a:t>
            </a:r>
            <a:r>
              <a:rPr sz="2000" spc="-15" dirty="0">
                <a:latin typeface="Carlito"/>
                <a:cs typeface="Carlito"/>
              </a:rPr>
              <a:t>: </a:t>
            </a:r>
            <a:r>
              <a:rPr sz="2000" spc="-5" dirty="0">
                <a:latin typeface="Carlito"/>
                <a:cs typeface="Carlito"/>
              </a:rPr>
              <a:t>called Bacillus (plural: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Bacilli)</a:t>
            </a:r>
            <a:endParaRPr sz="2000" dirty="0">
              <a:latin typeface="Carlito"/>
              <a:cs typeface="Carlito"/>
            </a:endParaRPr>
          </a:p>
          <a:p>
            <a:pPr marL="2362835" lvl="1" indent="-514350">
              <a:lnSpc>
                <a:spcPct val="100000"/>
              </a:lnSpc>
              <a:buFont typeface="Arial"/>
              <a:buChar char="•"/>
              <a:tabLst>
                <a:tab pos="2362835" algn="l"/>
                <a:tab pos="2363470" algn="l"/>
              </a:tabLst>
            </a:pPr>
            <a:r>
              <a:rPr sz="2000" spc="-5" dirty="0">
                <a:latin typeface="Carlito"/>
                <a:cs typeface="Carlito"/>
              </a:rPr>
              <a:t>Some bacteria called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coccobacilli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469265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arlito"/>
                <a:cs typeface="Carlito"/>
              </a:rPr>
              <a:t>3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.	</a:t>
            </a: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Spiral</a:t>
            </a:r>
            <a:r>
              <a:rPr sz="2000" spc="-10" dirty="0">
                <a:latin typeface="Carlito"/>
                <a:cs typeface="Carlito"/>
              </a:rPr>
              <a:t>: variety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curved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shapes.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8470" y="3347669"/>
            <a:ext cx="3840479" cy="94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1480" indent="-39941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11480" algn="l"/>
                <a:tab pos="412115" algn="l"/>
              </a:tabLst>
            </a:pPr>
            <a:r>
              <a:rPr sz="2000" spc="-5" dirty="0">
                <a:latin typeface="Carlito"/>
                <a:cs typeface="Carlito"/>
              </a:rPr>
              <a:t>Vibrio: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curved-rod </a:t>
            </a:r>
            <a:r>
              <a:rPr sz="1800" spc="-10" dirty="0">
                <a:latin typeface="Carlito"/>
                <a:cs typeface="Carlito"/>
              </a:rPr>
              <a:t>(comma)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shape</a:t>
            </a:r>
            <a:endParaRPr sz="1800">
              <a:latin typeface="Carlito"/>
              <a:cs typeface="Carlito"/>
            </a:endParaRPr>
          </a:p>
          <a:p>
            <a:pPr marL="783590" lvl="1" indent="-14541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84225" algn="l"/>
              </a:tabLst>
            </a:pPr>
            <a:r>
              <a:rPr sz="2000" spc="-5" dirty="0">
                <a:latin typeface="Carlito"/>
                <a:cs typeface="Carlito"/>
              </a:rPr>
              <a:t>Spirillum: </a:t>
            </a:r>
            <a:r>
              <a:rPr sz="2000" dirty="0">
                <a:latin typeface="Carlito"/>
                <a:cs typeface="Carlito"/>
              </a:rPr>
              <a:t>rigid </a:t>
            </a:r>
            <a:r>
              <a:rPr sz="2000" spc="-25" dirty="0">
                <a:latin typeface="Carlito"/>
                <a:cs typeface="Carlito"/>
              </a:rPr>
              <a:t>wavey</a:t>
            </a:r>
            <a:r>
              <a:rPr sz="2000" dirty="0">
                <a:latin typeface="Carlito"/>
                <a:cs typeface="Carlito"/>
              </a:rPr>
              <a:t> shape</a:t>
            </a:r>
            <a:endParaRPr sz="2000">
              <a:latin typeface="Carlito"/>
              <a:cs typeface="Carlito"/>
            </a:endParaRPr>
          </a:p>
          <a:p>
            <a:pPr marL="737870" lvl="1" indent="-145415">
              <a:lnSpc>
                <a:spcPct val="100000"/>
              </a:lnSpc>
              <a:buFont typeface="Arial"/>
              <a:buChar char="•"/>
              <a:tabLst>
                <a:tab pos="738505" algn="l"/>
              </a:tabLst>
            </a:pPr>
            <a:r>
              <a:rPr sz="2000" spc="-10" dirty="0">
                <a:latin typeface="Carlito"/>
                <a:cs typeface="Carlito"/>
              </a:rPr>
              <a:t>Spirochete: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corkscrew-shape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6680" y="4075302"/>
            <a:ext cx="87121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indent="-1447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57480" algn="l"/>
              </a:tabLst>
            </a:pP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N</a:t>
            </a:r>
            <a:r>
              <a:rPr sz="2000" b="1" spc="-50" dirty="0">
                <a:solidFill>
                  <a:srgbClr val="C00000"/>
                </a:solidFill>
                <a:latin typeface="Carlito"/>
                <a:cs typeface="Carlito"/>
              </a:rPr>
              <a:t>O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T</a:t>
            </a:r>
            <a:r>
              <a:rPr sz="2000" b="1" spc="-30" dirty="0">
                <a:solidFill>
                  <a:srgbClr val="C00000"/>
                </a:solidFill>
                <a:latin typeface="Carlito"/>
                <a:cs typeface="Carlito"/>
              </a:rPr>
              <a:t>E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3830" y="4333214"/>
            <a:ext cx="9660890" cy="18548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Some bacteria do not fit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previous categories.</a:t>
            </a:r>
            <a:endParaRPr sz="2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5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Even </a:t>
            </a:r>
            <a:r>
              <a:rPr sz="2000" spc="-5" dirty="0">
                <a:latin typeface="Carlito"/>
                <a:cs typeface="Carlito"/>
              </a:rPr>
              <a:t>bacteria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same </a:t>
            </a:r>
            <a:r>
              <a:rPr sz="2000" dirty="0">
                <a:latin typeface="Carlito"/>
                <a:cs typeface="Carlito"/>
              </a:rPr>
              <a:t>kind </a:t>
            </a:r>
            <a:r>
              <a:rPr sz="2000" spc="-20" dirty="0">
                <a:latin typeface="Carlito"/>
                <a:cs typeface="Carlito"/>
              </a:rPr>
              <a:t>may </a:t>
            </a:r>
            <a:r>
              <a:rPr sz="2000" spc="-10" dirty="0">
                <a:latin typeface="Carlito"/>
                <a:cs typeface="Carlito"/>
              </a:rPr>
              <a:t>vary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15" dirty="0">
                <a:latin typeface="Carlito"/>
                <a:cs typeface="Carlito"/>
              </a:rPr>
              <a:t>size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shape </a:t>
            </a:r>
            <a:r>
              <a:rPr sz="2000" b="1" dirty="0">
                <a:latin typeface="Carlito"/>
                <a:cs typeface="Carlito"/>
              </a:rPr>
              <a:t>depending </a:t>
            </a:r>
            <a:r>
              <a:rPr sz="2000" b="1" spc="-5" dirty="0">
                <a:latin typeface="Carlito"/>
                <a:cs typeface="Carlito"/>
              </a:rPr>
              <a:t>on </a:t>
            </a:r>
            <a:r>
              <a:rPr sz="2000" b="1" dirty="0">
                <a:latin typeface="Carlito"/>
                <a:cs typeface="Carlito"/>
              </a:rPr>
              <a:t>the </a:t>
            </a:r>
            <a:r>
              <a:rPr sz="2000" b="1" spc="-5" dirty="0">
                <a:latin typeface="Carlito"/>
                <a:cs typeface="Carlito"/>
              </a:rPr>
              <a:t>nutrients </a:t>
            </a:r>
            <a:r>
              <a:rPr sz="2000" b="1" dirty="0">
                <a:latin typeface="Carlito"/>
                <a:cs typeface="Carlito"/>
              </a:rPr>
              <a:t>and  </a:t>
            </a:r>
            <a:r>
              <a:rPr sz="2000" b="1" spc="-15" dirty="0">
                <a:latin typeface="Carlito"/>
                <a:cs typeface="Carlito"/>
              </a:rPr>
              <a:t>environmental</a:t>
            </a:r>
            <a:r>
              <a:rPr sz="2000" b="1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conditions.</a:t>
            </a:r>
            <a:endParaRPr sz="2000" b="1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Some bacteria vary widely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10" dirty="0">
                <a:latin typeface="Carlito"/>
                <a:cs typeface="Carlito"/>
              </a:rPr>
              <a:t>form even </a:t>
            </a:r>
            <a:r>
              <a:rPr sz="2000" dirty="0">
                <a:latin typeface="Carlito"/>
                <a:cs typeface="Carlito"/>
              </a:rPr>
              <a:t>within a </a:t>
            </a:r>
            <a:r>
              <a:rPr sz="2000" spc="-5" dirty="0">
                <a:latin typeface="Carlito"/>
                <a:cs typeface="Carlito"/>
              </a:rPr>
              <a:t>single culture. </a:t>
            </a:r>
            <a:r>
              <a:rPr sz="2000" spc="-10" dirty="0">
                <a:latin typeface="Carlito"/>
                <a:cs typeface="Carlito"/>
              </a:rPr>
              <a:t>Known </a:t>
            </a:r>
            <a:r>
              <a:rPr sz="2000" dirty="0">
                <a:latin typeface="Carlito"/>
                <a:cs typeface="Carlito"/>
              </a:rPr>
              <a:t>as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pleomorphism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.</a:t>
            </a:r>
            <a:endParaRPr sz="2000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195" y="1511808"/>
            <a:ext cx="443865" cy="4238625"/>
          </a:xfrm>
          <a:prstGeom prst="rect">
            <a:avLst/>
          </a:prstGeom>
          <a:solidFill>
            <a:srgbClr val="D24717"/>
          </a:solidFill>
          <a:ln w="15239">
            <a:solidFill>
              <a:srgbClr val="9B310D"/>
            </a:solidFill>
          </a:ln>
        </p:spPr>
        <p:txBody>
          <a:bodyPr vert="vert270" wrap="square" lIns="0" tIns="190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SHAPES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328916" y="1239011"/>
            <a:ext cx="4738116" cy="2045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9820" y="3782566"/>
            <a:ext cx="7001256" cy="3041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9288" y="969263"/>
            <a:ext cx="443865" cy="2813685"/>
          </a:xfrm>
          <a:prstGeom prst="rect">
            <a:avLst/>
          </a:prstGeom>
          <a:solidFill>
            <a:srgbClr val="D24717"/>
          </a:solidFill>
          <a:ln w="15239">
            <a:solidFill>
              <a:srgbClr val="9B310D"/>
            </a:solidFill>
          </a:ln>
        </p:spPr>
        <p:txBody>
          <a:bodyPr vert="vert270" wrap="square" lIns="0" tIns="19050" rIns="0" bIns="0" rtlCol="0">
            <a:spAutoFit/>
          </a:bodyPr>
          <a:lstStyle/>
          <a:p>
            <a:pPr marL="569595">
              <a:lnSpc>
                <a:spcPct val="100000"/>
              </a:lnSpc>
              <a:spcBef>
                <a:spcPts val="150"/>
              </a:spcBef>
            </a:pP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Arrangement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83355" y="40806"/>
            <a:ext cx="50577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25" dirty="0">
                <a:solidFill>
                  <a:srgbClr val="C00000"/>
                </a:solidFill>
              </a:rPr>
              <a:t>Size, </a:t>
            </a:r>
            <a:r>
              <a:rPr sz="3600" spc="-200" dirty="0">
                <a:solidFill>
                  <a:srgbClr val="C00000"/>
                </a:solidFill>
              </a:rPr>
              <a:t>shape </a:t>
            </a:r>
            <a:r>
              <a:rPr sz="3600" spc="-190" dirty="0">
                <a:solidFill>
                  <a:srgbClr val="C00000"/>
                </a:solidFill>
              </a:rPr>
              <a:t>and</a:t>
            </a:r>
            <a:r>
              <a:rPr sz="3600" spc="-880" dirty="0">
                <a:solidFill>
                  <a:srgbClr val="C00000"/>
                </a:solidFill>
              </a:rPr>
              <a:t> </a:t>
            </a:r>
            <a:r>
              <a:rPr sz="3600" spc="-250" dirty="0">
                <a:solidFill>
                  <a:srgbClr val="C00000"/>
                </a:solidFill>
              </a:rPr>
              <a:t>arrangement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573" y="939005"/>
            <a:ext cx="9025027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5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Bacterial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cells 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can </a:t>
            </a:r>
            <a:r>
              <a:rPr sz="2400" b="1" spc="5" dirty="0">
                <a:solidFill>
                  <a:srgbClr val="C00000"/>
                </a:solidFill>
                <a:latin typeface="Carlito"/>
                <a:cs typeface="Carlito"/>
              </a:rPr>
              <a:t>be 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found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in 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distinct</a:t>
            </a:r>
            <a:r>
              <a:rPr sz="2400" b="1" spc="-5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arrangements.</a:t>
            </a:r>
            <a:endParaRPr sz="2400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109573" y="1395532"/>
            <a:ext cx="10168027" cy="2313304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305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dirty="0">
                <a:solidFill>
                  <a:srgbClr val="7030A0"/>
                </a:solidFill>
              </a:rPr>
              <a:t>In </a:t>
            </a:r>
            <a:r>
              <a:rPr spc="-5" dirty="0">
                <a:solidFill>
                  <a:srgbClr val="7030A0"/>
                </a:solidFill>
              </a:rPr>
              <a:t>cocci bacteria: Arranged </a:t>
            </a:r>
            <a:r>
              <a:rPr dirty="0">
                <a:solidFill>
                  <a:srgbClr val="7030A0"/>
                </a:solidFill>
              </a:rPr>
              <a:t>cells </a:t>
            </a:r>
            <a:r>
              <a:rPr spc="-5" dirty="0">
                <a:solidFill>
                  <a:srgbClr val="7030A0"/>
                </a:solidFill>
              </a:rPr>
              <a:t>divide </a:t>
            </a:r>
            <a:r>
              <a:rPr b="1" dirty="0">
                <a:solidFill>
                  <a:srgbClr val="7030A0"/>
                </a:solidFill>
                <a:latin typeface="Carlito"/>
                <a:cs typeface="Carlito"/>
              </a:rPr>
              <a:t>without</a:t>
            </a:r>
            <a:r>
              <a:rPr b="1" spc="-6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pc="-10" dirty="0">
                <a:solidFill>
                  <a:srgbClr val="7030A0"/>
                </a:solidFill>
              </a:rPr>
              <a:t>separating.</a:t>
            </a:r>
          </a:p>
          <a:p>
            <a:pPr marL="559435" lvl="1" indent="-90170">
              <a:lnSpc>
                <a:spcPct val="100000"/>
              </a:lnSpc>
              <a:spcBef>
                <a:spcPts val="1200"/>
              </a:spcBef>
              <a:buSzPct val="95000"/>
              <a:buFont typeface="Arial"/>
              <a:buChar char="•"/>
              <a:tabLst>
                <a:tab pos="560070" algn="l"/>
              </a:tabLst>
            </a:pP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Division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in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one plane </a:t>
            </a: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produces cells </a:t>
            </a:r>
            <a:r>
              <a:rPr sz="2000" dirty="0">
                <a:solidFill>
                  <a:srgbClr val="7030A0"/>
                </a:solidFill>
                <a:latin typeface="Carlito"/>
                <a:cs typeface="Carlito"/>
              </a:rPr>
              <a:t>in </a:t>
            </a:r>
            <a:r>
              <a:rPr sz="2000" b="1" spc="-10" dirty="0">
                <a:solidFill>
                  <a:srgbClr val="7030A0"/>
                </a:solidFill>
                <a:latin typeface="Carlito"/>
                <a:cs typeface="Carlito"/>
              </a:rPr>
              <a:t>pairs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(diplo),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or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chains</a:t>
            </a:r>
            <a:r>
              <a:rPr sz="2000" b="1" spc="4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7030A0"/>
                </a:solidFill>
                <a:latin typeface="Carlito"/>
                <a:cs typeface="Carlito"/>
              </a:rPr>
              <a:t>(strepto-)</a:t>
            </a:r>
            <a:endParaRPr sz="2000" b="1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559435" lvl="1" indent="-90170">
              <a:lnSpc>
                <a:spcPct val="100000"/>
              </a:lnSpc>
              <a:spcBef>
                <a:spcPts val="1200"/>
              </a:spcBef>
              <a:buSzPct val="95000"/>
              <a:buFont typeface="Arial"/>
              <a:buChar char="•"/>
              <a:tabLst>
                <a:tab pos="560070" algn="l"/>
              </a:tabLst>
            </a:pP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Division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in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random planes </a:t>
            </a: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produce </a:t>
            </a:r>
            <a:r>
              <a:rPr sz="2000" b="1" spc="-15" dirty="0">
                <a:solidFill>
                  <a:srgbClr val="7030A0"/>
                </a:solidFill>
                <a:latin typeface="Carlito"/>
                <a:cs typeface="Carlito"/>
              </a:rPr>
              <a:t>grapelike clusters</a:t>
            </a:r>
            <a:r>
              <a:rPr sz="2000" b="1" spc="1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(staphylo-).</a:t>
            </a:r>
            <a:endParaRPr sz="2000" b="1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102235" indent="-90170">
              <a:lnSpc>
                <a:spcPct val="100000"/>
              </a:lnSpc>
              <a:spcBef>
                <a:spcPts val="1200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dirty="0">
                <a:solidFill>
                  <a:srgbClr val="7030A0"/>
                </a:solidFill>
              </a:rPr>
              <a:t>Bacilli </a:t>
            </a:r>
            <a:r>
              <a:rPr spc="-5" dirty="0">
                <a:solidFill>
                  <a:srgbClr val="7030A0"/>
                </a:solidFill>
              </a:rPr>
              <a:t>divide </a:t>
            </a:r>
            <a:r>
              <a:rPr dirty="0">
                <a:solidFill>
                  <a:srgbClr val="7030A0"/>
                </a:solidFill>
              </a:rPr>
              <a:t>in </a:t>
            </a:r>
            <a:r>
              <a:rPr b="1" dirty="0">
                <a:solidFill>
                  <a:srgbClr val="7030A0"/>
                </a:solidFill>
                <a:latin typeface="Carlito"/>
                <a:cs typeface="Carlito"/>
              </a:rPr>
              <a:t>only one plane</a:t>
            </a:r>
            <a:r>
              <a:rPr dirty="0">
                <a:solidFill>
                  <a:srgbClr val="7030A0"/>
                </a:solidFill>
              </a:rPr>
              <a:t>= </a:t>
            </a:r>
            <a:r>
              <a:rPr spc="-5" dirty="0">
                <a:solidFill>
                  <a:srgbClr val="7030A0"/>
                </a:solidFill>
              </a:rPr>
              <a:t>can </a:t>
            </a:r>
            <a:r>
              <a:rPr dirty="0">
                <a:solidFill>
                  <a:srgbClr val="7030A0"/>
                </a:solidFill>
              </a:rPr>
              <a:t>be </a:t>
            </a:r>
            <a:r>
              <a:rPr spc="-5" dirty="0">
                <a:solidFill>
                  <a:srgbClr val="7030A0"/>
                </a:solidFill>
              </a:rPr>
              <a:t>connected</a:t>
            </a:r>
            <a:r>
              <a:rPr spc="-60" dirty="0">
                <a:solidFill>
                  <a:srgbClr val="7030A0"/>
                </a:solidFill>
              </a:rPr>
              <a:t> </a:t>
            </a:r>
            <a:r>
              <a:rPr spc="-5" dirty="0">
                <a:solidFill>
                  <a:srgbClr val="7030A0"/>
                </a:solidFill>
              </a:rPr>
              <a:t>end-to-end</a:t>
            </a:r>
          </a:p>
          <a:p>
            <a:pPr marL="102235" indent="-90170">
              <a:lnSpc>
                <a:spcPct val="100000"/>
              </a:lnSpc>
              <a:spcBef>
                <a:spcPts val="1205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pc="-10" dirty="0">
                <a:solidFill>
                  <a:srgbClr val="7030A0"/>
                </a:solidFill>
              </a:rPr>
              <a:t>Spiral </a:t>
            </a:r>
            <a:r>
              <a:rPr spc="-5" dirty="0">
                <a:solidFill>
                  <a:srgbClr val="7030A0"/>
                </a:solidFill>
              </a:rPr>
              <a:t>bacteria </a:t>
            </a:r>
            <a:r>
              <a:rPr spc="-10" dirty="0">
                <a:solidFill>
                  <a:srgbClr val="7030A0"/>
                </a:solidFill>
              </a:rPr>
              <a:t>are </a:t>
            </a:r>
            <a:r>
              <a:rPr b="1" dirty="0">
                <a:solidFill>
                  <a:srgbClr val="7030A0"/>
                </a:solidFill>
              </a:rPr>
              <a:t>not </a:t>
            </a:r>
            <a:r>
              <a:rPr b="1" spc="-5" dirty="0">
                <a:solidFill>
                  <a:srgbClr val="7030A0"/>
                </a:solidFill>
              </a:rPr>
              <a:t>generally grouped</a:t>
            </a:r>
            <a:r>
              <a:rPr b="1" dirty="0">
                <a:solidFill>
                  <a:srgbClr val="7030A0"/>
                </a:solidFill>
              </a:rPr>
              <a:t> </a:t>
            </a:r>
            <a:r>
              <a:rPr b="1" spc="-30" dirty="0">
                <a:solidFill>
                  <a:srgbClr val="7030A0"/>
                </a:solidFill>
              </a:rPr>
              <a:t>together.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074789" y="122720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231" y="1191767"/>
            <a:ext cx="6551676" cy="4017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03947" y="1347216"/>
            <a:ext cx="4629911" cy="3706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69460" y="200025"/>
            <a:ext cx="2459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Not</a:t>
            </a:r>
            <a:r>
              <a:rPr sz="3600" b="1" spc="-7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required</a:t>
            </a:r>
            <a:endParaRPr sz="36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533644" y="5676900"/>
            <a:ext cx="611505" cy="551815"/>
            <a:chOff x="5533644" y="5676900"/>
            <a:chExt cx="611505" cy="551815"/>
          </a:xfrm>
        </p:grpSpPr>
        <p:sp>
          <p:nvSpPr>
            <p:cNvPr id="6" name="object 6"/>
            <p:cNvSpPr/>
            <p:nvPr/>
          </p:nvSpPr>
          <p:spPr>
            <a:xfrm>
              <a:off x="5541264" y="5684520"/>
              <a:ext cx="596265" cy="536575"/>
            </a:xfrm>
            <a:custGeom>
              <a:avLst/>
              <a:gdLst/>
              <a:ahLst/>
              <a:cxnLst/>
              <a:rect l="l" t="t" r="r" b="b"/>
              <a:pathLst>
                <a:path w="596264" h="536575">
                  <a:moveTo>
                    <a:pt x="297941" y="0"/>
                  </a:moveTo>
                  <a:lnTo>
                    <a:pt x="249603" y="3510"/>
                  </a:lnTo>
                  <a:lnTo>
                    <a:pt x="203752" y="13674"/>
                  </a:lnTo>
                  <a:lnTo>
                    <a:pt x="161001" y="29939"/>
                  </a:lnTo>
                  <a:lnTo>
                    <a:pt x="121962" y="51752"/>
                  </a:lnTo>
                  <a:lnTo>
                    <a:pt x="87248" y="78562"/>
                  </a:lnTo>
                  <a:lnTo>
                    <a:pt x="57473" y="109815"/>
                  </a:lnTo>
                  <a:lnTo>
                    <a:pt x="33247" y="144961"/>
                  </a:lnTo>
                  <a:lnTo>
                    <a:pt x="15185" y="183445"/>
                  </a:lnTo>
                  <a:lnTo>
                    <a:pt x="3898" y="224717"/>
                  </a:lnTo>
                  <a:lnTo>
                    <a:pt x="0" y="268223"/>
                  </a:lnTo>
                  <a:lnTo>
                    <a:pt x="3898" y="311730"/>
                  </a:lnTo>
                  <a:lnTo>
                    <a:pt x="15185" y="353002"/>
                  </a:lnTo>
                  <a:lnTo>
                    <a:pt x="33247" y="391486"/>
                  </a:lnTo>
                  <a:lnTo>
                    <a:pt x="57473" y="426632"/>
                  </a:lnTo>
                  <a:lnTo>
                    <a:pt x="87249" y="457885"/>
                  </a:lnTo>
                  <a:lnTo>
                    <a:pt x="121962" y="484695"/>
                  </a:lnTo>
                  <a:lnTo>
                    <a:pt x="161001" y="506508"/>
                  </a:lnTo>
                  <a:lnTo>
                    <a:pt x="203752" y="522773"/>
                  </a:lnTo>
                  <a:lnTo>
                    <a:pt x="249603" y="532937"/>
                  </a:lnTo>
                  <a:lnTo>
                    <a:pt x="297941" y="536447"/>
                  </a:lnTo>
                  <a:lnTo>
                    <a:pt x="346280" y="532937"/>
                  </a:lnTo>
                  <a:lnTo>
                    <a:pt x="392131" y="522773"/>
                  </a:lnTo>
                  <a:lnTo>
                    <a:pt x="434882" y="506508"/>
                  </a:lnTo>
                  <a:lnTo>
                    <a:pt x="473921" y="484695"/>
                  </a:lnTo>
                  <a:lnTo>
                    <a:pt x="508635" y="457885"/>
                  </a:lnTo>
                  <a:lnTo>
                    <a:pt x="538410" y="426632"/>
                  </a:lnTo>
                  <a:lnTo>
                    <a:pt x="562636" y="391486"/>
                  </a:lnTo>
                  <a:lnTo>
                    <a:pt x="580698" y="353002"/>
                  </a:lnTo>
                  <a:lnTo>
                    <a:pt x="591985" y="311730"/>
                  </a:lnTo>
                  <a:lnTo>
                    <a:pt x="595884" y="268223"/>
                  </a:lnTo>
                  <a:lnTo>
                    <a:pt x="591985" y="224717"/>
                  </a:lnTo>
                  <a:lnTo>
                    <a:pt x="580698" y="183445"/>
                  </a:lnTo>
                  <a:lnTo>
                    <a:pt x="562636" y="144961"/>
                  </a:lnTo>
                  <a:lnTo>
                    <a:pt x="538410" y="109815"/>
                  </a:lnTo>
                  <a:lnTo>
                    <a:pt x="508635" y="78562"/>
                  </a:lnTo>
                  <a:lnTo>
                    <a:pt x="473921" y="51752"/>
                  </a:lnTo>
                  <a:lnTo>
                    <a:pt x="434882" y="29939"/>
                  </a:lnTo>
                  <a:lnTo>
                    <a:pt x="392131" y="13674"/>
                  </a:lnTo>
                  <a:lnTo>
                    <a:pt x="346280" y="3510"/>
                  </a:lnTo>
                  <a:lnTo>
                    <a:pt x="297941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41264" y="5684520"/>
              <a:ext cx="596265" cy="536575"/>
            </a:xfrm>
            <a:custGeom>
              <a:avLst/>
              <a:gdLst/>
              <a:ahLst/>
              <a:cxnLst/>
              <a:rect l="l" t="t" r="r" b="b"/>
              <a:pathLst>
                <a:path w="596264" h="536575">
                  <a:moveTo>
                    <a:pt x="0" y="268223"/>
                  </a:moveTo>
                  <a:lnTo>
                    <a:pt x="3898" y="224717"/>
                  </a:lnTo>
                  <a:lnTo>
                    <a:pt x="15185" y="183445"/>
                  </a:lnTo>
                  <a:lnTo>
                    <a:pt x="33247" y="144961"/>
                  </a:lnTo>
                  <a:lnTo>
                    <a:pt x="57473" y="109815"/>
                  </a:lnTo>
                  <a:lnTo>
                    <a:pt x="87248" y="78562"/>
                  </a:lnTo>
                  <a:lnTo>
                    <a:pt x="121962" y="51752"/>
                  </a:lnTo>
                  <a:lnTo>
                    <a:pt x="161001" y="29939"/>
                  </a:lnTo>
                  <a:lnTo>
                    <a:pt x="203752" y="13674"/>
                  </a:lnTo>
                  <a:lnTo>
                    <a:pt x="249603" y="3510"/>
                  </a:lnTo>
                  <a:lnTo>
                    <a:pt x="297941" y="0"/>
                  </a:lnTo>
                  <a:lnTo>
                    <a:pt x="346280" y="3510"/>
                  </a:lnTo>
                  <a:lnTo>
                    <a:pt x="392131" y="13674"/>
                  </a:lnTo>
                  <a:lnTo>
                    <a:pt x="434882" y="29939"/>
                  </a:lnTo>
                  <a:lnTo>
                    <a:pt x="473921" y="51752"/>
                  </a:lnTo>
                  <a:lnTo>
                    <a:pt x="508635" y="78562"/>
                  </a:lnTo>
                  <a:lnTo>
                    <a:pt x="538410" y="109815"/>
                  </a:lnTo>
                  <a:lnTo>
                    <a:pt x="562636" y="144961"/>
                  </a:lnTo>
                  <a:lnTo>
                    <a:pt x="580698" y="183445"/>
                  </a:lnTo>
                  <a:lnTo>
                    <a:pt x="591985" y="224717"/>
                  </a:lnTo>
                  <a:lnTo>
                    <a:pt x="595884" y="268223"/>
                  </a:lnTo>
                  <a:lnTo>
                    <a:pt x="591985" y="311730"/>
                  </a:lnTo>
                  <a:lnTo>
                    <a:pt x="580698" y="353002"/>
                  </a:lnTo>
                  <a:lnTo>
                    <a:pt x="562636" y="391486"/>
                  </a:lnTo>
                  <a:lnTo>
                    <a:pt x="538410" y="426632"/>
                  </a:lnTo>
                  <a:lnTo>
                    <a:pt x="508635" y="457885"/>
                  </a:lnTo>
                  <a:lnTo>
                    <a:pt x="473921" y="484695"/>
                  </a:lnTo>
                  <a:lnTo>
                    <a:pt x="434882" y="506508"/>
                  </a:lnTo>
                  <a:lnTo>
                    <a:pt x="392131" y="522773"/>
                  </a:lnTo>
                  <a:lnTo>
                    <a:pt x="346280" y="532937"/>
                  </a:lnTo>
                  <a:lnTo>
                    <a:pt x="297941" y="536447"/>
                  </a:lnTo>
                  <a:lnTo>
                    <a:pt x="249603" y="532937"/>
                  </a:lnTo>
                  <a:lnTo>
                    <a:pt x="203752" y="522773"/>
                  </a:lnTo>
                  <a:lnTo>
                    <a:pt x="161001" y="506508"/>
                  </a:lnTo>
                  <a:lnTo>
                    <a:pt x="121962" y="484695"/>
                  </a:lnTo>
                  <a:lnTo>
                    <a:pt x="87249" y="457885"/>
                  </a:lnTo>
                  <a:lnTo>
                    <a:pt x="57473" y="426632"/>
                  </a:lnTo>
                  <a:lnTo>
                    <a:pt x="33247" y="391486"/>
                  </a:lnTo>
                  <a:lnTo>
                    <a:pt x="15185" y="353002"/>
                  </a:lnTo>
                  <a:lnTo>
                    <a:pt x="3898" y="311730"/>
                  </a:lnTo>
                  <a:lnTo>
                    <a:pt x="0" y="268223"/>
                  </a:lnTo>
                  <a:close/>
                </a:path>
              </a:pathLst>
            </a:custGeom>
            <a:ln w="15240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769609" y="578916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47699" y="2081227"/>
            <a:ext cx="5637530" cy="20745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All cells </a:t>
            </a:r>
            <a:r>
              <a:rPr sz="2800" spc="-25" dirty="0">
                <a:solidFill>
                  <a:srgbClr val="404040"/>
                </a:solidFill>
                <a:latin typeface="Carlito"/>
                <a:cs typeface="Carlito"/>
              </a:rPr>
              <a:t>have </a:t>
            </a: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srgbClr val="404040"/>
                </a:solidFill>
                <a:latin typeface="Carlito"/>
                <a:cs typeface="Carlito"/>
              </a:rPr>
              <a:t>following </a:t>
            </a: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in</a:t>
            </a:r>
            <a:r>
              <a:rPr sz="2800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rlito"/>
                <a:cs typeface="Carlito"/>
              </a:rPr>
              <a:t>common:</a:t>
            </a:r>
            <a:endParaRPr sz="2800" dirty="0">
              <a:latin typeface="Carlito"/>
              <a:cs typeface="Carlito"/>
            </a:endParaRPr>
          </a:p>
          <a:p>
            <a:pPr marL="727075" indent="-183515">
              <a:lnSpc>
                <a:spcPct val="100000"/>
              </a:lnSpc>
              <a:spcBef>
                <a:spcPts val="150"/>
              </a:spcBef>
              <a:buClr>
                <a:srgbClr val="D24717"/>
              </a:buClr>
              <a:buChar char="◦"/>
              <a:tabLst>
                <a:tab pos="727710" algn="l"/>
              </a:tabLst>
            </a:pPr>
            <a:r>
              <a:rPr sz="2400" spc="-5" dirty="0">
                <a:solidFill>
                  <a:srgbClr val="A6A6A6"/>
                </a:solidFill>
                <a:latin typeface="Carlito"/>
                <a:cs typeface="Carlito"/>
              </a:rPr>
              <a:t>Cell </a:t>
            </a:r>
            <a:r>
              <a:rPr sz="2400" spc="-10" dirty="0">
                <a:solidFill>
                  <a:srgbClr val="A6A6A6"/>
                </a:solidFill>
                <a:latin typeface="Carlito"/>
                <a:cs typeface="Carlito"/>
              </a:rPr>
              <a:t>wall </a:t>
            </a:r>
            <a:r>
              <a:rPr sz="2400" dirty="0">
                <a:solidFill>
                  <a:srgbClr val="A6A6A6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A6A6A6"/>
                </a:solidFill>
                <a:latin typeface="Carlito"/>
                <a:cs typeface="Carlito"/>
              </a:rPr>
              <a:t>cytoplasmic</a:t>
            </a:r>
            <a:r>
              <a:rPr sz="2400" spc="-80" dirty="0">
                <a:solidFill>
                  <a:srgbClr val="A6A6A6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A6A6A6"/>
                </a:solidFill>
                <a:latin typeface="Carlito"/>
                <a:cs typeface="Carlito"/>
              </a:rPr>
              <a:t>membrane</a:t>
            </a:r>
            <a:endParaRPr sz="2400" dirty="0">
              <a:latin typeface="Carlito"/>
              <a:cs typeface="Carlito"/>
            </a:endParaRPr>
          </a:p>
          <a:p>
            <a:pPr marL="727075" indent="-183515">
              <a:lnSpc>
                <a:spcPct val="100000"/>
              </a:lnSpc>
              <a:spcBef>
                <a:spcPts val="315"/>
              </a:spcBef>
              <a:buClr>
                <a:srgbClr val="D24717"/>
              </a:buClr>
              <a:buFont typeface="Carlito"/>
              <a:buChar char="◦"/>
              <a:tabLst>
                <a:tab pos="727710" algn="l"/>
              </a:tabLst>
            </a:pP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Cytoplasm</a:t>
            </a:r>
            <a:endParaRPr sz="2400" dirty="0">
              <a:latin typeface="Carlito"/>
              <a:cs typeface="Carlito"/>
            </a:endParaRPr>
          </a:p>
          <a:p>
            <a:pPr marL="727075" indent="-183515">
              <a:lnSpc>
                <a:spcPct val="100000"/>
              </a:lnSpc>
              <a:spcBef>
                <a:spcPts val="310"/>
              </a:spcBef>
              <a:buClr>
                <a:srgbClr val="D24717"/>
              </a:buClr>
              <a:buChar char="◦"/>
              <a:tabLst>
                <a:tab pos="727710" algn="l"/>
              </a:tabLst>
            </a:pP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Ribosomes</a:t>
            </a:r>
            <a:endParaRPr sz="2400" b="1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727075" indent="-183515">
              <a:lnSpc>
                <a:spcPct val="100000"/>
              </a:lnSpc>
              <a:spcBef>
                <a:spcPts val="310"/>
              </a:spcBef>
              <a:buClr>
                <a:srgbClr val="D24717"/>
              </a:buClr>
              <a:buChar char="◦"/>
              <a:tabLst>
                <a:tab pos="727710" algn="l"/>
              </a:tabLst>
            </a:pP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Genetic</a:t>
            </a:r>
            <a:r>
              <a:rPr sz="2400" b="1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materials</a:t>
            </a:r>
            <a:endParaRPr sz="2400" b="1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17085" y="616965"/>
            <a:ext cx="40493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45" dirty="0"/>
              <a:t>Prokaryotes, </a:t>
            </a:r>
            <a:r>
              <a:rPr sz="3200" spc="-265" dirty="0"/>
              <a:t>cell</a:t>
            </a:r>
            <a:r>
              <a:rPr sz="3200" spc="-605" dirty="0"/>
              <a:t> </a:t>
            </a:r>
            <a:r>
              <a:rPr sz="3200" spc="-220" dirty="0"/>
              <a:t>structure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62167" y="53310"/>
            <a:ext cx="6705600" cy="8072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2235" algn="ctr">
              <a:lnSpc>
                <a:spcPts val="3110"/>
              </a:lnSpc>
              <a:spcBef>
                <a:spcPts val="95"/>
              </a:spcBef>
            </a:pPr>
            <a:r>
              <a:rPr spc="-220" dirty="0">
                <a:solidFill>
                  <a:srgbClr val="FF0000"/>
                </a:solidFill>
              </a:rPr>
              <a:t>Prokaryotes, </a:t>
            </a:r>
            <a:r>
              <a:rPr spc="-235" dirty="0">
                <a:solidFill>
                  <a:srgbClr val="FF0000"/>
                </a:solidFill>
              </a:rPr>
              <a:t>cell</a:t>
            </a:r>
            <a:r>
              <a:rPr spc="-535" dirty="0">
                <a:solidFill>
                  <a:srgbClr val="FF0000"/>
                </a:solidFill>
              </a:rPr>
              <a:t> </a:t>
            </a:r>
            <a:r>
              <a:rPr spc="-204" dirty="0">
                <a:solidFill>
                  <a:srgbClr val="FF0000"/>
                </a:solidFill>
              </a:rPr>
              <a:t>structure</a:t>
            </a:r>
            <a:br>
              <a:rPr lang="en-US" spc="-204" dirty="0">
                <a:solidFill>
                  <a:srgbClr val="FF0000"/>
                </a:solidFill>
              </a:rPr>
            </a:br>
            <a:r>
              <a:rPr spc="-200" dirty="0">
                <a:solidFill>
                  <a:srgbClr val="FF0000"/>
                </a:solidFill>
              </a:rPr>
              <a:t>Cytoplasm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457200" y="365750"/>
            <a:ext cx="11430000" cy="48878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0">
              <a:lnSpc>
                <a:spcPct val="100000"/>
              </a:lnSpc>
              <a:spcBef>
                <a:spcPts val="95"/>
              </a:spcBef>
            </a:pPr>
            <a:endParaRPr lang="en-US" sz="2400" b="1" spc="-10" dirty="0">
              <a:solidFill>
                <a:srgbClr val="FFFFFF"/>
              </a:solidFill>
              <a:cs typeface="Carlito"/>
            </a:endParaRPr>
          </a:p>
          <a:p>
            <a:pPr marL="1155700">
              <a:lnSpc>
                <a:spcPct val="100000"/>
              </a:lnSpc>
              <a:spcBef>
                <a:spcPts val="95"/>
              </a:spcBef>
            </a:pPr>
            <a:endParaRPr lang="en-US" sz="2400" dirty="0">
              <a:cs typeface="Carlito"/>
            </a:endParaRPr>
          </a:p>
          <a:p>
            <a:pPr marL="299085" marR="39370" indent="-287020">
              <a:lnSpc>
                <a:spcPct val="150000"/>
              </a:lnSpc>
              <a:spcBef>
                <a:spcPts val="5"/>
              </a:spcBef>
              <a:buFont typeface="Courier New"/>
              <a:buChar char="o"/>
              <a:tabLst>
                <a:tab pos="299720" algn="l"/>
              </a:tabLst>
            </a:pPr>
            <a:r>
              <a:rPr lang="en-US" sz="2400" b="1" spc="-5" dirty="0">
                <a:cs typeface="Carlito"/>
              </a:rPr>
              <a:t>semifluid </a:t>
            </a:r>
            <a:r>
              <a:rPr lang="en-US" sz="2400" b="1" spc="-10" dirty="0">
                <a:cs typeface="Carlito"/>
              </a:rPr>
              <a:t>substance </a:t>
            </a:r>
            <a:r>
              <a:rPr lang="en-US" sz="2400" spc="-5" dirty="0">
                <a:cs typeface="Carlito"/>
              </a:rPr>
              <a:t>inside </a:t>
            </a:r>
            <a:r>
              <a:rPr lang="en-US" sz="2400" dirty="0">
                <a:cs typeface="Carlito"/>
              </a:rPr>
              <a:t>the cell</a:t>
            </a:r>
            <a:r>
              <a:rPr lang="en-US" sz="2400" spc="35" dirty="0">
                <a:cs typeface="Carlito"/>
              </a:rPr>
              <a:t> </a:t>
            </a:r>
            <a:r>
              <a:rPr lang="en-US" sz="2400" spc="-5" dirty="0">
                <a:cs typeface="Carlito"/>
              </a:rPr>
              <a:t>membrane.</a:t>
            </a:r>
            <a:endParaRPr lang="en-US" sz="2400" b="1" spc="5" dirty="0">
              <a:cs typeface="Carlito"/>
            </a:endParaRPr>
          </a:p>
          <a:p>
            <a:pPr marL="299085" marR="39370" indent="-287020">
              <a:lnSpc>
                <a:spcPct val="150000"/>
              </a:lnSpc>
              <a:spcBef>
                <a:spcPts val="5"/>
              </a:spcBef>
              <a:buFont typeface="Courier New"/>
              <a:buChar char="o"/>
              <a:tabLst>
                <a:tab pos="299720" algn="l"/>
              </a:tabLst>
            </a:pPr>
            <a:r>
              <a:rPr sz="2400" b="1" spc="5" dirty="0">
                <a:cs typeface="Carlito"/>
              </a:rPr>
              <a:t>4/5</a:t>
            </a:r>
            <a:r>
              <a:rPr sz="2400" spc="5" dirty="0">
                <a:cs typeface="Carlito"/>
              </a:rPr>
              <a:t> </a:t>
            </a:r>
            <a:r>
              <a:rPr sz="2400" spc="-5" dirty="0">
                <a:cs typeface="Carlito"/>
              </a:rPr>
              <a:t>of </a:t>
            </a:r>
            <a:r>
              <a:rPr sz="2400" dirty="0">
                <a:cs typeface="Carlito"/>
              </a:rPr>
              <a:t>the </a:t>
            </a:r>
            <a:r>
              <a:rPr sz="2400" spc="-5" dirty="0">
                <a:cs typeface="Carlito"/>
              </a:rPr>
              <a:t>cytoplasm </a:t>
            </a:r>
            <a:r>
              <a:rPr sz="2400" dirty="0">
                <a:cs typeface="Carlito"/>
              </a:rPr>
              <a:t>is </a:t>
            </a:r>
            <a:r>
              <a:rPr sz="2400" b="1" spc="-50" dirty="0">
                <a:cs typeface="Carlito"/>
              </a:rPr>
              <a:t>water.</a:t>
            </a:r>
            <a:r>
              <a:rPr sz="2400" spc="-50" dirty="0">
                <a:cs typeface="Carlito"/>
              </a:rPr>
              <a:t> </a:t>
            </a:r>
            <a:r>
              <a:rPr sz="2400" spc="-5" dirty="0">
                <a:cs typeface="Carlito"/>
              </a:rPr>
              <a:t>The remaining </a:t>
            </a:r>
            <a:r>
              <a:rPr sz="2400" b="1" dirty="0">
                <a:cs typeface="Carlito"/>
              </a:rPr>
              <a:t>1/5 </a:t>
            </a:r>
            <a:r>
              <a:rPr sz="2400" b="1" spc="-10" dirty="0">
                <a:cs typeface="Carlito"/>
              </a:rPr>
              <a:t>substances dissolved </a:t>
            </a:r>
            <a:r>
              <a:rPr sz="2400" b="1" spc="-5" dirty="0">
                <a:cs typeface="Carlito"/>
              </a:rPr>
              <a:t>or suspended </a:t>
            </a:r>
            <a:r>
              <a:rPr sz="2400" dirty="0">
                <a:cs typeface="Carlito"/>
              </a:rPr>
              <a:t>in the  </a:t>
            </a:r>
            <a:r>
              <a:rPr sz="2400" spc="-15" dirty="0">
                <a:cs typeface="Carlito"/>
              </a:rPr>
              <a:t>water </a:t>
            </a:r>
            <a:r>
              <a:rPr sz="2400" spc="5" dirty="0">
                <a:cs typeface="Carlito"/>
              </a:rPr>
              <a:t>(e.g. </a:t>
            </a:r>
            <a:r>
              <a:rPr sz="2400" b="1" dirty="0">
                <a:cs typeface="Carlito"/>
              </a:rPr>
              <a:t>enzymes, </a:t>
            </a:r>
            <a:r>
              <a:rPr sz="2400" b="1" spc="-10" dirty="0">
                <a:cs typeface="Carlito"/>
              </a:rPr>
              <a:t>proteins, carbohydrate, </a:t>
            </a:r>
            <a:r>
              <a:rPr sz="2400" b="1" spc="-5" dirty="0">
                <a:cs typeface="Carlito"/>
              </a:rPr>
              <a:t>lipids </a:t>
            </a:r>
            <a:r>
              <a:rPr sz="2400" b="1" spc="5" dirty="0">
                <a:cs typeface="Carlito"/>
              </a:rPr>
              <a:t>and </a:t>
            </a:r>
            <a:r>
              <a:rPr sz="2400" b="1" spc="-5" dirty="0">
                <a:cs typeface="Carlito"/>
              </a:rPr>
              <a:t>inorganic</a:t>
            </a:r>
            <a:r>
              <a:rPr sz="2400" b="1" spc="-35" dirty="0">
                <a:cs typeface="Carlito"/>
              </a:rPr>
              <a:t> </a:t>
            </a:r>
            <a:r>
              <a:rPr sz="2400" b="1" dirty="0">
                <a:cs typeface="Carlito"/>
              </a:rPr>
              <a:t>ions</a:t>
            </a:r>
            <a:r>
              <a:rPr sz="2400" dirty="0">
                <a:cs typeface="Carlito"/>
              </a:rPr>
              <a:t>)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299720" algn="l"/>
              </a:tabLst>
            </a:pPr>
            <a:r>
              <a:rPr sz="2400" spc="-10" dirty="0">
                <a:cs typeface="Carlito"/>
              </a:rPr>
              <a:t>Many </a:t>
            </a:r>
            <a:r>
              <a:rPr sz="2400" b="1" dirty="0">
                <a:cs typeface="Carlito"/>
              </a:rPr>
              <a:t>chemical </a:t>
            </a:r>
            <a:r>
              <a:rPr sz="2400" b="1" spc="-5" dirty="0">
                <a:cs typeface="Carlito"/>
              </a:rPr>
              <a:t>reactions </a:t>
            </a:r>
            <a:r>
              <a:rPr sz="2400" b="1" dirty="0">
                <a:cs typeface="Carlito"/>
              </a:rPr>
              <a:t>occur </a:t>
            </a:r>
            <a:r>
              <a:rPr sz="2400" dirty="0">
                <a:cs typeface="Carlito"/>
              </a:rPr>
              <a:t>in the</a:t>
            </a:r>
            <a:r>
              <a:rPr sz="2400" spc="-35" dirty="0">
                <a:cs typeface="Carlito"/>
              </a:rPr>
              <a:t> </a:t>
            </a:r>
            <a:r>
              <a:rPr sz="2400" dirty="0">
                <a:cs typeface="Carlito"/>
              </a:rPr>
              <a:t>cytoplasm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299720" algn="l"/>
              </a:tabLst>
            </a:pPr>
            <a:r>
              <a:rPr sz="2400" dirty="0">
                <a:cs typeface="Carlito"/>
              </a:rPr>
              <a:t>Cytoplasm is </a:t>
            </a:r>
            <a:r>
              <a:rPr sz="2400" b="1" dirty="0">
                <a:cs typeface="Carlito"/>
              </a:rPr>
              <a:t>thick, aqueous, </a:t>
            </a:r>
            <a:r>
              <a:rPr sz="2400" b="1" spc="-10" dirty="0">
                <a:cs typeface="Carlito"/>
              </a:rPr>
              <a:t>semitransparent </a:t>
            </a:r>
            <a:r>
              <a:rPr sz="2400" b="1" dirty="0">
                <a:cs typeface="Carlito"/>
              </a:rPr>
              <a:t>and </a:t>
            </a:r>
            <a:r>
              <a:rPr sz="2400" b="1" spc="-5" dirty="0">
                <a:cs typeface="Carlito"/>
              </a:rPr>
              <a:t>elastic</a:t>
            </a:r>
            <a:r>
              <a:rPr sz="2400" b="1" spc="-55" dirty="0">
                <a:cs typeface="Carlito"/>
              </a:rPr>
              <a:t> </a:t>
            </a:r>
            <a:r>
              <a:rPr sz="2400" b="1" dirty="0">
                <a:cs typeface="Carlito"/>
              </a:rPr>
              <a:t>.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299720" algn="l"/>
              </a:tabLst>
            </a:pPr>
            <a:r>
              <a:rPr sz="2400" spc="-5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The </a:t>
            </a:r>
            <a:r>
              <a:rPr sz="2400" b="1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major </a:t>
            </a:r>
            <a:r>
              <a:rPr sz="2400" b="1" spc="-5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structures </a:t>
            </a:r>
            <a:r>
              <a:rPr sz="2400" b="1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in the cytoplasm </a:t>
            </a:r>
            <a:r>
              <a:rPr sz="2400" b="1" spc="-5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of </a:t>
            </a:r>
            <a:r>
              <a:rPr sz="2400" b="1" spc="-10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prokaryotes </a:t>
            </a:r>
            <a:r>
              <a:rPr sz="2400" spc="-10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are </a:t>
            </a:r>
            <a:r>
              <a:rPr sz="2400" b="1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nucleoid and</a:t>
            </a:r>
            <a:r>
              <a:rPr sz="2400" b="1" spc="25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 </a:t>
            </a:r>
            <a:r>
              <a:rPr sz="2400" b="1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ribosomes</a:t>
            </a:r>
            <a:r>
              <a:rPr sz="2400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cs typeface="Carlito"/>
              </a:rPr>
              <a:t>.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299720" algn="l"/>
              </a:tabLst>
            </a:pPr>
            <a:r>
              <a:rPr sz="2400" spc="-10" dirty="0">
                <a:cs typeface="Carlito"/>
              </a:rPr>
              <a:t>Prokaryotic </a:t>
            </a:r>
            <a:r>
              <a:rPr sz="2400" b="1" dirty="0">
                <a:cs typeface="Carlito"/>
              </a:rPr>
              <a:t>cytoplasm </a:t>
            </a:r>
            <a:r>
              <a:rPr sz="2400" b="1" spc="-5" dirty="0">
                <a:cs typeface="Carlito"/>
              </a:rPr>
              <a:t>lacks </a:t>
            </a:r>
            <a:r>
              <a:rPr sz="2400" spc="-5" dirty="0">
                <a:cs typeface="Carlito"/>
              </a:rPr>
              <a:t>certain </a:t>
            </a:r>
            <a:r>
              <a:rPr sz="2400" spc="-10" dirty="0">
                <a:cs typeface="Carlito"/>
              </a:rPr>
              <a:t>features </a:t>
            </a:r>
            <a:r>
              <a:rPr sz="2400" spc="-5" dirty="0">
                <a:cs typeface="Carlito"/>
              </a:rPr>
              <a:t>of eukaryotic </a:t>
            </a:r>
            <a:r>
              <a:rPr sz="2400" dirty="0">
                <a:cs typeface="Carlito"/>
              </a:rPr>
              <a:t>cytoplasm </a:t>
            </a:r>
            <a:r>
              <a:rPr sz="2400" dirty="0">
                <a:highlight>
                  <a:srgbClr val="FFFF00"/>
                </a:highlight>
                <a:cs typeface="Carlito"/>
              </a:rPr>
              <a:t>such as </a:t>
            </a:r>
            <a:r>
              <a:rPr sz="2400" b="1" spc="-10" dirty="0">
                <a:highlight>
                  <a:srgbClr val="FFFF00"/>
                </a:highlight>
                <a:cs typeface="Carlito"/>
              </a:rPr>
              <a:t>cytoskeleton</a:t>
            </a:r>
            <a:r>
              <a:rPr sz="2400" spc="-25" dirty="0">
                <a:highlight>
                  <a:srgbClr val="FFFF00"/>
                </a:highlight>
                <a:cs typeface="Carlito"/>
              </a:rPr>
              <a:t> </a:t>
            </a:r>
            <a:r>
              <a:rPr sz="2400" dirty="0">
                <a:cs typeface="Carlito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4624" y="220600"/>
            <a:ext cx="33362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5994" marR="5080" indent="-96393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Prokaryotes,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cell</a:t>
            </a:r>
            <a:r>
              <a:rPr sz="2400" b="1" spc="-1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structure 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Ribosomes</a:t>
            </a:r>
            <a:endParaRPr sz="24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8004" y="2001011"/>
            <a:ext cx="6383020" cy="480059"/>
          </a:xfrm>
          <a:prstGeom prst="rect">
            <a:avLst/>
          </a:prstGeom>
          <a:solidFill>
            <a:srgbClr val="742117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3210"/>
              </a:lnSpc>
            </a:pPr>
            <a:r>
              <a:rPr i="1" u="heavy" spc="-5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Ribosoms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65759" y="2523744"/>
            <a:ext cx="10574020" cy="3432175"/>
            <a:chOff x="365759" y="2523744"/>
            <a:chExt cx="10574020" cy="3432175"/>
          </a:xfrm>
        </p:grpSpPr>
        <p:sp>
          <p:nvSpPr>
            <p:cNvPr id="5" name="object 5"/>
            <p:cNvSpPr/>
            <p:nvPr/>
          </p:nvSpPr>
          <p:spPr>
            <a:xfrm>
              <a:off x="373379" y="2531364"/>
              <a:ext cx="10558780" cy="3416935"/>
            </a:xfrm>
            <a:custGeom>
              <a:avLst/>
              <a:gdLst/>
              <a:ahLst/>
              <a:cxnLst/>
              <a:rect l="l" t="t" r="r" b="b"/>
              <a:pathLst>
                <a:path w="10558780" h="3416935">
                  <a:moveTo>
                    <a:pt x="10558272" y="0"/>
                  </a:moveTo>
                  <a:lnTo>
                    <a:pt x="0" y="0"/>
                  </a:lnTo>
                  <a:lnTo>
                    <a:pt x="0" y="3416808"/>
                  </a:lnTo>
                  <a:lnTo>
                    <a:pt x="10558272" y="3416808"/>
                  </a:lnTo>
                  <a:lnTo>
                    <a:pt x="10558272" y="0"/>
                  </a:lnTo>
                  <a:close/>
                </a:path>
              </a:pathLst>
            </a:custGeom>
            <a:solidFill>
              <a:srgbClr val="EBE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3379" y="2531364"/>
              <a:ext cx="10558780" cy="3416935"/>
            </a:xfrm>
            <a:custGeom>
              <a:avLst/>
              <a:gdLst/>
              <a:ahLst/>
              <a:cxnLst/>
              <a:rect l="l" t="t" r="r" b="b"/>
              <a:pathLst>
                <a:path w="10558780" h="3416935">
                  <a:moveTo>
                    <a:pt x="0" y="3416808"/>
                  </a:moveTo>
                  <a:lnTo>
                    <a:pt x="10558272" y="3416808"/>
                  </a:lnTo>
                  <a:lnTo>
                    <a:pt x="10558272" y="0"/>
                  </a:lnTo>
                  <a:lnTo>
                    <a:pt x="0" y="0"/>
                  </a:lnTo>
                  <a:lnTo>
                    <a:pt x="0" y="3416808"/>
                  </a:lnTo>
                  <a:close/>
                </a:path>
              </a:pathLst>
            </a:custGeom>
            <a:ln w="15240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3034" y="2562605"/>
            <a:ext cx="9986366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Ribosomes: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spc="-10" dirty="0">
                <a:latin typeface="Carlito"/>
                <a:cs typeface="Carlito"/>
              </a:rPr>
              <a:t>Consist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b="1" dirty="0">
                <a:latin typeface="Carlito"/>
                <a:cs typeface="Carlito"/>
              </a:rPr>
              <a:t>RNA and</a:t>
            </a:r>
            <a:r>
              <a:rPr sz="2400" b="1" spc="-3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Protein</a:t>
            </a:r>
            <a:r>
              <a:rPr sz="2400" spc="-10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Abundant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5" dirty="0">
                <a:latin typeface="Carlito"/>
                <a:cs typeface="Carlito"/>
              </a:rPr>
              <a:t>cytoplasm of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prokaryotes.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b="1" spc="-10" dirty="0">
                <a:latin typeface="Carlito"/>
                <a:cs typeface="Carlito"/>
              </a:rPr>
              <a:t>Polyribosomes= </a:t>
            </a:r>
            <a:r>
              <a:rPr sz="2400" b="1" dirty="0">
                <a:latin typeface="Carlito"/>
                <a:cs typeface="Carlito"/>
              </a:rPr>
              <a:t>chains </a:t>
            </a:r>
            <a:r>
              <a:rPr sz="2400" b="1" spc="-10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ribosomes </a:t>
            </a:r>
            <a:r>
              <a:rPr sz="2400" b="1" dirty="0">
                <a:latin typeface="Carlito"/>
                <a:cs typeface="Carlito"/>
              </a:rPr>
              <a:t>in </a:t>
            </a:r>
            <a:r>
              <a:rPr sz="2400" b="1" spc="-10" dirty="0">
                <a:latin typeface="Carlito"/>
                <a:cs typeface="Carlito"/>
              </a:rPr>
              <a:t>one</a:t>
            </a:r>
            <a:r>
              <a:rPr sz="2400" b="1" spc="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cell</a:t>
            </a: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dirty="0">
                <a:latin typeface="Carlito"/>
                <a:cs typeface="Carlito"/>
              </a:rPr>
              <a:t>Nearly </a:t>
            </a:r>
            <a:r>
              <a:rPr sz="2400" spc="-5" dirty="0">
                <a:latin typeface="Carlito"/>
                <a:cs typeface="Carlito"/>
              </a:rPr>
              <a:t>spherical, </a:t>
            </a:r>
            <a:r>
              <a:rPr sz="2400" spc="-15" dirty="0">
                <a:latin typeface="Carlito"/>
                <a:cs typeface="Carlito"/>
              </a:rPr>
              <a:t>stain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densely.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dirty="0">
                <a:latin typeface="Carlito"/>
                <a:cs typeface="Carlito"/>
              </a:rPr>
              <a:t>It </a:t>
            </a:r>
            <a:r>
              <a:rPr sz="2400" spc="-10" dirty="0">
                <a:latin typeface="Carlito"/>
                <a:cs typeface="Carlito"/>
              </a:rPr>
              <a:t>contains </a:t>
            </a:r>
            <a:r>
              <a:rPr sz="2400" b="1" dirty="0">
                <a:latin typeface="Carlito"/>
                <a:cs typeface="Carlito"/>
              </a:rPr>
              <a:t>a </a:t>
            </a:r>
            <a:r>
              <a:rPr sz="2400" b="1" spc="-15" dirty="0">
                <a:latin typeface="Carlito"/>
                <a:cs typeface="Carlito"/>
              </a:rPr>
              <a:t>large </a:t>
            </a:r>
            <a:r>
              <a:rPr sz="2400" b="1" spc="-5" dirty="0">
                <a:latin typeface="Carlito"/>
                <a:cs typeface="Carlito"/>
              </a:rPr>
              <a:t>subunit </a:t>
            </a:r>
            <a:r>
              <a:rPr sz="2400" b="1" dirty="0">
                <a:latin typeface="Carlito"/>
                <a:cs typeface="Carlito"/>
              </a:rPr>
              <a:t>and </a:t>
            </a:r>
            <a:r>
              <a:rPr sz="2400" b="1" spc="-5" dirty="0">
                <a:latin typeface="Carlito"/>
                <a:cs typeface="Carlito"/>
              </a:rPr>
              <a:t>small</a:t>
            </a:r>
            <a:r>
              <a:rPr sz="2400" b="1" spc="-5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subunit</a:t>
            </a:r>
            <a:r>
              <a:rPr sz="2400" spc="-5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spc="-10" dirty="0">
                <a:latin typeface="Carlito"/>
                <a:cs typeface="Carlito"/>
              </a:rPr>
              <a:t>Site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5" dirty="0">
                <a:latin typeface="Carlito"/>
                <a:cs typeface="Carlito"/>
              </a:rPr>
              <a:t>protein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synthesis.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size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determine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5" dirty="0">
                <a:latin typeface="Carlito"/>
                <a:cs typeface="Carlito"/>
              </a:rPr>
              <a:t>measuring </a:t>
            </a:r>
            <a:r>
              <a:rPr sz="2400" dirty="0">
                <a:latin typeface="Carlito"/>
                <a:cs typeface="Carlito"/>
              </a:rPr>
              <a:t>their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sedimentation</a:t>
            </a:r>
            <a:r>
              <a:rPr sz="2400" b="1" u="heavy" spc="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rates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Expressed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terms of </a:t>
            </a:r>
            <a:r>
              <a:rPr sz="2400" spc="-10" dirty="0">
                <a:latin typeface="Carlito"/>
                <a:cs typeface="Carlito"/>
              </a:rPr>
              <a:t>Svedberg </a:t>
            </a:r>
            <a:r>
              <a:rPr sz="2400" spc="-5" dirty="0">
                <a:latin typeface="Carlito"/>
                <a:cs typeface="Carlito"/>
              </a:rPr>
              <a:t>unit (S)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unit.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7197" y="5463336"/>
            <a:ext cx="35648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4" dirty="0">
                <a:solidFill>
                  <a:srgbClr val="404040"/>
                </a:solidFill>
                <a:latin typeface="Trebuchet MS"/>
                <a:cs typeface="Trebuchet MS"/>
              </a:rPr>
              <a:t>Prokaryotes</a:t>
            </a:r>
            <a:r>
              <a:rPr sz="3200" spc="-4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90" dirty="0">
                <a:solidFill>
                  <a:srgbClr val="404040"/>
                </a:solidFill>
                <a:latin typeface="Trebuchet MS"/>
                <a:cs typeface="Trebuchet MS"/>
              </a:rPr>
              <a:t>ribosome.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04160" y="44196"/>
            <a:ext cx="6565082" cy="4462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483" y="4507035"/>
            <a:ext cx="1176271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C00000"/>
                </a:solidFill>
                <a:latin typeface="Carlito"/>
                <a:cs typeface="Carlito"/>
              </a:rPr>
              <a:t>Prokaryotic </a:t>
            </a:r>
            <a:r>
              <a:rPr sz="2800" b="1" spc="-5" dirty="0">
                <a:solidFill>
                  <a:srgbClr val="C00000"/>
                </a:solidFill>
                <a:latin typeface="Carlito"/>
                <a:cs typeface="Carlito"/>
              </a:rPr>
              <a:t>ribosomes </a:t>
            </a:r>
            <a:r>
              <a:rPr sz="2800" b="1" spc="-10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2800" b="1" spc="-5" dirty="0">
                <a:solidFill>
                  <a:srgbClr val="C00000"/>
                </a:solidFill>
                <a:latin typeface="Carlito"/>
                <a:cs typeface="Carlito"/>
              </a:rPr>
              <a:t>70S ribosomes </a:t>
            </a:r>
            <a:r>
              <a:rPr sz="2800" b="1" dirty="0">
                <a:solidFill>
                  <a:srgbClr val="C00000"/>
                </a:solidFill>
                <a:latin typeface="Carlito"/>
                <a:cs typeface="Carlito"/>
              </a:rPr>
              <a:t>,and the </a:t>
            </a:r>
            <a:r>
              <a:rPr sz="2800" b="1" spc="-5" dirty="0">
                <a:solidFill>
                  <a:srgbClr val="C00000"/>
                </a:solidFill>
                <a:latin typeface="Carlito"/>
                <a:cs typeface="Carlito"/>
              </a:rPr>
              <a:t>subunits </a:t>
            </a:r>
            <a:r>
              <a:rPr sz="2800" b="1" spc="-10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2800" b="1" spc="-5" dirty="0">
                <a:solidFill>
                  <a:srgbClr val="C00000"/>
                </a:solidFill>
                <a:latin typeface="Carlito"/>
                <a:cs typeface="Carlito"/>
              </a:rPr>
              <a:t>30S </a:t>
            </a:r>
            <a:r>
              <a:rPr sz="2800" b="1" dirty="0">
                <a:solidFill>
                  <a:srgbClr val="C00000"/>
                </a:solidFill>
                <a:latin typeface="Carlito"/>
                <a:cs typeface="Carlito"/>
              </a:rPr>
              <a:t>and</a:t>
            </a:r>
            <a:r>
              <a:rPr sz="2800" b="1" spc="-4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800" b="1" dirty="0">
                <a:solidFill>
                  <a:srgbClr val="C00000"/>
                </a:solidFill>
                <a:latin typeface="Carlito"/>
                <a:cs typeface="Carlito"/>
              </a:rPr>
              <a:t>50S.</a:t>
            </a:r>
            <a:endParaRPr sz="2800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0853" y="832992"/>
            <a:ext cx="22218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80"/>
              </a:lnSpc>
            </a:pPr>
            <a:r>
              <a:rPr sz="2400" b="1" i="1" spc="-10" dirty="0">
                <a:solidFill>
                  <a:srgbClr val="E9E4DC"/>
                </a:solidFill>
                <a:latin typeface="Carlito"/>
                <a:cs typeface="Carlito"/>
              </a:rPr>
              <a:t>Genetic</a:t>
            </a:r>
            <a:r>
              <a:rPr sz="2400" b="1" i="1" spc="-70" dirty="0">
                <a:solidFill>
                  <a:srgbClr val="E9E4DC"/>
                </a:solidFill>
                <a:latin typeface="Carlito"/>
                <a:cs typeface="Carlito"/>
              </a:rPr>
              <a:t> </a:t>
            </a:r>
            <a:r>
              <a:rPr sz="2400" b="1" i="1" spc="-5" dirty="0">
                <a:solidFill>
                  <a:srgbClr val="E9E4DC"/>
                </a:solidFill>
                <a:latin typeface="Carlito"/>
                <a:cs typeface="Carlito"/>
              </a:rPr>
              <a:t>materials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22960" y="292173"/>
            <a:ext cx="10396855" cy="5648325"/>
            <a:chOff x="822960" y="618744"/>
            <a:chExt cx="10396855" cy="5648325"/>
          </a:xfrm>
        </p:grpSpPr>
        <p:sp>
          <p:nvSpPr>
            <p:cNvPr id="4" name="object 4"/>
            <p:cNvSpPr/>
            <p:nvPr/>
          </p:nvSpPr>
          <p:spPr>
            <a:xfrm>
              <a:off x="830580" y="626364"/>
              <a:ext cx="10381615" cy="5633085"/>
            </a:xfrm>
            <a:custGeom>
              <a:avLst/>
              <a:gdLst/>
              <a:ahLst/>
              <a:cxnLst/>
              <a:rect l="l" t="t" r="r" b="b"/>
              <a:pathLst>
                <a:path w="10381615" h="5633085">
                  <a:moveTo>
                    <a:pt x="10381488" y="0"/>
                  </a:moveTo>
                  <a:lnTo>
                    <a:pt x="0" y="0"/>
                  </a:lnTo>
                  <a:lnTo>
                    <a:pt x="0" y="5632704"/>
                  </a:lnTo>
                  <a:lnTo>
                    <a:pt x="10381488" y="5632704"/>
                  </a:lnTo>
                  <a:lnTo>
                    <a:pt x="10381488" y="0"/>
                  </a:lnTo>
                  <a:close/>
                </a:path>
              </a:pathLst>
            </a:custGeom>
            <a:solidFill>
              <a:srgbClr val="EBE8E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" name="object 5"/>
            <p:cNvSpPr/>
            <p:nvPr/>
          </p:nvSpPr>
          <p:spPr>
            <a:xfrm>
              <a:off x="830580" y="626364"/>
              <a:ext cx="10381615" cy="5633085"/>
            </a:xfrm>
            <a:custGeom>
              <a:avLst/>
              <a:gdLst/>
              <a:ahLst/>
              <a:cxnLst/>
              <a:rect l="l" t="t" r="r" b="b"/>
              <a:pathLst>
                <a:path w="10381615" h="5633085">
                  <a:moveTo>
                    <a:pt x="0" y="5632704"/>
                  </a:moveTo>
                  <a:lnTo>
                    <a:pt x="10381488" y="5632704"/>
                  </a:lnTo>
                  <a:lnTo>
                    <a:pt x="10381488" y="0"/>
                  </a:lnTo>
                  <a:lnTo>
                    <a:pt x="0" y="0"/>
                  </a:lnTo>
                  <a:lnTo>
                    <a:pt x="0" y="5632704"/>
                  </a:lnTo>
                  <a:close/>
                </a:path>
              </a:pathLst>
            </a:custGeom>
            <a:ln w="15240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9319" y="789373"/>
            <a:ext cx="196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Nuclear</a:t>
            </a:r>
            <a:r>
              <a:rPr sz="2400" b="1" u="heavy" spc="-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region.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9319" y="1342767"/>
            <a:ext cx="1030287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ourier New"/>
                <a:cs typeface="Courier New"/>
              </a:rPr>
              <a:t>o</a:t>
            </a:r>
            <a:r>
              <a:rPr sz="2000" spc="-59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arlito"/>
                <a:cs typeface="Carlito"/>
              </a:rPr>
              <a:t>Nucleoid of nuclear </a:t>
            </a:r>
            <a:r>
              <a:rPr sz="2000" spc="-10" dirty="0">
                <a:latin typeface="Carlito"/>
                <a:cs typeface="Carlito"/>
              </a:rPr>
              <a:t>region consists of </a:t>
            </a:r>
            <a:r>
              <a:rPr sz="2000" b="1" spc="-5" dirty="0">
                <a:latin typeface="Carlito"/>
                <a:cs typeface="Carlito"/>
              </a:rPr>
              <a:t>DNA, has some </a:t>
            </a:r>
            <a:r>
              <a:rPr sz="2000" b="1" dirty="0">
                <a:latin typeface="Carlito"/>
                <a:cs typeface="Carlito"/>
              </a:rPr>
              <a:t>RNA and </a:t>
            </a:r>
            <a:r>
              <a:rPr sz="2000" b="1" spc="-15" dirty="0">
                <a:latin typeface="Carlito"/>
                <a:cs typeface="Carlito"/>
              </a:rPr>
              <a:t>protein</a:t>
            </a:r>
            <a:r>
              <a:rPr lang="en-US" sz="2000" b="1" spc="-15" dirty="0">
                <a:latin typeface="Carlito"/>
                <a:cs typeface="Carlito"/>
              </a:rPr>
              <a:t> </a:t>
            </a:r>
            <a:r>
              <a:rPr lang="en-US" sz="2000" b="1" spc="-10" dirty="0">
                <a:latin typeface="Carlito"/>
                <a:cs typeface="Carlito"/>
              </a:rPr>
              <a:t>associated </a:t>
            </a:r>
            <a:r>
              <a:rPr lang="en-US" sz="2000" b="1" dirty="0">
                <a:latin typeface="Carlito"/>
                <a:cs typeface="Carlito"/>
              </a:rPr>
              <a:t>with</a:t>
            </a:r>
            <a:r>
              <a:rPr lang="en-US" sz="2000" b="1" spc="-65" dirty="0">
                <a:latin typeface="Carlito"/>
                <a:cs typeface="Carlito"/>
              </a:rPr>
              <a:t> </a:t>
            </a:r>
            <a:r>
              <a:rPr lang="en-US" sz="2000" b="1" dirty="0">
                <a:latin typeface="Carlito"/>
                <a:cs typeface="Carlito"/>
              </a:rPr>
              <a:t>it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6136" y="1891410"/>
            <a:ext cx="2259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09319" y="2256490"/>
            <a:ext cx="10120630" cy="3132268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545"/>
              </a:spcBef>
              <a:buFont typeface="Courier New"/>
              <a:buChar char="o"/>
              <a:tabLst>
                <a:tab pos="299720" algn="l"/>
                <a:tab pos="897890" algn="l"/>
              </a:tabLst>
            </a:pPr>
            <a:r>
              <a:rPr b="1" spc="-5" dirty="0">
                <a:latin typeface="Carlito"/>
                <a:cs typeface="Carlito"/>
              </a:rPr>
              <a:t>The</a:t>
            </a:r>
            <a:r>
              <a:rPr lang="en-US" b="1" spc="-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dsDNA </a:t>
            </a:r>
            <a:r>
              <a:rPr b="1" dirty="0">
                <a:latin typeface="Carlito"/>
                <a:cs typeface="Carlito"/>
              </a:rPr>
              <a:t>is </a:t>
            </a:r>
            <a:r>
              <a:rPr b="1" spc="-5" dirty="0">
                <a:latin typeface="Carlito"/>
                <a:cs typeface="Carlito"/>
              </a:rPr>
              <a:t>single one circular </a:t>
            </a:r>
            <a:r>
              <a:rPr b="1" spc="-10" dirty="0">
                <a:latin typeface="Carlito"/>
                <a:cs typeface="Carlito"/>
              </a:rPr>
              <a:t>chromosome</a:t>
            </a:r>
            <a:r>
              <a:rPr spc="-10" dirty="0">
                <a:latin typeface="Carlito"/>
                <a:cs typeface="Carlito"/>
              </a:rPr>
              <a:t>. </a:t>
            </a:r>
            <a:r>
              <a:rPr spc="-40" dirty="0">
                <a:latin typeface="Carlito"/>
                <a:cs typeface="Carlito"/>
              </a:rPr>
              <a:t>However, </a:t>
            </a:r>
            <a:r>
              <a:rPr b="1" spc="-5" dirty="0">
                <a:latin typeface="Carlito"/>
                <a:cs typeface="Carlito"/>
              </a:rPr>
              <a:t>some bacteria</a:t>
            </a:r>
            <a:r>
              <a:rPr b="1" spc="4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contain</a:t>
            </a:r>
            <a:endParaRPr b="1" dirty="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  <a:spcBef>
                <a:spcPts val="1440"/>
              </a:spcBef>
            </a:pPr>
            <a:r>
              <a:rPr b="1" spc="-10" dirty="0">
                <a:latin typeface="Carlito"/>
                <a:cs typeface="Carlito"/>
              </a:rPr>
              <a:t>two </a:t>
            </a:r>
            <a:r>
              <a:rPr b="1" spc="-5" dirty="0">
                <a:latin typeface="Carlito"/>
                <a:cs typeface="Carlito"/>
              </a:rPr>
              <a:t>circular </a:t>
            </a:r>
            <a:r>
              <a:rPr b="1" spc="-10" dirty="0">
                <a:latin typeface="Carlito"/>
                <a:cs typeface="Carlito"/>
              </a:rPr>
              <a:t>chromosomes </a:t>
            </a:r>
            <a:r>
              <a:rPr b="1" dirty="0">
                <a:latin typeface="Carlito"/>
                <a:cs typeface="Carlito"/>
              </a:rPr>
              <a:t>(e.g. </a:t>
            </a:r>
            <a:r>
              <a:rPr b="1" i="1" spc="-5" dirty="0">
                <a:latin typeface="Carlito"/>
                <a:cs typeface="Carlito"/>
              </a:rPr>
              <a:t>Rhodobacter </a:t>
            </a:r>
            <a:r>
              <a:rPr b="1" i="1" dirty="0">
                <a:latin typeface="Carlito"/>
                <a:cs typeface="Carlito"/>
              </a:rPr>
              <a:t>sphaeriodes </a:t>
            </a:r>
            <a:r>
              <a:rPr b="1" dirty="0">
                <a:latin typeface="Carlito"/>
                <a:cs typeface="Carlito"/>
              </a:rPr>
              <a:t>and </a:t>
            </a:r>
            <a:r>
              <a:rPr b="1" i="1" spc="-5" dirty="0">
                <a:latin typeface="Carlito"/>
                <a:cs typeface="Carlito"/>
              </a:rPr>
              <a:t>Vibrio</a:t>
            </a:r>
            <a:r>
              <a:rPr b="1" i="1" spc="-30" dirty="0">
                <a:latin typeface="Carlito"/>
                <a:cs typeface="Carlito"/>
              </a:rPr>
              <a:t> </a:t>
            </a:r>
            <a:r>
              <a:rPr b="1" i="1" dirty="0">
                <a:latin typeface="Carlito"/>
                <a:cs typeface="Carlito"/>
              </a:rPr>
              <a:t>cholerae</a:t>
            </a:r>
            <a:r>
              <a:rPr b="1" dirty="0">
                <a:latin typeface="Carlito"/>
                <a:cs typeface="Carlito"/>
              </a:rPr>
              <a:t>).</a:t>
            </a: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b="1" u="sng" spc="-5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Plasmids</a:t>
            </a:r>
            <a:endParaRPr u="sng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367665" indent="-355600">
              <a:lnSpc>
                <a:spcPct val="100000"/>
              </a:lnSpc>
              <a:spcBef>
                <a:spcPts val="1445"/>
              </a:spcBef>
              <a:buFont typeface="Courier New"/>
              <a:buChar char="o"/>
              <a:tabLst>
                <a:tab pos="368300" algn="l"/>
              </a:tabLst>
            </a:pPr>
            <a:r>
              <a:rPr spc="-15" dirty="0">
                <a:latin typeface="Carlito"/>
                <a:cs typeface="Carlito"/>
              </a:rPr>
              <a:t>are </a:t>
            </a:r>
            <a:r>
              <a:rPr spc="-5" dirty="0">
                <a:latin typeface="Carlito"/>
                <a:cs typeface="Carlito"/>
              </a:rPr>
              <a:t>small circular molecules of dsDNA</a:t>
            </a:r>
            <a:r>
              <a:rPr b="1" spc="-5" dirty="0">
                <a:latin typeface="Carlito"/>
                <a:cs typeface="Carlito"/>
              </a:rPr>
              <a:t>. </a:t>
            </a:r>
            <a:r>
              <a:rPr b="1" spc="-10" dirty="0">
                <a:latin typeface="Carlito"/>
                <a:cs typeface="Carlito"/>
              </a:rPr>
              <a:t>Extrachromosomal </a:t>
            </a:r>
            <a:r>
              <a:rPr b="1" spc="-5" dirty="0">
                <a:latin typeface="Carlito"/>
                <a:cs typeface="Carlito"/>
              </a:rPr>
              <a:t>genetic</a:t>
            </a:r>
            <a:r>
              <a:rPr b="1" spc="-2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elements</a:t>
            </a:r>
            <a:r>
              <a:rPr spc="-5" dirty="0">
                <a:latin typeface="Carlito"/>
                <a:cs typeface="Carlito"/>
              </a:rPr>
              <a:t>.</a:t>
            </a:r>
            <a:endParaRPr dirty="0">
              <a:latin typeface="Carlito"/>
              <a:cs typeface="Carlito"/>
            </a:endParaRPr>
          </a:p>
          <a:p>
            <a:pPr marL="299085" marR="146685" indent="-287020">
              <a:lnSpc>
                <a:spcPct val="150000"/>
              </a:lnSpc>
              <a:buFont typeface="Courier New"/>
              <a:buChar char="o"/>
              <a:tabLst>
                <a:tab pos="299720" algn="l"/>
              </a:tabLst>
            </a:pPr>
            <a:r>
              <a:rPr spc="-10" dirty="0">
                <a:latin typeface="Carlito"/>
                <a:cs typeface="Carlito"/>
              </a:rPr>
              <a:t>Often, </a:t>
            </a:r>
            <a:r>
              <a:rPr b="1" dirty="0">
                <a:latin typeface="Carlito"/>
                <a:cs typeface="Carlito"/>
              </a:rPr>
              <a:t>the </a:t>
            </a:r>
            <a:r>
              <a:rPr b="1" spc="-5" dirty="0">
                <a:latin typeface="Carlito"/>
                <a:cs typeface="Carlito"/>
              </a:rPr>
              <a:t>genes carried </a:t>
            </a:r>
            <a:r>
              <a:rPr b="1" dirty="0">
                <a:latin typeface="Carlito"/>
                <a:cs typeface="Carlito"/>
              </a:rPr>
              <a:t>in </a:t>
            </a:r>
            <a:r>
              <a:rPr b="1" spc="-5" dirty="0">
                <a:latin typeface="Carlito"/>
                <a:cs typeface="Carlito"/>
              </a:rPr>
              <a:t>plasmids </a:t>
            </a:r>
            <a:r>
              <a:rPr b="1" spc="-10" dirty="0">
                <a:solidFill>
                  <a:srgbClr val="C00000"/>
                </a:solidFill>
                <a:latin typeface="Carlito"/>
                <a:cs typeface="Carlito"/>
              </a:rPr>
              <a:t>provide </a:t>
            </a:r>
            <a:r>
              <a:rPr b="1" spc="-5" dirty="0">
                <a:solidFill>
                  <a:srgbClr val="C00000"/>
                </a:solidFill>
                <a:latin typeface="Carlito"/>
                <a:cs typeface="Carlito"/>
              </a:rPr>
              <a:t>bacteria </a:t>
            </a:r>
            <a:r>
              <a:rPr b="1" dirty="0">
                <a:solidFill>
                  <a:srgbClr val="C00000"/>
                </a:solidFill>
                <a:latin typeface="Carlito"/>
                <a:cs typeface="Carlito"/>
              </a:rPr>
              <a:t>with </a:t>
            </a:r>
            <a:r>
              <a:rPr b="1" spc="-5" dirty="0">
                <a:solidFill>
                  <a:srgbClr val="C00000"/>
                </a:solidFill>
                <a:latin typeface="Carlito"/>
                <a:cs typeface="Carlito"/>
              </a:rPr>
              <a:t>genetic </a:t>
            </a:r>
            <a:r>
              <a:rPr b="1" spc="-15" dirty="0">
                <a:solidFill>
                  <a:srgbClr val="C00000"/>
                </a:solidFill>
                <a:latin typeface="Carlito"/>
                <a:cs typeface="Carlito"/>
              </a:rPr>
              <a:t>advantages</a:t>
            </a:r>
            <a:r>
              <a:rPr b="1" spc="-15" dirty="0">
                <a:latin typeface="Carlito"/>
                <a:cs typeface="Carlito"/>
              </a:rPr>
              <a:t>,  </a:t>
            </a:r>
            <a:r>
              <a:rPr b="1" spc="-5" dirty="0">
                <a:solidFill>
                  <a:srgbClr val="C00000"/>
                </a:solidFill>
                <a:latin typeface="Carlito"/>
                <a:cs typeface="Carlito"/>
              </a:rPr>
              <a:t>such </a:t>
            </a:r>
            <a:r>
              <a:rPr b="1" dirty="0">
                <a:solidFill>
                  <a:srgbClr val="C00000"/>
                </a:solidFill>
                <a:latin typeface="Carlito"/>
                <a:cs typeface="Carlito"/>
              </a:rPr>
              <a:t>as </a:t>
            </a:r>
            <a:r>
              <a:rPr b="1" spc="-5" dirty="0">
                <a:solidFill>
                  <a:srgbClr val="C00000"/>
                </a:solidFill>
                <a:latin typeface="Carlito"/>
                <a:cs typeface="Carlito"/>
              </a:rPr>
              <a:t>antibiotic</a:t>
            </a:r>
            <a:r>
              <a:rPr b="1" spc="-4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b="1" spc="-10" dirty="0">
                <a:solidFill>
                  <a:srgbClr val="C00000"/>
                </a:solidFill>
                <a:latin typeface="Carlito"/>
                <a:cs typeface="Carlito"/>
              </a:rPr>
              <a:t>resistance</a:t>
            </a:r>
            <a:r>
              <a:rPr spc="-10" dirty="0">
                <a:solidFill>
                  <a:srgbClr val="C00000"/>
                </a:solidFill>
                <a:latin typeface="Carlito"/>
                <a:cs typeface="Carlito"/>
              </a:rPr>
              <a:t>.</a:t>
            </a:r>
            <a:endParaRPr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299720" algn="l"/>
              </a:tabLst>
            </a:pPr>
            <a:r>
              <a:rPr b="1" spc="-10" dirty="0">
                <a:latin typeface="Carlito"/>
                <a:cs typeface="Carlito"/>
              </a:rPr>
              <a:t>They </a:t>
            </a:r>
            <a:r>
              <a:rPr b="1" spc="-15" dirty="0">
                <a:latin typeface="Carlito"/>
                <a:cs typeface="Carlito"/>
              </a:rPr>
              <a:t>are </a:t>
            </a:r>
            <a:r>
              <a:rPr b="1" spc="-5" dirty="0">
                <a:latin typeface="Carlito"/>
                <a:cs typeface="Carlito"/>
              </a:rPr>
              <a:t>not essential </a:t>
            </a:r>
            <a:r>
              <a:rPr b="1" spc="-20" dirty="0">
                <a:latin typeface="Carlito"/>
                <a:cs typeface="Carlito"/>
              </a:rPr>
              <a:t>for </a:t>
            </a:r>
            <a:r>
              <a:rPr b="1" dirty="0">
                <a:latin typeface="Carlito"/>
                <a:cs typeface="Carlito"/>
              </a:rPr>
              <a:t>the</a:t>
            </a:r>
            <a:r>
              <a:rPr b="1" spc="3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bacterium</a:t>
            </a:r>
            <a:r>
              <a:rPr spc="-5" dirty="0">
                <a:latin typeface="Carlito"/>
                <a:cs typeface="Carlito"/>
              </a:rPr>
              <a:t>.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AF5B63-9F06-6A1E-0674-AE903CB02347}"/>
              </a:ext>
            </a:extLst>
          </p:cNvPr>
          <p:cNvSpPr txBox="1"/>
          <p:nvPr/>
        </p:nvSpPr>
        <p:spPr>
          <a:xfrm>
            <a:off x="2514600" y="16082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4195" algn="ctr">
              <a:lnSpc>
                <a:spcPct val="100000"/>
              </a:lnSpc>
              <a:spcBef>
                <a:spcPts val="315"/>
              </a:spcBef>
              <a:buClr>
                <a:srgbClr val="D24717"/>
              </a:buClr>
              <a:tabLst>
                <a:tab pos="727710" algn="l"/>
              </a:tabLst>
            </a:pPr>
            <a:r>
              <a:rPr lang="en-US" sz="2800" b="1" spc="-10" dirty="0">
                <a:solidFill>
                  <a:srgbClr val="FF0000"/>
                </a:solidFill>
                <a:latin typeface="Carlito"/>
                <a:cs typeface="Carlito"/>
              </a:rPr>
              <a:t>Genetic materials</a:t>
            </a:r>
            <a:endParaRPr lang="en-US"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303" y="1229331"/>
            <a:ext cx="4847852" cy="4348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06440" y="1530328"/>
            <a:ext cx="4080751" cy="26635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554979" y="5617464"/>
            <a:ext cx="500380" cy="431800"/>
            <a:chOff x="5554979" y="5617464"/>
            <a:chExt cx="500380" cy="431800"/>
          </a:xfrm>
        </p:grpSpPr>
        <p:sp>
          <p:nvSpPr>
            <p:cNvPr id="5" name="object 5"/>
            <p:cNvSpPr/>
            <p:nvPr/>
          </p:nvSpPr>
          <p:spPr>
            <a:xfrm>
              <a:off x="5562599" y="5625084"/>
              <a:ext cx="485140" cy="416559"/>
            </a:xfrm>
            <a:custGeom>
              <a:avLst/>
              <a:gdLst/>
              <a:ahLst/>
              <a:cxnLst/>
              <a:rect l="l" t="t" r="r" b="b"/>
              <a:pathLst>
                <a:path w="485139" h="416560">
                  <a:moveTo>
                    <a:pt x="242315" y="0"/>
                  </a:moveTo>
                  <a:lnTo>
                    <a:pt x="193472" y="4226"/>
                  </a:lnTo>
                  <a:lnTo>
                    <a:pt x="147982" y="16348"/>
                  </a:lnTo>
                  <a:lnTo>
                    <a:pt x="106821" y="35528"/>
                  </a:lnTo>
                  <a:lnTo>
                    <a:pt x="70961" y="60931"/>
                  </a:lnTo>
                  <a:lnTo>
                    <a:pt x="41375" y="91719"/>
                  </a:lnTo>
                  <a:lnTo>
                    <a:pt x="19038" y="127055"/>
                  </a:lnTo>
                  <a:lnTo>
                    <a:pt x="4921" y="166103"/>
                  </a:lnTo>
                  <a:lnTo>
                    <a:pt x="0" y="208025"/>
                  </a:lnTo>
                  <a:lnTo>
                    <a:pt x="4921" y="249948"/>
                  </a:lnTo>
                  <a:lnTo>
                    <a:pt x="19038" y="288996"/>
                  </a:lnTo>
                  <a:lnTo>
                    <a:pt x="41375" y="324332"/>
                  </a:lnTo>
                  <a:lnTo>
                    <a:pt x="70961" y="355120"/>
                  </a:lnTo>
                  <a:lnTo>
                    <a:pt x="106821" y="380523"/>
                  </a:lnTo>
                  <a:lnTo>
                    <a:pt x="147982" y="399703"/>
                  </a:lnTo>
                  <a:lnTo>
                    <a:pt x="193472" y="411825"/>
                  </a:lnTo>
                  <a:lnTo>
                    <a:pt x="242315" y="416051"/>
                  </a:lnTo>
                  <a:lnTo>
                    <a:pt x="291159" y="411825"/>
                  </a:lnTo>
                  <a:lnTo>
                    <a:pt x="336649" y="399703"/>
                  </a:lnTo>
                  <a:lnTo>
                    <a:pt x="377810" y="380523"/>
                  </a:lnTo>
                  <a:lnTo>
                    <a:pt x="413670" y="355120"/>
                  </a:lnTo>
                  <a:lnTo>
                    <a:pt x="443256" y="324332"/>
                  </a:lnTo>
                  <a:lnTo>
                    <a:pt x="465593" y="288996"/>
                  </a:lnTo>
                  <a:lnTo>
                    <a:pt x="479710" y="249948"/>
                  </a:lnTo>
                  <a:lnTo>
                    <a:pt x="484632" y="208025"/>
                  </a:lnTo>
                  <a:lnTo>
                    <a:pt x="479710" y="166103"/>
                  </a:lnTo>
                  <a:lnTo>
                    <a:pt x="465593" y="127055"/>
                  </a:lnTo>
                  <a:lnTo>
                    <a:pt x="443256" y="91719"/>
                  </a:lnTo>
                  <a:lnTo>
                    <a:pt x="413670" y="60931"/>
                  </a:lnTo>
                  <a:lnTo>
                    <a:pt x="377810" y="35528"/>
                  </a:lnTo>
                  <a:lnTo>
                    <a:pt x="336649" y="16348"/>
                  </a:lnTo>
                  <a:lnTo>
                    <a:pt x="291159" y="4226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62599" y="5625084"/>
              <a:ext cx="485140" cy="416559"/>
            </a:xfrm>
            <a:custGeom>
              <a:avLst/>
              <a:gdLst/>
              <a:ahLst/>
              <a:cxnLst/>
              <a:rect l="l" t="t" r="r" b="b"/>
              <a:pathLst>
                <a:path w="485139" h="416560">
                  <a:moveTo>
                    <a:pt x="0" y="208025"/>
                  </a:moveTo>
                  <a:lnTo>
                    <a:pt x="4921" y="166103"/>
                  </a:lnTo>
                  <a:lnTo>
                    <a:pt x="19038" y="127055"/>
                  </a:lnTo>
                  <a:lnTo>
                    <a:pt x="41375" y="91719"/>
                  </a:lnTo>
                  <a:lnTo>
                    <a:pt x="70961" y="60931"/>
                  </a:lnTo>
                  <a:lnTo>
                    <a:pt x="106821" y="35528"/>
                  </a:lnTo>
                  <a:lnTo>
                    <a:pt x="147982" y="16348"/>
                  </a:lnTo>
                  <a:lnTo>
                    <a:pt x="193472" y="4226"/>
                  </a:lnTo>
                  <a:lnTo>
                    <a:pt x="242315" y="0"/>
                  </a:lnTo>
                  <a:lnTo>
                    <a:pt x="291159" y="4226"/>
                  </a:lnTo>
                  <a:lnTo>
                    <a:pt x="336649" y="16348"/>
                  </a:lnTo>
                  <a:lnTo>
                    <a:pt x="377810" y="35528"/>
                  </a:lnTo>
                  <a:lnTo>
                    <a:pt x="413670" y="60931"/>
                  </a:lnTo>
                  <a:lnTo>
                    <a:pt x="443256" y="91719"/>
                  </a:lnTo>
                  <a:lnTo>
                    <a:pt x="465593" y="127055"/>
                  </a:lnTo>
                  <a:lnTo>
                    <a:pt x="479710" y="166103"/>
                  </a:lnTo>
                  <a:lnTo>
                    <a:pt x="484632" y="208025"/>
                  </a:lnTo>
                  <a:lnTo>
                    <a:pt x="479710" y="249948"/>
                  </a:lnTo>
                  <a:lnTo>
                    <a:pt x="465593" y="288996"/>
                  </a:lnTo>
                  <a:lnTo>
                    <a:pt x="443256" y="324332"/>
                  </a:lnTo>
                  <a:lnTo>
                    <a:pt x="413670" y="355120"/>
                  </a:lnTo>
                  <a:lnTo>
                    <a:pt x="377810" y="380523"/>
                  </a:lnTo>
                  <a:lnTo>
                    <a:pt x="336649" y="399703"/>
                  </a:lnTo>
                  <a:lnTo>
                    <a:pt x="291159" y="411825"/>
                  </a:lnTo>
                  <a:lnTo>
                    <a:pt x="242315" y="416051"/>
                  </a:lnTo>
                  <a:lnTo>
                    <a:pt x="193472" y="411825"/>
                  </a:lnTo>
                  <a:lnTo>
                    <a:pt x="147982" y="399703"/>
                  </a:lnTo>
                  <a:lnTo>
                    <a:pt x="106821" y="380523"/>
                  </a:lnTo>
                  <a:lnTo>
                    <a:pt x="70961" y="355120"/>
                  </a:lnTo>
                  <a:lnTo>
                    <a:pt x="41375" y="324332"/>
                  </a:lnTo>
                  <a:lnTo>
                    <a:pt x="19038" y="288996"/>
                  </a:lnTo>
                  <a:lnTo>
                    <a:pt x="4921" y="249948"/>
                  </a:lnTo>
                  <a:lnTo>
                    <a:pt x="0" y="208025"/>
                  </a:lnTo>
                  <a:close/>
                </a:path>
              </a:pathLst>
            </a:custGeom>
            <a:ln w="15240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735192" y="566907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98290" y="221360"/>
            <a:ext cx="2459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Not</a:t>
            </a:r>
            <a:r>
              <a:rPr sz="3600" b="1" spc="-7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required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193291" y="1735835"/>
            <a:ext cx="9966960" cy="3175"/>
          </a:xfrm>
          <a:custGeom>
            <a:avLst/>
            <a:gdLst/>
            <a:ahLst/>
            <a:cxnLst/>
            <a:rect l="l" t="t" r="r" b="b"/>
            <a:pathLst>
              <a:path w="9966960" h="3175">
                <a:moveTo>
                  <a:pt x="0" y="3048"/>
                </a:moveTo>
                <a:lnTo>
                  <a:pt x="9966960" y="3048"/>
                </a:lnTo>
              </a:path>
              <a:path w="9966960" h="3175">
                <a:moveTo>
                  <a:pt x="7630667" y="0"/>
                </a:moveTo>
                <a:lnTo>
                  <a:pt x="9966960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5819" y="1737360"/>
            <a:ext cx="9572625" cy="2418715"/>
          </a:xfrm>
          <a:prstGeom prst="rect">
            <a:avLst/>
          </a:prstGeom>
          <a:solidFill>
            <a:srgbClr val="EBE8E0"/>
          </a:solidFill>
          <a:ln w="15240">
            <a:solidFill>
              <a:srgbClr val="9B310D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90805">
              <a:lnSpc>
                <a:spcPts val="2735"/>
              </a:lnSpc>
              <a:spcBef>
                <a:spcPts val="5"/>
              </a:spcBef>
            </a:pPr>
            <a:r>
              <a:rPr sz="2400" b="1" spc="-5" dirty="0">
                <a:latin typeface="Carlito"/>
                <a:cs typeface="Carlito"/>
              </a:rPr>
              <a:t>Eukaryotic</a:t>
            </a:r>
            <a:endParaRPr sz="2400" dirty="0">
              <a:latin typeface="Carlito"/>
              <a:cs typeface="Carlito"/>
            </a:endParaRPr>
          </a:p>
          <a:p>
            <a:pPr marL="90805">
              <a:lnSpc>
                <a:spcPts val="2595"/>
              </a:lnSpc>
            </a:pPr>
            <a:r>
              <a:rPr sz="2400" spc="-5" dirty="0">
                <a:latin typeface="Carlito"/>
                <a:cs typeface="Carlito"/>
              </a:rPr>
              <a:t>DNA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linear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5" dirty="0">
                <a:latin typeface="Carlito"/>
                <a:cs typeface="Carlito"/>
              </a:rPr>
              <a:t>found </a:t>
            </a:r>
            <a:r>
              <a:rPr sz="2400" spc="-5" dirty="0">
                <a:latin typeface="Carlito"/>
                <a:cs typeface="Carlito"/>
              </a:rPr>
              <a:t>within the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nucleus</a:t>
            </a:r>
            <a:endParaRPr sz="2400" dirty="0">
              <a:latin typeface="Carlito"/>
              <a:cs typeface="Carlito"/>
            </a:endParaRPr>
          </a:p>
          <a:p>
            <a:pPr marL="461009" indent="-317500">
              <a:lnSpc>
                <a:spcPts val="2595"/>
              </a:lnSpc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400" spc="-10" dirty="0">
                <a:latin typeface="Carlito"/>
                <a:cs typeface="Carlito"/>
              </a:rPr>
              <a:t>Associated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10" dirty="0">
                <a:latin typeface="Carlito"/>
                <a:cs typeface="Carlito"/>
              </a:rPr>
              <a:t>proteins that </a:t>
            </a:r>
            <a:r>
              <a:rPr sz="2400" spc="-5" dirty="0">
                <a:latin typeface="Carlito"/>
                <a:cs typeface="Carlito"/>
              </a:rPr>
              <a:t>help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5" dirty="0">
                <a:latin typeface="Carlito"/>
                <a:cs typeface="Carlito"/>
              </a:rPr>
              <a:t>folding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DNA</a:t>
            </a:r>
            <a:endParaRPr sz="2400" dirty="0">
              <a:latin typeface="Carlito"/>
              <a:cs typeface="Carlito"/>
            </a:endParaRPr>
          </a:p>
          <a:p>
            <a:pPr marL="461009" indent="-317500">
              <a:lnSpc>
                <a:spcPts val="2590"/>
              </a:lnSpc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400" spc="-5" dirty="0">
                <a:latin typeface="Carlito"/>
                <a:cs typeface="Carlito"/>
              </a:rPr>
              <a:t>Usually </a:t>
            </a:r>
            <a:r>
              <a:rPr sz="2400" spc="-10" dirty="0">
                <a:latin typeface="Carlito"/>
                <a:cs typeface="Carlito"/>
              </a:rPr>
              <a:t>more </a:t>
            </a:r>
            <a:r>
              <a:rPr sz="2400" dirty="0">
                <a:latin typeface="Carlito"/>
                <a:cs typeface="Carlito"/>
              </a:rPr>
              <a:t>than </a:t>
            </a:r>
            <a:r>
              <a:rPr sz="2400" spc="-5" dirty="0">
                <a:latin typeface="Carlito"/>
                <a:cs typeface="Carlito"/>
              </a:rPr>
              <a:t>one</a:t>
            </a:r>
            <a:r>
              <a:rPr sz="2400" spc="-10" dirty="0">
                <a:latin typeface="Carlito"/>
                <a:cs typeface="Carlito"/>
              </a:rPr>
              <a:t> chromosome</a:t>
            </a:r>
            <a:endParaRPr sz="2400" dirty="0">
              <a:latin typeface="Carlito"/>
              <a:cs typeface="Carlito"/>
            </a:endParaRPr>
          </a:p>
          <a:p>
            <a:pPr marL="461009" indent="-317500">
              <a:lnSpc>
                <a:spcPts val="2590"/>
              </a:lnSpc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400" spc="-15" dirty="0">
                <a:latin typeface="Carlito"/>
                <a:cs typeface="Carlito"/>
              </a:rPr>
              <a:t>Typically </a:t>
            </a:r>
            <a:r>
              <a:rPr sz="2400" spc="-10" dirty="0">
                <a:latin typeface="Carlito"/>
                <a:cs typeface="Carlito"/>
              </a:rPr>
              <a:t>two copies of </a:t>
            </a:r>
            <a:r>
              <a:rPr sz="2400" dirty="0">
                <a:latin typeface="Carlito"/>
                <a:cs typeface="Carlito"/>
              </a:rPr>
              <a:t>each</a:t>
            </a:r>
            <a:r>
              <a:rPr sz="2400" spc="-10" dirty="0">
                <a:latin typeface="Carlito"/>
                <a:cs typeface="Carlito"/>
              </a:rPr>
              <a:t> chromosome</a:t>
            </a:r>
            <a:endParaRPr sz="2400" dirty="0">
              <a:latin typeface="Carlito"/>
              <a:cs typeface="Carlito"/>
            </a:endParaRPr>
          </a:p>
          <a:p>
            <a:pPr marL="461009" indent="-317500">
              <a:lnSpc>
                <a:spcPts val="2595"/>
              </a:lnSpc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400" spc="-5" dirty="0">
                <a:latin typeface="Carlito"/>
                <a:cs typeface="Carlito"/>
              </a:rPr>
              <a:t>During </a:t>
            </a:r>
            <a:r>
              <a:rPr sz="2400" dirty="0">
                <a:latin typeface="Carlito"/>
                <a:cs typeface="Carlito"/>
              </a:rPr>
              <a:t>cell </a:t>
            </a:r>
            <a:r>
              <a:rPr sz="2400" spc="-5" dirty="0">
                <a:latin typeface="Carlito"/>
                <a:cs typeface="Carlito"/>
              </a:rPr>
              <a:t>division, </a:t>
            </a:r>
            <a:r>
              <a:rPr sz="2400" dirty="0">
                <a:latin typeface="Carlito"/>
                <a:cs typeface="Carlito"/>
              </a:rPr>
              <a:t>nucleus </a:t>
            </a:r>
            <a:r>
              <a:rPr sz="2400" spc="-5" dirty="0">
                <a:latin typeface="Carlito"/>
                <a:cs typeface="Carlito"/>
              </a:rPr>
              <a:t>divides </a:t>
            </a:r>
            <a:r>
              <a:rPr sz="2400" spc="-10" dirty="0">
                <a:latin typeface="Carlito"/>
                <a:cs typeface="Carlito"/>
              </a:rPr>
              <a:t>by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mitosis</a:t>
            </a:r>
            <a:endParaRPr sz="2400" dirty="0">
              <a:latin typeface="Carlito"/>
              <a:cs typeface="Carlito"/>
            </a:endParaRPr>
          </a:p>
          <a:p>
            <a:pPr marL="461009" indent="-317500">
              <a:lnSpc>
                <a:spcPts val="2735"/>
              </a:lnSpc>
              <a:buFont typeface="Arial"/>
              <a:buChar char="•"/>
              <a:tabLst>
                <a:tab pos="461009" algn="l"/>
                <a:tab pos="461645" algn="l"/>
              </a:tabLst>
            </a:pPr>
            <a:r>
              <a:rPr sz="2400" spc="-5" dirty="0">
                <a:latin typeface="Carlito"/>
                <a:cs typeface="Carlito"/>
              </a:rPr>
              <a:t>During </a:t>
            </a:r>
            <a:r>
              <a:rPr sz="2400" spc="-15" dirty="0">
                <a:latin typeface="Carlito"/>
                <a:cs typeface="Carlito"/>
              </a:rPr>
              <a:t>sexual </a:t>
            </a:r>
            <a:r>
              <a:rPr sz="2400" spc="-10" dirty="0">
                <a:latin typeface="Carlito"/>
                <a:cs typeface="Carlito"/>
              </a:rPr>
              <a:t>reproduction,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genome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halved by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meiosis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39923" y="611123"/>
            <a:ext cx="6384290" cy="1126490"/>
          </a:xfrm>
          <a:prstGeom prst="rect">
            <a:avLst/>
          </a:prstGeom>
          <a:solidFill>
            <a:srgbClr val="74211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650"/>
              </a:lnSpc>
            </a:pPr>
            <a:r>
              <a:rPr sz="2400" i="1" u="heavy" spc="-5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Genetic materials </a:t>
            </a:r>
            <a:r>
              <a:rPr sz="2400" i="1" u="heavy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=</a:t>
            </a:r>
            <a:r>
              <a:rPr sz="2400" i="1" u="heavy" spc="-30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 </a:t>
            </a:r>
            <a:r>
              <a:rPr sz="2400" i="1" u="heavy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Genome</a:t>
            </a:r>
            <a:endParaRPr sz="2400" dirty="0">
              <a:latin typeface="Carlito"/>
              <a:cs typeface="Carlito"/>
            </a:endParaRPr>
          </a:p>
          <a:p>
            <a:pPr algn="ctr">
              <a:lnSpc>
                <a:spcPts val="2735"/>
              </a:lnSpc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cell’s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full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complement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genes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80219" y="4351020"/>
            <a:ext cx="2670048" cy="1950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67583" y="4351020"/>
            <a:ext cx="2743199" cy="1731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97945" y="4364024"/>
            <a:ext cx="3338285" cy="19377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9936" y="5015484"/>
            <a:ext cx="2036445" cy="953466"/>
          </a:xfrm>
          <a:prstGeom prst="rect">
            <a:avLst/>
          </a:prstGeom>
          <a:ln w="15239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386715">
              <a:lnSpc>
                <a:spcPct val="100000"/>
              </a:lnSpc>
              <a:spcBef>
                <a:spcPts val="235"/>
              </a:spcBef>
            </a:pPr>
            <a:r>
              <a:rPr sz="2000" b="1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These </a:t>
            </a:r>
            <a:r>
              <a:rPr sz="2000" b="1" spc="-1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three  </a:t>
            </a:r>
            <a:r>
              <a:rPr sz="2000" b="1" spc="-5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photos </a:t>
            </a:r>
            <a:r>
              <a:rPr sz="2000" b="1" spc="-1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are</a:t>
            </a:r>
            <a:r>
              <a:rPr sz="2000" b="1" spc="-8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not  </a:t>
            </a:r>
            <a:r>
              <a:rPr sz="2000" b="1" spc="-1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required</a:t>
            </a:r>
            <a:endParaRPr sz="2000">
              <a:highlight>
                <a:srgbClr val="FFFF00"/>
              </a:highlight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345947" y="2412492"/>
            <a:ext cx="11218545" cy="3846829"/>
            <a:chOff x="345947" y="2412492"/>
            <a:chExt cx="11218545" cy="3846829"/>
          </a:xfrm>
        </p:grpSpPr>
        <p:sp>
          <p:nvSpPr>
            <p:cNvPr id="7" name="object 7"/>
            <p:cNvSpPr/>
            <p:nvPr/>
          </p:nvSpPr>
          <p:spPr>
            <a:xfrm>
              <a:off x="353567" y="2420112"/>
              <a:ext cx="11203305" cy="3831590"/>
            </a:xfrm>
            <a:custGeom>
              <a:avLst/>
              <a:gdLst/>
              <a:ahLst/>
              <a:cxnLst/>
              <a:rect l="l" t="t" r="r" b="b"/>
              <a:pathLst>
                <a:path w="11203305" h="3831590">
                  <a:moveTo>
                    <a:pt x="11202924" y="0"/>
                  </a:moveTo>
                  <a:lnTo>
                    <a:pt x="0" y="0"/>
                  </a:lnTo>
                  <a:lnTo>
                    <a:pt x="0" y="3831336"/>
                  </a:lnTo>
                  <a:lnTo>
                    <a:pt x="11202924" y="3831336"/>
                  </a:lnTo>
                  <a:lnTo>
                    <a:pt x="11202924" y="0"/>
                  </a:lnTo>
                  <a:close/>
                </a:path>
              </a:pathLst>
            </a:custGeom>
            <a:solidFill>
              <a:srgbClr val="EBE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3567" y="2420112"/>
              <a:ext cx="11203305" cy="3831590"/>
            </a:xfrm>
            <a:custGeom>
              <a:avLst/>
              <a:gdLst/>
              <a:ahLst/>
              <a:cxnLst/>
              <a:rect l="l" t="t" r="r" b="b"/>
              <a:pathLst>
                <a:path w="11203305" h="3831590">
                  <a:moveTo>
                    <a:pt x="0" y="3831336"/>
                  </a:moveTo>
                  <a:lnTo>
                    <a:pt x="11202924" y="3831336"/>
                  </a:lnTo>
                  <a:lnTo>
                    <a:pt x="11202924" y="0"/>
                  </a:lnTo>
                  <a:lnTo>
                    <a:pt x="0" y="0"/>
                  </a:lnTo>
                  <a:lnTo>
                    <a:pt x="0" y="3831336"/>
                  </a:lnTo>
                  <a:close/>
                </a:path>
              </a:pathLst>
            </a:custGeom>
            <a:ln w="15240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31698" y="2415540"/>
            <a:ext cx="11032490" cy="3772828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u="heavy" spc="-10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Chromato</a:t>
            </a:r>
            <a:r>
              <a:rPr lang="en-US" sz="1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-10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phores</a:t>
            </a:r>
            <a:r>
              <a:rPr sz="1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.</a:t>
            </a: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 </a:t>
            </a:r>
            <a:r>
              <a:rPr sz="1800" spc="-10" dirty="0">
                <a:latin typeface="Carlito"/>
                <a:cs typeface="Carlito"/>
              </a:rPr>
              <a:t>photosynthetic bacteria, contain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pigments used </a:t>
            </a:r>
            <a:r>
              <a:rPr sz="1800" dirty="0">
                <a:latin typeface="Carlito"/>
                <a:cs typeface="Carlito"/>
              </a:rPr>
              <a:t>in</a:t>
            </a:r>
            <a:r>
              <a:rPr sz="1800" spc="9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photosynthesis.</a:t>
            </a:r>
            <a:endParaRPr sz="1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Cell Inclusions: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such </a:t>
            </a:r>
            <a:r>
              <a:rPr sz="1800" dirty="0">
                <a:latin typeface="Carlito"/>
                <a:cs typeface="Carlito"/>
              </a:rPr>
              <a:t>as</a:t>
            </a:r>
            <a:r>
              <a:rPr sz="1800" dirty="0">
                <a:solidFill>
                  <a:srgbClr val="742117"/>
                </a:solidFill>
                <a:latin typeface="Carlito"/>
                <a:cs typeface="Carlito"/>
              </a:rPr>
              <a:t> </a:t>
            </a:r>
            <a:r>
              <a:rPr sz="1800" b="1" u="heavy" spc="-5" dirty="0">
                <a:solidFill>
                  <a:srgbClr val="742117"/>
                </a:solidFill>
                <a:uFill>
                  <a:solidFill>
                    <a:srgbClr val="742117"/>
                  </a:solidFill>
                </a:uFill>
                <a:latin typeface="Carlito"/>
                <a:cs typeface="Carlito"/>
              </a:rPr>
              <a:t>Granules</a:t>
            </a:r>
            <a:r>
              <a:rPr sz="1800" b="1" u="heavy" spc="-5" dirty="0">
                <a:uFill>
                  <a:solidFill>
                    <a:srgbClr val="742117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-10" dirty="0">
                <a:uFill>
                  <a:solidFill>
                    <a:srgbClr val="742117"/>
                  </a:solidFill>
                </a:uFill>
                <a:latin typeface="Carlito"/>
                <a:cs typeface="Carlito"/>
              </a:rPr>
              <a:t>(</a:t>
            </a:r>
            <a:r>
              <a:rPr sz="1800" spc="-10" dirty="0">
                <a:latin typeface="Carlito"/>
                <a:cs typeface="Carlito"/>
              </a:rPr>
              <a:t>contain glycogen </a:t>
            </a:r>
            <a:r>
              <a:rPr sz="1800" spc="-5" dirty="0">
                <a:latin typeface="Carlito"/>
                <a:cs typeface="Carlito"/>
              </a:rPr>
              <a:t>or </a:t>
            </a:r>
            <a:r>
              <a:rPr sz="1800" spc="-10" dirty="0">
                <a:latin typeface="Carlito"/>
                <a:cs typeface="Carlito"/>
              </a:rPr>
              <a:t>polyphosphate),</a:t>
            </a:r>
            <a:r>
              <a:rPr sz="1800" spc="-10" dirty="0">
                <a:solidFill>
                  <a:srgbClr val="742117"/>
                </a:solidFill>
                <a:latin typeface="Carlito"/>
                <a:cs typeface="Carlito"/>
              </a:rPr>
              <a:t> </a:t>
            </a:r>
            <a:r>
              <a:rPr sz="1800" b="1" u="heavy" spc="-15" dirty="0">
                <a:solidFill>
                  <a:srgbClr val="742117"/>
                </a:solidFill>
                <a:uFill>
                  <a:solidFill>
                    <a:srgbClr val="742117"/>
                  </a:solidFill>
                </a:uFill>
                <a:latin typeface="Carlito"/>
                <a:cs typeface="Carlito"/>
              </a:rPr>
              <a:t>Vesicles</a:t>
            </a:r>
            <a:r>
              <a:rPr sz="1800" b="1" spc="-15" dirty="0">
                <a:solidFill>
                  <a:srgbClr val="742117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(gas-filled</a:t>
            </a:r>
            <a:r>
              <a:rPr sz="1800" spc="7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vacuoles)</a:t>
            </a:r>
            <a:endParaRPr sz="1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Endospores: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7030A0"/>
                </a:solidFill>
                <a:latin typeface="Carlito"/>
                <a:cs typeface="Carlito"/>
              </a:rPr>
              <a:t>vegetative </a:t>
            </a:r>
            <a:r>
              <a:rPr sz="1800" spc="-5" dirty="0">
                <a:solidFill>
                  <a:srgbClr val="7030A0"/>
                </a:solidFill>
                <a:latin typeface="Carlito"/>
                <a:cs typeface="Carlito"/>
              </a:rPr>
              <a:t>cells of some </a:t>
            </a:r>
            <a:r>
              <a:rPr sz="1800" spc="-10" dirty="0">
                <a:solidFill>
                  <a:srgbClr val="7030A0"/>
                </a:solidFill>
                <a:latin typeface="Carlito"/>
                <a:cs typeface="Carlito"/>
              </a:rPr>
              <a:t>bacteria produce resting stages called </a:t>
            </a:r>
            <a:r>
              <a:rPr sz="1800" spc="-5" dirty="0">
                <a:solidFill>
                  <a:srgbClr val="7030A0"/>
                </a:solidFill>
                <a:latin typeface="Carlito"/>
                <a:cs typeface="Carlito"/>
              </a:rPr>
              <a:t>endospores. </a:t>
            </a:r>
            <a:r>
              <a:rPr sz="1800" spc="-10" dirty="0">
                <a:solidFill>
                  <a:srgbClr val="7030A0"/>
                </a:solidFill>
                <a:latin typeface="Carlito"/>
                <a:cs typeface="Carlito"/>
              </a:rPr>
              <a:t>Examples are</a:t>
            </a:r>
            <a:r>
              <a:rPr sz="1800" spc="204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1800" i="1" spc="-5" dirty="0">
                <a:solidFill>
                  <a:srgbClr val="7030A0"/>
                </a:solidFill>
                <a:latin typeface="Carlito"/>
                <a:cs typeface="Carlito"/>
              </a:rPr>
              <a:t>Bacillus</a:t>
            </a:r>
            <a:endParaRPr sz="1800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7030A0"/>
                </a:solidFill>
                <a:latin typeface="Carlito"/>
                <a:cs typeface="Carlito"/>
              </a:rPr>
              <a:t>and </a:t>
            </a:r>
            <a:r>
              <a:rPr sz="1800" i="1" spc="-10" dirty="0">
                <a:solidFill>
                  <a:srgbClr val="7030A0"/>
                </a:solidFill>
                <a:latin typeface="Carlito"/>
                <a:cs typeface="Carlito"/>
              </a:rPr>
              <a:t>Clostridium</a:t>
            </a:r>
            <a:r>
              <a:rPr sz="1800" i="1" spc="-10" dirty="0">
                <a:latin typeface="Carlito"/>
                <a:cs typeface="Carlito"/>
              </a:rPr>
              <a:t>. </a:t>
            </a:r>
            <a:r>
              <a:rPr sz="1800" b="1" i="1" spc="-5" dirty="0">
                <a:latin typeface="Carlito"/>
                <a:cs typeface="Carlito"/>
              </a:rPr>
              <a:t>Bacteria produce one endospore while fungi produce high number of spores </a:t>
            </a:r>
            <a:r>
              <a:rPr sz="1800" b="1" i="1" dirty="0">
                <a:latin typeface="Carlito"/>
                <a:cs typeface="Carlito"/>
              </a:rPr>
              <a:t>(usually</a:t>
            </a:r>
            <a:r>
              <a:rPr sz="1800" b="1" i="1" spc="240" dirty="0">
                <a:latin typeface="Carlito"/>
                <a:cs typeface="Carlito"/>
              </a:rPr>
              <a:t> </a:t>
            </a:r>
            <a:r>
              <a:rPr sz="1800" b="1" i="1" spc="-10" dirty="0">
                <a:latin typeface="Carlito"/>
                <a:cs typeface="Carlito"/>
              </a:rPr>
              <a:t>external).</a:t>
            </a:r>
            <a:endParaRPr sz="1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Flagella: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The primary function of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flagellum is that of</a:t>
            </a:r>
            <a:r>
              <a:rPr sz="1800" spc="50" dirty="0">
                <a:latin typeface="Carlito"/>
                <a:cs typeface="Carlito"/>
              </a:rPr>
              <a:t> </a:t>
            </a:r>
            <a:r>
              <a:rPr sz="1800" b="1" spc="-10" dirty="0">
                <a:latin typeface="Carlito"/>
                <a:cs typeface="Carlito"/>
              </a:rPr>
              <a:t>locomotion</a:t>
            </a:r>
            <a:endParaRPr sz="1800" b="1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Capsule</a:t>
            </a:r>
            <a:r>
              <a:rPr sz="1800" spc="-5" dirty="0">
                <a:latin typeface="Carlito"/>
                <a:cs typeface="Carlito"/>
              </a:rPr>
              <a:t>: it </a:t>
            </a:r>
            <a:r>
              <a:rPr sz="1800" b="1" dirty="0">
                <a:latin typeface="Carlito"/>
                <a:cs typeface="Carlito"/>
              </a:rPr>
              <a:t>enhances the </a:t>
            </a:r>
            <a:r>
              <a:rPr sz="1800" b="1" spc="-5" dirty="0">
                <a:latin typeface="Carlito"/>
                <a:cs typeface="Carlito"/>
              </a:rPr>
              <a:t>ability of </a:t>
            </a:r>
            <a:r>
              <a:rPr sz="1800" b="1" spc="-10" dirty="0">
                <a:latin typeface="Carlito"/>
                <a:cs typeface="Carlito"/>
              </a:rPr>
              <a:t>bacteria to </a:t>
            </a:r>
            <a:r>
              <a:rPr sz="1800" b="1" spc="-5" dirty="0">
                <a:latin typeface="Carlito"/>
                <a:cs typeface="Carlito"/>
              </a:rPr>
              <a:t>cause disease </a:t>
            </a:r>
            <a:r>
              <a:rPr sz="1800" dirty="0">
                <a:latin typeface="Carlito"/>
                <a:cs typeface="Carlito"/>
              </a:rPr>
              <a:t>(e.g. </a:t>
            </a:r>
            <a:r>
              <a:rPr sz="1800" spc="-10" dirty="0">
                <a:latin typeface="Carlito"/>
                <a:cs typeface="Carlito"/>
              </a:rPr>
              <a:t>prevents</a:t>
            </a:r>
            <a:r>
              <a:rPr sz="1800" spc="7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phagocytosis).</a:t>
            </a:r>
            <a:endParaRPr sz="1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Fimbriae: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is used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b="1" spc="-15" dirty="0">
                <a:latin typeface="Carlito"/>
                <a:cs typeface="Carlito"/>
              </a:rPr>
              <a:t>attach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10" dirty="0">
                <a:latin typeface="Carlito"/>
                <a:cs typeface="Carlito"/>
              </a:rPr>
              <a:t>bacterium to </a:t>
            </a:r>
            <a:r>
              <a:rPr sz="1800" b="1" dirty="0">
                <a:latin typeface="Carlito"/>
                <a:cs typeface="Carlito"/>
              </a:rPr>
              <a:t>a</a:t>
            </a:r>
            <a:r>
              <a:rPr sz="1800" b="1" spc="7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surface</a:t>
            </a:r>
            <a:r>
              <a:rPr sz="1800" spc="-5" dirty="0"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A pilus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(plural: pili) </a:t>
            </a:r>
            <a:r>
              <a:rPr sz="1800" spc="-5" dirty="0">
                <a:latin typeface="Carlito"/>
                <a:cs typeface="Carlito"/>
              </a:rPr>
              <a:t>is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5" dirty="0">
                <a:latin typeface="Carlito"/>
                <a:cs typeface="Carlito"/>
              </a:rPr>
              <a:t>hair-like </a:t>
            </a:r>
            <a:r>
              <a:rPr sz="1800" spc="-5" dirty="0">
                <a:latin typeface="Carlito"/>
                <a:cs typeface="Carlito"/>
              </a:rPr>
              <a:t>appendage </a:t>
            </a:r>
            <a:r>
              <a:rPr sz="1800" spc="-10" dirty="0">
                <a:latin typeface="Carlito"/>
                <a:cs typeface="Carlito"/>
              </a:rPr>
              <a:t>found </a:t>
            </a:r>
            <a:r>
              <a:rPr sz="1800" spc="-5" dirty="0">
                <a:latin typeface="Carlito"/>
                <a:cs typeface="Carlito"/>
              </a:rPr>
              <a:t>on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surface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many bacteria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archaea. Conjugative</a:t>
            </a:r>
            <a:r>
              <a:rPr sz="1800" spc="3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pili</a:t>
            </a:r>
            <a:endParaRPr sz="1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1085"/>
              </a:spcBef>
            </a:pPr>
            <a:r>
              <a:rPr sz="1800" spc="-5" dirty="0">
                <a:latin typeface="Carlito"/>
                <a:cs typeface="Carlito"/>
              </a:rPr>
              <a:t>allow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5" dirty="0">
                <a:latin typeface="Carlito"/>
                <a:cs typeface="Carlito"/>
              </a:rPr>
              <a:t>transfer </a:t>
            </a:r>
            <a:r>
              <a:rPr sz="1800" spc="-5" dirty="0">
                <a:latin typeface="Carlito"/>
                <a:cs typeface="Carlito"/>
              </a:rPr>
              <a:t>of DNA between</a:t>
            </a:r>
            <a:r>
              <a:rPr sz="1800" spc="5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bacteria.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666490" y="210769"/>
            <a:ext cx="405002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45" dirty="0"/>
              <a:t>Prokaryotes, </a:t>
            </a:r>
            <a:r>
              <a:rPr sz="3200" spc="-265" dirty="0"/>
              <a:t>cell</a:t>
            </a:r>
            <a:r>
              <a:rPr sz="3200" spc="-605" dirty="0"/>
              <a:t> </a:t>
            </a:r>
            <a:r>
              <a:rPr sz="3200" spc="-220" dirty="0"/>
              <a:t>structure</a:t>
            </a:r>
            <a:endParaRPr sz="3200"/>
          </a:p>
        </p:txBody>
      </p:sp>
      <p:sp>
        <p:nvSpPr>
          <p:cNvPr id="11" name="object 11"/>
          <p:cNvSpPr txBox="1"/>
          <p:nvPr/>
        </p:nvSpPr>
        <p:spPr>
          <a:xfrm>
            <a:off x="2455164" y="1822704"/>
            <a:ext cx="6383020" cy="424180"/>
          </a:xfrm>
          <a:prstGeom prst="rect">
            <a:avLst/>
          </a:prstGeom>
          <a:solidFill>
            <a:srgbClr val="742117"/>
          </a:solidFill>
        </p:spPr>
        <p:txBody>
          <a:bodyPr vert="horz" wrap="square" lIns="0" tIns="0" rIns="0" bIns="0" rtlCol="0">
            <a:spAutoFit/>
          </a:bodyPr>
          <a:lstStyle/>
          <a:p>
            <a:pPr marL="514984">
              <a:lnSpc>
                <a:spcPts val="2800"/>
              </a:lnSpc>
            </a:pPr>
            <a:r>
              <a:rPr sz="2400" b="1" i="1" u="heavy" spc="-5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Additional </a:t>
            </a:r>
            <a:r>
              <a:rPr sz="2400" b="1" i="1" u="heavy" spc="-15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internal </a:t>
            </a:r>
            <a:r>
              <a:rPr sz="2400" b="1" i="1" u="heavy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and </a:t>
            </a:r>
            <a:r>
              <a:rPr sz="2400" b="1" i="1" u="heavy" spc="-20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external</a:t>
            </a:r>
            <a:r>
              <a:rPr sz="2400" b="1" i="1" u="heavy" spc="15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 </a:t>
            </a:r>
            <a:r>
              <a:rPr sz="2400" b="1" i="1" u="heavy" spc="-10" dirty="0">
                <a:solidFill>
                  <a:srgbClr val="E9E4DC"/>
                </a:solidFill>
                <a:uFill>
                  <a:solidFill>
                    <a:srgbClr val="E9E4DC"/>
                  </a:solidFill>
                </a:uFill>
                <a:latin typeface="Carlito"/>
                <a:cs typeface="Carlito"/>
              </a:rPr>
              <a:t>structures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6611" y="679226"/>
            <a:ext cx="60801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C00000"/>
                </a:solidFill>
                <a:latin typeface="Carlito"/>
                <a:cs typeface="Carlito"/>
              </a:rPr>
              <a:t>NOTE:</a:t>
            </a:r>
            <a:endParaRPr sz="2400" dirty="0">
              <a:solidFill>
                <a:srgbClr val="C00000"/>
              </a:solid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Other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internal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and </a:t>
            </a:r>
            <a:r>
              <a:rPr sz="2400" b="1" u="heavy" spc="-1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external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structures </a:t>
            </a:r>
            <a:r>
              <a:rPr sz="2400" b="1" u="heavy" spc="-2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may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1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exist</a:t>
            </a:r>
            <a:endParaRPr sz="2400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843</Words>
  <Application>Microsoft Office PowerPoint</Application>
  <PresentationFormat>Widescreen</PresentationFormat>
  <Paragraphs>126</Paragraphs>
  <Slides>15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Carlito</vt:lpstr>
      <vt:lpstr>Courier New</vt:lpstr>
      <vt:lpstr>Times New Roman</vt:lpstr>
      <vt:lpstr>Trebuchet MS</vt:lpstr>
      <vt:lpstr>Office Theme</vt:lpstr>
      <vt:lpstr>PowerPoint Presentation</vt:lpstr>
      <vt:lpstr>Prokaryotes, cell structure</vt:lpstr>
      <vt:lpstr>Prokaryotes, cell structure Cytoplasm</vt:lpstr>
      <vt:lpstr>Ribosoms</vt:lpstr>
      <vt:lpstr>PowerPoint Presentation</vt:lpstr>
      <vt:lpstr>Nuclear region.</vt:lpstr>
      <vt:lpstr>Not required</vt:lpstr>
      <vt:lpstr>PowerPoint Presentation</vt:lpstr>
      <vt:lpstr>Prokaryotes, cell structure</vt:lpstr>
      <vt:lpstr>PowerPoint Presentation</vt:lpstr>
      <vt:lpstr>Overview of prokaryotic</vt:lpstr>
      <vt:lpstr>Prokaryotes Size, shape and arrangement</vt:lpstr>
      <vt:lpstr>Prokaryotes Size, shape and arrangement</vt:lpstr>
      <vt:lpstr>Size, shape and arrangement</vt:lpstr>
      <vt:lpstr>Not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Aldossary</cp:lastModifiedBy>
  <cp:revision>8</cp:revision>
  <dcterms:created xsi:type="dcterms:W3CDTF">2023-09-16T13:59:13Z</dcterms:created>
  <dcterms:modified xsi:type="dcterms:W3CDTF">2023-09-19T03:44:34Z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2023-09-16T00:00:00Z</vt:filetime>
  </property>
</Properties>
</file>