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06045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404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0404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06045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404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06045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404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06045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06045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12188952" y="0"/>
                </a:moveTo>
                <a:lnTo>
                  <a:pt x="0" y="0"/>
                </a:lnTo>
                <a:lnTo>
                  <a:pt x="0" y="64007"/>
                </a:lnTo>
                <a:lnTo>
                  <a:pt x="12188952" y="64007"/>
                </a:lnTo>
                <a:lnTo>
                  <a:pt x="12188952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94528" y="783082"/>
            <a:ext cx="1941195" cy="1113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0404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1632" y="1873732"/>
            <a:ext cx="11440795" cy="2084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0404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47527" y="6575552"/>
            <a:ext cx="213359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06045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55977" y="202133"/>
            <a:ext cx="2058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rebuchet MS"/>
                <a:cs typeface="Trebuchet MS"/>
              </a:rPr>
              <a:t>140MIC: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Microbiology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045">
              <a:lnSpc>
                <a:spcPts val="11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667000" y="2248958"/>
            <a:ext cx="6477000" cy="1895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endParaRPr sz="3200" b="1" u="sng" dirty="0">
              <a:solidFill>
                <a:srgbClr val="C00000"/>
              </a:solidFill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 b="1" u="sng" dirty="0">
              <a:solidFill>
                <a:srgbClr val="C00000"/>
              </a:solidFill>
              <a:cs typeface="Trebuchet MS"/>
            </a:endParaRPr>
          </a:p>
          <a:p>
            <a:pPr marL="12065" marR="5080" algn="ctr">
              <a:lnSpc>
                <a:spcPts val="3460"/>
              </a:lnSpc>
            </a:pPr>
            <a:r>
              <a:rPr sz="3200" b="1" u="sng" spc="-110" dirty="0">
                <a:solidFill>
                  <a:srgbClr val="C00000"/>
                </a:solidFill>
                <a:cs typeface="Trebuchet MS"/>
              </a:rPr>
              <a:t>Microbial </a:t>
            </a:r>
            <a:r>
              <a:rPr sz="3200" b="1" u="sng" spc="-220" dirty="0">
                <a:solidFill>
                  <a:srgbClr val="C00000"/>
                </a:solidFill>
                <a:cs typeface="Trebuchet MS"/>
              </a:rPr>
              <a:t>cell</a:t>
            </a:r>
            <a:r>
              <a:rPr sz="3200" b="1" u="sng" spc="-450" dirty="0">
                <a:solidFill>
                  <a:srgbClr val="C00000"/>
                </a:solidFill>
                <a:cs typeface="Trebuchet MS"/>
              </a:rPr>
              <a:t> </a:t>
            </a:r>
            <a:r>
              <a:rPr sz="3200" b="1" u="sng" spc="-155" dirty="0">
                <a:solidFill>
                  <a:srgbClr val="C00000"/>
                </a:solidFill>
                <a:cs typeface="Trebuchet MS"/>
              </a:rPr>
              <a:t>structure Prokaryotes-</a:t>
            </a:r>
            <a:endParaRPr lang="en-US" sz="3200" b="1" u="sng" spc="-155" dirty="0">
              <a:solidFill>
                <a:srgbClr val="C00000"/>
              </a:solidFill>
              <a:cs typeface="Trebuchet MS"/>
            </a:endParaRPr>
          </a:p>
          <a:p>
            <a:pPr marL="12065" marR="5080" algn="ctr">
              <a:lnSpc>
                <a:spcPts val="3460"/>
              </a:lnSpc>
            </a:pPr>
            <a:r>
              <a:rPr lang="en-US" sz="3200" b="1" u="sng" spc="-155" dirty="0">
                <a:solidFill>
                  <a:srgbClr val="C00000"/>
                </a:solidFill>
                <a:cs typeface="Trebuchet MS"/>
              </a:rPr>
              <a:t>Part</a:t>
            </a:r>
            <a:r>
              <a:rPr sz="3200" b="1" u="sng" spc="-155" dirty="0">
                <a:solidFill>
                  <a:srgbClr val="C00000"/>
                </a:solidFill>
                <a:cs typeface="Trebuchet MS"/>
              </a:rPr>
              <a:t>1</a:t>
            </a:r>
            <a:endParaRPr sz="3200" b="1" u="sng" dirty="0">
              <a:solidFill>
                <a:srgbClr val="C00000"/>
              </a:solidFill>
              <a:cs typeface="Trebuchet 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6949DF-A82F-BFA3-F6EF-66FF6191F01C}"/>
              </a:ext>
            </a:extLst>
          </p:cNvPr>
          <p:cNvSpPr txBox="1"/>
          <p:nvPr/>
        </p:nvSpPr>
        <p:spPr>
          <a:xfrm>
            <a:off x="2857500" y="125842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u="sng" spc="-220" dirty="0">
                <a:solidFill>
                  <a:srgbClr val="C00000"/>
                </a:solidFill>
                <a:cs typeface="Trebuchet MS"/>
              </a:rPr>
              <a:t>Lecture-8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6425" y="826814"/>
            <a:ext cx="8378190" cy="5416550"/>
            <a:chOff x="1596425" y="826814"/>
            <a:chExt cx="8378190" cy="5416550"/>
          </a:xfrm>
        </p:grpSpPr>
        <p:sp>
          <p:nvSpPr>
            <p:cNvPr id="3" name="object 3"/>
            <p:cNvSpPr/>
            <p:nvPr/>
          </p:nvSpPr>
          <p:spPr>
            <a:xfrm>
              <a:off x="1596425" y="826814"/>
              <a:ext cx="8378154" cy="54162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5536" y="1107947"/>
              <a:ext cx="2839720" cy="388620"/>
            </a:xfrm>
            <a:custGeom>
              <a:avLst/>
              <a:gdLst/>
              <a:ahLst/>
              <a:cxnLst/>
              <a:rect l="l" t="t" r="r" b="b"/>
              <a:pathLst>
                <a:path w="2839720" h="388619">
                  <a:moveTo>
                    <a:pt x="2774442" y="0"/>
                  </a:moveTo>
                  <a:lnTo>
                    <a:pt x="64770" y="0"/>
                  </a:lnTo>
                  <a:lnTo>
                    <a:pt x="39540" y="5083"/>
                  </a:lnTo>
                  <a:lnTo>
                    <a:pt x="18954" y="18954"/>
                  </a:lnTo>
                  <a:lnTo>
                    <a:pt x="5083" y="39540"/>
                  </a:lnTo>
                  <a:lnTo>
                    <a:pt x="0" y="64769"/>
                  </a:lnTo>
                  <a:lnTo>
                    <a:pt x="0" y="323850"/>
                  </a:lnTo>
                  <a:lnTo>
                    <a:pt x="5083" y="349079"/>
                  </a:lnTo>
                  <a:lnTo>
                    <a:pt x="18954" y="369665"/>
                  </a:lnTo>
                  <a:lnTo>
                    <a:pt x="39540" y="383536"/>
                  </a:lnTo>
                  <a:lnTo>
                    <a:pt x="64770" y="388619"/>
                  </a:lnTo>
                  <a:lnTo>
                    <a:pt x="2774442" y="388619"/>
                  </a:lnTo>
                  <a:lnTo>
                    <a:pt x="2799671" y="383536"/>
                  </a:lnTo>
                  <a:lnTo>
                    <a:pt x="2820257" y="369665"/>
                  </a:lnTo>
                  <a:lnTo>
                    <a:pt x="2834128" y="349079"/>
                  </a:lnTo>
                  <a:lnTo>
                    <a:pt x="2839212" y="323850"/>
                  </a:lnTo>
                  <a:lnTo>
                    <a:pt x="2839212" y="64769"/>
                  </a:lnTo>
                  <a:lnTo>
                    <a:pt x="2834128" y="39540"/>
                  </a:lnTo>
                  <a:lnTo>
                    <a:pt x="2820257" y="18954"/>
                  </a:lnTo>
                  <a:lnTo>
                    <a:pt x="2799671" y="5083"/>
                  </a:lnTo>
                  <a:lnTo>
                    <a:pt x="2774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08575" y="154686"/>
            <a:ext cx="19138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highlight>
                  <a:srgbClr val="FFFF00"/>
                </a:highlight>
              </a:rPr>
              <a:t>Not</a:t>
            </a:r>
            <a:r>
              <a:rPr sz="2800" spc="-55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sz="2800" spc="-15" dirty="0">
                <a:solidFill>
                  <a:srgbClr val="FF0000"/>
                </a:solidFill>
                <a:highlight>
                  <a:srgbClr val="FFFF00"/>
                </a:highlight>
              </a:rPr>
              <a:t>required</a:t>
            </a:r>
            <a:endParaRPr sz="2800" dirty="0">
              <a:highlight>
                <a:srgbClr val="FFFF00"/>
              </a:highlight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72490" y="154686"/>
            <a:ext cx="3527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06FC0"/>
                </a:solidFill>
                <a:latin typeface="Carlito"/>
                <a:cs typeface="Carlito"/>
              </a:rPr>
              <a:t>Gram-positive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cell</a:t>
            </a:r>
            <a:r>
              <a:rPr sz="2800" b="1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rlito"/>
                <a:cs typeface="Carlito"/>
              </a:rPr>
              <a:t>walls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14800" y="-31010"/>
            <a:ext cx="4572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C00000"/>
                </a:solidFill>
              </a:rPr>
              <a:t>Gram-negative </a:t>
            </a:r>
            <a:r>
              <a:rPr sz="2800" dirty="0">
                <a:solidFill>
                  <a:srgbClr val="C00000"/>
                </a:solidFill>
              </a:rPr>
              <a:t>Cell</a:t>
            </a:r>
            <a:r>
              <a:rPr sz="2800" spc="-5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walls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2915" y="724929"/>
            <a:ext cx="11263630" cy="55534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75814" algn="l"/>
              </a:tabLst>
            </a:pPr>
            <a:r>
              <a:rPr sz="2400" b="1" u="heavy" spc="-10" dirty="0">
                <a:solidFill>
                  <a:srgbClr val="E648AC"/>
                </a:solidFill>
                <a:uFill>
                  <a:solidFill>
                    <a:srgbClr val="E648AC"/>
                  </a:solidFill>
                </a:uFill>
                <a:cs typeface="Carlito"/>
              </a:rPr>
              <a:t>Outer</a:t>
            </a:r>
            <a:r>
              <a:rPr sz="2400" b="1" u="heavy" spc="5" dirty="0">
                <a:solidFill>
                  <a:srgbClr val="E648AC"/>
                </a:solidFill>
                <a:uFill>
                  <a:solidFill>
                    <a:srgbClr val="E648AC"/>
                  </a:solidFill>
                </a:uFill>
                <a:cs typeface="Carlito"/>
              </a:rPr>
              <a:t> </a:t>
            </a:r>
            <a:r>
              <a:rPr sz="2400" b="1" u="heavy" spc="-10" dirty="0">
                <a:solidFill>
                  <a:srgbClr val="E648AC"/>
                </a:solidFill>
                <a:uFill>
                  <a:solidFill>
                    <a:srgbClr val="E648AC"/>
                  </a:solidFill>
                </a:uFill>
                <a:cs typeface="Carlito"/>
              </a:rPr>
              <a:t>membrane:</a:t>
            </a:r>
            <a:r>
              <a:rPr sz="2400" spc="-5" dirty="0">
                <a:cs typeface="Carlito"/>
              </a:rPr>
              <a:t>(Primarily </a:t>
            </a:r>
            <a:r>
              <a:rPr sz="2400" dirty="0">
                <a:cs typeface="Carlito"/>
              </a:rPr>
              <a:t>in </a:t>
            </a:r>
            <a:r>
              <a:rPr sz="2400" spc="-10" dirty="0">
                <a:cs typeface="Carlito"/>
              </a:rPr>
              <a:t>gram -ve</a:t>
            </a:r>
            <a:r>
              <a:rPr sz="2400" spc="15" dirty="0">
                <a:cs typeface="Carlito"/>
              </a:rPr>
              <a:t> </a:t>
            </a:r>
            <a:r>
              <a:rPr sz="2400" spc="-5" dirty="0">
                <a:cs typeface="Carlito"/>
              </a:rPr>
              <a:t>bacteria)</a:t>
            </a:r>
            <a:endParaRPr sz="2400" dirty="0">
              <a:cs typeface="Carlito"/>
            </a:endParaRPr>
          </a:p>
          <a:p>
            <a:pPr marL="12700" marR="321945">
              <a:lnSpc>
                <a:spcPct val="100000"/>
              </a:lnSpc>
              <a:buFont typeface="Courier New"/>
              <a:buChar char="o"/>
              <a:tabLst>
                <a:tab pos="221615" algn="l"/>
              </a:tabLst>
            </a:pPr>
            <a:r>
              <a:rPr sz="2400" spc="-5" dirty="0">
                <a:cs typeface="Carlito"/>
              </a:rPr>
              <a:t>Outer </a:t>
            </a:r>
            <a:r>
              <a:rPr sz="2400" spc="-10" dirty="0">
                <a:cs typeface="Carlito"/>
              </a:rPr>
              <a:t>membrane </a:t>
            </a:r>
            <a:r>
              <a:rPr sz="2400" b="1" dirty="0">
                <a:cs typeface="Carlito"/>
              </a:rPr>
              <a:t>is </a:t>
            </a:r>
            <a:r>
              <a:rPr sz="2400" b="1" spc="-10" dirty="0">
                <a:cs typeface="Carlito"/>
              </a:rPr>
              <a:t>bilayer membrane attached covalently </a:t>
            </a:r>
            <a:r>
              <a:rPr sz="2400" b="1" spc="-15" dirty="0">
                <a:cs typeface="Carlito"/>
              </a:rPr>
              <a:t>to </a:t>
            </a:r>
            <a:r>
              <a:rPr sz="2400" b="1" dirty="0">
                <a:cs typeface="Carlito"/>
              </a:rPr>
              <a:t>the </a:t>
            </a:r>
            <a:r>
              <a:rPr sz="2400" b="1" spc="-5" dirty="0">
                <a:cs typeface="Carlito"/>
              </a:rPr>
              <a:t>peptidoglycan by </a:t>
            </a:r>
            <a:r>
              <a:rPr sz="2400" b="1" dirty="0">
                <a:cs typeface="Carlito"/>
              </a:rPr>
              <a:t>a </a:t>
            </a:r>
            <a:r>
              <a:rPr sz="2400" b="1" spc="-15" dirty="0">
                <a:cs typeface="Carlito"/>
              </a:rPr>
              <a:t>layer </a:t>
            </a:r>
            <a:r>
              <a:rPr sz="2400" b="1" spc="-5" dirty="0">
                <a:cs typeface="Carlito"/>
              </a:rPr>
              <a:t>of </a:t>
            </a:r>
            <a:r>
              <a:rPr sz="2400" b="1" spc="-10" dirty="0">
                <a:cs typeface="Carlito"/>
              </a:rPr>
              <a:t>lipoprotein  </a:t>
            </a:r>
            <a:r>
              <a:rPr sz="2400" b="1" spc="-5" dirty="0">
                <a:cs typeface="Carlito"/>
              </a:rPr>
              <a:t>molecules.</a:t>
            </a:r>
            <a:endParaRPr sz="2400" b="1" dirty="0">
              <a:cs typeface="Carlito"/>
            </a:endParaRPr>
          </a:p>
          <a:p>
            <a:pPr marL="220979" indent="-208915">
              <a:lnSpc>
                <a:spcPct val="100000"/>
              </a:lnSpc>
              <a:buFont typeface="Courier New"/>
              <a:buChar char="o"/>
              <a:tabLst>
                <a:tab pos="221615" algn="l"/>
              </a:tabLst>
            </a:pPr>
            <a:r>
              <a:rPr sz="2400" b="1" spc="-5" dirty="0">
                <a:solidFill>
                  <a:srgbClr val="C00000"/>
                </a:solidFill>
                <a:highlight>
                  <a:srgbClr val="FFFF00"/>
                </a:highlight>
                <a:cs typeface="Carlito"/>
              </a:rPr>
              <a:t>Outer membrane </a:t>
            </a:r>
            <a:r>
              <a:rPr sz="2400" b="1" dirty="0">
                <a:solidFill>
                  <a:srgbClr val="C00000"/>
                </a:solidFill>
                <a:highlight>
                  <a:srgbClr val="FFFF00"/>
                </a:highlight>
                <a:cs typeface="Carlito"/>
              </a:rPr>
              <a:t>is </a:t>
            </a:r>
            <a:r>
              <a:rPr sz="2400" b="1" spc="-10" dirty="0">
                <a:solidFill>
                  <a:srgbClr val="C00000"/>
                </a:solidFill>
                <a:highlight>
                  <a:srgbClr val="FFFF00"/>
                </a:highlight>
                <a:cs typeface="Carlito"/>
              </a:rPr>
              <a:t>consists</a:t>
            </a:r>
            <a:r>
              <a:rPr sz="2400" b="1" spc="10" dirty="0">
                <a:solidFill>
                  <a:srgbClr val="C00000"/>
                </a:solidFill>
                <a:highlight>
                  <a:srgbClr val="FFFF00"/>
                </a:highlight>
                <a:cs typeface="Carlito"/>
              </a:rPr>
              <a:t> </a:t>
            </a:r>
            <a:r>
              <a:rPr sz="2400" b="1" spc="-5" dirty="0">
                <a:solidFill>
                  <a:srgbClr val="C00000"/>
                </a:solidFill>
                <a:highlight>
                  <a:srgbClr val="FFFF00"/>
                </a:highlight>
                <a:cs typeface="Carlito"/>
              </a:rPr>
              <a:t>of:</a:t>
            </a:r>
            <a:endParaRPr sz="2400" b="1" dirty="0">
              <a:solidFill>
                <a:srgbClr val="C00000"/>
              </a:solidFill>
              <a:highlight>
                <a:srgbClr val="FFFF00"/>
              </a:highlight>
              <a:cs typeface="Carlito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FF0000"/>
                </a:solidFill>
                <a:cs typeface="Carlito"/>
              </a:rPr>
              <a:t>lipoproteins</a:t>
            </a:r>
            <a:endParaRPr sz="2400" b="1" dirty="0">
              <a:cs typeface="Carlito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cs typeface="Carlito"/>
              </a:rPr>
              <a:t>phospholipids</a:t>
            </a:r>
            <a:endParaRPr sz="2400" b="1" dirty="0">
              <a:cs typeface="Carlito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cs typeface="Carlito"/>
              </a:rPr>
              <a:t>lipopolysaccharides (LPS) </a:t>
            </a:r>
            <a:r>
              <a:rPr sz="2400" b="1" spc="-5" dirty="0">
                <a:cs typeface="Carlito"/>
              </a:rPr>
              <a:t>also </a:t>
            </a:r>
            <a:r>
              <a:rPr sz="2400" b="1" spc="-5" dirty="0">
                <a:highlight>
                  <a:srgbClr val="FFFF00"/>
                </a:highlight>
                <a:cs typeface="Carlito"/>
              </a:rPr>
              <a:t>called</a:t>
            </a:r>
            <a:r>
              <a:rPr sz="2400" b="1" spc="55" dirty="0">
                <a:highlight>
                  <a:srgbClr val="FFFF00"/>
                </a:highlight>
                <a:cs typeface="Carlito"/>
              </a:rPr>
              <a:t> </a:t>
            </a:r>
            <a:r>
              <a:rPr sz="2400" b="1" spc="-10" dirty="0">
                <a:highlight>
                  <a:srgbClr val="FFFF00"/>
                </a:highlight>
                <a:cs typeface="Carlito"/>
              </a:rPr>
              <a:t>endotoxin</a:t>
            </a:r>
            <a:r>
              <a:rPr lang="en-US" sz="2400" b="1" spc="-10" dirty="0">
                <a:highlight>
                  <a:srgbClr val="FFFF00"/>
                </a:highlight>
                <a:cs typeface="Carlito"/>
              </a:rPr>
              <a:t>.</a:t>
            </a:r>
            <a:endParaRPr sz="2400" b="1" dirty="0">
              <a:highlight>
                <a:srgbClr val="FFFF00"/>
              </a:highlight>
              <a:cs typeface="Carlito"/>
            </a:endParaRPr>
          </a:p>
          <a:p>
            <a:pPr marL="525780">
              <a:lnSpc>
                <a:spcPct val="100000"/>
              </a:lnSpc>
            </a:pPr>
            <a:r>
              <a:rPr sz="2400" spc="-5" dirty="0">
                <a:cs typeface="Carlito"/>
              </a:rPr>
              <a:t>lipopolysaccharides </a:t>
            </a:r>
            <a:r>
              <a:rPr sz="2400" spc="-10" dirty="0">
                <a:cs typeface="Carlito"/>
              </a:rPr>
              <a:t>consists </a:t>
            </a:r>
            <a:r>
              <a:rPr sz="2400" spc="-5" dirty="0">
                <a:cs typeface="Carlito"/>
              </a:rPr>
              <a:t>of </a:t>
            </a:r>
            <a:endParaRPr lang="en-US" sz="2400" spc="-5" dirty="0">
              <a:solidFill>
                <a:srgbClr val="00AF50"/>
              </a:solidFill>
              <a:cs typeface="Carlito"/>
            </a:endParaRPr>
          </a:p>
          <a:p>
            <a:pPr marL="98298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AF50"/>
                </a:solidFill>
                <a:cs typeface="Carlito"/>
              </a:rPr>
              <a:t>p</a:t>
            </a:r>
            <a:r>
              <a:rPr sz="2400" b="1" dirty="0">
                <a:solidFill>
                  <a:srgbClr val="00AF50"/>
                </a:solidFill>
                <a:cs typeface="Carlito"/>
              </a:rPr>
              <a:t>olysaccharides</a:t>
            </a:r>
            <a:endParaRPr lang="en-US" sz="2400" b="1" dirty="0">
              <a:solidFill>
                <a:srgbClr val="00AF50"/>
              </a:solidFill>
              <a:cs typeface="Carlito"/>
            </a:endParaRPr>
          </a:p>
          <a:p>
            <a:pPr marL="982980" indent="-457200">
              <a:lnSpc>
                <a:spcPct val="100000"/>
              </a:lnSpc>
              <a:buFont typeface="+mj-lt"/>
              <a:buAutoNum type="arabicPeriod"/>
            </a:pPr>
            <a:r>
              <a:rPr sz="2400" b="1" dirty="0">
                <a:solidFill>
                  <a:srgbClr val="00AF50"/>
                </a:solidFill>
                <a:cs typeface="Carlito"/>
              </a:rPr>
              <a:t>O</a:t>
            </a:r>
            <a:r>
              <a:rPr sz="2400" b="1" spc="-15" dirty="0">
                <a:solidFill>
                  <a:srgbClr val="00AF50"/>
                </a:solidFill>
                <a:cs typeface="Carlito"/>
              </a:rPr>
              <a:t> </a:t>
            </a:r>
            <a:r>
              <a:rPr sz="2400" b="1" dirty="0">
                <a:solidFill>
                  <a:srgbClr val="00AF50"/>
                </a:solidFill>
                <a:cs typeface="Carlito"/>
              </a:rPr>
              <a:t>polysaccharide</a:t>
            </a:r>
            <a:endParaRPr lang="en-US" sz="2400" dirty="0">
              <a:cs typeface="Carlito"/>
            </a:endParaRPr>
          </a:p>
          <a:p>
            <a:pPr marL="982980" indent="-457200">
              <a:lnSpc>
                <a:spcPct val="100000"/>
              </a:lnSpc>
              <a:buFont typeface="+mj-lt"/>
              <a:buAutoNum type="arabicPeriod"/>
            </a:pPr>
            <a:r>
              <a:rPr sz="2400" b="1" dirty="0">
                <a:solidFill>
                  <a:srgbClr val="00AF50"/>
                </a:solidFill>
                <a:cs typeface="Carlito"/>
              </a:rPr>
              <a:t>lipid A </a:t>
            </a:r>
            <a:r>
              <a:rPr sz="2400" b="1" dirty="0">
                <a:cs typeface="Carlito"/>
              </a:rPr>
              <a:t>(</a:t>
            </a:r>
            <a:r>
              <a:rPr sz="2400" dirty="0">
                <a:cs typeface="Carlito"/>
              </a:rPr>
              <a:t>which is </a:t>
            </a:r>
            <a:r>
              <a:rPr sz="2400" spc="-5" dirty="0">
                <a:cs typeface="Carlito"/>
              </a:rPr>
              <a:t>responsible </a:t>
            </a:r>
            <a:r>
              <a:rPr sz="2400" spc="-15" dirty="0">
                <a:cs typeface="Carlito"/>
              </a:rPr>
              <a:t>for </a:t>
            </a:r>
            <a:r>
              <a:rPr sz="2400" dirty="0">
                <a:cs typeface="Carlito"/>
              </a:rPr>
              <a:t>the </a:t>
            </a:r>
            <a:r>
              <a:rPr sz="2400" spc="-15" dirty="0">
                <a:cs typeface="Carlito"/>
              </a:rPr>
              <a:t>toxic</a:t>
            </a:r>
            <a:r>
              <a:rPr sz="2400" spc="-30" dirty="0">
                <a:cs typeface="Carlito"/>
              </a:rPr>
              <a:t> </a:t>
            </a:r>
            <a:r>
              <a:rPr sz="2400" spc="-10" dirty="0">
                <a:cs typeface="Carlito"/>
              </a:rPr>
              <a:t>properties)</a:t>
            </a:r>
            <a:endParaRPr lang="en-US" sz="2400" spc="-10" dirty="0">
              <a:cs typeface="Carlito"/>
            </a:endParaRPr>
          </a:p>
          <a:p>
            <a:pPr marL="525780"/>
            <a:r>
              <a:rPr lang="en-US" sz="2400" u="sng" spc="-10" dirty="0">
                <a:solidFill>
                  <a:srgbClr val="C00000"/>
                </a:solidFill>
                <a:highlight>
                  <a:srgbClr val="00FFFF"/>
                </a:highlight>
                <a:cs typeface="Carlito"/>
              </a:rPr>
              <a:t>**-</a:t>
            </a:r>
            <a:r>
              <a:rPr lang="en-US" sz="2400" u="sng" spc="-10" dirty="0" err="1">
                <a:solidFill>
                  <a:srgbClr val="C00000"/>
                </a:solidFill>
                <a:highlight>
                  <a:srgbClr val="00FFFF"/>
                </a:highlight>
                <a:cs typeface="Carlito"/>
              </a:rPr>
              <a:t>ve</a:t>
            </a:r>
            <a:r>
              <a:rPr lang="en-US" sz="2400" u="sng" spc="-10" dirty="0">
                <a:solidFill>
                  <a:srgbClr val="C00000"/>
                </a:solidFill>
                <a:highlight>
                  <a:srgbClr val="00FFFF"/>
                </a:highlight>
                <a:cs typeface="Carlito"/>
              </a:rPr>
              <a:t> </a:t>
            </a:r>
            <a:r>
              <a:rPr lang="en-US" sz="2400" u="sng" spc="-5" dirty="0">
                <a:solidFill>
                  <a:srgbClr val="C00000"/>
                </a:solidFill>
                <a:highlight>
                  <a:srgbClr val="00FFFF"/>
                </a:highlight>
                <a:cs typeface="Carlito"/>
              </a:rPr>
              <a:t>bacteria </a:t>
            </a:r>
            <a:r>
              <a:rPr lang="en-US" sz="2400" u="sng" dirty="0">
                <a:solidFill>
                  <a:srgbClr val="C00000"/>
                </a:solidFill>
                <a:highlight>
                  <a:srgbClr val="00FFFF"/>
                </a:highlight>
                <a:cs typeface="Carlito"/>
              </a:rPr>
              <a:t>cell </a:t>
            </a:r>
            <a:r>
              <a:rPr lang="en-US" sz="2400" u="sng" spc="-10" dirty="0">
                <a:solidFill>
                  <a:srgbClr val="C00000"/>
                </a:solidFill>
                <a:highlight>
                  <a:srgbClr val="00FFFF"/>
                </a:highlight>
                <a:cs typeface="Carlito"/>
              </a:rPr>
              <a:t>wall </a:t>
            </a:r>
            <a:r>
              <a:rPr lang="en-US" sz="2400" u="sng" spc="-5" dirty="0">
                <a:solidFill>
                  <a:srgbClr val="C00000"/>
                </a:solidFill>
                <a:highlight>
                  <a:srgbClr val="00FFFF"/>
                </a:highlight>
                <a:cs typeface="Carlito"/>
              </a:rPr>
              <a:t>do </a:t>
            </a:r>
            <a:r>
              <a:rPr lang="en-US" sz="2400" b="1" u="sng" dirty="0">
                <a:solidFill>
                  <a:srgbClr val="C00000"/>
                </a:solidFill>
                <a:highlight>
                  <a:srgbClr val="00FFFF"/>
                </a:highlight>
                <a:cs typeface="Carlito"/>
              </a:rPr>
              <a:t>not </a:t>
            </a:r>
            <a:r>
              <a:rPr lang="en-US" sz="2400" u="sng" spc="-10" dirty="0">
                <a:solidFill>
                  <a:srgbClr val="C00000"/>
                </a:solidFill>
                <a:highlight>
                  <a:srgbClr val="00FFFF"/>
                </a:highlight>
                <a:cs typeface="Carlito"/>
              </a:rPr>
              <a:t>contain </a:t>
            </a:r>
            <a:r>
              <a:rPr lang="en-US" sz="2400" u="sng" spc="-5" dirty="0">
                <a:solidFill>
                  <a:srgbClr val="C00000"/>
                </a:solidFill>
                <a:highlight>
                  <a:srgbClr val="00FFFF"/>
                </a:highlight>
                <a:cs typeface="Carlito"/>
              </a:rPr>
              <a:t>teichoic</a:t>
            </a:r>
            <a:r>
              <a:rPr lang="en-US" sz="2400" u="sng" spc="15" dirty="0">
                <a:solidFill>
                  <a:srgbClr val="C00000"/>
                </a:solidFill>
                <a:highlight>
                  <a:srgbClr val="00FFFF"/>
                </a:highlight>
                <a:cs typeface="Carlito"/>
              </a:rPr>
              <a:t> </a:t>
            </a:r>
            <a:r>
              <a:rPr lang="en-US" sz="2400" u="sng" dirty="0">
                <a:solidFill>
                  <a:srgbClr val="C00000"/>
                </a:solidFill>
                <a:highlight>
                  <a:srgbClr val="00FFFF"/>
                </a:highlight>
                <a:cs typeface="Carlito"/>
              </a:rPr>
              <a:t>acids.</a:t>
            </a:r>
          </a:p>
          <a:p>
            <a:pPr marL="3727450" lvl="1">
              <a:lnSpc>
                <a:spcPct val="100000"/>
              </a:lnSpc>
              <a:spcBef>
                <a:spcPts val="5"/>
              </a:spcBef>
              <a:tabLst>
                <a:tab pos="3991610" algn="l"/>
              </a:tabLst>
            </a:pPr>
            <a:endParaRPr sz="2400" dirty="0">
              <a:cs typeface="Carlito"/>
            </a:endParaRPr>
          </a:p>
          <a:p>
            <a:pPr marL="417830" indent="-343535">
              <a:lnSpc>
                <a:spcPct val="100000"/>
              </a:lnSpc>
              <a:buFont typeface="Wingdings"/>
              <a:buChar char=""/>
              <a:tabLst>
                <a:tab pos="418465" algn="l"/>
              </a:tabLst>
            </a:pPr>
            <a:r>
              <a:rPr sz="2400" b="1" u="heavy" dirty="0"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cs typeface="Carlito"/>
              </a:rPr>
              <a:t>FUNCTION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cs typeface="Carlito"/>
              </a:rPr>
              <a:t>:</a:t>
            </a:r>
            <a:r>
              <a:rPr sz="2400" b="1" dirty="0">
                <a:cs typeface="Carlito"/>
              </a:rPr>
              <a:t> </a:t>
            </a:r>
            <a:r>
              <a:rPr sz="2400" spc="-10" dirty="0">
                <a:cs typeface="Carlito"/>
              </a:rPr>
              <a:t>controls </a:t>
            </a:r>
            <a:r>
              <a:rPr sz="2400" dirty="0">
                <a:cs typeface="Carlito"/>
              </a:rPr>
              <a:t>the </a:t>
            </a:r>
            <a:r>
              <a:rPr sz="2400" spc="-5" dirty="0">
                <a:cs typeface="Carlito"/>
              </a:rPr>
              <a:t>transport </a:t>
            </a:r>
            <a:r>
              <a:rPr sz="2400" dirty="0">
                <a:cs typeface="Carlito"/>
              </a:rPr>
              <a:t>of </a:t>
            </a:r>
            <a:r>
              <a:rPr sz="2400" spc="-5" dirty="0">
                <a:cs typeface="Carlito"/>
              </a:rPr>
              <a:t>certain </a:t>
            </a:r>
            <a:r>
              <a:rPr sz="2400" spc="-10" dirty="0">
                <a:cs typeface="Carlito"/>
              </a:rPr>
              <a:t>proteins. </a:t>
            </a:r>
            <a:r>
              <a:rPr sz="2400" spc="-5" dirty="0">
                <a:cs typeface="Carlito"/>
              </a:rPr>
              <a:t>Example: </a:t>
            </a:r>
            <a:r>
              <a:rPr sz="2400" spc="-10" dirty="0">
                <a:cs typeface="Carlito"/>
              </a:rPr>
              <a:t>protects gram -ve </a:t>
            </a:r>
            <a:r>
              <a:rPr sz="2400" spc="-5" dirty="0">
                <a:cs typeface="Carlito"/>
              </a:rPr>
              <a:t>bacteria </a:t>
            </a:r>
            <a:r>
              <a:rPr sz="2400" spc="-15" dirty="0">
                <a:cs typeface="Carlito"/>
              </a:rPr>
              <a:t>from</a:t>
            </a:r>
            <a:r>
              <a:rPr sz="2400" spc="70" dirty="0">
                <a:cs typeface="Carlito"/>
              </a:rPr>
              <a:t> </a:t>
            </a:r>
            <a:r>
              <a:rPr sz="2400" spc="-5" dirty="0">
                <a:cs typeface="Carlito"/>
              </a:rPr>
              <a:t>penicillin</a:t>
            </a:r>
            <a:r>
              <a:rPr lang="en-US" sz="2400" dirty="0">
                <a:cs typeface="Carlito"/>
              </a:rPr>
              <a:t> </a:t>
            </a:r>
            <a:r>
              <a:rPr sz="2400" spc="-5" dirty="0">
                <a:cs typeface="Carlito"/>
              </a:rPr>
              <a:t>by </a:t>
            </a:r>
            <a:r>
              <a:rPr sz="2400" dirty="0">
                <a:cs typeface="Carlito"/>
              </a:rPr>
              <a:t>inhibiting its </a:t>
            </a:r>
            <a:r>
              <a:rPr sz="2400" spc="-5" dirty="0">
                <a:cs typeface="Carlito"/>
              </a:rPr>
              <a:t>entrance </a:t>
            </a:r>
            <a:r>
              <a:rPr sz="2400" spc="-10" dirty="0">
                <a:cs typeface="Carlito"/>
              </a:rPr>
              <a:t>into </a:t>
            </a:r>
            <a:r>
              <a:rPr sz="2400" dirty="0">
                <a:cs typeface="Carlito"/>
              </a:rPr>
              <a:t>the</a:t>
            </a:r>
            <a:r>
              <a:rPr sz="2400" spc="-10" dirty="0">
                <a:cs typeface="Carlito"/>
              </a:rPr>
              <a:t> </a:t>
            </a:r>
            <a:r>
              <a:rPr sz="2400" dirty="0">
                <a:cs typeface="Carlito"/>
              </a:rPr>
              <a:t>cell.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297" y="405383"/>
            <a:ext cx="11633334" cy="5786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8575" y="154686"/>
            <a:ext cx="19138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highlight>
                  <a:srgbClr val="FFFF00"/>
                </a:highlight>
              </a:rPr>
              <a:t>Not</a:t>
            </a:r>
            <a:r>
              <a:rPr sz="2800" spc="-55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sz="2800" spc="-15" dirty="0">
                <a:solidFill>
                  <a:srgbClr val="FF0000"/>
                </a:solidFill>
                <a:highlight>
                  <a:srgbClr val="FFFF00"/>
                </a:highlight>
              </a:rPr>
              <a:t>required</a:t>
            </a:r>
            <a:endParaRPr sz="2800" dirty="0">
              <a:highlight>
                <a:srgbClr val="FFFF00"/>
              </a:highlight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663" y="2244851"/>
            <a:ext cx="2702560" cy="471170"/>
          </a:xfrm>
          <a:custGeom>
            <a:avLst/>
            <a:gdLst/>
            <a:ahLst/>
            <a:cxnLst/>
            <a:rect l="l" t="t" r="r" b="b"/>
            <a:pathLst>
              <a:path w="2702560" h="471169">
                <a:moveTo>
                  <a:pt x="0" y="78486"/>
                </a:moveTo>
                <a:lnTo>
                  <a:pt x="6168" y="47952"/>
                </a:lnTo>
                <a:lnTo>
                  <a:pt x="22988" y="23002"/>
                </a:lnTo>
                <a:lnTo>
                  <a:pt x="47936" y="6173"/>
                </a:lnTo>
                <a:lnTo>
                  <a:pt x="78486" y="0"/>
                </a:lnTo>
                <a:lnTo>
                  <a:pt x="2623566" y="0"/>
                </a:lnTo>
                <a:lnTo>
                  <a:pt x="2654099" y="6173"/>
                </a:lnTo>
                <a:lnTo>
                  <a:pt x="2679049" y="23002"/>
                </a:lnTo>
                <a:lnTo>
                  <a:pt x="2695878" y="47952"/>
                </a:lnTo>
                <a:lnTo>
                  <a:pt x="2702052" y="78486"/>
                </a:lnTo>
                <a:lnTo>
                  <a:pt x="2702052" y="392430"/>
                </a:lnTo>
                <a:lnTo>
                  <a:pt x="2695878" y="422963"/>
                </a:lnTo>
                <a:lnTo>
                  <a:pt x="2679049" y="447913"/>
                </a:lnTo>
                <a:lnTo>
                  <a:pt x="2654099" y="464742"/>
                </a:lnTo>
                <a:lnTo>
                  <a:pt x="2623566" y="470915"/>
                </a:lnTo>
                <a:lnTo>
                  <a:pt x="78486" y="470915"/>
                </a:lnTo>
                <a:lnTo>
                  <a:pt x="47936" y="464742"/>
                </a:lnTo>
                <a:lnTo>
                  <a:pt x="22988" y="447913"/>
                </a:lnTo>
                <a:lnTo>
                  <a:pt x="6168" y="422963"/>
                </a:lnTo>
                <a:lnTo>
                  <a:pt x="0" y="392430"/>
                </a:lnTo>
                <a:lnTo>
                  <a:pt x="0" y="78486"/>
                </a:lnTo>
                <a:close/>
              </a:path>
            </a:pathLst>
          </a:custGeom>
          <a:ln w="15240">
            <a:solidFill>
              <a:srgbClr val="E64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3420" y="2590800"/>
            <a:ext cx="7506780" cy="3875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600" y="152400"/>
            <a:ext cx="10058400" cy="231666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265"/>
              </a:spcBef>
            </a:pPr>
            <a:r>
              <a:rPr sz="2000" b="1" u="heavy" spc="-5" dirty="0">
                <a:solidFill>
                  <a:srgbClr val="C0000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Periplasmic</a:t>
            </a:r>
            <a:r>
              <a:rPr sz="2000" b="1" u="heavy" spc="-25" dirty="0">
                <a:solidFill>
                  <a:srgbClr val="C0000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dirty="0">
                <a:solidFill>
                  <a:srgbClr val="C0000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space.</a:t>
            </a:r>
            <a:endParaRPr sz="2000" dirty="0">
              <a:solidFill>
                <a:srgbClr val="C00000"/>
              </a:solidFill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spc="-750" dirty="0">
                <a:solidFill>
                  <a:srgbClr val="D24717"/>
                </a:solidFill>
                <a:latin typeface="Courier New"/>
                <a:cs typeface="Courier New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gel-like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fluid between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the cell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membrane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and the cell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wall.</a:t>
            </a:r>
            <a:endParaRPr sz="2000" b="1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spc="-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Observed by electron microscopy of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gram-ve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bacteria, </a:t>
            </a:r>
            <a:r>
              <a:rPr sz="2000" b="1" spc="-15" dirty="0">
                <a:solidFill>
                  <a:srgbClr val="404040"/>
                </a:solidFill>
                <a:latin typeface="Carlito"/>
                <a:cs typeface="Carlito"/>
              </a:rPr>
              <a:t>rarely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observed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gram+ve</a:t>
            </a:r>
            <a:r>
              <a:rPr sz="2000" spc="1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bacteria.</a:t>
            </a:r>
            <a:endParaRPr sz="2000" dirty="0">
              <a:latin typeface="Carlito"/>
              <a:cs typeface="Carlito"/>
            </a:endParaRPr>
          </a:p>
          <a:p>
            <a:pPr marL="103505">
              <a:lnSpc>
                <a:spcPct val="100000"/>
              </a:lnSpc>
              <a:spcBef>
                <a:spcPts val="1165"/>
              </a:spcBef>
            </a:pPr>
            <a:r>
              <a:rPr sz="2000" b="1" u="heavy" dirty="0">
                <a:solidFill>
                  <a:srgbClr val="404040"/>
                </a:solidFill>
                <a:highlight>
                  <a:srgbClr val="FFFF00"/>
                </a:highlight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FUNCTIONS:</a:t>
            </a:r>
            <a:endParaRPr sz="2000" dirty="0">
              <a:highlight>
                <a:srgbClr val="FFFF00"/>
              </a:highlight>
              <a:latin typeface="Carlito"/>
              <a:cs typeface="Carlito"/>
            </a:endParaRPr>
          </a:p>
          <a:p>
            <a:pPr marL="104139">
              <a:lnSpc>
                <a:spcPct val="100000"/>
              </a:lnSpc>
              <a:spcBef>
                <a:spcPts val="1165"/>
              </a:spcBef>
            </a:pPr>
            <a:r>
              <a:rPr sz="20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active area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cell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metabolism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.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Contains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: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digestive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enzymes and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transport</a:t>
            </a:r>
            <a:r>
              <a:rPr sz="2000" b="1" spc="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proteins.</a:t>
            </a:r>
            <a:endParaRPr sz="2000" b="1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842659F5-73AC-9A13-6928-C8B134D4C770}"/>
              </a:ext>
            </a:extLst>
          </p:cNvPr>
          <p:cNvSpPr/>
          <p:nvPr/>
        </p:nvSpPr>
        <p:spPr>
          <a:xfrm>
            <a:off x="457200" y="2590800"/>
            <a:ext cx="762000" cy="838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5943600"/>
            <a:ext cx="943101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65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Overall</a:t>
            </a:r>
            <a:r>
              <a:rPr sz="2000" b="1" spc="-290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000" b="1" spc="-150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view</a:t>
            </a:r>
            <a:r>
              <a:rPr sz="2000" b="1" spc="-310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000" b="1" spc="-110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of</a:t>
            </a:r>
            <a:r>
              <a:rPr sz="2000" b="1" spc="-285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000" b="1" spc="-175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cell</a:t>
            </a:r>
            <a:r>
              <a:rPr sz="2000" b="1" spc="-290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000" b="1" spc="-170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wall</a:t>
            </a:r>
            <a:r>
              <a:rPr sz="2000" b="1" spc="-295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000" b="1" spc="-140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component</a:t>
            </a:r>
            <a:r>
              <a:rPr sz="2000" b="1" spc="-300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000" b="1" spc="-114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in</a:t>
            </a:r>
            <a:r>
              <a:rPr sz="2000" b="1" spc="-270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000" b="1" spc="-160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gram-positive</a:t>
            </a:r>
            <a:r>
              <a:rPr sz="2000" b="1" spc="-300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000" b="1" spc="-145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(up)</a:t>
            </a:r>
            <a:r>
              <a:rPr sz="2000" b="1" spc="-305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000" b="1" spc="-120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and</a:t>
            </a:r>
            <a:r>
              <a:rPr sz="2000" b="1" spc="-285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000" b="1" spc="-165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gram-negative</a:t>
            </a:r>
            <a:r>
              <a:rPr sz="2000" b="1" spc="-310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000" b="1" spc="-170" dirty="0">
                <a:solidFill>
                  <a:srgbClr val="C0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bacteria</a:t>
            </a:r>
            <a:endParaRPr sz="2000" b="1" dirty="0">
              <a:solidFill>
                <a:srgbClr val="C00000"/>
              </a:solidFill>
              <a:highlight>
                <a:srgbClr val="FFFF00"/>
              </a:highlight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5824" y="263652"/>
            <a:ext cx="7104931" cy="5501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5872" y="3200400"/>
            <a:ext cx="10896600" cy="3494821"/>
            <a:chOff x="0" y="2868166"/>
            <a:chExt cx="12192000" cy="399034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6863" y="2868166"/>
              <a:ext cx="10294620" cy="38922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99742" y="237700"/>
            <a:ext cx="75265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00000"/>
                </a:solidFill>
              </a:rPr>
              <a:t>Cell </a:t>
            </a:r>
            <a:r>
              <a:rPr spc="-10" dirty="0">
                <a:solidFill>
                  <a:srgbClr val="C00000"/>
                </a:solidFill>
              </a:rPr>
              <a:t>membrane </a:t>
            </a:r>
            <a:r>
              <a:rPr b="0" dirty="0">
                <a:solidFill>
                  <a:srgbClr val="C00000"/>
                </a:solidFill>
                <a:latin typeface="Carlito"/>
                <a:cs typeface="Carlito"/>
              </a:rPr>
              <a:t>(Called also </a:t>
            </a:r>
            <a:r>
              <a:rPr spc="-5" dirty="0">
                <a:solidFill>
                  <a:srgbClr val="C00000"/>
                </a:solidFill>
                <a:latin typeface="Carlito"/>
                <a:cs typeface="Carlito"/>
              </a:rPr>
              <a:t>cytoplasmic</a:t>
            </a:r>
            <a:r>
              <a:rPr spc="-7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C00000"/>
                </a:solidFill>
                <a:latin typeface="Carlito"/>
                <a:cs typeface="Carlito"/>
              </a:rPr>
              <a:t>membrane)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4800" y="838200"/>
            <a:ext cx="9869805" cy="2026837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485"/>
              </a:spcBef>
              <a:buClr>
                <a:srgbClr val="D24717"/>
              </a:buClr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4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Cell membrane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is a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living membrane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forms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the boundary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between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a cell and its</a:t>
            </a:r>
            <a:r>
              <a:rPr sz="24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environment.</a:t>
            </a:r>
            <a:endParaRPr sz="2400" dirty="0">
              <a:latin typeface="Carlito"/>
              <a:cs typeface="Carlito"/>
            </a:endParaRPr>
          </a:p>
          <a:p>
            <a:pPr marL="215265" indent="-203200">
              <a:lnSpc>
                <a:spcPct val="100000"/>
              </a:lnSpc>
              <a:spcBef>
                <a:spcPts val="1395"/>
              </a:spcBef>
              <a:buClr>
                <a:srgbClr val="D24717"/>
              </a:buClr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4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Consist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mainly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phospholipids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2400" spc="-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proteins.</a:t>
            </a:r>
            <a:endParaRPr sz="2400" dirty="0">
              <a:latin typeface="Carlito"/>
              <a:cs typeface="Carlito"/>
            </a:endParaRPr>
          </a:p>
          <a:p>
            <a:pPr marL="583565">
              <a:lnSpc>
                <a:spcPct val="100000"/>
              </a:lnSpc>
              <a:spcBef>
                <a:spcPts val="1405"/>
              </a:spcBef>
            </a:pPr>
            <a:r>
              <a:rPr sz="24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Membrane phospholipids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form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bilayer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(two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layers).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4901" y="1295400"/>
            <a:ext cx="3162299" cy="3877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800" y="990600"/>
            <a:ext cx="7848600" cy="30681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Membrane</a:t>
            </a:r>
            <a:r>
              <a:rPr sz="20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phospholipids</a:t>
            </a:r>
            <a:endParaRPr sz="20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0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Each </a:t>
            </a:r>
            <a:r>
              <a:rPr sz="20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layer 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has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rlito"/>
                <a:cs typeface="Carlito"/>
              </a:rPr>
              <a:t>phosphate</a:t>
            </a:r>
            <a:r>
              <a:rPr sz="2000" b="1" spc="-5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ends 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of the lipid 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molecules </a:t>
            </a:r>
            <a:r>
              <a:rPr sz="20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extend 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toward </a:t>
            </a:r>
            <a:r>
              <a:rPr sz="20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the </a:t>
            </a:r>
            <a:r>
              <a:rPr sz="20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membrane 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surface and </a:t>
            </a:r>
            <a:r>
              <a:rPr sz="2000" b="1" u="heavy" spc="-20" dirty="0">
                <a:solidFill>
                  <a:srgbClr val="6F2F9F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fatty </a:t>
            </a:r>
            <a:r>
              <a:rPr sz="2000" b="1" u="heavy" dirty="0">
                <a:solidFill>
                  <a:srgbClr val="6F2F9F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acid ends </a:t>
            </a:r>
            <a:r>
              <a:rPr sz="20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extend 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inward.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 dirty="0">
              <a:latin typeface="Carlito"/>
              <a:cs typeface="Carlito"/>
            </a:endParaRPr>
          </a:p>
          <a:p>
            <a:pPr marL="12700" marR="52069">
              <a:lnSpc>
                <a:spcPct val="100499"/>
              </a:lnSpc>
            </a:pPr>
            <a:r>
              <a:rPr sz="2000" spc="-5" dirty="0">
                <a:latin typeface="Carlito"/>
                <a:cs typeface="Carlito"/>
              </a:rPr>
              <a:t>The </a:t>
            </a:r>
            <a:r>
              <a:rPr sz="2000" b="1" spc="-5" dirty="0">
                <a:latin typeface="Carlito"/>
                <a:cs typeface="Carlito"/>
              </a:rPr>
              <a:t>phosphate </a:t>
            </a:r>
            <a:r>
              <a:rPr sz="2000" b="1" spc="-10" dirty="0">
                <a:latin typeface="Carlito"/>
                <a:cs typeface="Carlito"/>
              </a:rPr>
              <a:t>group </a:t>
            </a:r>
            <a:r>
              <a:rPr sz="2000" b="1" dirty="0">
                <a:latin typeface="Carlito"/>
                <a:cs typeface="Carlito"/>
              </a:rPr>
              <a:t>and </a:t>
            </a:r>
            <a:r>
              <a:rPr sz="2000" b="1" spc="-10" dirty="0">
                <a:latin typeface="Carlito"/>
                <a:cs typeface="Carlito"/>
              </a:rPr>
              <a:t>glycerol </a:t>
            </a:r>
            <a:r>
              <a:rPr sz="2000" b="1" dirty="0">
                <a:latin typeface="Carlito"/>
                <a:cs typeface="Carlito"/>
              </a:rPr>
              <a:t>ends </a:t>
            </a:r>
            <a:r>
              <a:rPr sz="2000" spc="-10" dirty="0">
                <a:latin typeface="Carlito"/>
                <a:cs typeface="Carlito"/>
              </a:rPr>
              <a:t>are </a:t>
            </a:r>
            <a:r>
              <a:rPr sz="2000" b="1" spc="-10" dirty="0">
                <a:latin typeface="Carlito"/>
                <a:cs typeface="Carlito"/>
              </a:rPr>
              <a:t>hydrophilic (love  </a:t>
            </a:r>
            <a:r>
              <a:rPr sz="2000" b="1" spc="-15" dirty="0">
                <a:latin typeface="Carlito"/>
                <a:cs typeface="Carlito"/>
              </a:rPr>
              <a:t>water)</a:t>
            </a:r>
            <a:r>
              <a:rPr sz="2000" spc="-15" dirty="0">
                <a:latin typeface="Wingdings"/>
                <a:cs typeface="Wingdings"/>
              </a:rPr>
              <a:t>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rlito"/>
                <a:cs typeface="Carlito"/>
              </a:rPr>
              <a:t>interact </a:t>
            </a:r>
            <a:r>
              <a:rPr sz="2000" spc="-5" dirty="0">
                <a:latin typeface="Carlito"/>
                <a:cs typeface="Carlito"/>
              </a:rPr>
              <a:t>with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5" dirty="0">
                <a:latin typeface="Carlito"/>
                <a:cs typeface="Carlito"/>
              </a:rPr>
              <a:t>watery</a:t>
            </a:r>
            <a:r>
              <a:rPr sz="2000" spc="3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environment.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ts val="2395"/>
              </a:lnSpc>
            </a:pPr>
            <a:r>
              <a:rPr sz="2000" spc="-5" dirty="0">
                <a:latin typeface="Carlito"/>
                <a:cs typeface="Carlito"/>
              </a:rPr>
              <a:t>The </a:t>
            </a:r>
            <a:r>
              <a:rPr sz="2000" b="1" spc="-20" dirty="0">
                <a:latin typeface="Carlito"/>
                <a:cs typeface="Carlito"/>
              </a:rPr>
              <a:t>fatty </a:t>
            </a:r>
            <a:r>
              <a:rPr sz="2000" b="1" dirty="0">
                <a:latin typeface="Carlito"/>
                <a:cs typeface="Carlito"/>
              </a:rPr>
              <a:t>acid ends </a:t>
            </a:r>
            <a:r>
              <a:rPr sz="2000" spc="-10" dirty="0">
                <a:latin typeface="Carlito"/>
                <a:cs typeface="Carlito"/>
              </a:rPr>
              <a:t>are </a:t>
            </a:r>
            <a:r>
              <a:rPr sz="2000" b="1" spc="-10" dirty="0">
                <a:latin typeface="Carlito"/>
                <a:cs typeface="Carlito"/>
              </a:rPr>
              <a:t>hydrophobic (hate water</a:t>
            </a:r>
            <a:r>
              <a:rPr sz="2000" spc="-10" dirty="0">
                <a:latin typeface="Carlito"/>
                <a:cs typeface="Carlito"/>
              </a:rPr>
              <a:t>)</a:t>
            </a:r>
            <a:r>
              <a:rPr sz="2000" spc="-10" dirty="0">
                <a:latin typeface="Wingdings"/>
                <a:cs typeface="Wingdings"/>
              </a:rPr>
              <a:t>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rlito"/>
                <a:cs typeface="Carlito"/>
              </a:rPr>
              <a:t>forms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</a:t>
            </a:r>
          </a:p>
          <a:p>
            <a:pPr marL="12700">
              <a:lnSpc>
                <a:spcPts val="2395"/>
              </a:lnSpc>
            </a:pPr>
            <a:r>
              <a:rPr sz="2000" spc="-5" dirty="0">
                <a:latin typeface="Carlito"/>
                <a:cs typeface="Carlito"/>
              </a:rPr>
              <a:t>barrier between </a:t>
            </a:r>
            <a:r>
              <a:rPr sz="2000" dirty="0">
                <a:latin typeface="Carlito"/>
                <a:cs typeface="Carlito"/>
              </a:rPr>
              <a:t>the cell and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environment.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72927" y="6575552"/>
            <a:ext cx="1625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16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3679374"/>
            <a:ext cx="11582400" cy="3189512"/>
            <a:chOff x="0" y="3573778"/>
            <a:chExt cx="12192000" cy="328422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7715" y="3573778"/>
              <a:ext cx="6844283" cy="32842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04714" y="182561"/>
            <a:ext cx="3854626" cy="506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 marR="5080" indent="-399415">
              <a:lnSpc>
                <a:spcPct val="148700"/>
              </a:lnSpc>
              <a:spcBef>
                <a:spcPts val="100"/>
              </a:spcBef>
            </a:pPr>
            <a:r>
              <a:rPr spc="-5" dirty="0"/>
              <a:t>Cell</a:t>
            </a:r>
            <a:r>
              <a:rPr spc="-75" dirty="0"/>
              <a:t> </a:t>
            </a:r>
            <a:r>
              <a:rPr spc="-10" dirty="0"/>
              <a:t>membrane  </a:t>
            </a:r>
            <a:r>
              <a:rPr spc="-10" dirty="0">
                <a:solidFill>
                  <a:srgbClr val="FF0000"/>
                </a:solidFill>
              </a:rPr>
              <a:t>proteins</a:t>
            </a:r>
          </a:p>
        </p:txBody>
      </p:sp>
      <p:sp>
        <p:nvSpPr>
          <p:cNvPr id="7" name="object 7"/>
          <p:cNvSpPr/>
          <p:nvPr/>
        </p:nvSpPr>
        <p:spPr>
          <a:xfrm>
            <a:off x="1592833" y="2346832"/>
            <a:ext cx="53340" cy="17145"/>
          </a:xfrm>
          <a:custGeom>
            <a:avLst/>
            <a:gdLst/>
            <a:ahLst/>
            <a:cxnLst/>
            <a:rect l="l" t="t" r="r" b="b"/>
            <a:pathLst>
              <a:path w="53339" h="17144">
                <a:moveTo>
                  <a:pt x="53340" y="0"/>
                </a:moveTo>
                <a:lnTo>
                  <a:pt x="0" y="0"/>
                </a:lnTo>
                <a:lnTo>
                  <a:pt x="0" y="16763"/>
                </a:lnTo>
                <a:lnTo>
                  <a:pt x="53340" y="16763"/>
                </a:lnTo>
                <a:lnTo>
                  <a:pt x="5334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211629" y="914400"/>
            <a:ext cx="11440795" cy="2084704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lang="en-US" b="0" spc="-5" dirty="0">
                <a:solidFill>
                  <a:srgbClr val="D24717"/>
                </a:solidFill>
                <a:latin typeface="+mn-lt"/>
                <a:cs typeface="Courier New"/>
              </a:rPr>
              <a:t>O </a:t>
            </a:r>
            <a:r>
              <a:rPr b="0" spc="-5" dirty="0">
                <a:latin typeface="+mn-lt"/>
                <a:cs typeface="Carlito"/>
              </a:rPr>
              <a:t>The </a:t>
            </a:r>
            <a:r>
              <a:rPr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protein</a:t>
            </a:r>
            <a:r>
              <a:rPr spc="-10" dirty="0">
                <a:solidFill>
                  <a:srgbClr val="FF0000"/>
                </a:solidFill>
                <a:latin typeface="+mn-lt"/>
              </a:rPr>
              <a:t> </a:t>
            </a:r>
            <a:r>
              <a:rPr b="0" dirty="0">
                <a:latin typeface="+mn-lt"/>
                <a:cs typeface="Carlito"/>
              </a:rPr>
              <a:t>molecules in the </a:t>
            </a:r>
            <a:r>
              <a:rPr b="0" spc="-5" dirty="0">
                <a:latin typeface="+mn-lt"/>
                <a:cs typeface="Carlito"/>
              </a:rPr>
              <a:t>membrane </a:t>
            </a:r>
            <a:r>
              <a:rPr b="0" dirty="0">
                <a:latin typeface="+mn-lt"/>
                <a:cs typeface="Carlito"/>
              </a:rPr>
              <a:t>can be </a:t>
            </a:r>
            <a:r>
              <a:rPr spc="-5" dirty="0">
                <a:solidFill>
                  <a:srgbClr val="EE8B6A"/>
                </a:solidFill>
                <a:latin typeface="+mn-lt"/>
              </a:rPr>
              <a:t>peripheral </a:t>
            </a:r>
            <a:r>
              <a:rPr spc="-10" dirty="0">
                <a:solidFill>
                  <a:srgbClr val="EE8B6A"/>
                </a:solidFill>
                <a:latin typeface="+mn-lt"/>
              </a:rPr>
              <a:t>proteins </a:t>
            </a:r>
            <a:r>
              <a:rPr b="0" dirty="0">
                <a:latin typeface="+mn-lt"/>
                <a:cs typeface="Carlito"/>
              </a:rPr>
              <a:t>and </a:t>
            </a:r>
            <a:r>
              <a:rPr spc="-15" dirty="0">
                <a:solidFill>
                  <a:srgbClr val="EE8B6A"/>
                </a:solidFill>
                <a:latin typeface="+mn-lt"/>
              </a:rPr>
              <a:t>integral </a:t>
            </a:r>
            <a:r>
              <a:rPr spc="-10" dirty="0">
                <a:solidFill>
                  <a:srgbClr val="EE8B6A"/>
                </a:solidFill>
                <a:latin typeface="+mn-lt"/>
              </a:rPr>
              <a:t>protein</a:t>
            </a:r>
            <a:r>
              <a:rPr spc="-55" dirty="0">
                <a:solidFill>
                  <a:srgbClr val="EE8B6A"/>
                </a:solidFill>
                <a:latin typeface="+mn-lt"/>
              </a:rPr>
              <a:t> </a:t>
            </a:r>
            <a:r>
              <a:rPr b="0" dirty="0">
                <a:latin typeface="+mn-lt"/>
                <a:cs typeface="Carlito"/>
              </a:rPr>
              <a:t>.</a:t>
            </a:r>
          </a:p>
          <a:p>
            <a:pPr marL="104139" marR="5080" indent="-91440">
              <a:lnSpc>
                <a:spcPct val="100000"/>
              </a:lnSpc>
              <a:spcBef>
                <a:spcPts val="1405"/>
              </a:spcBef>
            </a:pPr>
            <a:r>
              <a:rPr lang="en-US" b="0" spc="-5" dirty="0">
                <a:solidFill>
                  <a:srgbClr val="D24717"/>
                </a:solidFill>
                <a:latin typeface="+mn-lt"/>
                <a:cs typeface="Courier New"/>
              </a:rPr>
              <a:t>O </a:t>
            </a:r>
            <a:r>
              <a:rPr b="0" spc="-5" dirty="0">
                <a:latin typeface="+mn-lt"/>
                <a:cs typeface="Carlito"/>
              </a:rPr>
              <a:t>The </a:t>
            </a:r>
            <a:r>
              <a:rPr b="0" spc="-10" dirty="0">
                <a:solidFill>
                  <a:srgbClr val="FF0000"/>
                </a:solidFill>
                <a:highlight>
                  <a:srgbClr val="00FFFF"/>
                </a:highlight>
                <a:latin typeface="+mn-lt"/>
                <a:cs typeface="Carlito"/>
              </a:rPr>
              <a:t>peripheral </a:t>
            </a:r>
            <a:r>
              <a:rPr b="0" spc="-15" dirty="0">
                <a:solidFill>
                  <a:srgbClr val="FF0000"/>
                </a:solidFill>
                <a:highlight>
                  <a:srgbClr val="00FFFF"/>
                </a:highlight>
                <a:latin typeface="+mn-lt"/>
                <a:cs typeface="Carlito"/>
              </a:rPr>
              <a:t>protein </a:t>
            </a:r>
            <a:r>
              <a:rPr b="0" spc="-5" dirty="0">
                <a:latin typeface="+mn-lt"/>
                <a:cs typeface="Carlito"/>
              </a:rPr>
              <a:t>can easily </a:t>
            </a:r>
            <a:r>
              <a:rPr b="0" spc="-10" dirty="0">
                <a:latin typeface="+mn-lt"/>
                <a:cs typeface="Carlito"/>
              </a:rPr>
              <a:t>removed. </a:t>
            </a:r>
            <a:r>
              <a:rPr b="0" dirty="0">
                <a:latin typeface="+mn-lt"/>
                <a:cs typeface="Carlito"/>
              </a:rPr>
              <a:t>It function as an </a:t>
            </a:r>
            <a:r>
              <a:rPr b="0" spc="-5" dirty="0">
                <a:latin typeface="+mn-lt"/>
                <a:cs typeface="Carlito"/>
              </a:rPr>
              <a:t>enzyme that </a:t>
            </a:r>
            <a:r>
              <a:rPr b="0" spc="-15" dirty="0">
                <a:latin typeface="+mn-lt"/>
                <a:cs typeface="Carlito"/>
              </a:rPr>
              <a:t>catalyze </a:t>
            </a:r>
            <a:r>
              <a:rPr b="0" dirty="0">
                <a:latin typeface="+mn-lt"/>
                <a:cs typeface="Carlito"/>
              </a:rPr>
              <a:t>the </a:t>
            </a:r>
            <a:r>
              <a:rPr b="0" spc="-5" dirty="0">
                <a:latin typeface="+mn-lt"/>
                <a:cs typeface="Carlito"/>
              </a:rPr>
              <a:t>reactions or </a:t>
            </a:r>
            <a:r>
              <a:rPr b="0" spc="-15" dirty="0">
                <a:latin typeface="+mn-lt"/>
                <a:cs typeface="Carlito"/>
              </a:rPr>
              <a:t>scaffold for  </a:t>
            </a:r>
            <a:r>
              <a:rPr b="0" spc="-5" dirty="0">
                <a:latin typeface="+mn-lt"/>
                <a:cs typeface="Carlito"/>
              </a:rPr>
              <a:t>sport </a:t>
            </a:r>
            <a:r>
              <a:rPr b="0" dirty="0">
                <a:latin typeface="+mn-lt"/>
                <a:cs typeface="Carlito"/>
              </a:rPr>
              <a:t>the </a:t>
            </a:r>
            <a:r>
              <a:rPr b="0" spc="-10" dirty="0">
                <a:latin typeface="+mn-lt"/>
                <a:cs typeface="Carlito"/>
              </a:rPr>
              <a:t>membrane </a:t>
            </a:r>
            <a:r>
              <a:rPr b="0" spc="-5" dirty="0">
                <a:latin typeface="+mn-lt"/>
                <a:cs typeface="Carlito"/>
              </a:rPr>
              <a:t>shape</a:t>
            </a:r>
            <a:r>
              <a:rPr b="0" spc="10" dirty="0">
                <a:latin typeface="+mn-lt"/>
                <a:cs typeface="Carlito"/>
              </a:rPr>
              <a:t> </a:t>
            </a:r>
            <a:r>
              <a:rPr b="0" dirty="0">
                <a:latin typeface="+mn-lt"/>
                <a:cs typeface="Carlito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lang="en-US" b="0" spc="-10" dirty="0">
                <a:solidFill>
                  <a:srgbClr val="FF0000"/>
                </a:solidFill>
                <a:highlight>
                  <a:srgbClr val="00FFFF"/>
                </a:highlight>
                <a:latin typeface="+mn-lt"/>
                <a:cs typeface="Courier New"/>
              </a:rPr>
              <a:t>O </a:t>
            </a:r>
            <a:r>
              <a:rPr b="0" spc="-10" dirty="0">
                <a:solidFill>
                  <a:srgbClr val="FF0000"/>
                </a:solidFill>
                <a:highlight>
                  <a:srgbClr val="00FFFF"/>
                </a:highlight>
                <a:latin typeface="+mn-lt"/>
                <a:cs typeface="Carlito"/>
              </a:rPr>
              <a:t>Integral protein </a:t>
            </a:r>
            <a:r>
              <a:rPr b="0" spc="-5" dirty="0">
                <a:latin typeface="+mn-lt"/>
                <a:cs typeface="Carlito"/>
              </a:rPr>
              <a:t>difficult </a:t>
            </a:r>
            <a:r>
              <a:rPr b="0" spc="-15" dirty="0">
                <a:latin typeface="+mn-lt"/>
                <a:cs typeface="Carlito"/>
              </a:rPr>
              <a:t>to </a:t>
            </a:r>
            <a:r>
              <a:rPr b="0" spc="-10" dirty="0">
                <a:latin typeface="+mn-lt"/>
                <a:cs typeface="Carlito"/>
              </a:rPr>
              <a:t>remove, </a:t>
            </a:r>
            <a:r>
              <a:rPr b="0" dirty="0">
                <a:latin typeface="+mn-lt"/>
                <a:cs typeface="Carlito"/>
              </a:rPr>
              <a:t>It function as channels </a:t>
            </a:r>
            <a:r>
              <a:rPr b="0" spc="-5" dirty="0">
                <a:latin typeface="+mn-lt"/>
                <a:cs typeface="Carlito"/>
              </a:rPr>
              <a:t>that </a:t>
            </a:r>
            <a:r>
              <a:rPr b="0" spc="-15" dirty="0">
                <a:latin typeface="+mn-lt"/>
                <a:cs typeface="Carlito"/>
              </a:rPr>
              <a:t>make </a:t>
            </a:r>
            <a:r>
              <a:rPr b="0" spc="-10" dirty="0">
                <a:latin typeface="+mn-lt"/>
                <a:cs typeface="Carlito"/>
              </a:rPr>
              <a:t>pore </a:t>
            </a:r>
            <a:r>
              <a:rPr b="0" spc="-5" dirty="0">
                <a:latin typeface="+mn-lt"/>
                <a:cs typeface="Carlito"/>
              </a:rPr>
              <a:t>which </a:t>
            </a:r>
            <a:r>
              <a:rPr b="0" dirty="0">
                <a:latin typeface="+mn-lt"/>
                <a:cs typeface="Carlito"/>
              </a:rPr>
              <a:t>the </a:t>
            </a:r>
            <a:r>
              <a:rPr b="0" spc="-10" dirty="0">
                <a:latin typeface="+mn-lt"/>
                <a:cs typeface="Carlito"/>
              </a:rPr>
              <a:t>substances</a:t>
            </a:r>
            <a:r>
              <a:rPr b="0" spc="75" dirty="0">
                <a:latin typeface="+mn-lt"/>
                <a:cs typeface="Carlito"/>
              </a:rPr>
              <a:t> </a:t>
            </a:r>
            <a:r>
              <a:rPr b="0" spc="-10" dirty="0">
                <a:latin typeface="+mn-lt"/>
                <a:cs typeface="Carlito"/>
              </a:rPr>
              <a:t>enter</a:t>
            </a:r>
          </a:p>
          <a:p>
            <a:pPr marL="104139">
              <a:lnSpc>
                <a:spcPct val="100000"/>
              </a:lnSpc>
            </a:pPr>
            <a:r>
              <a:rPr b="0" spc="-5" dirty="0">
                <a:latin typeface="+mn-lt"/>
                <a:cs typeface="Carlito"/>
              </a:rPr>
              <a:t>through </a:t>
            </a:r>
            <a:r>
              <a:rPr b="0" dirty="0">
                <a:latin typeface="+mn-lt"/>
                <a:cs typeface="Carlito"/>
              </a:rPr>
              <a:t>it</a:t>
            </a:r>
            <a:r>
              <a:rPr b="0" spc="-20" dirty="0">
                <a:latin typeface="+mn-lt"/>
                <a:cs typeface="Carlito"/>
              </a:rPr>
              <a:t> </a:t>
            </a:r>
            <a:r>
              <a:rPr b="0" dirty="0">
                <a:latin typeface="+mn-lt"/>
                <a:cs typeface="Carlito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5800" y="2009754"/>
            <a:ext cx="11353800" cy="3089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6415" marR="5080" indent="-514350">
              <a:lnSpc>
                <a:spcPct val="150100"/>
              </a:lnSpc>
              <a:spcBef>
                <a:spcPts val="95"/>
              </a:spcBef>
              <a:buFont typeface="+mj-lt"/>
              <a:buAutoNum type="romanUcPeriod"/>
            </a:pPr>
            <a:r>
              <a:rPr sz="2400" spc="-5" dirty="0">
                <a:solidFill>
                  <a:srgbClr val="404040"/>
                </a:solidFill>
                <a:cs typeface="Carlito"/>
              </a:rPr>
              <a:t>The </a:t>
            </a:r>
            <a:r>
              <a:rPr sz="2400" spc="-10" dirty="0">
                <a:solidFill>
                  <a:srgbClr val="404040"/>
                </a:solidFill>
                <a:cs typeface="Carlito"/>
              </a:rPr>
              <a:t>most important </a:t>
            </a:r>
            <a:r>
              <a:rPr sz="2400" dirty="0">
                <a:solidFill>
                  <a:srgbClr val="404040"/>
                </a:solidFill>
                <a:cs typeface="Carlito"/>
              </a:rPr>
              <a:t>function </a:t>
            </a:r>
            <a:r>
              <a:rPr sz="2400" spc="-5" dirty="0">
                <a:solidFill>
                  <a:srgbClr val="404040"/>
                </a:solidFill>
                <a:cs typeface="Carlito"/>
              </a:rPr>
              <a:t>of plasma membrane </a:t>
            </a:r>
            <a:r>
              <a:rPr sz="2400" dirty="0">
                <a:solidFill>
                  <a:srgbClr val="404040"/>
                </a:solidFill>
                <a:cs typeface="Carlito"/>
              </a:rPr>
              <a:t>is </a:t>
            </a:r>
            <a:r>
              <a:rPr sz="2400" spc="-15" dirty="0">
                <a:solidFill>
                  <a:srgbClr val="404040"/>
                </a:solidFill>
                <a:cs typeface="Carlito"/>
              </a:rPr>
              <a:t>to </a:t>
            </a:r>
            <a:r>
              <a:rPr sz="2400" spc="-5" dirty="0">
                <a:solidFill>
                  <a:srgbClr val="404040"/>
                </a:solidFill>
                <a:cs typeface="Carlito"/>
              </a:rPr>
              <a:t>serve </a:t>
            </a:r>
            <a:r>
              <a:rPr sz="2400" dirty="0">
                <a:solidFill>
                  <a:srgbClr val="404040"/>
                </a:solidFill>
                <a:cs typeface="Carlito"/>
              </a:rPr>
              <a:t>as a </a:t>
            </a:r>
            <a:r>
              <a:rPr sz="2400" b="1" spc="-10" dirty="0">
                <a:solidFill>
                  <a:srgbClr val="404040"/>
                </a:solidFill>
                <a:cs typeface="Carlito"/>
              </a:rPr>
              <a:t>selective </a:t>
            </a:r>
            <a:r>
              <a:rPr sz="2400" b="1" spc="-5" dirty="0">
                <a:solidFill>
                  <a:srgbClr val="404040"/>
                </a:solidFill>
                <a:cs typeface="Carlito"/>
              </a:rPr>
              <a:t>barrier through  </a:t>
            </a:r>
            <a:r>
              <a:rPr sz="2400" b="1" dirty="0">
                <a:solidFill>
                  <a:srgbClr val="404040"/>
                </a:solidFill>
                <a:cs typeface="Carlito"/>
              </a:rPr>
              <a:t>which </a:t>
            </a:r>
            <a:r>
              <a:rPr sz="2400" b="1" spc="-10" dirty="0">
                <a:solidFill>
                  <a:srgbClr val="404040"/>
                </a:solidFill>
                <a:cs typeface="Carlito"/>
              </a:rPr>
              <a:t>materials enter </a:t>
            </a:r>
            <a:r>
              <a:rPr sz="2400" b="1" dirty="0">
                <a:solidFill>
                  <a:srgbClr val="404040"/>
                </a:solidFill>
                <a:cs typeface="Carlito"/>
              </a:rPr>
              <a:t>and </a:t>
            </a:r>
            <a:r>
              <a:rPr sz="2400" b="1" spc="-15" dirty="0">
                <a:solidFill>
                  <a:srgbClr val="404040"/>
                </a:solidFill>
                <a:cs typeface="Carlito"/>
              </a:rPr>
              <a:t>exit </a:t>
            </a:r>
            <a:r>
              <a:rPr sz="2400" b="1" dirty="0">
                <a:solidFill>
                  <a:srgbClr val="404040"/>
                </a:solidFill>
                <a:cs typeface="Carlito"/>
              </a:rPr>
              <a:t>the cell</a:t>
            </a:r>
            <a:r>
              <a:rPr sz="2400" b="1" spc="65" dirty="0">
                <a:solidFill>
                  <a:srgbClr val="404040"/>
                </a:solidFill>
                <a:cs typeface="Carlito"/>
              </a:rPr>
              <a:t> </a:t>
            </a:r>
            <a:r>
              <a:rPr sz="2400" dirty="0">
                <a:solidFill>
                  <a:srgbClr val="404040"/>
                </a:solidFill>
                <a:cs typeface="Carlito"/>
              </a:rPr>
              <a:t>.</a:t>
            </a:r>
            <a:endParaRPr sz="2400" dirty="0">
              <a:cs typeface="Carlito"/>
            </a:endParaRPr>
          </a:p>
          <a:p>
            <a:pPr marL="514350" indent="-514350">
              <a:lnSpc>
                <a:spcPct val="100000"/>
              </a:lnSpc>
              <a:spcBef>
                <a:spcPts val="40"/>
              </a:spcBef>
              <a:buFont typeface="+mj-lt"/>
              <a:buAutoNum type="romanUcPeriod"/>
            </a:pPr>
            <a:endParaRPr sz="2400" dirty="0">
              <a:cs typeface="Carlito"/>
            </a:endParaRPr>
          </a:p>
          <a:p>
            <a:pPr marL="527050" indent="-514350">
              <a:lnSpc>
                <a:spcPct val="100000"/>
              </a:lnSpc>
              <a:spcBef>
                <a:spcPts val="5"/>
              </a:spcBef>
              <a:buFont typeface="+mj-lt"/>
              <a:buAutoNum type="romanUcPeriod"/>
            </a:pPr>
            <a:r>
              <a:rPr sz="2400" dirty="0">
                <a:solidFill>
                  <a:srgbClr val="404040"/>
                </a:solidFill>
                <a:cs typeface="Carlito"/>
              </a:rPr>
              <a:t>In </a:t>
            </a:r>
            <a:r>
              <a:rPr sz="2400" spc="-5" dirty="0">
                <a:solidFill>
                  <a:srgbClr val="404040"/>
                </a:solidFill>
                <a:cs typeface="Carlito"/>
              </a:rPr>
              <a:t>this </a:t>
            </a:r>
            <a:r>
              <a:rPr sz="2400" dirty="0">
                <a:solidFill>
                  <a:srgbClr val="404040"/>
                </a:solidFill>
                <a:cs typeface="Carlito"/>
              </a:rPr>
              <a:t>function , </a:t>
            </a:r>
            <a:r>
              <a:rPr sz="2400" spc="-5" dirty="0">
                <a:solidFill>
                  <a:srgbClr val="404040"/>
                </a:solidFill>
                <a:cs typeface="Carlito"/>
              </a:rPr>
              <a:t>plasma membrane </a:t>
            </a:r>
            <a:r>
              <a:rPr sz="2400" spc="-15" dirty="0">
                <a:solidFill>
                  <a:srgbClr val="404040"/>
                </a:solidFill>
                <a:cs typeface="Carlito"/>
              </a:rPr>
              <a:t>have </a:t>
            </a:r>
            <a:r>
              <a:rPr sz="2400" b="1" spc="-5" dirty="0">
                <a:solidFill>
                  <a:srgbClr val="404040"/>
                </a:solidFill>
                <a:cs typeface="Carlito"/>
              </a:rPr>
              <a:t>selective</a:t>
            </a:r>
            <a:r>
              <a:rPr sz="2400" b="1" spc="25" dirty="0">
                <a:solidFill>
                  <a:srgbClr val="404040"/>
                </a:solidFill>
                <a:cs typeface="Carlito"/>
              </a:rPr>
              <a:t> </a:t>
            </a:r>
            <a:r>
              <a:rPr sz="2400" b="1" spc="-15" dirty="0">
                <a:solidFill>
                  <a:srgbClr val="404040"/>
                </a:solidFill>
                <a:cs typeface="Carlito"/>
              </a:rPr>
              <a:t>permeability.</a:t>
            </a:r>
            <a:endParaRPr sz="2400" dirty="0">
              <a:cs typeface="Carlito"/>
            </a:endParaRPr>
          </a:p>
          <a:p>
            <a:pPr marL="526415" marR="9525" indent="-514350">
              <a:lnSpc>
                <a:spcPct val="150000"/>
              </a:lnSpc>
              <a:spcBef>
                <a:spcPts val="1395"/>
              </a:spcBef>
              <a:buFont typeface="+mj-lt"/>
              <a:buAutoNum type="romanUcPeriod"/>
            </a:pPr>
            <a:r>
              <a:rPr sz="2400" spc="-5" dirty="0">
                <a:solidFill>
                  <a:srgbClr val="404040"/>
                </a:solidFill>
                <a:cs typeface="Carlito"/>
              </a:rPr>
              <a:t>Plasma membrane </a:t>
            </a:r>
            <a:r>
              <a:rPr sz="2400" b="1" dirty="0">
                <a:solidFill>
                  <a:srgbClr val="404040"/>
                </a:solidFill>
                <a:cs typeface="Carlito"/>
              </a:rPr>
              <a:t>in </a:t>
            </a:r>
            <a:r>
              <a:rPr sz="2400" b="1" spc="-5" dirty="0">
                <a:solidFill>
                  <a:srgbClr val="404040"/>
                </a:solidFill>
                <a:cs typeface="Carlito"/>
              </a:rPr>
              <a:t>bacteria </a:t>
            </a:r>
            <a:r>
              <a:rPr sz="2400" b="1" spc="-10" dirty="0">
                <a:solidFill>
                  <a:srgbClr val="404040"/>
                </a:solidFill>
                <a:cs typeface="Carlito"/>
              </a:rPr>
              <a:t>contain </a:t>
            </a:r>
            <a:r>
              <a:rPr sz="2400" b="1" dirty="0">
                <a:solidFill>
                  <a:srgbClr val="404040"/>
                </a:solidFill>
                <a:cs typeface="Carlito"/>
              </a:rPr>
              <a:t>enzymes capable </a:t>
            </a:r>
            <a:r>
              <a:rPr sz="2400" b="1" spc="-15" dirty="0">
                <a:solidFill>
                  <a:srgbClr val="404040"/>
                </a:solidFill>
                <a:cs typeface="Carlito"/>
              </a:rPr>
              <a:t>to </a:t>
            </a:r>
            <a:r>
              <a:rPr sz="2400" b="1" spc="-10" dirty="0">
                <a:solidFill>
                  <a:srgbClr val="404040"/>
                </a:solidFill>
                <a:cs typeface="Carlito"/>
              </a:rPr>
              <a:t>catalyzing </a:t>
            </a:r>
            <a:r>
              <a:rPr sz="2400" b="1" dirty="0">
                <a:solidFill>
                  <a:srgbClr val="404040"/>
                </a:solidFill>
                <a:cs typeface="Carlito"/>
              </a:rPr>
              <a:t>the </a:t>
            </a:r>
            <a:r>
              <a:rPr sz="2400" b="1" spc="-5" dirty="0">
                <a:solidFill>
                  <a:srgbClr val="404040"/>
                </a:solidFill>
                <a:cs typeface="Carlito"/>
              </a:rPr>
              <a:t>chemical reactions  that break down nutrients </a:t>
            </a:r>
            <a:r>
              <a:rPr sz="2400" b="1" dirty="0">
                <a:solidFill>
                  <a:srgbClr val="404040"/>
                </a:solidFill>
                <a:cs typeface="Carlito"/>
              </a:rPr>
              <a:t>and </a:t>
            </a:r>
            <a:r>
              <a:rPr sz="2400" b="1" spc="-10" dirty="0">
                <a:solidFill>
                  <a:srgbClr val="404040"/>
                </a:solidFill>
                <a:cs typeface="Carlito"/>
              </a:rPr>
              <a:t>produce</a:t>
            </a:r>
            <a:r>
              <a:rPr sz="2400" b="1" spc="-20" dirty="0">
                <a:solidFill>
                  <a:srgbClr val="404040"/>
                </a:solidFill>
                <a:cs typeface="Carlito"/>
              </a:rPr>
              <a:t> </a:t>
            </a:r>
            <a:r>
              <a:rPr sz="2400" b="1" spc="-105" dirty="0">
                <a:solidFill>
                  <a:srgbClr val="404040"/>
                </a:solidFill>
                <a:cs typeface="Carlito"/>
              </a:rPr>
              <a:t>ATP.</a:t>
            </a:r>
            <a:endParaRPr sz="2400" b="1" dirty="0"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29000" y="304800"/>
            <a:ext cx="4552822" cy="51232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546100" marR="5080" indent="-534035">
              <a:lnSpc>
                <a:spcPts val="3260"/>
              </a:lnSpc>
              <a:spcBef>
                <a:spcPts val="695"/>
              </a:spcBef>
            </a:pPr>
            <a:r>
              <a:rPr sz="3200" spc="-254" dirty="0">
                <a:solidFill>
                  <a:srgbClr val="C00000"/>
                </a:solidFill>
                <a:latin typeface="Trebuchet MS"/>
                <a:cs typeface="Trebuchet MS"/>
              </a:rPr>
              <a:t>Cell</a:t>
            </a:r>
            <a:r>
              <a:rPr sz="3200" spc="-48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spc="-215" dirty="0">
                <a:solidFill>
                  <a:srgbClr val="C00000"/>
                </a:solidFill>
                <a:latin typeface="Trebuchet MS"/>
                <a:cs typeface="Trebuchet MS"/>
              </a:rPr>
              <a:t>membrane </a:t>
            </a:r>
            <a:r>
              <a:rPr sz="3200" spc="-210" dirty="0">
                <a:solidFill>
                  <a:srgbClr val="C00000"/>
                </a:solidFill>
                <a:latin typeface="Trebuchet MS"/>
                <a:cs typeface="Trebuchet MS"/>
              </a:rPr>
              <a:t>function</a:t>
            </a:r>
            <a:endParaRPr sz="3200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03195" y="2214564"/>
            <a:ext cx="6488430" cy="223075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210"/>
              </a:spcBef>
              <a:buClr>
                <a:srgbClr val="D24717"/>
              </a:buClr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dirty="0">
                <a:solidFill>
                  <a:srgbClr val="A6A6A6"/>
                </a:solidFill>
                <a:latin typeface="Carlito"/>
                <a:cs typeface="Carlito"/>
              </a:rPr>
              <a:t>Domains of living</a:t>
            </a:r>
            <a:r>
              <a:rPr sz="2400" b="1" spc="-3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A6A6A6"/>
                </a:solidFill>
                <a:latin typeface="Carlito"/>
                <a:cs typeface="Carlito"/>
              </a:rPr>
              <a:t>cells</a:t>
            </a:r>
            <a:endParaRPr sz="2400">
              <a:latin typeface="Carlito"/>
              <a:cs typeface="Carlito"/>
            </a:endParaRPr>
          </a:p>
          <a:p>
            <a:pPr marL="120014" indent="-107950">
              <a:lnSpc>
                <a:spcPct val="100000"/>
              </a:lnSpc>
              <a:spcBef>
                <a:spcPts val="1115"/>
              </a:spcBef>
              <a:buClr>
                <a:srgbClr val="D24717"/>
              </a:buClr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A6A6A6"/>
                </a:solidFill>
                <a:latin typeface="Carlito"/>
                <a:cs typeface="Carlito"/>
              </a:rPr>
              <a:t>Principles </a:t>
            </a:r>
            <a:r>
              <a:rPr sz="2400" b="1" dirty="0">
                <a:solidFill>
                  <a:srgbClr val="A6A6A6"/>
                </a:solidFill>
                <a:latin typeface="Carlito"/>
                <a:cs typeface="Carlito"/>
              </a:rPr>
              <a:t>of </a:t>
            </a:r>
            <a:r>
              <a:rPr sz="2400" b="1" spc="-5" dirty="0">
                <a:solidFill>
                  <a:srgbClr val="A6A6A6"/>
                </a:solidFill>
                <a:latin typeface="Carlito"/>
                <a:cs typeface="Carlito"/>
              </a:rPr>
              <a:t>microbial </a:t>
            </a:r>
            <a:r>
              <a:rPr sz="2400" b="1" dirty="0">
                <a:solidFill>
                  <a:srgbClr val="A6A6A6"/>
                </a:solidFill>
                <a:latin typeface="Carlito"/>
                <a:cs typeface="Carlito"/>
              </a:rPr>
              <a:t>cell</a:t>
            </a:r>
            <a:r>
              <a:rPr sz="2400" b="1" spc="-6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A6A6A6"/>
                </a:solidFill>
                <a:latin typeface="Carlito"/>
                <a:cs typeface="Carlito"/>
              </a:rPr>
              <a:t>structure</a:t>
            </a:r>
            <a:endParaRPr sz="2400">
              <a:latin typeface="Carlito"/>
              <a:cs typeface="Carlito"/>
            </a:endParaRPr>
          </a:p>
          <a:p>
            <a:pPr marL="396875" lvl="1" indent="-183515">
              <a:lnSpc>
                <a:spcPct val="100000"/>
              </a:lnSpc>
              <a:spcBef>
                <a:spcPts val="115"/>
              </a:spcBef>
              <a:buClr>
                <a:srgbClr val="D24717"/>
              </a:buClr>
              <a:buFont typeface="Arial"/>
              <a:buChar char="•"/>
              <a:tabLst>
                <a:tab pos="397510" algn="l"/>
              </a:tabLst>
            </a:pPr>
            <a:r>
              <a:rPr sz="2400" b="1" spc="-5" dirty="0">
                <a:solidFill>
                  <a:srgbClr val="A6A6A6"/>
                </a:solidFill>
                <a:latin typeface="Carlito"/>
                <a:cs typeface="Carlito"/>
              </a:rPr>
              <a:t>Elements </a:t>
            </a:r>
            <a:r>
              <a:rPr sz="2400" b="1" dirty="0">
                <a:solidFill>
                  <a:srgbClr val="A6A6A6"/>
                </a:solidFill>
                <a:latin typeface="Carlito"/>
                <a:cs typeface="Carlito"/>
              </a:rPr>
              <a:t>of </a:t>
            </a:r>
            <a:r>
              <a:rPr sz="2400" b="1" spc="-5" dirty="0">
                <a:solidFill>
                  <a:srgbClr val="A6A6A6"/>
                </a:solidFill>
                <a:latin typeface="Carlito"/>
                <a:cs typeface="Carlito"/>
              </a:rPr>
              <a:t>Microbial </a:t>
            </a:r>
            <a:r>
              <a:rPr sz="2400" b="1" dirty="0">
                <a:solidFill>
                  <a:srgbClr val="A6A6A6"/>
                </a:solidFill>
                <a:latin typeface="Carlito"/>
                <a:cs typeface="Carlito"/>
              </a:rPr>
              <a:t>cell</a:t>
            </a:r>
            <a:r>
              <a:rPr sz="2400" b="1" spc="-6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A6A6A6"/>
                </a:solidFill>
                <a:latin typeface="Carlito"/>
                <a:cs typeface="Carlito"/>
              </a:rPr>
              <a:t>Structure</a:t>
            </a:r>
            <a:endParaRPr sz="2400">
              <a:latin typeface="Carlito"/>
              <a:cs typeface="Carlito"/>
            </a:endParaRPr>
          </a:p>
          <a:p>
            <a:pPr marL="396875" lvl="1" indent="-183515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Font typeface="Arial"/>
              <a:buChar char="•"/>
              <a:tabLst>
                <a:tab pos="397510" algn="l"/>
              </a:tabLst>
            </a:pPr>
            <a:r>
              <a:rPr sz="2400" b="1" spc="-10" dirty="0">
                <a:solidFill>
                  <a:srgbClr val="A6A6A6"/>
                </a:solidFill>
                <a:latin typeface="Carlito"/>
                <a:cs typeface="Carlito"/>
              </a:rPr>
              <a:t>Eukaryotes</a:t>
            </a:r>
            <a:endParaRPr sz="2400">
              <a:latin typeface="Carlito"/>
              <a:cs typeface="Carlito"/>
            </a:endParaRPr>
          </a:p>
          <a:p>
            <a:pPr marL="396875" lvl="1" indent="-183515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Font typeface="Arial"/>
              <a:buChar char="•"/>
              <a:tabLst>
                <a:tab pos="397510" algn="l"/>
              </a:tabLst>
            </a:pP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Prokaryotes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&amp;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chemistry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of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cellular</a:t>
            </a:r>
            <a:r>
              <a:rPr sz="2400" b="1" spc="-10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components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045">
              <a:lnSpc>
                <a:spcPts val="11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76446" y="855979"/>
            <a:ext cx="4179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50" dirty="0">
                <a:solidFill>
                  <a:srgbClr val="000000"/>
                </a:solidFill>
                <a:latin typeface="Trebuchet MS"/>
                <a:cs typeface="Trebuchet MS"/>
              </a:rPr>
              <a:t>Microbial </a:t>
            </a:r>
            <a:r>
              <a:rPr sz="3600" b="0" spc="-260" dirty="0">
                <a:solidFill>
                  <a:srgbClr val="000000"/>
                </a:solidFill>
                <a:latin typeface="Trebuchet MS"/>
                <a:cs typeface="Trebuchet MS"/>
              </a:rPr>
              <a:t>cell</a:t>
            </a:r>
            <a:r>
              <a:rPr sz="3600" b="0" spc="-59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600" b="0" spc="-200" dirty="0">
                <a:solidFill>
                  <a:srgbClr val="000000"/>
                </a:solidFill>
                <a:latin typeface="Trebuchet MS"/>
                <a:cs typeface="Trebuchet MS"/>
              </a:rPr>
              <a:t>structure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884" y="193370"/>
            <a:ext cx="2058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rebuchet MS"/>
                <a:cs typeface="Trebuchet MS"/>
              </a:rPr>
              <a:t>140MIC: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Microbiology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169164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169164"/>
                </a:lnTo>
                <a:lnTo>
                  <a:pt x="12192000" y="0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33744"/>
            <a:ext cx="734695" cy="67310"/>
          </a:xfrm>
          <a:custGeom>
            <a:avLst/>
            <a:gdLst/>
            <a:ahLst/>
            <a:cxnLst/>
            <a:rect l="l" t="t" r="r" b="b"/>
            <a:pathLst>
              <a:path w="734695" h="67310">
                <a:moveTo>
                  <a:pt x="0" y="67055"/>
                </a:moveTo>
                <a:lnTo>
                  <a:pt x="734568" y="67055"/>
                </a:lnTo>
                <a:lnTo>
                  <a:pt x="734568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56619" y="6333744"/>
            <a:ext cx="1135380" cy="67310"/>
          </a:xfrm>
          <a:custGeom>
            <a:avLst/>
            <a:gdLst/>
            <a:ahLst/>
            <a:cxnLst/>
            <a:rect l="l" t="t" r="r" b="b"/>
            <a:pathLst>
              <a:path w="1135379" h="67310">
                <a:moveTo>
                  <a:pt x="0" y="67055"/>
                </a:moveTo>
                <a:lnTo>
                  <a:pt x="1135379" y="67055"/>
                </a:lnTo>
                <a:lnTo>
                  <a:pt x="113537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568" y="4323588"/>
            <a:ext cx="10322560" cy="2246630"/>
          </a:xfrm>
          <a:custGeom>
            <a:avLst/>
            <a:gdLst/>
            <a:ahLst/>
            <a:cxnLst/>
            <a:rect l="l" t="t" r="r" b="b"/>
            <a:pathLst>
              <a:path w="10322560" h="2246629">
                <a:moveTo>
                  <a:pt x="10322052" y="0"/>
                </a:moveTo>
                <a:lnTo>
                  <a:pt x="0" y="0"/>
                </a:lnTo>
                <a:lnTo>
                  <a:pt x="0" y="181356"/>
                </a:lnTo>
                <a:lnTo>
                  <a:pt x="0" y="2246376"/>
                </a:lnTo>
                <a:lnTo>
                  <a:pt x="10322052" y="2246376"/>
                </a:lnTo>
                <a:lnTo>
                  <a:pt x="10322052" y="181356"/>
                </a:lnTo>
                <a:lnTo>
                  <a:pt x="10322052" y="0"/>
                </a:lnTo>
                <a:close/>
              </a:path>
            </a:pathLst>
          </a:custGeom>
          <a:solidFill>
            <a:srgbClr val="EBE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4568" y="4323588"/>
            <a:ext cx="10322560" cy="2246630"/>
          </a:xfrm>
          <a:prstGeom prst="rect">
            <a:avLst/>
          </a:prstGeom>
          <a:ln w="15240">
            <a:solidFill>
              <a:srgbClr val="9B310D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320"/>
              </a:spcBef>
            </a:pPr>
            <a:r>
              <a:rPr sz="20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Eukaryotes</a:t>
            </a:r>
            <a:endParaRPr sz="2000" dirty="0">
              <a:latin typeface="Carlito"/>
              <a:cs typeface="Carlito"/>
            </a:endParaRPr>
          </a:p>
          <a:p>
            <a:pPr marL="715645" marR="493903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DNA </a:t>
            </a:r>
            <a:r>
              <a:rPr sz="2000" dirty="0">
                <a:latin typeface="Carlito"/>
                <a:cs typeface="Carlito"/>
              </a:rPr>
              <a:t>enclosed in a </a:t>
            </a:r>
            <a:r>
              <a:rPr sz="2000" spc="-5" dirty="0">
                <a:latin typeface="Carlito"/>
                <a:cs typeface="Carlito"/>
              </a:rPr>
              <a:t>membrane-bound </a:t>
            </a:r>
            <a:r>
              <a:rPr sz="2000" dirty="0">
                <a:latin typeface="Carlito"/>
                <a:cs typeface="Carlito"/>
              </a:rPr>
              <a:t>nucleus  </a:t>
            </a:r>
            <a:r>
              <a:rPr sz="2000" spc="-5" dirty="0">
                <a:latin typeface="Carlito"/>
                <a:cs typeface="Carlito"/>
              </a:rPr>
              <a:t>Cells </a:t>
            </a:r>
            <a:r>
              <a:rPr sz="2000" spc="-10" dirty="0">
                <a:latin typeface="Carlito"/>
                <a:cs typeface="Carlito"/>
              </a:rPr>
              <a:t>are </a:t>
            </a:r>
            <a:r>
              <a:rPr sz="2000" spc="-5" dirty="0">
                <a:latin typeface="Carlito"/>
                <a:cs typeface="Carlito"/>
              </a:rPr>
              <a:t>generally </a:t>
            </a:r>
            <a:r>
              <a:rPr sz="2000" spc="-10" dirty="0">
                <a:latin typeface="Carlito"/>
                <a:cs typeface="Carlito"/>
              </a:rPr>
              <a:t>larger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0" dirty="0">
                <a:latin typeface="Carlito"/>
                <a:cs typeface="Carlito"/>
              </a:rPr>
              <a:t>more complex  Contain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organelles</a:t>
            </a:r>
            <a:endParaRPr sz="2000" dirty="0">
              <a:latin typeface="Carlito"/>
              <a:cs typeface="Carlito"/>
            </a:endParaRPr>
          </a:p>
          <a:p>
            <a:pPr marL="144145">
              <a:lnSpc>
                <a:spcPct val="100000"/>
              </a:lnSpc>
            </a:pPr>
            <a:r>
              <a:rPr sz="20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Prokaryotes</a:t>
            </a:r>
            <a:endParaRPr sz="2000" dirty="0">
              <a:latin typeface="Carlito"/>
              <a:cs typeface="Carlito"/>
            </a:endParaRPr>
          </a:p>
          <a:p>
            <a:pPr marL="715645" marR="474916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rlito"/>
                <a:cs typeface="Carlito"/>
              </a:rPr>
              <a:t>No </a:t>
            </a:r>
            <a:r>
              <a:rPr sz="2000" spc="-5" dirty="0">
                <a:latin typeface="Carlito"/>
                <a:cs typeface="Carlito"/>
              </a:rPr>
              <a:t>membrane-enclosed organelles, </a:t>
            </a:r>
            <a:r>
              <a:rPr sz="2000" dirty="0">
                <a:latin typeface="Carlito"/>
                <a:cs typeface="Carlito"/>
              </a:rPr>
              <a:t>no nucleus  </a:t>
            </a:r>
            <a:r>
              <a:rPr sz="2000" spc="-10" dirty="0">
                <a:latin typeface="Carlito"/>
                <a:cs typeface="Carlito"/>
              </a:rPr>
              <a:t>Generally </a:t>
            </a:r>
            <a:r>
              <a:rPr sz="2000" spc="-5" dirty="0">
                <a:latin typeface="Carlito"/>
                <a:cs typeface="Carlito"/>
              </a:rPr>
              <a:t>smaller </a:t>
            </a:r>
            <a:r>
              <a:rPr sz="2000" dirty="0">
                <a:latin typeface="Carlito"/>
                <a:cs typeface="Carlito"/>
              </a:rPr>
              <a:t>than </a:t>
            </a:r>
            <a:r>
              <a:rPr sz="2000" spc="-5" dirty="0">
                <a:latin typeface="Carlito"/>
                <a:cs typeface="Carlito"/>
              </a:rPr>
              <a:t>eukaryotic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cells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045">
              <a:lnSpc>
                <a:spcPts val="11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28479" y="165301"/>
            <a:ext cx="55264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225" dirty="0">
                <a:solidFill>
                  <a:srgbClr val="C00000"/>
                </a:solidFill>
                <a:latin typeface="Trebuchet MS"/>
                <a:cs typeface="Trebuchet MS"/>
              </a:rPr>
              <a:t>Principles</a:t>
            </a:r>
            <a:r>
              <a:rPr sz="3200" b="0" spc="-4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0" spc="-170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3200" b="0" spc="-39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0" spc="-235" dirty="0">
                <a:solidFill>
                  <a:srgbClr val="C00000"/>
                </a:solidFill>
                <a:latin typeface="Trebuchet MS"/>
                <a:cs typeface="Trebuchet MS"/>
              </a:rPr>
              <a:t>microbial</a:t>
            </a:r>
            <a:r>
              <a:rPr sz="3200" b="0" spc="-39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0" spc="-265" dirty="0">
                <a:solidFill>
                  <a:srgbClr val="C00000"/>
                </a:solidFill>
                <a:latin typeface="Trebuchet MS"/>
                <a:cs typeface="Trebuchet MS"/>
              </a:rPr>
              <a:t>cell</a:t>
            </a:r>
            <a:r>
              <a:rPr sz="3200" b="0" spc="-40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0" spc="-220" dirty="0">
                <a:solidFill>
                  <a:srgbClr val="C00000"/>
                </a:solidFill>
                <a:latin typeface="Trebuchet MS"/>
                <a:cs typeface="Trebuchet MS"/>
              </a:rPr>
              <a:t>structure</a:t>
            </a:r>
            <a:endParaRPr sz="320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4684" y="1292299"/>
            <a:ext cx="4847590" cy="17995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All cells </a:t>
            </a:r>
            <a:r>
              <a:rPr sz="2400" spc="-20" dirty="0">
                <a:solidFill>
                  <a:srgbClr val="404040"/>
                </a:solidFill>
                <a:latin typeface="Carlito"/>
                <a:cs typeface="Carlito"/>
              </a:rPr>
              <a:t>have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following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common:</a:t>
            </a:r>
            <a:endParaRPr sz="2400" dirty="0">
              <a:latin typeface="Carlito"/>
              <a:cs typeface="Carlito"/>
            </a:endParaRPr>
          </a:p>
          <a:p>
            <a:pPr marL="727710" indent="-183515">
              <a:lnSpc>
                <a:spcPct val="100000"/>
              </a:lnSpc>
              <a:spcBef>
                <a:spcPts val="185"/>
              </a:spcBef>
              <a:buClr>
                <a:srgbClr val="D24717"/>
              </a:buClr>
              <a:buChar char="◦"/>
              <a:tabLst>
                <a:tab pos="728345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Cytoplasmic membrane</a:t>
            </a:r>
            <a:endParaRPr sz="2000" dirty="0">
              <a:latin typeface="Carlito"/>
              <a:cs typeface="Carlito"/>
            </a:endParaRPr>
          </a:p>
          <a:p>
            <a:pPr marL="727710" indent="-183515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Char char="◦"/>
              <a:tabLst>
                <a:tab pos="728345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Cytoplasm</a:t>
            </a:r>
            <a:endParaRPr sz="2000" dirty="0">
              <a:latin typeface="Carlito"/>
              <a:cs typeface="Carlito"/>
            </a:endParaRPr>
          </a:p>
          <a:p>
            <a:pPr marL="727710" indent="-183515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Char char="◦"/>
              <a:tabLst>
                <a:tab pos="728345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Ribosomes</a:t>
            </a:r>
            <a:endParaRPr sz="2000" dirty="0">
              <a:latin typeface="Carlito"/>
              <a:cs typeface="Carlito"/>
            </a:endParaRPr>
          </a:p>
          <a:p>
            <a:pPr marL="727710" indent="-183515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Char char="◦"/>
              <a:tabLst>
                <a:tab pos="728345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Genetic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materials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00172" y="3710940"/>
            <a:ext cx="6383020" cy="794385"/>
          </a:xfrm>
          <a:prstGeom prst="rect">
            <a:avLst/>
          </a:prstGeom>
          <a:solidFill>
            <a:srgbClr val="74211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sz="2400" spc="-10" dirty="0">
                <a:solidFill>
                  <a:srgbClr val="E9E4DC"/>
                </a:solidFill>
                <a:latin typeface="Carlito"/>
                <a:cs typeface="Carlito"/>
              </a:rPr>
              <a:t>Eukaryotic vs. </a:t>
            </a:r>
            <a:r>
              <a:rPr sz="2400" spc="-15" dirty="0">
                <a:solidFill>
                  <a:srgbClr val="E9E4DC"/>
                </a:solidFill>
                <a:latin typeface="Carlito"/>
                <a:cs typeface="Carlito"/>
              </a:rPr>
              <a:t>Prokaryotic</a:t>
            </a:r>
            <a:r>
              <a:rPr sz="2400" spc="-80" dirty="0">
                <a:solidFill>
                  <a:srgbClr val="E9E4DC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E9E4DC"/>
                </a:solidFill>
                <a:latin typeface="Carlito"/>
                <a:cs typeface="Carlito"/>
              </a:rPr>
              <a:t>Cells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55394" y="6611213"/>
            <a:ext cx="19678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© 2012 </a:t>
            </a:r>
            <a:r>
              <a:rPr sz="1200" spc="-5" dirty="0">
                <a:latin typeface="Times New Roman"/>
                <a:cs typeface="Times New Roman"/>
              </a:rPr>
              <a:t>Pearson Education, </a:t>
            </a:r>
            <a:r>
              <a:rPr sz="1200" spc="-10" dirty="0">
                <a:latin typeface="Times New Roman"/>
                <a:cs typeface="Times New Roman"/>
              </a:rPr>
              <a:t>Inc.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06067" y="939124"/>
            <a:ext cx="10565765" cy="5664835"/>
            <a:chOff x="1306067" y="939124"/>
            <a:chExt cx="10565765" cy="5664835"/>
          </a:xfrm>
        </p:grpSpPr>
        <p:sp>
          <p:nvSpPr>
            <p:cNvPr id="7" name="object 7"/>
            <p:cNvSpPr/>
            <p:nvPr/>
          </p:nvSpPr>
          <p:spPr>
            <a:xfrm>
              <a:off x="1306067" y="3749039"/>
              <a:ext cx="5612891" cy="28544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49867" y="939124"/>
              <a:ext cx="3021546" cy="46310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59539" y="2891027"/>
              <a:ext cx="186055" cy="2533015"/>
            </a:xfrm>
            <a:custGeom>
              <a:avLst/>
              <a:gdLst/>
              <a:ahLst/>
              <a:cxnLst/>
              <a:rect l="l" t="t" r="r" b="b"/>
              <a:pathLst>
                <a:path w="186054" h="2533015">
                  <a:moveTo>
                    <a:pt x="185927" y="0"/>
                  </a:moveTo>
                  <a:lnTo>
                    <a:pt x="0" y="0"/>
                  </a:lnTo>
                  <a:lnTo>
                    <a:pt x="0" y="2532888"/>
                  </a:lnTo>
                  <a:lnTo>
                    <a:pt x="185927" y="2532888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559539" y="2891027"/>
              <a:ext cx="186055" cy="2533015"/>
            </a:xfrm>
            <a:custGeom>
              <a:avLst/>
              <a:gdLst/>
              <a:ahLst/>
              <a:cxnLst/>
              <a:rect l="l" t="t" r="r" b="b"/>
              <a:pathLst>
                <a:path w="186054" h="2533015">
                  <a:moveTo>
                    <a:pt x="0" y="2532888"/>
                  </a:moveTo>
                  <a:lnTo>
                    <a:pt x="185927" y="2532888"/>
                  </a:lnTo>
                  <a:lnTo>
                    <a:pt x="185927" y="0"/>
                  </a:lnTo>
                  <a:lnTo>
                    <a:pt x="0" y="0"/>
                  </a:lnTo>
                  <a:lnTo>
                    <a:pt x="0" y="253288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3400" y="180724"/>
            <a:ext cx="344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10" dirty="0">
                <a:solidFill>
                  <a:srgbClr val="C00000"/>
                </a:solidFill>
              </a:rPr>
              <a:t>Prokaryotic </a:t>
            </a:r>
            <a:r>
              <a:rPr u="sng" dirty="0">
                <a:solidFill>
                  <a:srgbClr val="C00000"/>
                </a:solidFill>
              </a:rPr>
              <a:t>cells </a:t>
            </a:r>
            <a:r>
              <a:rPr u="sng" spc="-5" dirty="0">
                <a:solidFill>
                  <a:srgbClr val="C00000"/>
                </a:solidFill>
              </a:rPr>
              <a:t>consist</a:t>
            </a:r>
            <a:r>
              <a:rPr u="sng" spc="-110" dirty="0">
                <a:solidFill>
                  <a:srgbClr val="C00000"/>
                </a:solidFill>
              </a:rPr>
              <a:t> </a:t>
            </a:r>
            <a:r>
              <a:rPr u="sng" dirty="0">
                <a:solidFill>
                  <a:srgbClr val="C00000"/>
                </a:solidFill>
              </a:rPr>
              <a:t>of: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28418" y="801700"/>
            <a:ext cx="5986781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§"/>
            </a:pPr>
            <a:r>
              <a:rPr sz="2000" spc="-5" dirty="0">
                <a:latin typeface="Carlito"/>
                <a:cs typeface="Carlito"/>
              </a:rPr>
              <a:t>Cell </a:t>
            </a:r>
            <a:r>
              <a:rPr sz="2000" spc="-10" dirty="0">
                <a:latin typeface="Carlito"/>
                <a:cs typeface="Carlito"/>
              </a:rPr>
              <a:t>wall</a:t>
            </a:r>
            <a:endParaRPr sz="2000" dirty="0">
              <a:latin typeface="Carlito"/>
              <a:cs typeface="Carlito"/>
            </a:endParaRPr>
          </a:p>
          <a:p>
            <a:pPr marL="355600" marR="744220" indent="-3429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§"/>
            </a:pPr>
            <a:r>
              <a:rPr sz="2000" spc="-5" dirty="0">
                <a:latin typeface="Carlito"/>
                <a:cs typeface="Carlito"/>
              </a:rPr>
              <a:t>Cytoplasmic membrane </a:t>
            </a:r>
            <a:r>
              <a:rPr sz="2000" dirty="0">
                <a:latin typeface="Carlito"/>
                <a:cs typeface="Carlito"/>
              </a:rPr>
              <a:t>(cell </a:t>
            </a:r>
            <a:r>
              <a:rPr sz="2000" spc="-5" dirty="0">
                <a:latin typeface="Carlito"/>
                <a:cs typeface="Carlito"/>
              </a:rPr>
              <a:t>membrane)  Cytoplasm</a:t>
            </a:r>
            <a:endParaRPr sz="2000" dirty="0">
              <a:latin typeface="Carlito"/>
              <a:cs typeface="Carlito"/>
            </a:endParaRPr>
          </a:p>
          <a:p>
            <a:pPr marL="355600" marR="31242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2000" dirty="0">
                <a:latin typeface="Carlito"/>
                <a:cs typeface="Carlito"/>
              </a:rPr>
              <a:t>Ribosomes  </a:t>
            </a:r>
            <a:endParaRPr lang="en-US" sz="2000" dirty="0">
              <a:latin typeface="Carlito"/>
              <a:cs typeface="Carlito"/>
            </a:endParaRPr>
          </a:p>
          <a:p>
            <a:pPr marL="355600" marR="31242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2000" spc="-5" dirty="0">
                <a:latin typeface="Carlito"/>
                <a:cs typeface="Carlito"/>
              </a:rPr>
              <a:t>Genetic</a:t>
            </a:r>
            <a:r>
              <a:rPr lang="en-US" sz="2000" spc="-2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materials</a:t>
            </a:r>
            <a:endParaRPr sz="20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2000" b="1" dirty="0">
                <a:latin typeface="Carlito"/>
                <a:cs typeface="Carlito"/>
              </a:rPr>
              <a:t>Other </a:t>
            </a:r>
            <a:r>
              <a:rPr sz="2000" b="1" spc="-10" dirty="0">
                <a:latin typeface="Carlito"/>
                <a:cs typeface="Carlito"/>
              </a:rPr>
              <a:t>internal </a:t>
            </a:r>
            <a:r>
              <a:rPr sz="2000" b="1" dirty="0">
                <a:latin typeface="Carlito"/>
                <a:cs typeface="Carlito"/>
              </a:rPr>
              <a:t>and </a:t>
            </a:r>
            <a:r>
              <a:rPr sz="2000" b="1" spc="-10" dirty="0">
                <a:latin typeface="Carlito"/>
                <a:cs typeface="Carlito"/>
              </a:rPr>
              <a:t>external </a:t>
            </a:r>
            <a:r>
              <a:rPr sz="2000" b="1" spc="-5" dirty="0">
                <a:latin typeface="Carlito"/>
                <a:cs typeface="Carlito"/>
              </a:rPr>
              <a:t>structures </a:t>
            </a:r>
            <a:r>
              <a:rPr sz="2000" b="1" spc="-15" dirty="0">
                <a:latin typeface="Carlito"/>
                <a:cs typeface="Carlito"/>
              </a:rPr>
              <a:t>may</a:t>
            </a:r>
            <a:r>
              <a:rPr sz="2000" b="1" spc="10" dirty="0">
                <a:latin typeface="Carlito"/>
                <a:cs typeface="Carlito"/>
              </a:rPr>
              <a:t> </a:t>
            </a:r>
            <a:r>
              <a:rPr sz="2000" b="1" spc="-20" dirty="0">
                <a:latin typeface="Carlito"/>
                <a:cs typeface="Carlito"/>
              </a:rPr>
              <a:t>exist</a:t>
            </a:r>
            <a:endParaRPr sz="2000" b="1" dirty="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41506" y="6542023"/>
            <a:ext cx="939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800" y="1714072"/>
            <a:ext cx="10896600" cy="3583032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42900" indent="-343535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3200" spc="-5" dirty="0">
                <a:latin typeface="Carlito"/>
                <a:cs typeface="Carlito"/>
              </a:rPr>
              <a:t>Cell </a:t>
            </a:r>
            <a:r>
              <a:rPr sz="3200" spc="-10" dirty="0">
                <a:latin typeface="Carlito"/>
                <a:cs typeface="Carlito"/>
              </a:rPr>
              <a:t>wall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10" dirty="0">
                <a:latin typeface="Carlito"/>
                <a:cs typeface="Carlito"/>
              </a:rPr>
              <a:t>prokaryotes </a:t>
            </a:r>
            <a:r>
              <a:rPr sz="3200" b="1" dirty="0">
                <a:latin typeface="Carlito"/>
                <a:cs typeface="Carlito"/>
              </a:rPr>
              <a:t>is </a:t>
            </a:r>
            <a:r>
              <a:rPr sz="3200" b="1" spc="-10" dirty="0">
                <a:latin typeface="Carlito"/>
                <a:cs typeface="Carlito"/>
              </a:rPr>
              <a:t>complex </a:t>
            </a:r>
            <a:r>
              <a:rPr sz="3200" dirty="0">
                <a:latin typeface="Carlito"/>
                <a:cs typeface="Carlito"/>
              </a:rPr>
              <a:t>, </a:t>
            </a:r>
            <a:r>
              <a:rPr sz="3200" b="1" spc="-5" dirty="0">
                <a:latin typeface="Carlito"/>
                <a:cs typeface="Carlito"/>
              </a:rPr>
              <a:t>semi rigid </a:t>
            </a:r>
            <a:r>
              <a:rPr sz="3200" b="1" spc="-10" dirty="0">
                <a:latin typeface="Carlito"/>
                <a:cs typeface="Carlito"/>
              </a:rPr>
              <a:t>structure</a:t>
            </a:r>
            <a:r>
              <a:rPr sz="3200" spc="-10" dirty="0">
                <a:latin typeface="Carlito"/>
                <a:cs typeface="Carlito"/>
              </a:rPr>
              <a:t> surrounds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cytoplasmic membrane</a:t>
            </a:r>
            <a:r>
              <a:rPr sz="3200" spc="13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The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Cell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wall play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an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important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role</a:t>
            </a:r>
            <a:r>
              <a:rPr sz="3200" b="1" u="heavy" spc="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:</a:t>
            </a:r>
            <a:endParaRPr sz="3200" dirty="0">
              <a:latin typeface="Carlito"/>
              <a:cs typeface="Carlito"/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264160" algn="l"/>
              </a:tabLst>
            </a:pPr>
            <a:r>
              <a:rPr sz="3200" spc="-5" dirty="0">
                <a:latin typeface="Carlito"/>
                <a:cs typeface="Carlito"/>
              </a:rPr>
              <a:t>Maintains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characteristic </a:t>
            </a:r>
            <a:r>
              <a:rPr sz="3200" spc="-5" dirty="0">
                <a:latin typeface="Carlito"/>
                <a:cs typeface="Carlito"/>
              </a:rPr>
              <a:t>shape </a:t>
            </a:r>
            <a:r>
              <a:rPr sz="3200" dirty="0">
                <a:latin typeface="Carlito"/>
                <a:cs typeface="Carlito"/>
              </a:rPr>
              <a:t>of the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cell.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264160" algn="l"/>
              </a:tabLst>
            </a:pPr>
            <a:r>
              <a:rPr sz="3200" spc="-15" dirty="0">
                <a:latin typeface="Carlito"/>
                <a:cs typeface="Carlito"/>
              </a:rPr>
              <a:t>prevents </a:t>
            </a:r>
            <a:r>
              <a:rPr sz="3200" dirty="0">
                <a:latin typeface="Carlito"/>
                <a:cs typeface="Carlito"/>
              </a:rPr>
              <a:t>the cell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spc="-10" dirty="0">
                <a:latin typeface="Carlito"/>
                <a:cs typeface="Carlito"/>
              </a:rPr>
              <a:t>bursting </a:t>
            </a:r>
            <a:r>
              <a:rPr sz="3200" dirty="0">
                <a:latin typeface="Carlito"/>
                <a:cs typeface="Carlito"/>
              </a:rPr>
              <a:t>when </a:t>
            </a:r>
            <a:r>
              <a:rPr sz="3200" spc="-5" dirty="0">
                <a:latin typeface="Carlito"/>
                <a:cs typeface="Carlito"/>
              </a:rPr>
              <a:t>fluids </a:t>
            </a:r>
            <a:r>
              <a:rPr sz="3200" spc="-10" dirty="0">
                <a:latin typeface="Carlito"/>
                <a:cs typeface="Carlito"/>
              </a:rPr>
              <a:t>flow </a:t>
            </a:r>
            <a:r>
              <a:rPr sz="3200" spc="-15" dirty="0">
                <a:latin typeface="Carlito"/>
                <a:cs typeface="Carlito"/>
              </a:rPr>
              <a:t>into </a:t>
            </a:r>
            <a:r>
              <a:rPr sz="3200" dirty="0">
                <a:latin typeface="Carlito"/>
                <a:cs typeface="Carlito"/>
              </a:rPr>
              <a:t>the cell </a:t>
            </a:r>
            <a:r>
              <a:rPr sz="3200" spc="-5" dirty="0">
                <a:latin typeface="Carlito"/>
                <a:cs typeface="Carlito"/>
              </a:rPr>
              <a:t>by</a:t>
            </a:r>
            <a:r>
              <a:rPr sz="3200" spc="6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osmosis.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045">
              <a:lnSpc>
                <a:spcPts val="11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93161" y="213418"/>
            <a:ext cx="6405678" cy="423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235"/>
              </a:lnSpc>
              <a:spcBef>
                <a:spcPts val="105"/>
              </a:spcBef>
            </a:pPr>
            <a:r>
              <a:rPr sz="2900" spc="-229" dirty="0">
                <a:solidFill>
                  <a:srgbClr val="C00000"/>
                </a:solidFill>
                <a:latin typeface="Trebuchet MS"/>
                <a:cs typeface="Trebuchet MS"/>
              </a:rPr>
              <a:t>Prokaryotes, </a:t>
            </a:r>
            <a:r>
              <a:rPr sz="2900" spc="-245" dirty="0">
                <a:solidFill>
                  <a:srgbClr val="C00000"/>
                </a:solidFill>
                <a:latin typeface="Trebuchet MS"/>
                <a:cs typeface="Trebuchet MS"/>
              </a:rPr>
              <a:t>cell</a:t>
            </a:r>
            <a:r>
              <a:rPr sz="2900" spc="-5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900" spc="-204" dirty="0">
                <a:solidFill>
                  <a:srgbClr val="C00000"/>
                </a:solidFill>
                <a:latin typeface="Trebuchet MS"/>
                <a:cs typeface="Trebuchet MS"/>
              </a:rPr>
              <a:t>structure</a:t>
            </a:r>
            <a:endParaRPr sz="2900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1FC36-0CD7-98EE-6993-866B83226430}"/>
              </a:ext>
            </a:extLst>
          </p:cNvPr>
          <p:cNvSpPr txBox="1"/>
          <p:nvPr/>
        </p:nvSpPr>
        <p:spPr>
          <a:xfrm>
            <a:off x="2904047" y="57695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pc="-229" dirty="0">
                <a:solidFill>
                  <a:srgbClr val="C00000"/>
                </a:solidFill>
                <a:cs typeface="Trebuchet MS"/>
              </a:rPr>
              <a:t>Cell</a:t>
            </a:r>
            <a:r>
              <a:rPr lang="en-US" sz="4800" b="1" spc="-365" dirty="0">
                <a:solidFill>
                  <a:srgbClr val="C00000"/>
                </a:solidFill>
                <a:cs typeface="Trebuchet MS"/>
              </a:rPr>
              <a:t> </a:t>
            </a:r>
            <a:r>
              <a:rPr lang="en-US" sz="4800" b="1" spc="-235" dirty="0">
                <a:solidFill>
                  <a:srgbClr val="C00000"/>
                </a:solidFill>
                <a:cs typeface="Trebuchet MS"/>
              </a:rPr>
              <a:t>wall</a:t>
            </a:r>
            <a:endParaRPr lang="en-US" sz="4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40735"/>
            <a:ext cx="12192000" cy="4017645"/>
            <a:chOff x="0" y="2840735"/>
            <a:chExt cx="12192000" cy="4017645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3019" y="2840735"/>
              <a:ext cx="9738360" cy="34625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9600" y="113600"/>
            <a:ext cx="31369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Components </a:t>
            </a:r>
            <a:r>
              <a:rPr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of </a:t>
            </a:r>
            <a:r>
              <a:rPr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cell</a:t>
            </a:r>
            <a:r>
              <a:rPr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wall: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679320" y="646302"/>
            <a:ext cx="9369425" cy="1912620"/>
            <a:chOff x="1679320" y="646302"/>
            <a:chExt cx="9369425" cy="1912620"/>
          </a:xfrm>
        </p:grpSpPr>
        <p:sp>
          <p:nvSpPr>
            <p:cNvPr id="8" name="object 8"/>
            <p:cNvSpPr/>
            <p:nvPr/>
          </p:nvSpPr>
          <p:spPr>
            <a:xfrm>
              <a:off x="1685670" y="646302"/>
              <a:ext cx="9355836" cy="19126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9320" y="1124458"/>
              <a:ext cx="9369425" cy="0"/>
            </a:xfrm>
            <a:custGeom>
              <a:avLst/>
              <a:gdLst/>
              <a:ahLst/>
              <a:cxnLst/>
              <a:rect l="l" t="t" r="r" b="b"/>
              <a:pathLst>
                <a:path w="9369425">
                  <a:moveTo>
                    <a:pt x="0" y="0"/>
                  </a:moveTo>
                  <a:lnTo>
                    <a:pt x="9369044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679320" y="646302"/>
          <a:ext cx="9356090" cy="1912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4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256">
                <a:tc gridSpan="2">
                  <a:txBody>
                    <a:bodyPr/>
                    <a:lstStyle/>
                    <a:p>
                      <a:pPr marL="878205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5546090" algn="l"/>
                        </a:tabLst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gram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positive</a:t>
                      </a:r>
                      <a:r>
                        <a:rPr sz="2400" b="1" spc="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(+ve)	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gram negative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(-ve)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solidFill>
                      <a:srgbClr val="9B2C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rlito"/>
                          <a:cs typeface="Carlito"/>
                        </a:rPr>
                        <a:t>Peptidoglycan (many </a:t>
                      </a:r>
                      <a:r>
                        <a:rPr sz="2400" spc="-20" dirty="0">
                          <a:latin typeface="Carlito"/>
                          <a:cs typeface="Carlito"/>
                        </a:rPr>
                        <a:t>layers</a:t>
                      </a:r>
                      <a:r>
                        <a:rPr sz="24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)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2C1F"/>
                      </a:solidFill>
                      <a:prstDash val="solid"/>
                    </a:lnL>
                    <a:lnR w="12700">
                      <a:solidFill>
                        <a:srgbClr val="9B2C1F"/>
                      </a:solidFill>
                      <a:prstDash val="solid"/>
                    </a:lnR>
                    <a:lnB w="12700">
                      <a:solidFill>
                        <a:srgbClr val="9B2C1F"/>
                      </a:solidFill>
                      <a:prstDash val="solid"/>
                    </a:lnB>
                    <a:solidFill>
                      <a:srgbClr val="D7AAA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rlito"/>
                          <a:cs typeface="Carlito"/>
                        </a:rPr>
                        <a:t>Peptidoglycan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2C1F"/>
                      </a:solidFill>
                      <a:prstDash val="solid"/>
                    </a:lnL>
                    <a:lnR w="12700">
                      <a:solidFill>
                        <a:srgbClr val="9B2C1F"/>
                      </a:solidFill>
                      <a:prstDash val="solid"/>
                    </a:lnR>
                    <a:lnB w="12700">
                      <a:solidFill>
                        <a:srgbClr val="9B2C1F"/>
                      </a:solidFill>
                      <a:prstDash val="solid"/>
                    </a:lnB>
                    <a:solidFill>
                      <a:srgbClr val="D7AA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5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-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2C1F"/>
                      </a:solidFill>
                      <a:prstDash val="solid"/>
                    </a:lnL>
                    <a:lnR w="12700">
                      <a:solidFill>
                        <a:srgbClr val="9B2C1F"/>
                      </a:solidFill>
                      <a:prstDash val="solid"/>
                    </a:lnR>
                    <a:lnT w="12700">
                      <a:solidFill>
                        <a:srgbClr val="9B2C1F"/>
                      </a:solidFill>
                      <a:prstDash val="solid"/>
                    </a:lnT>
                    <a:lnB w="12700">
                      <a:solidFill>
                        <a:srgbClr val="9B2C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rlito"/>
                          <a:cs typeface="Carlito"/>
                        </a:rPr>
                        <a:t>Outer membrane </a:t>
                      </a:r>
                      <a:r>
                        <a:rPr sz="2400" spc="-15" dirty="0">
                          <a:latin typeface="Carlito"/>
                          <a:cs typeface="Carlito"/>
                        </a:rPr>
                        <a:t>(bilayer</a:t>
                      </a:r>
                      <a:r>
                        <a:rPr sz="24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membrane)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2C1F"/>
                      </a:solidFill>
                      <a:prstDash val="solid"/>
                    </a:lnL>
                    <a:lnR w="12700">
                      <a:solidFill>
                        <a:srgbClr val="9B2C1F"/>
                      </a:solidFill>
                      <a:prstDash val="solid"/>
                    </a:lnR>
                    <a:lnT w="12700">
                      <a:solidFill>
                        <a:srgbClr val="9B2C1F"/>
                      </a:solidFill>
                      <a:prstDash val="solid"/>
                    </a:lnT>
                    <a:lnB w="12700">
                      <a:solidFill>
                        <a:srgbClr val="9B2C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Plasmic</a:t>
                      </a:r>
                      <a:r>
                        <a:rPr sz="24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space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9B2C1F"/>
                      </a:solidFill>
                      <a:prstDash val="solid"/>
                    </a:lnL>
                    <a:lnR w="12700">
                      <a:solidFill>
                        <a:srgbClr val="9B2C1F"/>
                      </a:solidFill>
                      <a:prstDash val="solid"/>
                    </a:lnR>
                    <a:lnT w="12700">
                      <a:solidFill>
                        <a:srgbClr val="9B2C1F"/>
                      </a:solidFill>
                      <a:prstDash val="solid"/>
                    </a:lnT>
                    <a:lnB w="12700">
                      <a:solidFill>
                        <a:srgbClr val="9B2C1F"/>
                      </a:solidFill>
                      <a:prstDash val="solid"/>
                    </a:lnB>
                    <a:solidFill>
                      <a:srgbClr val="D7AA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Plasmic</a:t>
                      </a:r>
                      <a:r>
                        <a:rPr sz="24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space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9B2C1F"/>
                      </a:solidFill>
                      <a:prstDash val="solid"/>
                    </a:lnL>
                    <a:lnR w="12700">
                      <a:solidFill>
                        <a:srgbClr val="9B2C1F"/>
                      </a:solidFill>
                      <a:prstDash val="solid"/>
                    </a:lnR>
                    <a:lnT w="12700">
                      <a:solidFill>
                        <a:srgbClr val="9B2C1F"/>
                      </a:solidFill>
                      <a:prstDash val="solid"/>
                    </a:lnT>
                    <a:lnB w="12700">
                      <a:solidFill>
                        <a:srgbClr val="9B2C1F"/>
                      </a:solidFill>
                      <a:prstDash val="solid"/>
                    </a:lnB>
                    <a:solidFill>
                      <a:srgbClr val="D7AA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045">
              <a:lnSpc>
                <a:spcPts val="11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804" y="601978"/>
            <a:ext cx="11536680" cy="625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80078" y="25145"/>
            <a:ext cx="2192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highlight>
                  <a:srgbClr val="FFFF00"/>
                </a:highlight>
              </a:rPr>
              <a:t>Not</a:t>
            </a:r>
            <a:r>
              <a:rPr sz="3200" spc="-45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sz="3200" spc="-15" dirty="0">
                <a:solidFill>
                  <a:srgbClr val="FF0000"/>
                </a:solidFill>
                <a:highlight>
                  <a:srgbClr val="FFFF00"/>
                </a:highlight>
              </a:rPr>
              <a:t>required</a:t>
            </a:r>
            <a:endParaRPr sz="32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6792" y="4664964"/>
            <a:ext cx="5980176" cy="2054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00" y="754661"/>
            <a:ext cx="11506200" cy="330835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430"/>
              </a:spcBef>
            </a:pPr>
            <a:r>
              <a:rPr sz="2800" b="1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rlito"/>
                <a:cs typeface="Carlito"/>
              </a:rPr>
              <a:t>Peptidogly</a:t>
            </a:r>
            <a:r>
              <a:rPr sz="2800" b="1" u="sng" spc="-15" dirty="0">
                <a:solidFill>
                  <a:srgbClr val="6F2F9F"/>
                </a:solidFill>
                <a:uFill>
                  <a:solidFill>
                    <a:srgbClr val="7E7E7E"/>
                  </a:solidFill>
                </a:uFill>
                <a:latin typeface="Carlito"/>
                <a:cs typeface="Carlito"/>
              </a:rPr>
              <a:t>ca</a:t>
            </a:r>
            <a:r>
              <a:rPr sz="2800" b="1" spc="-15" dirty="0">
                <a:solidFill>
                  <a:srgbClr val="6F2F9F"/>
                </a:solidFill>
                <a:latin typeface="Carlito"/>
                <a:cs typeface="Carlito"/>
              </a:rPr>
              <a:t>n</a:t>
            </a:r>
            <a:r>
              <a:rPr sz="2800" b="1" spc="20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Carlito"/>
                <a:cs typeface="Carlito"/>
              </a:rPr>
              <a:t>(murein):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400" spc="-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b="1" spc="-10" dirty="0">
                <a:latin typeface="Carlito"/>
                <a:cs typeface="Carlito"/>
              </a:rPr>
              <a:t>most important component </a:t>
            </a:r>
            <a:r>
              <a:rPr sz="2400" b="1" dirty="0">
                <a:latin typeface="Carlito"/>
                <a:cs typeface="Carlito"/>
              </a:rPr>
              <a:t>in </a:t>
            </a:r>
            <a:r>
              <a:rPr sz="2400" b="1" spc="-5" dirty="0">
                <a:latin typeface="Carlito"/>
                <a:cs typeface="Carlito"/>
              </a:rPr>
              <a:t>bacterial </a:t>
            </a:r>
            <a:r>
              <a:rPr sz="2400" b="1" dirty="0">
                <a:latin typeface="Carlito"/>
                <a:cs typeface="Carlito"/>
              </a:rPr>
              <a:t>cell</a:t>
            </a:r>
            <a:r>
              <a:rPr sz="2400" b="1" spc="-5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wall</a:t>
            </a:r>
            <a:r>
              <a:rPr sz="2400" spc="-5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400" spc="-5" dirty="0">
                <a:solidFill>
                  <a:srgbClr val="D24717"/>
                </a:solidFill>
                <a:highlight>
                  <a:srgbClr val="FFFF00"/>
                </a:highlight>
                <a:latin typeface="Courier New"/>
                <a:cs typeface="Courier New"/>
              </a:rPr>
              <a:t>o</a:t>
            </a:r>
            <a:r>
              <a:rPr sz="2400" spc="-5" dirty="0">
                <a:highlight>
                  <a:srgbClr val="FFFF00"/>
                </a:highlight>
                <a:latin typeface="Carlito"/>
                <a:cs typeface="Carlito"/>
              </a:rPr>
              <a:t>A </a:t>
            </a:r>
            <a:r>
              <a:rPr sz="2400" spc="-15" dirty="0">
                <a:highlight>
                  <a:srgbClr val="FFFF00"/>
                </a:highlight>
                <a:latin typeface="Carlito"/>
                <a:cs typeface="Carlito"/>
              </a:rPr>
              <a:t>large </a:t>
            </a:r>
            <a:r>
              <a:rPr sz="2400" spc="-5" dirty="0">
                <a:highlight>
                  <a:srgbClr val="FFFF00"/>
                </a:highlight>
                <a:latin typeface="Carlito"/>
                <a:cs typeface="Carlito"/>
              </a:rPr>
              <a:t>polymer </a:t>
            </a:r>
            <a:r>
              <a:rPr sz="2400" spc="-10" dirty="0">
                <a:highlight>
                  <a:srgbClr val="FFFF00"/>
                </a:highlight>
                <a:latin typeface="Carlito"/>
                <a:cs typeface="Carlito"/>
              </a:rPr>
              <a:t>consist </a:t>
            </a:r>
            <a:r>
              <a:rPr sz="2400" spc="-5" dirty="0">
                <a:highlight>
                  <a:srgbClr val="FFFF00"/>
                </a:highlight>
                <a:latin typeface="Carlito"/>
                <a:cs typeface="Carlito"/>
              </a:rPr>
              <a:t>of </a:t>
            </a:r>
            <a:r>
              <a:rPr sz="2400" dirty="0">
                <a:highlight>
                  <a:srgbClr val="FFFF00"/>
                </a:highlight>
                <a:latin typeface="Carlito"/>
                <a:cs typeface="Carlito"/>
              </a:rPr>
              <a:t>the </a:t>
            </a:r>
            <a:r>
              <a:rPr sz="2400" spc="-10" dirty="0">
                <a:highlight>
                  <a:srgbClr val="FFFF00"/>
                </a:highlight>
                <a:latin typeface="Carlito"/>
                <a:cs typeface="Carlito"/>
              </a:rPr>
              <a:t>following</a:t>
            </a:r>
            <a:r>
              <a:rPr sz="2400" spc="-30" dirty="0"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2400" spc="-5" dirty="0">
                <a:highlight>
                  <a:srgbClr val="FFFF00"/>
                </a:highlight>
                <a:latin typeface="Carlito"/>
                <a:cs typeface="Carlito"/>
              </a:rPr>
              <a:t>molecules:</a:t>
            </a:r>
            <a:endParaRPr sz="2400" dirty="0">
              <a:highlight>
                <a:srgbClr val="FFFF00"/>
              </a:highlight>
              <a:latin typeface="Carlito"/>
              <a:cs typeface="Carlito"/>
            </a:endParaRPr>
          </a:p>
          <a:p>
            <a:pPr marL="1602740" indent="-457200">
              <a:lnSpc>
                <a:spcPct val="100000"/>
              </a:lnSpc>
              <a:spcBef>
                <a:spcPts val="1390"/>
              </a:spcBef>
              <a:buFont typeface="+mj-lt"/>
              <a:buAutoNum type="arabicPeriod"/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N-acetylglucosamine</a:t>
            </a:r>
            <a:r>
              <a:rPr sz="24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(gluNAc)</a:t>
            </a:r>
            <a:endParaRPr sz="2400" dirty="0">
              <a:latin typeface="Carlito"/>
              <a:cs typeface="Carlito"/>
            </a:endParaRPr>
          </a:p>
          <a:p>
            <a:pPr marL="1602740" indent="-457200">
              <a:lnSpc>
                <a:spcPct val="100000"/>
              </a:lnSpc>
              <a:spcBef>
                <a:spcPts val="1405"/>
              </a:spcBef>
              <a:buFont typeface="+mj-lt"/>
              <a:buAutoNum type="arabicPeriod"/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N-acetylmuramic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acid</a:t>
            </a:r>
            <a:r>
              <a:rPr sz="2400" b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(murNAc)</a:t>
            </a:r>
            <a:endParaRPr sz="2400" dirty="0">
              <a:latin typeface="Carlito"/>
              <a:cs typeface="Carlito"/>
            </a:endParaRPr>
          </a:p>
          <a:p>
            <a:pPr marL="1604645" indent="-457200">
              <a:lnSpc>
                <a:spcPct val="100000"/>
              </a:lnSpc>
              <a:spcBef>
                <a:spcPts val="1405"/>
              </a:spcBef>
              <a:buFont typeface="+mj-lt"/>
              <a:buAutoNum type="arabicPeriod"/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cross 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linked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by tetrapeptides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(chains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of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four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amino</a:t>
            </a:r>
            <a:r>
              <a:rPr sz="24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acids)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0" y="294920"/>
            <a:ext cx="2186230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900" spc="-245" dirty="0">
                <a:solidFill>
                  <a:srgbClr val="C00000"/>
                </a:solidFill>
                <a:latin typeface="Trebuchet MS"/>
                <a:cs typeface="Trebuchet MS"/>
              </a:rPr>
              <a:t>cell</a:t>
            </a:r>
            <a:r>
              <a:rPr sz="2900" spc="-4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900" spc="-204" dirty="0">
                <a:solidFill>
                  <a:srgbClr val="C00000"/>
                </a:solidFill>
                <a:latin typeface="Trebuchet MS"/>
                <a:cs typeface="Trebuchet MS"/>
              </a:rPr>
              <a:t>structure</a:t>
            </a:r>
            <a:endParaRPr sz="290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80" y="3131820"/>
            <a:ext cx="11070336" cy="3570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8200" y="762000"/>
            <a:ext cx="8600440" cy="2056973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400" spc="-5" dirty="0" err="1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400" spc="-5" dirty="0" err="1">
                <a:solidFill>
                  <a:srgbClr val="404040"/>
                </a:solidFill>
                <a:latin typeface="Carlito"/>
                <a:cs typeface="Carlito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cell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wall consists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2400" b="1" spc="-1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many </a:t>
            </a:r>
            <a:r>
              <a:rPr sz="2400" b="1" spc="-2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layers </a:t>
            </a:r>
            <a:r>
              <a:rPr sz="2400" b="1" spc="-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of</a:t>
            </a:r>
            <a:r>
              <a:rPr sz="2400" b="1" spc="-2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peptidoglycans</a:t>
            </a:r>
            <a:endParaRPr sz="2400" b="1" dirty="0">
              <a:highlight>
                <a:srgbClr val="FFFF00"/>
              </a:highlight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400" b="1" spc="-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Thick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and rigid</a:t>
            </a:r>
            <a:r>
              <a:rPr sz="2400" b="1" spc="-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structure.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6592570" algn="l"/>
              </a:tabLst>
            </a:pPr>
            <a:r>
              <a:rPr sz="2400" spc="-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cell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walls of +ve bacteria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contain</a:t>
            </a:r>
            <a:r>
              <a:rPr sz="2400" spc="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u="sng" spc="-5" dirty="0">
                <a:solidFill>
                  <a:srgbClr val="C00000"/>
                </a:solidFill>
                <a:latin typeface="Carlito"/>
                <a:cs typeface="Carlito"/>
              </a:rPr>
              <a:t>teichoic</a:t>
            </a:r>
            <a:r>
              <a:rPr sz="2400" b="1" u="sng" spc="-2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u="sng" dirty="0">
                <a:solidFill>
                  <a:srgbClr val="C00000"/>
                </a:solidFill>
                <a:latin typeface="Carlito"/>
                <a:cs typeface="Carlito"/>
              </a:rPr>
              <a:t>acids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	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400" b="1" u="sng" spc="-10" dirty="0">
                <a:solidFill>
                  <a:srgbClr val="C00000"/>
                </a:solidFill>
                <a:latin typeface="Carlito"/>
                <a:cs typeface="Carlito"/>
              </a:rPr>
              <a:t>phosphate</a:t>
            </a:r>
            <a:r>
              <a:rPr sz="2400" spc="-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  <a:tabLst>
                <a:tab pos="1896745" algn="l"/>
              </a:tabLst>
            </a:pPr>
            <a:r>
              <a:rPr sz="2400" b="1" spc="-30" dirty="0">
                <a:solidFill>
                  <a:srgbClr val="FF0000"/>
                </a:solidFill>
                <a:highlight>
                  <a:srgbClr val="00FFFF"/>
                </a:highlight>
                <a:latin typeface="Courier New"/>
                <a:cs typeface="Courier New"/>
              </a:rPr>
              <a:t>o</a:t>
            </a:r>
            <a:r>
              <a:rPr sz="2400" b="1" spc="-30" dirty="0">
                <a:solidFill>
                  <a:srgbClr val="FF0000"/>
                </a:solidFill>
                <a:highlight>
                  <a:srgbClr val="00FFFF"/>
                </a:highlight>
                <a:latin typeface="Carlito"/>
                <a:cs typeface="Carlito"/>
              </a:rPr>
              <a:t>Teichoic</a:t>
            </a:r>
            <a:r>
              <a:rPr sz="2400" b="1" dirty="0">
                <a:solidFill>
                  <a:srgbClr val="FF0000"/>
                </a:solidFill>
                <a:highlight>
                  <a:srgbClr val="00FFFF"/>
                </a:highlight>
                <a:latin typeface="Carlito"/>
                <a:cs typeface="Carlito"/>
              </a:rPr>
              <a:t> acid</a:t>
            </a:r>
            <a:r>
              <a:rPr sz="2400" b="1" dirty="0">
                <a:solidFill>
                  <a:srgbClr val="404040"/>
                </a:solidFill>
                <a:highlight>
                  <a:srgbClr val="00FFFF"/>
                </a:highlight>
                <a:latin typeface="Carlito"/>
                <a:cs typeface="Carlito"/>
              </a:rPr>
              <a:t>	</a:t>
            </a:r>
            <a:r>
              <a:rPr sz="2400" b="1" spc="-10" dirty="0">
                <a:solidFill>
                  <a:srgbClr val="404040"/>
                </a:solidFill>
                <a:highlight>
                  <a:srgbClr val="00FFFF"/>
                </a:highlight>
                <a:latin typeface="Carlito"/>
                <a:cs typeface="Carlito"/>
              </a:rPr>
              <a:t>provide </a:t>
            </a:r>
            <a:r>
              <a:rPr sz="2400" b="1" dirty="0">
                <a:solidFill>
                  <a:srgbClr val="404040"/>
                </a:solidFill>
                <a:highlight>
                  <a:srgbClr val="00FFFF"/>
                </a:highlight>
                <a:latin typeface="Carlito"/>
                <a:cs typeface="Carlito"/>
              </a:rPr>
              <a:t>much </a:t>
            </a:r>
            <a:r>
              <a:rPr sz="2400" b="1" spc="-5" dirty="0">
                <a:solidFill>
                  <a:srgbClr val="404040"/>
                </a:solidFill>
                <a:highlight>
                  <a:srgbClr val="00FFFF"/>
                </a:highlight>
                <a:latin typeface="Carlito"/>
                <a:cs typeface="Carlito"/>
              </a:rPr>
              <a:t>of </a:t>
            </a:r>
            <a:r>
              <a:rPr sz="2400" b="1" dirty="0">
                <a:solidFill>
                  <a:srgbClr val="404040"/>
                </a:solidFill>
                <a:highlight>
                  <a:srgbClr val="00FFFF"/>
                </a:highlight>
                <a:latin typeface="Carlito"/>
                <a:cs typeface="Carlito"/>
              </a:rPr>
              <a:t>the </a:t>
            </a:r>
            <a:r>
              <a:rPr sz="2400" b="1" spc="-30" dirty="0">
                <a:solidFill>
                  <a:srgbClr val="404040"/>
                </a:solidFill>
                <a:highlight>
                  <a:srgbClr val="00FFFF"/>
                </a:highlight>
                <a:latin typeface="Carlito"/>
                <a:cs typeface="Carlito"/>
              </a:rPr>
              <a:t>wall’s </a:t>
            </a:r>
            <a:r>
              <a:rPr sz="2400" b="1" spc="-10" dirty="0">
                <a:solidFill>
                  <a:srgbClr val="404040"/>
                </a:solidFill>
                <a:highlight>
                  <a:srgbClr val="00FFFF"/>
                </a:highlight>
                <a:latin typeface="Carlito"/>
                <a:cs typeface="Carlito"/>
              </a:rPr>
              <a:t>antigenic </a:t>
            </a:r>
            <a:r>
              <a:rPr sz="2400" b="1" spc="-5" dirty="0">
                <a:solidFill>
                  <a:srgbClr val="404040"/>
                </a:solidFill>
                <a:highlight>
                  <a:srgbClr val="00FFFF"/>
                </a:highlight>
                <a:latin typeface="Carlito"/>
                <a:cs typeface="Carlito"/>
              </a:rPr>
              <a:t>specificity</a:t>
            </a:r>
            <a:r>
              <a:rPr sz="2400" b="1" spc="-25" dirty="0">
                <a:solidFill>
                  <a:srgbClr val="404040"/>
                </a:solidFill>
                <a:highlight>
                  <a:srgbClr val="00FFFF"/>
                </a:highlight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404040"/>
                </a:solidFill>
                <a:highlight>
                  <a:srgbClr val="00FFFF"/>
                </a:highlight>
                <a:latin typeface="Carlito"/>
                <a:cs typeface="Carlito"/>
              </a:rPr>
              <a:t>.</a:t>
            </a:r>
            <a:endParaRPr sz="2400" b="1" dirty="0">
              <a:highlight>
                <a:srgbClr val="00FFFF"/>
              </a:highlight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07551F-99F3-B945-00BF-95EB3B6FF1F4}"/>
              </a:ext>
            </a:extLst>
          </p:cNvPr>
          <p:cNvSpPr txBox="1"/>
          <p:nvPr/>
        </p:nvSpPr>
        <p:spPr>
          <a:xfrm>
            <a:off x="2667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20"/>
              </a:spcBef>
            </a:pPr>
            <a:r>
              <a:rPr lang="en-US" sz="2800" b="1" spc="-10" dirty="0">
                <a:solidFill>
                  <a:srgbClr val="FF0000"/>
                </a:solidFill>
                <a:latin typeface="Carlito"/>
                <a:cs typeface="Carlito"/>
              </a:rPr>
              <a:t>Gram-positive </a:t>
            </a:r>
            <a:r>
              <a:rPr lang="en-US" sz="2800" b="1" spc="-5" dirty="0">
                <a:solidFill>
                  <a:srgbClr val="FF0000"/>
                </a:solidFill>
                <a:latin typeface="Carlito"/>
                <a:cs typeface="Carlito"/>
              </a:rPr>
              <a:t>cell</a:t>
            </a:r>
            <a:r>
              <a:rPr lang="en-US" sz="2800" b="1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en-US" sz="2800" b="1" spc="-5" dirty="0">
                <a:solidFill>
                  <a:srgbClr val="FF0000"/>
                </a:solidFill>
                <a:latin typeface="Carlito"/>
                <a:cs typeface="Carlito"/>
              </a:rPr>
              <a:t>walls</a:t>
            </a:r>
            <a:endParaRPr lang="en-US" sz="2800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701</Words>
  <Application>Microsoft Office PowerPoint</Application>
  <PresentationFormat>Widescreen</PresentationFormat>
  <Paragraphs>118</Paragraphs>
  <Slides>18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Carlito</vt:lpstr>
      <vt:lpstr>Courier New</vt:lpstr>
      <vt:lpstr>Times New Roman</vt:lpstr>
      <vt:lpstr>Trebuchet MS</vt:lpstr>
      <vt:lpstr>Wingdings</vt:lpstr>
      <vt:lpstr>Office Theme</vt:lpstr>
      <vt:lpstr>PowerPoint Presentation</vt:lpstr>
      <vt:lpstr>Microbial cell structure</vt:lpstr>
      <vt:lpstr>Principles of microbial cell structure</vt:lpstr>
      <vt:lpstr>Prokaryotic cells consist of:</vt:lpstr>
      <vt:lpstr>Prokaryotes, cell structure</vt:lpstr>
      <vt:lpstr>Components of cell wall:</vt:lpstr>
      <vt:lpstr>Not required</vt:lpstr>
      <vt:lpstr>cell structure</vt:lpstr>
      <vt:lpstr>PowerPoint Presentation</vt:lpstr>
      <vt:lpstr>Not required</vt:lpstr>
      <vt:lpstr>Gram-negative Cell walls</vt:lpstr>
      <vt:lpstr>Not required</vt:lpstr>
      <vt:lpstr>PowerPoint Presentation</vt:lpstr>
      <vt:lpstr>PowerPoint Presentation</vt:lpstr>
      <vt:lpstr>Cell membrane (Called also cytoplasmic membrane)</vt:lpstr>
      <vt:lpstr>PowerPoint Presentation</vt:lpstr>
      <vt:lpstr>Cell membrane  proteins</vt:lpstr>
      <vt:lpstr>Cell membrane function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Aljowaie</dc:creator>
  <cp:lastModifiedBy>Haya Aldossary</cp:lastModifiedBy>
  <cp:revision>4</cp:revision>
  <dcterms:created xsi:type="dcterms:W3CDTF">2023-09-16T13:58:34Z</dcterms:created>
  <dcterms:modified xsi:type="dcterms:W3CDTF">2023-09-16T16:12:32Z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2023-09-16T00:00:00Z</vt:filetime>
  </property>
</Properties>
</file>