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3" r:id="rId16"/>
    <p:sldId id="274" r:id="rId17"/>
    <p:sldId id="275" r:id="rId18"/>
    <p:sldId id="277" r:id="rId19"/>
    <p:sldId id="278" r:id="rId20"/>
    <p:sldId id="280" r:id="rId21"/>
    <p:sldId id="282" r:id="rId2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 u="heavy">
                <a:solidFill>
                  <a:srgbClr val="40404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00799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12192000" y="0"/>
                </a:move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9B2C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33744"/>
            <a:ext cx="12192000" cy="67310"/>
          </a:xfrm>
          <a:custGeom>
            <a:avLst/>
            <a:gdLst/>
            <a:ahLst/>
            <a:cxnLst/>
            <a:rect l="l" t="t" r="r" b="b"/>
            <a:pathLst>
              <a:path w="12192000" h="67310">
                <a:moveTo>
                  <a:pt x="12192000" y="0"/>
                </a:moveTo>
                <a:lnTo>
                  <a:pt x="0" y="0"/>
                </a:lnTo>
                <a:lnTo>
                  <a:pt x="0" y="67055"/>
                </a:lnTo>
                <a:lnTo>
                  <a:pt x="12192000" y="67055"/>
                </a:lnTo>
                <a:lnTo>
                  <a:pt x="121920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93291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47694" y="575817"/>
            <a:ext cx="496379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1525" y="1380490"/>
            <a:ext cx="11248948" cy="4095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 u="heavy">
                <a:solidFill>
                  <a:srgbClr val="40404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5977" y="202133"/>
            <a:ext cx="2058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Trebuchet MS"/>
                <a:cs typeface="Trebuchet MS"/>
              </a:rPr>
              <a:t>140MIC: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Microbiology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19400" y="2209800"/>
            <a:ext cx="6553200" cy="21669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4000" b="1" spc="-17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Lecture-7</a:t>
            </a:r>
            <a:endParaRPr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ts val="3460"/>
              </a:lnSpc>
            </a:pPr>
            <a:r>
              <a:rPr sz="4000" b="1" spc="-1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Microbial </a:t>
            </a:r>
            <a:r>
              <a:rPr sz="4000" b="1" spc="-2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r>
              <a:rPr sz="4000" b="1" spc="-50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17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endParaRPr lang="en-US" sz="4000" b="1" spc="-175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ts val="3460"/>
              </a:lnSpc>
            </a:pPr>
            <a:r>
              <a:rPr sz="4000" b="1" spc="-17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Eukaryotes</a:t>
            </a:r>
            <a:endParaRPr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6CF82D2-B1AE-10F7-835A-B65D03D6C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0" y="29691"/>
            <a:ext cx="4781550" cy="1105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4490"/>
              </a:lnSpc>
              <a:spcBef>
                <a:spcPts val="95"/>
              </a:spcBef>
            </a:pPr>
            <a:r>
              <a:rPr sz="3200" spc="-290" dirty="0">
                <a:solidFill>
                  <a:srgbClr val="C00000"/>
                </a:solidFill>
              </a:rPr>
              <a:t>Eukaryotic </a:t>
            </a:r>
            <a:r>
              <a:rPr sz="3200" spc="-320" dirty="0">
                <a:solidFill>
                  <a:srgbClr val="C00000"/>
                </a:solidFill>
              </a:rPr>
              <a:t>Cell</a:t>
            </a:r>
            <a:r>
              <a:rPr sz="3200" spc="-730" dirty="0">
                <a:solidFill>
                  <a:srgbClr val="C00000"/>
                </a:solidFill>
              </a:rPr>
              <a:t> </a:t>
            </a:r>
            <a:r>
              <a:rPr sz="3200" spc="-270" dirty="0">
                <a:solidFill>
                  <a:srgbClr val="C00000"/>
                </a:solidFill>
              </a:rPr>
              <a:t>Structure</a:t>
            </a:r>
          </a:p>
          <a:p>
            <a:pPr marL="194310" algn="ctr">
              <a:lnSpc>
                <a:spcPts val="4010"/>
              </a:lnSpc>
            </a:pPr>
            <a:r>
              <a:rPr sz="3200" spc="-200" dirty="0">
                <a:solidFill>
                  <a:srgbClr val="C00000"/>
                </a:solidFill>
              </a:rPr>
              <a:t>Ribosomes</a:t>
            </a:r>
            <a:endParaRPr sz="3200" dirty="0">
              <a:solidFill>
                <a:srgbClr val="C0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1288" y="1793494"/>
            <a:ext cx="6496711" cy="28024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100" b="1" dirty="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is the </a:t>
            </a:r>
            <a:r>
              <a:rPr sz="2000" spc="-25" dirty="0">
                <a:solidFill>
                  <a:srgbClr val="404040"/>
                </a:solidFill>
                <a:highlight>
                  <a:srgbClr val="FFFF00"/>
                </a:highlight>
                <a:latin typeface="Carlito"/>
                <a:cs typeface="Carlito"/>
              </a:rPr>
              <a:t>cell’s </a:t>
            </a:r>
            <a:r>
              <a:rPr sz="2000" b="1" spc="-15" dirty="0">
                <a:solidFill>
                  <a:srgbClr val="404040"/>
                </a:solidFill>
                <a:highlight>
                  <a:srgbClr val="FFFF00"/>
                </a:highlight>
                <a:latin typeface="Carlito"/>
                <a:cs typeface="Carlito"/>
              </a:rPr>
              <a:t>protein </a:t>
            </a:r>
            <a:r>
              <a:rPr sz="2000" b="1" spc="-5" dirty="0">
                <a:solidFill>
                  <a:srgbClr val="404040"/>
                </a:solidFill>
                <a:highlight>
                  <a:srgbClr val="FFFF00"/>
                </a:highlight>
                <a:latin typeface="Carlito"/>
                <a:cs typeface="Carlito"/>
              </a:rPr>
              <a:t>–synthesizing</a:t>
            </a:r>
            <a:r>
              <a:rPr sz="2000" b="1" spc="55" dirty="0">
                <a:solidFill>
                  <a:srgbClr val="404040"/>
                </a:solidFill>
                <a:highlight>
                  <a:srgbClr val="FFFF00"/>
                </a:highlight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404040"/>
                </a:solidFill>
                <a:highlight>
                  <a:srgbClr val="FFFF00"/>
                </a:highlight>
                <a:latin typeface="Carlito"/>
                <a:cs typeface="Carlito"/>
              </a:rPr>
              <a:t>structure.</a:t>
            </a:r>
            <a:endParaRPr sz="2000" b="1" dirty="0">
              <a:highlight>
                <a:srgbClr val="FFFF00"/>
              </a:highlight>
              <a:latin typeface="Carlito"/>
              <a:cs typeface="Carlito"/>
            </a:endParaRPr>
          </a:p>
          <a:p>
            <a:pPr marL="104139" marR="283210" indent="-92075" algn="just">
              <a:lnSpc>
                <a:spcPct val="150000"/>
              </a:lnSpc>
              <a:spcBef>
                <a:spcPts val="1395"/>
              </a:spcBef>
              <a:buClr>
                <a:srgbClr val="D24717"/>
              </a:buClr>
              <a:buSzPct val="95000"/>
              <a:buFont typeface="Wingdings"/>
              <a:buChar char=""/>
              <a:tabLst>
                <a:tab pos="130175" algn="l"/>
              </a:tabLst>
            </a:pPr>
            <a:r>
              <a:rPr sz="2000" dirty="0">
                <a:latin typeface="Carlito"/>
                <a:cs typeface="Carlito"/>
              </a:rPr>
              <a:t>Ribosomes </a:t>
            </a:r>
            <a:r>
              <a:rPr sz="2000" spc="-10" dirty="0">
                <a:latin typeface="Carlito"/>
                <a:cs typeface="Carlito"/>
              </a:rPr>
              <a:t>are </a:t>
            </a:r>
            <a:r>
              <a:rPr sz="2000" b="1" u="sng" spc="-10" dirty="0">
                <a:latin typeface="Carlito"/>
                <a:cs typeface="Carlito"/>
              </a:rPr>
              <a:t>attached</a:t>
            </a:r>
            <a:r>
              <a:rPr sz="2000" b="1" spc="-10" dirty="0">
                <a:latin typeface="Carlito"/>
                <a:cs typeface="Carlito"/>
              </a:rPr>
              <a:t> </a:t>
            </a:r>
            <a:r>
              <a:rPr sz="2000" b="1" spc="-15" dirty="0">
                <a:latin typeface="Carlito"/>
                <a:cs typeface="Carlito"/>
              </a:rPr>
              <a:t>to </a:t>
            </a:r>
            <a:r>
              <a:rPr sz="2000" b="1" dirty="0">
                <a:latin typeface="Carlito"/>
                <a:cs typeface="Carlito"/>
              </a:rPr>
              <a:t>the </a:t>
            </a:r>
            <a:r>
              <a:rPr sz="2000" b="1" spc="-10" dirty="0">
                <a:latin typeface="Carlito"/>
                <a:cs typeface="Carlito"/>
              </a:rPr>
              <a:t>rough </a:t>
            </a:r>
            <a:r>
              <a:rPr sz="2000" b="1" dirty="0">
                <a:latin typeface="Carlito"/>
                <a:cs typeface="Carlito"/>
              </a:rPr>
              <a:t>endoplasmic  </a:t>
            </a:r>
            <a:r>
              <a:rPr sz="2000" b="1" spc="-5" dirty="0">
                <a:latin typeface="Carlito"/>
                <a:cs typeface="Carlito"/>
              </a:rPr>
              <a:t>reticulum or </a:t>
            </a:r>
            <a:r>
              <a:rPr sz="2000" b="1" u="sng" spc="-5" dirty="0">
                <a:latin typeface="Carlito"/>
                <a:cs typeface="Carlito"/>
              </a:rPr>
              <a:t>can </a:t>
            </a:r>
            <a:r>
              <a:rPr sz="2000" b="1" u="sng" spc="-10" dirty="0">
                <a:latin typeface="Carlito"/>
                <a:cs typeface="Carlito"/>
              </a:rPr>
              <a:t>found free </a:t>
            </a:r>
            <a:r>
              <a:rPr sz="2000" b="1" dirty="0">
                <a:latin typeface="Carlito"/>
                <a:cs typeface="Carlito"/>
              </a:rPr>
              <a:t>in the</a:t>
            </a:r>
            <a:r>
              <a:rPr sz="2000" b="1" spc="-15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cytoplasm.</a:t>
            </a:r>
            <a:endParaRPr sz="2000" b="1" dirty="0">
              <a:latin typeface="Carlito"/>
              <a:cs typeface="Carlito"/>
            </a:endParaRPr>
          </a:p>
          <a:p>
            <a:pPr marL="104139" marR="5080" indent="-92075" algn="just">
              <a:lnSpc>
                <a:spcPct val="150000"/>
              </a:lnSpc>
              <a:spcBef>
                <a:spcPts val="1405"/>
              </a:spcBef>
              <a:buClr>
                <a:srgbClr val="D24717"/>
              </a:buClr>
              <a:buSzPct val="95000"/>
              <a:buFont typeface="Wingdings"/>
              <a:buChar char=""/>
              <a:tabLst>
                <a:tab pos="130175" algn="l"/>
              </a:tabLst>
            </a:pPr>
            <a:r>
              <a:rPr sz="2000" spc="-5" dirty="0">
                <a:latin typeface="Carlito"/>
                <a:cs typeface="Carlito"/>
              </a:rPr>
              <a:t>The </a:t>
            </a:r>
            <a:r>
              <a:rPr sz="2000" spc="-10" dirty="0">
                <a:latin typeface="Carlito"/>
                <a:cs typeface="Carlito"/>
              </a:rPr>
              <a:t>Eukaryotic </a:t>
            </a:r>
            <a:r>
              <a:rPr sz="2000" spc="-5" dirty="0">
                <a:latin typeface="Carlito"/>
                <a:cs typeface="Carlito"/>
              </a:rPr>
              <a:t>ribosomes </a:t>
            </a:r>
            <a:r>
              <a:rPr sz="2000" spc="-10" dirty="0">
                <a:latin typeface="Carlito"/>
                <a:cs typeface="Carlito"/>
              </a:rPr>
              <a:t>are </a:t>
            </a:r>
            <a:r>
              <a:rPr sz="2000" b="1" dirty="0">
                <a:solidFill>
                  <a:srgbClr val="C00000"/>
                </a:solidFill>
                <a:latin typeface="Carlito"/>
                <a:cs typeface="Carlito"/>
              </a:rPr>
              <a:t>80S </a:t>
            </a:r>
            <a:r>
              <a:rPr sz="2000" b="1" spc="-5" dirty="0">
                <a:solidFill>
                  <a:srgbClr val="C00000"/>
                </a:solidFill>
                <a:latin typeface="Carlito"/>
                <a:cs typeface="Carlito"/>
              </a:rPr>
              <a:t>ribosomes, </a:t>
            </a:r>
            <a:r>
              <a:rPr sz="2000" dirty="0">
                <a:latin typeface="Carlito"/>
                <a:cs typeface="Carlito"/>
              </a:rPr>
              <a:t>each </a:t>
            </a:r>
            <a:r>
              <a:rPr sz="2000" spc="-5" dirty="0">
                <a:latin typeface="Carlito"/>
                <a:cs typeface="Carlito"/>
              </a:rPr>
              <a:t>of  </a:t>
            </a:r>
            <a:r>
              <a:rPr sz="2000" dirty="0">
                <a:latin typeface="Carlito"/>
                <a:cs typeface="Carlito"/>
              </a:rPr>
              <a:t>which </a:t>
            </a:r>
            <a:r>
              <a:rPr sz="2000" spc="-10" dirty="0">
                <a:latin typeface="Carlito"/>
                <a:cs typeface="Carlito"/>
              </a:rPr>
              <a:t>consists </a:t>
            </a:r>
            <a:r>
              <a:rPr sz="2000" spc="-5" dirty="0">
                <a:latin typeface="Carlito"/>
                <a:cs typeface="Carlito"/>
              </a:rPr>
              <a:t>of </a:t>
            </a:r>
            <a:r>
              <a:rPr sz="2000" b="1" spc="-15" dirty="0">
                <a:latin typeface="Carlito"/>
                <a:cs typeface="Carlito"/>
              </a:rPr>
              <a:t>large </a:t>
            </a:r>
            <a:r>
              <a:rPr sz="2000" b="1" dirty="0">
                <a:latin typeface="Carlito"/>
                <a:cs typeface="Carlito"/>
              </a:rPr>
              <a:t>subunit 60S and small subunit  40S.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62800" y="1841782"/>
            <a:ext cx="4815840" cy="31744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34400" y="5181600"/>
            <a:ext cx="2675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rlito"/>
                <a:cs typeface="Carlito"/>
              </a:rPr>
              <a:t>Eukaryotic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ribosomes</a:t>
            </a:r>
            <a:endParaRPr sz="24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2400" b="1" spc="-5" dirty="0">
                <a:latin typeface="Carlito"/>
                <a:cs typeface="Carlito"/>
              </a:rPr>
              <a:t>80S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1A25D8-42A0-F2A5-BC69-3E72EDA27F20}"/>
              </a:ext>
            </a:extLst>
          </p:cNvPr>
          <p:cNvSpPr txBox="1"/>
          <p:nvPr/>
        </p:nvSpPr>
        <p:spPr>
          <a:xfrm>
            <a:off x="561643" y="130383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lang="en-US" sz="2800" b="1" dirty="0">
                <a:solidFill>
                  <a:srgbClr val="C00000"/>
                </a:solidFill>
                <a:latin typeface="Carlito"/>
                <a:cs typeface="Carlito"/>
              </a:rPr>
              <a:t>3.</a:t>
            </a:r>
            <a:r>
              <a:rPr lang="en-US" sz="2800" b="1" spc="-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Carlito"/>
                <a:cs typeface="Carlito"/>
              </a:rPr>
              <a:t>Ribosomes</a:t>
            </a:r>
            <a:endParaRPr lang="en-US" sz="2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3029" y="348424"/>
            <a:ext cx="11625941" cy="1999614"/>
            <a:chOff x="210388" y="388620"/>
            <a:chExt cx="10949940" cy="1999614"/>
          </a:xfrm>
        </p:grpSpPr>
        <p:sp>
          <p:nvSpPr>
            <p:cNvPr id="3" name="object 3"/>
            <p:cNvSpPr/>
            <p:nvPr/>
          </p:nvSpPr>
          <p:spPr>
            <a:xfrm>
              <a:off x="8749284" y="388620"/>
              <a:ext cx="2366772" cy="19994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0388" y="1550923"/>
              <a:ext cx="1004569" cy="15240"/>
            </a:xfrm>
            <a:custGeom>
              <a:avLst/>
              <a:gdLst/>
              <a:ahLst/>
              <a:cxnLst/>
              <a:rect l="l" t="t" r="r" b="b"/>
              <a:pathLst>
                <a:path w="1004569" h="15240">
                  <a:moveTo>
                    <a:pt x="1004316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1004316" y="15239"/>
                  </a:lnTo>
                  <a:lnTo>
                    <a:pt x="100431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10388" y="1707866"/>
            <a:ext cx="8857412" cy="4160113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b="1" i="1" spc="-5" dirty="0">
                <a:latin typeface="Carlito"/>
                <a:cs typeface="Carlito"/>
              </a:rPr>
              <a:t>DNA </a:t>
            </a:r>
            <a:r>
              <a:rPr sz="1800" spc="-5" dirty="0">
                <a:latin typeface="Carlito"/>
                <a:cs typeface="Carlito"/>
              </a:rPr>
              <a:t>is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5" dirty="0">
                <a:latin typeface="Carlito"/>
                <a:cs typeface="Carlito"/>
              </a:rPr>
              <a:t>molecule that carries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5" dirty="0">
                <a:latin typeface="Carlito"/>
                <a:cs typeface="Carlito"/>
              </a:rPr>
              <a:t>genetic </a:t>
            </a:r>
            <a:r>
              <a:rPr sz="1800" spc="-10" dirty="0">
                <a:latin typeface="Carlito"/>
                <a:cs typeface="Carlito"/>
              </a:rPr>
              <a:t>information </a:t>
            </a:r>
            <a:r>
              <a:rPr sz="1800" spc="-5" dirty="0">
                <a:latin typeface="Carlito"/>
                <a:cs typeface="Carlito"/>
              </a:rPr>
              <a:t>in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15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cell.</a:t>
            </a:r>
            <a:endParaRPr sz="1800" dirty="0">
              <a:latin typeface="Carlito"/>
              <a:cs typeface="Carlito"/>
            </a:endParaRPr>
          </a:p>
          <a:p>
            <a:pPr marL="355600" marR="405130" indent="-343535">
              <a:lnSpc>
                <a:spcPts val="3240"/>
              </a:lnSpc>
              <a:spcBef>
                <a:spcPts val="2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b="1" i="1" spc="-5" dirty="0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  <a:latin typeface="Carlito"/>
                <a:cs typeface="Carlito"/>
              </a:rPr>
              <a:t>DNA </a:t>
            </a:r>
            <a:r>
              <a:rPr sz="1800" u="sng" spc="-5" dirty="0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  <a:latin typeface="Carlito"/>
                <a:cs typeface="Carlito"/>
              </a:rPr>
              <a:t>molecules </a:t>
            </a:r>
            <a:r>
              <a:rPr sz="1800" u="sng" spc="-10" dirty="0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  <a:latin typeface="Carlito"/>
                <a:cs typeface="Carlito"/>
              </a:rPr>
              <a:t>are </a:t>
            </a:r>
            <a:r>
              <a:rPr sz="1800" u="sng" spc="-5" dirty="0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  <a:latin typeface="Carlito"/>
                <a:cs typeface="Carlito"/>
              </a:rPr>
              <a:t>tightly </a:t>
            </a:r>
            <a:r>
              <a:rPr sz="1800" u="sng" spc="-15" dirty="0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  <a:latin typeface="Carlito"/>
                <a:cs typeface="Carlito"/>
              </a:rPr>
              <a:t>packed </a:t>
            </a:r>
            <a:r>
              <a:rPr sz="1800" u="sng" spc="-10" dirty="0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  <a:latin typeface="Carlito"/>
                <a:cs typeface="Carlito"/>
              </a:rPr>
              <a:t>around proteins called </a:t>
            </a:r>
            <a:r>
              <a:rPr sz="1800" b="1" u="sng" spc="-10" dirty="0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  <a:latin typeface="Carlito"/>
                <a:cs typeface="Carlito"/>
              </a:rPr>
              <a:t>histones </a:t>
            </a:r>
            <a:r>
              <a:rPr sz="1800" u="sng" spc="-10" dirty="0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  <a:latin typeface="Carlito"/>
                <a:cs typeface="Carlito"/>
              </a:rPr>
              <a:t>to </a:t>
            </a:r>
            <a:r>
              <a:rPr sz="1800" u="sng" spc="-15" dirty="0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  <a:latin typeface="Carlito"/>
                <a:cs typeface="Carlito"/>
              </a:rPr>
              <a:t>make  </a:t>
            </a:r>
            <a:r>
              <a:rPr sz="1800" u="sng" spc="-10" dirty="0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  <a:latin typeface="Carlito"/>
                <a:cs typeface="Carlito"/>
              </a:rPr>
              <a:t>structures called</a:t>
            </a:r>
            <a:r>
              <a:rPr sz="1800" u="sng" spc="45" dirty="0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  <a:latin typeface="Carlito"/>
                <a:cs typeface="Carlito"/>
              </a:rPr>
              <a:t> </a:t>
            </a:r>
            <a:r>
              <a:rPr sz="1800" b="1" i="1" u="sng" spc="-5" dirty="0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  <a:latin typeface="Carlito"/>
                <a:cs typeface="Carlito"/>
              </a:rPr>
              <a:t>chromosomes</a:t>
            </a:r>
            <a:r>
              <a:rPr sz="1800" b="1" u="sng" spc="-5" dirty="0">
                <a:latin typeface="Carlito"/>
                <a:cs typeface="Carlito"/>
              </a:rPr>
              <a:t>.</a:t>
            </a:r>
            <a:endParaRPr sz="1800" u="sng" dirty="0">
              <a:latin typeface="Carlito"/>
              <a:cs typeface="Carlito"/>
            </a:endParaRPr>
          </a:p>
          <a:p>
            <a:pPr marL="355600" marR="473709" indent="-343535">
              <a:lnSpc>
                <a:spcPts val="324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b="1" spc="-10" dirty="0">
                <a:solidFill>
                  <a:srgbClr val="C00000"/>
                </a:solidFill>
                <a:highlight>
                  <a:srgbClr val="FFFF00"/>
                </a:highlight>
                <a:latin typeface="Carlito"/>
                <a:cs typeface="Carlito"/>
              </a:rPr>
              <a:t>Histones </a:t>
            </a:r>
            <a:r>
              <a:rPr sz="1800" spc="-10" dirty="0">
                <a:solidFill>
                  <a:srgbClr val="C00000"/>
                </a:solidFill>
                <a:highlight>
                  <a:srgbClr val="FFFF00"/>
                </a:highlight>
                <a:latin typeface="Carlito"/>
                <a:cs typeface="Carlito"/>
              </a:rPr>
              <a:t>are </a:t>
            </a:r>
            <a:r>
              <a:rPr sz="1800" spc="-5" dirty="0">
                <a:solidFill>
                  <a:srgbClr val="C00000"/>
                </a:solidFill>
                <a:highlight>
                  <a:srgbClr val="FFFF00"/>
                </a:highlight>
                <a:latin typeface="Carlito"/>
                <a:cs typeface="Carlito"/>
              </a:rPr>
              <a:t>positively </a:t>
            </a:r>
            <a:r>
              <a:rPr sz="1800" spc="-10" dirty="0">
                <a:solidFill>
                  <a:srgbClr val="C00000"/>
                </a:solidFill>
                <a:highlight>
                  <a:srgbClr val="FFFF00"/>
                </a:highlight>
                <a:latin typeface="Carlito"/>
                <a:cs typeface="Carlito"/>
              </a:rPr>
              <a:t>charged </a:t>
            </a:r>
            <a:r>
              <a:rPr sz="1800" spc="-5" dirty="0">
                <a:solidFill>
                  <a:srgbClr val="C00000"/>
                </a:solidFill>
                <a:highlight>
                  <a:srgbClr val="FFFF00"/>
                </a:highlight>
                <a:latin typeface="Carlito"/>
                <a:cs typeface="Carlito"/>
              </a:rPr>
              <a:t>(</a:t>
            </a:r>
            <a:r>
              <a:rPr sz="1800" spc="-5" dirty="0">
                <a:solidFill>
                  <a:srgbClr val="C00000"/>
                </a:solidFill>
                <a:highlight>
                  <a:srgbClr val="FFFF00"/>
                </a:highlight>
                <a:latin typeface="Arial"/>
                <a:cs typeface="Arial"/>
              </a:rPr>
              <a:t>+ve) </a:t>
            </a:r>
            <a:r>
              <a:rPr sz="1800" spc="-10" dirty="0">
                <a:solidFill>
                  <a:srgbClr val="C00000"/>
                </a:solidFill>
                <a:highlight>
                  <a:srgbClr val="FFFF00"/>
                </a:highlight>
                <a:latin typeface="Carlito"/>
                <a:cs typeface="Carlito"/>
              </a:rPr>
              <a:t>proteins </a:t>
            </a:r>
            <a:r>
              <a:rPr sz="1800" dirty="0">
                <a:solidFill>
                  <a:srgbClr val="C00000"/>
                </a:solidFill>
                <a:highlight>
                  <a:srgbClr val="FFFF00"/>
                </a:highlight>
                <a:latin typeface="Carlito"/>
                <a:cs typeface="Carlito"/>
              </a:rPr>
              <a:t>which </a:t>
            </a:r>
            <a:r>
              <a:rPr sz="1800" spc="-5" dirty="0">
                <a:solidFill>
                  <a:srgbClr val="C00000"/>
                </a:solidFill>
                <a:highlight>
                  <a:srgbClr val="FFFF00"/>
                </a:highlight>
                <a:latin typeface="Carlito"/>
                <a:cs typeface="Carlito"/>
              </a:rPr>
              <a:t>help tightly </a:t>
            </a:r>
            <a:r>
              <a:rPr sz="1800" dirty="0">
                <a:solidFill>
                  <a:srgbClr val="C00000"/>
                </a:solidFill>
                <a:highlight>
                  <a:srgbClr val="FFFF00"/>
                </a:highlight>
                <a:latin typeface="Carlito"/>
                <a:cs typeface="Carlito"/>
              </a:rPr>
              <a:t>pack the  </a:t>
            </a:r>
            <a:r>
              <a:rPr sz="1800" spc="-10" dirty="0">
                <a:solidFill>
                  <a:srgbClr val="C00000"/>
                </a:solidFill>
                <a:highlight>
                  <a:srgbClr val="FFFF00"/>
                </a:highlight>
                <a:latin typeface="Carlito"/>
                <a:cs typeface="Carlito"/>
              </a:rPr>
              <a:t>negatively charged </a:t>
            </a:r>
            <a:r>
              <a:rPr sz="1800" spc="-5" dirty="0">
                <a:solidFill>
                  <a:srgbClr val="C00000"/>
                </a:solidFill>
                <a:highlight>
                  <a:srgbClr val="FFFF00"/>
                </a:highlight>
                <a:latin typeface="Carlito"/>
                <a:cs typeface="Carlito"/>
              </a:rPr>
              <a:t>DNA (</a:t>
            </a:r>
            <a:r>
              <a:rPr sz="1800" spc="-5" dirty="0">
                <a:solidFill>
                  <a:srgbClr val="C00000"/>
                </a:solidFill>
                <a:highlight>
                  <a:srgbClr val="FFFF00"/>
                </a:highlight>
                <a:latin typeface="Arial"/>
                <a:cs typeface="Arial"/>
              </a:rPr>
              <a:t>–ve</a:t>
            </a:r>
            <a:r>
              <a:rPr sz="1800" spc="-40" dirty="0">
                <a:solidFill>
                  <a:srgbClr val="C00000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C00000"/>
                </a:solidFill>
                <a:highlight>
                  <a:srgbClr val="FFFF00"/>
                </a:highlight>
                <a:latin typeface="Carlito"/>
                <a:cs typeface="Carlito"/>
              </a:rPr>
              <a:t>)</a:t>
            </a:r>
          </a:p>
          <a:p>
            <a:pPr marL="355600" indent="-343535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spc="-10" dirty="0">
                <a:latin typeface="Carlito"/>
                <a:cs typeface="Carlito"/>
              </a:rPr>
              <a:t>Contain two copies </a:t>
            </a:r>
            <a:r>
              <a:rPr sz="1800" spc="-5" dirty="0">
                <a:latin typeface="Carlito"/>
                <a:cs typeface="Carlito"/>
              </a:rPr>
              <a:t>of </a:t>
            </a:r>
            <a:r>
              <a:rPr sz="1800" dirty="0">
                <a:latin typeface="Carlito"/>
                <a:cs typeface="Carlito"/>
              </a:rPr>
              <a:t>each </a:t>
            </a:r>
            <a:r>
              <a:rPr sz="1800" spc="-10" dirty="0">
                <a:latin typeface="Carlito"/>
                <a:cs typeface="Carlito"/>
              </a:rPr>
              <a:t>chromosome </a:t>
            </a:r>
            <a:r>
              <a:rPr sz="1800" dirty="0">
                <a:latin typeface="Carlito"/>
                <a:cs typeface="Carlito"/>
              </a:rPr>
              <a:t>(genes</a:t>
            </a:r>
            <a:r>
              <a:rPr sz="1800" b="1" dirty="0">
                <a:solidFill>
                  <a:schemeClr val="accent4">
                    <a:lumMod val="75000"/>
                  </a:schemeClr>
                </a:solidFill>
                <a:latin typeface="Carlito"/>
                <a:cs typeface="Carlito"/>
              </a:rPr>
              <a:t>) </a:t>
            </a:r>
            <a:r>
              <a:rPr sz="1800" b="1" spc="-5" dirty="0">
                <a:solidFill>
                  <a:schemeClr val="accent4">
                    <a:lumMod val="75000"/>
                  </a:schemeClr>
                </a:solidFill>
                <a:latin typeface="Carlito"/>
                <a:cs typeface="Carlito"/>
              </a:rPr>
              <a:t>(Diploid</a:t>
            </a:r>
            <a:r>
              <a:rPr sz="1800" b="1" spc="114" dirty="0">
                <a:solidFill>
                  <a:schemeClr val="accent4">
                    <a:lumMod val="75000"/>
                  </a:schemeClr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chemeClr val="accent4">
                    <a:lumMod val="75000"/>
                  </a:schemeClr>
                </a:solidFill>
                <a:latin typeface="Carlito"/>
                <a:cs typeface="Carlito"/>
              </a:rPr>
              <a:t>organisms)</a:t>
            </a:r>
            <a:endParaRPr sz="1800" b="1" dirty="0">
              <a:solidFill>
                <a:schemeClr val="accent4">
                  <a:lumMod val="75000"/>
                </a:schemeClr>
              </a:solidFill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10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spc="-5" dirty="0">
                <a:latin typeface="Carlito"/>
                <a:cs typeface="Carlito"/>
              </a:rPr>
              <a:t>Visible under light </a:t>
            </a:r>
            <a:r>
              <a:rPr sz="1800" spc="-10" dirty="0">
                <a:latin typeface="Carlito"/>
                <a:cs typeface="Carlito"/>
              </a:rPr>
              <a:t>microscope </a:t>
            </a:r>
            <a:r>
              <a:rPr sz="1800" spc="-5" dirty="0">
                <a:latin typeface="Carlito"/>
                <a:cs typeface="Carlito"/>
              </a:rPr>
              <a:t>without</a:t>
            </a:r>
            <a:r>
              <a:rPr sz="1800" spc="7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staining.</a:t>
            </a:r>
            <a:endParaRPr sz="1800" dirty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spc="-5" dirty="0">
                <a:latin typeface="Carlito"/>
                <a:cs typeface="Carlito"/>
              </a:rPr>
              <a:t>Enclosed by </a:t>
            </a:r>
            <a:r>
              <a:rPr sz="1800" b="1" spc="-5" dirty="0">
                <a:latin typeface="Carlito"/>
                <a:cs typeface="Carlito"/>
              </a:rPr>
              <a:t>nuclear </a:t>
            </a:r>
            <a:r>
              <a:rPr sz="1800" b="1" spc="-10" dirty="0">
                <a:latin typeface="Carlito"/>
                <a:cs typeface="Carlito"/>
              </a:rPr>
              <a:t>membrane </a:t>
            </a:r>
            <a:r>
              <a:rPr sz="1800" spc="-5" dirty="0">
                <a:latin typeface="Carlito"/>
                <a:cs typeface="Carlito"/>
              </a:rPr>
              <a:t>which </a:t>
            </a:r>
            <a:r>
              <a:rPr sz="1800" dirty="0">
                <a:latin typeface="Carlito"/>
                <a:cs typeface="Carlito"/>
              </a:rPr>
              <a:t>has </a:t>
            </a:r>
            <a:r>
              <a:rPr sz="1800" spc="-10" dirty="0">
                <a:latin typeface="Carlito"/>
                <a:cs typeface="Carlito"/>
              </a:rPr>
              <a:t>two </a:t>
            </a:r>
            <a:r>
              <a:rPr sz="1800" spc="-15" dirty="0">
                <a:latin typeface="Carlito"/>
                <a:cs typeface="Carlito"/>
              </a:rPr>
              <a:t>layer </a:t>
            </a:r>
            <a:r>
              <a:rPr sz="1800" spc="-5" dirty="0">
                <a:latin typeface="Carlito"/>
                <a:cs typeface="Carlito"/>
              </a:rPr>
              <a:t>(inner nuclear</a:t>
            </a:r>
            <a:r>
              <a:rPr sz="1800" spc="7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membrane</a:t>
            </a:r>
            <a:endParaRPr sz="1800" dirty="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Carlito"/>
                <a:cs typeface="Carlito"/>
              </a:rPr>
              <a:t>and </a:t>
            </a:r>
            <a:r>
              <a:rPr sz="1800" spc="-10" dirty="0">
                <a:latin typeface="Carlito"/>
                <a:cs typeface="Carlito"/>
              </a:rPr>
              <a:t>outer </a:t>
            </a:r>
            <a:r>
              <a:rPr sz="1800" spc="-5" dirty="0">
                <a:latin typeface="Carlito"/>
                <a:cs typeface="Carlito"/>
              </a:rPr>
              <a:t>nuclear membrane ),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5" dirty="0">
                <a:latin typeface="Carlito"/>
                <a:cs typeface="Carlito"/>
              </a:rPr>
              <a:t>nuclear membranes </a:t>
            </a:r>
            <a:r>
              <a:rPr sz="1800" spc="-15" dirty="0">
                <a:latin typeface="Carlito"/>
                <a:cs typeface="Carlito"/>
              </a:rPr>
              <a:t>contain </a:t>
            </a:r>
            <a:r>
              <a:rPr sz="1800" spc="-10" dirty="0">
                <a:latin typeface="Carlito"/>
                <a:cs typeface="Carlito"/>
              </a:rPr>
              <a:t>pores</a:t>
            </a:r>
            <a:r>
              <a:rPr sz="1800" spc="16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.</a:t>
            </a:r>
          </a:p>
          <a:p>
            <a:pPr marL="355600" indent="-34353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7030A0"/>
                </a:solidFill>
                <a:latin typeface="Carlito"/>
                <a:cs typeface="Carlito"/>
              </a:rPr>
              <a:t>Within </a:t>
            </a:r>
            <a:r>
              <a:rPr sz="1800" dirty="0">
                <a:solidFill>
                  <a:srgbClr val="7030A0"/>
                </a:solidFill>
                <a:latin typeface="Carlito"/>
                <a:cs typeface="Carlito"/>
              </a:rPr>
              <a:t>the </a:t>
            </a:r>
            <a:r>
              <a:rPr sz="1800" spc="-5" dirty="0">
                <a:solidFill>
                  <a:srgbClr val="7030A0"/>
                </a:solidFill>
                <a:latin typeface="Carlito"/>
                <a:cs typeface="Carlito"/>
              </a:rPr>
              <a:t>nucleus is </a:t>
            </a:r>
            <a:r>
              <a:rPr sz="1800" dirty="0">
                <a:solidFill>
                  <a:srgbClr val="7030A0"/>
                </a:solidFill>
                <a:latin typeface="Carlito"/>
                <a:cs typeface="Carlito"/>
              </a:rPr>
              <a:t>the </a:t>
            </a:r>
            <a:r>
              <a:rPr sz="1800" b="1" i="1" spc="-5" dirty="0">
                <a:solidFill>
                  <a:srgbClr val="7030A0"/>
                </a:solidFill>
                <a:latin typeface="Carlito"/>
                <a:cs typeface="Carlito"/>
              </a:rPr>
              <a:t>nucleolus </a:t>
            </a:r>
            <a:r>
              <a:rPr sz="1800" dirty="0">
                <a:solidFill>
                  <a:srgbClr val="7030A0"/>
                </a:solidFill>
                <a:latin typeface="Carlito"/>
                <a:cs typeface="Carlito"/>
              </a:rPr>
              <a:t>the </a:t>
            </a:r>
            <a:r>
              <a:rPr sz="1800" spc="-10" dirty="0">
                <a:solidFill>
                  <a:srgbClr val="7030A0"/>
                </a:solidFill>
                <a:latin typeface="Carlito"/>
                <a:cs typeface="Carlito"/>
              </a:rPr>
              <a:t>site </a:t>
            </a:r>
            <a:r>
              <a:rPr sz="1800" spc="-5" dirty="0">
                <a:solidFill>
                  <a:srgbClr val="7030A0"/>
                </a:solidFill>
                <a:latin typeface="Carlito"/>
                <a:cs typeface="Carlito"/>
              </a:rPr>
              <a:t>of ribosomal </a:t>
            </a:r>
            <a:r>
              <a:rPr sz="1800" dirty="0">
                <a:solidFill>
                  <a:srgbClr val="7030A0"/>
                </a:solidFill>
                <a:latin typeface="Carlito"/>
                <a:cs typeface="Carlito"/>
              </a:rPr>
              <a:t>RNA </a:t>
            </a:r>
            <a:r>
              <a:rPr sz="1800" spc="-5" dirty="0">
                <a:solidFill>
                  <a:srgbClr val="7030A0"/>
                </a:solidFill>
                <a:latin typeface="Carlito"/>
                <a:cs typeface="Carlito"/>
              </a:rPr>
              <a:t>(rRNA)</a:t>
            </a:r>
            <a:r>
              <a:rPr sz="1800" spc="175" dirty="0">
                <a:solidFill>
                  <a:srgbClr val="7030A0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7030A0"/>
                </a:solidFill>
                <a:latin typeface="Carlito"/>
                <a:cs typeface="Carlito"/>
              </a:rPr>
              <a:t>synthesis.</a:t>
            </a:r>
            <a:endParaRPr sz="1800" dirty="0">
              <a:solidFill>
                <a:srgbClr val="7030A0"/>
              </a:solidFill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15768" y="176004"/>
            <a:ext cx="5132706" cy="58991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67665" marR="5080" indent="-355600" algn="ctr">
              <a:lnSpc>
                <a:spcPts val="2039"/>
              </a:lnSpc>
              <a:spcBef>
                <a:spcPts val="470"/>
              </a:spcBef>
            </a:pP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Eukaryotic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Cell Structure  Genetic materials(</a:t>
            </a:r>
            <a:r>
              <a:rPr sz="2000" b="1" spc="-1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Nucleus)</a:t>
            </a:r>
            <a:endParaRPr sz="20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067800" y="3276600"/>
            <a:ext cx="3124581" cy="2972306"/>
            <a:chOff x="8891016" y="2868167"/>
            <a:chExt cx="3301365" cy="3380740"/>
          </a:xfrm>
        </p:grpSpPr>
        <p:sp>
          <p:nvSpPr>
            <p:cNvPr id="8" name="object 8"/>
            <p:cNvSpPr/>
            <p:nvPr/>
          </p:nvSpPr>
          <p:spPr>
            <a:xfrm>
              <a:off x="8891016" y="2868167"/>
              <a:ext cx="3300983" cy="33802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263884" y="5679947"/>
              <a:ext cx="637540" cy="370840"/>
            </a:xfrm>
            <a:custGeom>
              <a:avLst/>
              <a:gdLst/>
              <a:ahLst/>
              <a:cxnLst/>
              <a:rect l="l" t="t" r="r" b="b"/>
              <a:pathLst>
                <a:path w="637540" h="370839">
                  <a:moveTo>
                    <a:pt x="637031" y="0"/>
                  </a:moveTo>
                  <a:lnTo>
                    <a:pt x="0" y="0"/>
                  </a:lnTo>
                  <a:lnTo>
                    <a:pt x="0" y="370331"/>
                  </a:lnTo>
                  <a:lnTo>
                    <a:pt x="637031" y="370331"/>
                  </a:lnTo>
                  <a:lnTo>
                    <a:pt x="6370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549C08A-FE40-1010-967D-7952F26EC368}"/>
              </a:ext>
            </a:extLst>
          </p:cNvPr>
          <p:cNvSpPr txBox="1"/>
          <p:nvPr/>
        </p:nvSpPr>
        <p:spPr>
          <a:xfrm>
            <a:off x="283029" y="79726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lang="en-US" sz="2400" b="1" dirty="0">
                <a:solidFill>
                  <a:srgbClr val="C00000"/>
                </a:solidFill>
                <a:latin typeface="Carlito"/>
                <a:cs typeface="Carlito"/>
              </a:rPr>
              <a:t>4-Nucleus:</a:t>
            </a:r>
            <a:endParaRPr lang="en-US" sz="2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4379" y="166009"/>
            <a:ext cx="47815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90" dirty="0">
                <a:solidFill>
                  <a:srgbClr val="C00000"/>
                </a:solidFill>
              </a:rPr>
              <a:t>Eukaryotic </a:t>
            </a:r>
            <a:r>
              <a:rPr spc="-320" dirty="0">
                <a:solidFill>
                  <a:srgbClr val="C00000"/>
                </a:solidFill>
              </a:rPr>
              <a:t>Cell</a:t>
            </a:r>
            <a:r>
              <a:rPr spc="-725" dirty="0">
                <a:solidFill>
                  <a:srgbClr val="C00000"/>
                </a:solidFill>
              </a:rPr>
              <a:t> </a:t>
            </a:r>
            <a:r>
              <a:rPr spc="-270" dirty="0">
                <a:solidFill>
                  <a:srgbClr val="C00000"/>
                </a:solidFill>
              </a:rPr>
              <a:t>Structure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9259" y="1907213"/>
            <a:ext cx="6352541" cy="4224233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Contain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a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membrane-enclosed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organelles</a:t>
            </a:r>
            <a:r>
              <a:rPr sz="2400" spc="1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04040"/>
                </a:solidFill>
                <a:highlight>
                  <a:srgbClr val="FFFF00"/>
                </a:highlight>
                <a:latin typeface="Carlito"/>
                <a:cs typeface="Carlito"/>
              </a:rPr>
              <a:t>e.g.:</a:t>
            </a:r>
            <a:endParaRPr sz="2400" dirty="0">
              <a:highlight>
                <a:srgbClr val="FFFF00"/>
              </a:highlight>
              <a:latin typeface="Carlito"/>
              <a:cs typeface="Carlito"/>
            </a:endParaRPr>
          </a:p>
          <a:p>
            <a:pPr marL="207010" indent="-194945">
              <a:lnSpc>
                <a:spcPct val="100000"/>
              </a:lnSpc>
              <a:spcBef>
                <a:spcPts val="1395"/>
              </a:spcBef>
              <a:buSzPct val="95000"/>
              <a:buAutoNum type="arabicPeriod"/>
              <a:tabLst>
                <a:tab pos="207645" algn="l"/>
              </a:tabLst>
            </a:pP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mitochondria</a:t>
            </a:r>
            <a:endParaRPr sz="2400" dirty="0">
              <a:latin typeface="Carlito"/>
              <a:cs typeface="Carlito"/>
            </a:endParaRPr>
          </a:p>
          <a:p>
            <a:pPr marL="262255" indent="-250190">
              <a:lnSpc>
                <a:spcPct val="100000"/>
              </a:lnSpc>
              <a:spcBef>
                <a:spcPts val="1405"/>
              </a:spcBef>
              <a:buSzPct val="95000"/>
              <a:buAutoNum type="arabicPeriod"/>
              <a:tabLst>
                <a:tab pos="262890" algn="l"/>
              </a:tabLst>
            </a:pP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Chloroplast</a:t>
            </a:r>
            <a:endParaRPr sz="2400" dirty="0">
              <a:latin typeface="Carlito"/>
              <a:cs typeface="Carlito"/>
            </a:endParaRPr>
          </a:p>
          <a:p>
            <a:pPr marL="207010" indent="-194945">
              <a:lnSpc>
                <a:spcPct val="100000"/>
              </a:lnSpc>
              <a:spcBef>
                <a:spcPts val="1405"/>
              </a:spcBef>
              <a:buSzPct val="95000"/>
              <a:buAutoNum type="arabicPeriod"/>
              <a:tabLst>
                <a:tab pos="207645" algn="l"/>
              </a:tabLst>
            </a:pP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endoplasmic reticula (endoplasmic</a:t>
            </a:r>
            <a:r>
              <a:rPr sz="2400" spc="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reticulum)</a:t>
            </a:r>
            <a:endParaRPr sz="2400" dirty="0">
              <a:latin typeface="Carlito"/>
              <a:cs typeface="Carlito"/>
            </a:endParaRPr>
          </a:p>
          <a:p>
            <a:pPr marL="262255" indent="-250190">
              <a:lnSpc>
                <a:spcPct val="100000"/>
              </a:lnSpc>
              <a:spcBef>
                <a:spcPts val="1395"/>
              </a:spcBef>
              <a:buSzPct val="95000"/>
              <a:buAutoNum type="arabicPeriod"/>
              <a:tabLst>
                <a:tab pos="262890" algn="l"/>
              </a:tabLst>
            </a:pP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Golgi</a:t>
            </a:r>
            <a:r>
              <a:rPr sz="2400" spc="-1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complex</a:t>
            </a:r>
            <a:endParaRPr sz="2400" dirty="0">
              <a:latin typeface="Carlito"/>
              <a:cs typeface="Carlito"/>
            </a:endParaRPr>
          </a:p>
          <a:p>
            <a:pPr marL="262255" indent="-250190">
              <a:lnSpc>
                <a:spcPct val="100000"/>
              </a:lnSpc>
              <a:spcBef>
                <a:spcPts val="1405"/>
              </a:spcBef>
              <a:buSzPct val="95000"/>
              <a:buAutoNum type="arabicPeriod"/>
              <a:tabLst>
                <a:tab pos="262890" algn="l"/>
              </a:tabLst>
            </a:pP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peroxisomes</a:t>
            </a:r>
            <a:endParaRPr sz="2400" dirty="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1405"/>
              </a:spcBef>
              <a:buSzPct val="95000"/>
              <a:buAutoNum type="arabicPeriod"/>
              <a:tabLst>
                <a:tab pos="262890" algn="l"/>
              </a:tabLst>
            </a:pP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cytoskeleton (microtubules, microfilaments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and 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intermediate</a:t>
            </a:r>
            <a:r>
              <a:rPr sz="2400" spc="2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filaments)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4000" y="6553199"/>
            <a:ext cx="9144000" cy="304800"/>
          </a:xfrm>
          <a:prstGeom prst="rect">
            <a:avLst/>
          </a:prstGeom>
          <a:solidFill>
            <a:srgbClr val="EFE15F"/>
          </a:solidFill>
        </p:spPr>
        <p:txBody>
          <a:bodyPr vert="horz" wrap="square" lIns="0" tIns="70485" rIns="0" bIns="0" rtlCol="0">
            <a:spAutoFit/>
          </a:bodyPr>
          <a:lstStyle/>
          <a:p>
            <a:pPr marL="243840">
              <a:lnSpc>
                <a:spcPct val="100000"/>
              </a:lnSpc>
              <a:spcBef>
                <a:spcPts val="555"/>
              </a:spcBef>
            </a:pPr>
            <a:r>
              <a:rPr sz="1200" dirty="0">
                <a:latin typeface="Times New Roman"/>
                <a:cs typeface="Times New Roman"/>
              </a:rPr>
              <a:t>© 2012 </a:t>
            </a:r>
            <a:r>
              <a:rPr sz="1200" spc="-5" dirty="0">
                <a:latin typeface="Times New Roman"/>
                <a:cs typeface="Times New Roman"/>
              </a:rPr>
              <a:t>Pearson Education,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Inc.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49411" y="1602413"/>
            <a:ext cx="4781550" cy="42127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579C44-ABBA-E525-CE53-46EEF6680DDC}"/>
              </a:ext>
            </a:extLst>
          </p:cNvPr>
          <p:cNvSpPr txBox="1"/>
          <p:nvPr/>
        </p:nvSpPr>
        <p:spPr>
          <a:xfrm>
            <a:off x="685800" y="94740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lang="en-US" sz="24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Eukaryotes</a:t>
            </a:r>
            <a:r>
              <a:rPr lang="en-US" sz="2400" b="1" i="1" u="heavy" spc="-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 </a:t>
            </a:r>
            <a:r>
              <a:rPr lang="en-US" sz="24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cell:</a:t>
            </a:r>
            <a:endParaRPr lang="en-US" sz="2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12192000" cy="524510"/>
            <a:chOff x="0" y="6333744"/>
            <a:chExt cx="12192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799"/>
              <a:ext cx="12192000" cy="457200"/>
            </a:xfrm>
            <a:custGeom>
              <a:avLst/>
              <a:gdLst/>
              <a:ahLst/>
              <a:cxnLst/>
              <a:rect l="l" t="t" r="r" b="b"/>
              <a:pathLst>
                <a:path w="12192000" h="457200">
                  <a:moveTo>
                    <a:pt x="121920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12192000" y="45719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12192000" cy="67310"/>
            </a:xfrm>
            <a:custGeom>
              <a:avLst/>
              <a:gdLst/>
              <a:ahLst/>
              <a:cxnLst/>
              <a:rect l="l" t="t" r="r" b="b"/>
              <a:pathLst>
                <a:path w="12192000" h="67310">
                  <a:moveTo>
                    <a:pt x="12192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12192000" y="6705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162811" y="190500"/>
            <a:ext cx="9997440" cy="5913120"/>
            <a:chOff x="1162811" y="190500"/>
            <a:chExt cx="9997440" cy="5913120"/>
          </a:xfrm>
        </p:grpSpPr>
        <p:sp>
          <p:nvSpPr>
            <p:cNvPr id="6" name="object 6"/>
            <p:cNvSpPr/>
            <p:nvPr/>
          </p:nvSpPr>
          <p:spPr>
            <a:xfrm>
              <a:off x="1193291" y="1737360"/>
              <a:ext cx="9966960" cy="0"/>
            </a:xfrm>
            <a:custGeom>
              <a:avLst/>
              <a:gdLst/>
              <a:ahLst/>
              <a:cxnLst/>
              <a:rect l="l" t="t" r="r" b="b"/>
              <a:pathLst>
                <a:path w="9966960">
                  <a:moveTo>
                    <a:pt x="0" y="0"/>
                  </a:moveTo>
                  <a:lnTo>
                    <a:pt x="9966960" y="0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62811" y="190500"/>
              <a:ext cx="9758172" cy="59131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9276" y="130085"/>
            <a:ext cx="6851524" cy="1105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3990" algn="ctr">
              <a:lnSpc>
                <a:spcPts val="4490"/>
              </a:lnSpc>
              <a:spcBef>
                <a:spcPts val="95"/>
              </a:spcBef>
            </a:pPr>
            <a:r>
              <a:rPr sz="3200" b="1" spc="-290" dirty="0">
                <a:solidFill>
                  <a:srgbClr val="C00000"/>
                </a:solidFill>
              </a:rPr>
              <a:t>Eukaryotic </a:t>
            </a:r>
            <a:r>
              <a:rPr sz="3200" b="1" spc="-320" dirty="0">
                <a:solidFill>
                  <a:srgbClr val="C00000"/>
                </a:solidFill>
              </a:rPr>
              <a:t>Cell</a:t>
            </a:r>
            <a:r>
              <a:rPr sz="3200" b="1" spc="-690" dirty="0">
                <a:solidFill>
                  <a:srgbClr val="C00000"/>
                </a:solidFill>
              </a:rPr>
              <a:t> </a:t>
            </a:r>
            <a:r>
              <a:rPr sz="3200" b="1" spc="-270" dirty="0">
                <a:solidFill>
                  <a:srgbClr val="C00000"/>
                </a:solidFill>
              </a:rPr>
              <a:t>Structure</a:t>
            </a:r>
          </a:p>
          <a:p>
            <a:pPr marL="12700" algn="ctr">
              <a:lnSpc>
                <a:spcPts val="4010"/>
              </a:lnSpc>
            </a:pPr>
            <a:r>
              <a:rPr sz="3200" b="1" spc="-260" dirty="0">
                <a:solidFill>
                  <a:srgbClr val="C00000"/>
                </a:solidFill>
              </a:rPr>
              <a:t>The </a:t>
            </a:r>
            <a:r>
              <a:rPr sz="3200" b="1" spc="-175" dirty="0">
                <a:solidFill>
                  <a:srgbClr val="C00000"/>
                </a:solidFill>
              </a:rPr>
              <a:t>Mitochondrion</a:t>
            </a:r>
            <a:r>
              <a:rPr sz="3200" b="1" spc="-645" dirty="0">
                <a:solidFill>
                  <a:srgbClr val="C00000"/>
                </a:solidFill>
              </a:rPr>
              <a:t> </a:t>
            </a:r>
            <a:r>
              <a:rPr sz="3200" b="1" spc="-204" dirty="0">
                <a:solidFill>
                  <a:srgbClr val="C00000"/>
                </a:solidFill>
              </a:rPr>
              <a:t>(</a:t>
            </a:r>
            <a:r>
              <a:rPr sz="3200" b="1" spc="-204" dirty="0">
                <a:solidFill>
                  <a:srgbClr val="C00000"/>
                </a:solidFill>
                <a:highlight>
                  <a:srgbClr val="FFFF00"/>
                </a:highlight>
              </a:rPr>
              <a:t>Mitochondria</a:t>
            </a:r>
            <a:r>
              <a:rPr sz="3200" b="1" spc="-204" dirty="0">
                <a:solidFill>
                  <a:srgbClr val="C00000"/>
                </a:solidFill>
              </a:rPr>
              <a:t>)</a:t>
            </a:r>
            <a:endParaRPr sz="3200" b="1" dirty="0">
              <a:solidFill>
                <a:srgbClr val="C0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0" y="6553199"/>
            <a:ext cx="9144000" cy="304800"/>
          </a:xfrm>
          <a:prstGeom prst="rect">
            <a:avLst/>
          </a:prstGeom>
          <a:solidFill>
            <a:srgbClr val="EFE15F"/>
          </a:solidFill>
        </p:spPr>
        <p:txBody>
          <a:bodyPr vert="horz" wrap="square" lIns="0" tIns="70485" rIns="0" bIns="0" rtlCol="0">
            <a:spAutoFit/>
          </a:bodyPr>
          <a:lstStyle/>
          <a:p>
            <a:pPr marL="243840">
              <a:lnSpc>
                <a:spcPct val="100000"/>
              </a:lnSpc>
              <a:spcBef>
                <a:spcPts val="555"/>
              </a:spcBef>
            </a:pPr>
            <a:r>
              <a:rPr sz="1200" dirty="0">
                <a:latin typeface="Times New Roman"/>
                <a:cs typeface="Times New Roman"/>
              </a:rPr>
              <a:t>© 2012 </a:t>
            </a:r>
            <a:r>
              <a:rPr sz="1200" spc="-5" dirty="0">
                <a:latin typeface="Times New Roman"/>
                <a:cs typeface="Times New Roman"/>
              </a:rPr>
              <a:t>Pearson Education,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Inc.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4404" y="2151354"/>
            <a:ext cx="9613596" cy="3226524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2400" b="1" i="1" u="heavy" spc="-10" dirty="0">
                <a:highlight>
                  <a:srgbClr val="FFFF00"/>
                </a:highlight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Specialize </a:t>
            </a:r>
            <a:r>
              <a:rPr sz="2400" b="1" i="1" u="heavy" dirty="0">
                <a:highlight>
                  <a:srgbClr val="FFFF00"/>
                </a:highlight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in chemotrophic </a:t>
            </a:r>
            <a:r>
              <a:rPr sz="2400" b="1" i="1" u="heavy" spc="-5" dirty="0">
                <a:highlight>
                  <a:srgbClr val="FFFF00"/>
                </a:highlight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energy</a:t>
            </a:r>
            <a:r>
              <a:rPr sz="2400" b="1" i="1" u="heavy" spc="-95" dirty="0">
                <a:highlight>
                  <a:srgbClr val="FFFF00"/>
                </a:highlight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400" b="1" i="1" u="heavy" spc="-5" dirty="0">
                <a:highlight>
                  <a:srgbClr val="FFFF00"/>
                </a:highlight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metabolism</a:t>
            </a:r>
            <a:endParaRPr lang="en-US" sz="2400" b="1" i="1" u="heavy" spc="-5" dirty="0">
              <a:highlight>
                <a:srgbClr val="FFFF00"/>
              </a:highlight>
              <a:uFill>
                <a:solidFill>
                  <a:srgbClr val="000000"/>
                </a:solidFill>
              </a:uFill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endParaRPr sz="2400" dirty="0">
              <a:highlight>
                <a:srgbClr val="FFFF00"/>
              </a:highlight>
              <a:latin typeface="Carlito"/>
              <a:cs typeface="Carlito"/>
            </a:endParaRPr>
          </a:p>
          <a:p>
            <a:pPr marL="765175" indent="-343535">
              <a:lnSpc>
                <a:spcPct val="100000"/>
              </a:lnSpc>
              <a:spcBef>
                <a:spcPts val="805"/>
              </a:spcBef>
              <a:buClr>
                <a:srgbClr val="D24717"/>
              </a:buClr>
              <a:buFont typeface="Courier New"/>
              <a:buChar char="o"/>
              <a:tabLst>
                <a:tab pos="765810" algn="l"/>
              </a:tabLst>
            </a:pPr>
            <a:r>
              <a:rPr sz="2400" spc="-10" dirty="0">
                <a:latin typeface="Carlito"/>
                <a:cs typeface="Carlito"/>
              </a:rPr>
              <a:t>Respiration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15" dirty="0">
                <a:latin typeface="Carlito"/>
                <a:cs typeface="Carlito"/>
              </a:rPr>
              <a:t>oxidative </a:t>
            </a:r>
            <a:r>
              <a:rPr sz="2400" spc="-5" dirty="0">
                <a:latin typeface="Carlito"/>
                <a:cs typeface="Carlito"/>
              </a:rPr>
              <a:t>phosphorylation (powerhouses of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6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cell)</a:t>
            </a:r>
          </a:p>
          <a:p>
            <a:pPr marL="765175" indent="-343535">
              <a:lnSpc>
                <a:spcPct val="100000"/>
              </a:lnSpc>
              <a:spcBef>
                <a:spcPts val="1200"/>
              </a:spcBef>
              <a:buClr>
                <a:srgbClr val="D24717"/>
              </a:buClr>
              <a:buFont typeface="Courier New"/>
              <a:buChar char="o"/>
              <a:tabLst>
                <a:tab pos="765810" algn="l"/>
              </a:tabLst>
            </a:pPr>
            <a:r>
              <a:rPr sz="2400" spc="-5" dirty="0">
                <a:latin typeface="Carlito"/>
                <a:cs typeface="Carlito"/>
              </a:rPr>
              <a:t>Mitochondrion dimensions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20" dirty="0">
                <a:latin typeface="Carlito"/>
                <a:cs typeface="Carlito"/>
              </a:rPr>
              <a:t>like </a:t>
            </a:r>
            <a:r>
              <a:rPr sz="2400" spc="-5" dirty="0">
                <a:latin typeface="Carlito"/>
                <a:cs typeface="Carlito"/>
              </a:rPr>
              <a:t>bacterial dimensions </a:t>
            </a:r>
            <a:r>
              <a:rPr sz="2400" spc="-10" dirty="0">
                <a:latin typeface="Carlito"/>
                <a:cs typeface="Carlito"/>
              </a:rPr>
              <a:t>(rod</a:t>
            </a:r>
            <a:r>
              <a:rPr sz="2400" spc="5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or</a:t>
            </a:r>
            <a:endParaRPr sz="2400" dirty="0">
              <a:latin typeface="Carlito"/>
              <a:cs typeface="Carlito"/>
            </a:endParaRPr>
          </a:p>
          <a:p>
            <a:pPr marL="765175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arlito"/>
                <a:cs typeface="Carlito"/>
              </a:rPr>
              <a:t>spherical</a:t>
            </a:r>
            <a:r>
              <a:rPr sz="240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shaped)</a:t>
            </a:r>
            <a:endParaRPr sz="2400" dirty="0">
              <a:latin typeface="Carlito"/>
              <a:cs typeface="Carlito"/>
            </a:endParaRPr>
          </a:p>
          <a:p>
            <a:pPr marL="765175" marR="5080" indent="-342900">
              <a:lnSpc>
                <a:spcPct val="100000"/>
              </a:lnSpc>
              <a:spcBef>
                <a:spcPts val="1200"/>
              </a:spcBef>
              <a:buClr>
                <a:srgbClr val="D24717"/>
              </a:buClr>
              <a:buFont typeface="Courier New"/>
              <a:buChar char="o"/>
              <a:tabLst>
                <a:tab pos="765810" algn="l"/>
              </a:tabLst>
            </a:pP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dirty="0">
                <a:latin typeface="Carlito"/>
                <a:cs typeface="Carlito"/>
              </a:rPr>
              <a:t>number </a:t>
            </a:r>
            <a:r>
              <a:rPr sz="2400" spc="-5" dirty="0">
                <a:latin typeface="Carlito"/>
                <a:cs typeface="Carlito"/>
              </a:rPr>
              <a:t>of mitochondria per </a:t>
            </a:r>
            <a:r>
              <a:rPr sz="2400" dirty="0">
                <a:latin typeface="Carlito"/>
                <a:cs typeface="Carlito"/>
              </a:rPr>
              <a:t>cell </a:t>
            </a:r>
            <a:r>
              <a:rPr sz="2400" spc="-10" dirty="0">
                <a:latin typeface="Carlito"/>
                <a:cs typeface="Carlito"/>
              </a:rPr>
              <a:t>varies </a:t>
            </a:r>
            <a:r>
              <a:rPr sz="2400" dirty="0">
                <a:latin typeface="Carlito"/>
                <a:cs typeface="Carlito"/>
              </a:rPr>
              <a:t>among </a:t>
            </a:r>
            <a:r>
              <a:rPr sz="2400" spc="-15" dirty="0">
                <a:latin typeface="Carlito"/>
                <a:cs typeface="Carlito"/>
              </a:rPr>
              <a:t>different </a:t>
            </a:r>
            <a:r>
              <a:rPr sz="2400" dirty="0">
                <a:latin typeface="Carlito"/>
                <a:cs typeface="Carlito"/>
              </a:rPr>
              <a:t>types </a:t>
            </a:r>
            <a:r>
              <a:rPr sz="2400" spc="-5" dirty="0">
                <a:latin typeface="Carlito"/>
                <a:cs typeface="Carlito"/>
              </a:rPr>
              <a:t>of  cells. </a:t>
            </a:r>
            <a:r>
              <a:rPr sz="2400" spc="5" dirty="0">
                <a:latin typeface="Carlito"/>
                <a:cs typeface="Carlito"/>
              </a:rPr>
              <a:t>e.g. </a:t>
            </a:r>
            <a:r>
              <a:rPr sz="2400" spc="-10" dirty="0">
                <a:latin typeface="Carlito"/>
                <a:cs typeface="Carlito"/>
              </a:rPr>
              <a:t>(over </a:t>
            </a:r>
            <a:r>
              <a:rPr sz="2400" dirty="0">
                <a:latin typeface="Carlito"/>
                <a:cs typeface="Carlito"/>
              </a:rPr>
              <a:t>1,000 </a:t>
            </a:r>
            <a:r>
              <a:rPr sz="2400" spc="-5" dirty="0">
                <a:latin typeface="Carlito"/>
                <a:cs typeface="Carlito"/>
              </a:rPr>
              <a:t>per </a:t>
            </a:r>
            <a:r>
              <a:rPr sz="2400" dirty="0">
                <a:latin typeface="Carlito"/>
                <a:cs typeface="Carlito"/>
              </a:rPr>
              <a:t>animal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cell).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74863" y="1748027"/>
            <a:ext cx="4167726" cy="4334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26919" y="0"/>
            <a:ext cx="6816090" cy="118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" algn="ctr">
              <a:lnSpc>
                <a:spcPts val="4930"/>
              </a:lnSpc>
              <a:spcBef>
                <a:spcPts val="100"/>
              </a:spcBef>
            </a:pPr>
            <a:r>
              <a:rPr sz="3200" b="1" spc="-310" dirty="0">
                <a:solidFill>
                  <a:srgbClr val="C00000"/>
                </a:solidFill>
                <a:latin typeface="+mn-lt"/>
              </a:rPr>
              <a:t>Eukaryotic </a:t>
            </a:r>
            <a:r>
              <a:rPr sz="3200" b="1" spc="-345" dirty="0">
                <a:solidFill>
                  <a:srgbClr val="C00000"/>
                </a:solidFill>
                <a:latin typeface="+mn-lt"/>
              </a:rPr>
              <a:t>Cell</a:t>
            </a:r>
            <a:r>
              <a:rPr sz="3200" b="1" spc="-745" dirty="0">
                <a:solidFill>
                  <a:srgbClr val="C00000"/>
                </a:solidFill>
                <a:latin typeface="+mn-lt"/>
              </a:rPr>
              <a:t> </a:t>
            </a:r>
            <a:r>
              <a:rPr sz="3200" b="1" spc="-290" dirty="0">
                <a:solidFill>
                  <a:srgbClr val="C00000"/>
                </a:solidFill>
                <a:latin typeface="+mn-lt"/>
              </a:rPr>
              <a:t>Structure</a:t>
            </a:r>
            <a:endParaRPr sz="3200" b="1" dirty="0">
              <a:solidFill>
                <a:srgbClr val="C00000"/>
              </a:solidFill>
              <a:latin typeface="+mn-lt"/>
            </a:endParaRPr>
          </a:p>
          <a:p>
            <a:pPr algn="ctr">
              <a:lnSpc>
                <a:spcPts val="4450"/>
              </a:lnSpc>
            </a:pPr>
            <a:r>
              <a:rPr sz="3200" b="1" spc="-285" dirty="0">
                <a:solidFill>
                  <a:srgbClr val="C00000"/>
                </a:solidFill>
                <a:latin typeface="+mn-lt"/>
              </a:rPr>
              <a:t>The </a:t>
            </a:r>
            <a:r>
              <a:rPr sz="3200" b="1" spc="-190" dirty="0">
                <a:solidFill>
                  <a:srgbClr val="C00000"/>
                </a:solidFill>
                <a:latin typeface="+mn-lt"/>
              </a:rPr>
              <a:t>Mitochondrion</a:t>
            </a:r>
            <a:r>
              <a:rPr sz="3200" b="1" spc="-685" dirty="0">
                <a:solidFill>
                  <a:srgbClr val="C00000"/>
                </a:solidFill>
                <a:latin typeface="+mn-lt"/>
              </a:rPr>
              <a:t> </a:t>
            </a:r>
            <a:r>
              <a:rPr sz="3200" b="1" spc="-225" dirty="0">
                <a:solidFill>
                  <a:srgbClr val="C00000"/>
                </a:solidFill>
                <a:latin typeface="+mn-lt"/>
              </a:rPr>
              <a:t>(</a:t>
            </a:r>
            <a:r>
              <a:rPr sz="3200" b="1" spc="-225" dirty="0">
                <a:solidFill>
                  <a:srgbClr val="C00000"/>
                </a:solidFill>
                <a:highlight>
                  <a:srgbClr val="FFFF00"/>
                </a:highlight>
                <a:latin typeface="+mn-lt"/>
              </a:rPr>
              <a:t>Mitochondria</a:t>
            </a:r>
            <a:r>
              <a:rPr sz="3200" b="1" spc="-225" dirty="0">
                <a:solidFill>
                  <a:srgbClr val="C00000"/>
                </a:solidFill>
                <a:latin typeface="+mn-lt"/>
              </a:rPr>
              <a:t>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8525" y="1748027"/>
            <a:ext cx="6677025" cy="38366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0"/>
              </a:spcBef>
              <a:buClr>
                <a:srgbClr val="D24717"/>
              </a:buClr>
              <a:buFont typeface="Courier New"/>
              <a:buChar char="o"/>
              <a:tabLst>
                <a:tab pos="355600" algn="l"/>
              </a:tabLst>
            </a:pPr>
            <a:r>
              <a:rPr sz="2000" spc="-5" dirty="0">
                <a:latin typeface="Carlito"/>
                <a:cs typeface="Carlito"/>
              </a:rPr>
              <a:t>Surrounded by </a:t>
            </a:r>
            <a:r>
              <a:rPr sz="2000" u="heavy" spc="-1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two</a:t>
            </a:r>
            <a:r>
              <a:rPr sz="2000" u="heavy" spc="-3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000" u="heavy" spc="-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membranes</a:t>
            </a:r>
            <a:endParaRPr sz="2000" dirty="0">
              <a:solidFill>
                <a:srgbClr val="C00000"/>
              </a:solidFill>
              <a:latin typeface="Carlito"/>
              <a:cs typeface="Carlito"/>
            </a:endParaRPr>
          </a:p>
          <a:p>
            <a:pPr marL="355600" marR="469265" indent="-342900">
              <a:lnSpc>
                <a:spcPct val="100000"/>
              </a:lnSpc>
              <a:spcBef>
                <a:spcPts val="1200"/>
              </a:spcBef>
              <a:buClr>
                <a:srgbClr val="D24717"/>
              </a:buClr>
              <a:buFont typeface="Courier New"/>
              <a:buChar char="o"/>
              <a:tabLst>
                <a:tab pos="355600" algn="l"/>
              </a:tabLst>
            </a:pPr>
            <a:r>
              <a:rPr sz="2000" b="1" spc="-5" dirty="0">
                <a:latin typeface="Carlito"/>
                <a:cs typeface="Carlito"/>
              </a:rPr>
              <a:t>Outer </a:t>
            </a:r>
            <a:r>
              <a:rPr sz="2000" b="1" spc="-10" dirty="0">
                <a:latin typeface="Carlito"/>
                <a:cs typeface="Carlito"/>
              </a:rPr>
              <a:t>membrane </a:t>
            </a:r>
            <a:r>
              <a:rPr sz="2000" dirty="0">
                <a:latin typeface="Carlito"/>
                <a:cs typeface="Carlito"/>
              </a:rPr>
              <a:t>is </a:t>
            </a:r>
            <a:r>
              <a:rPr sz="2000" spc="-5" dirty="0">
                <a:latin typeface="Carlito"/>
                <a:cs typeface="Carlito"/>
              </a:rPr>
              <a:t>smooth, </a:t>
            </a:r>
            <a:r>
              <a:rPr sz="2000" b="1" dirty="0">
                <a:solidFill>
                  <a:srgbClr val="7030A0"/>
                </a:solidFill>
                <a:latin typeface="Carlito"/>
                <a:cs typeface="Carlito"/>
              </a:rPr>
              <a:t>permeable </a:t>
            </a:r>
            <a:r>
              <a:rPr sz="2000" dirty="0">
                <a:solidFill>
                  <a:srgbClr val="7030A0"/>
                </a:solidFill>
                <a:latin typeface="Carlito"/>
                <a:cs typeface="Carlito"/>
              </a:rPr>
              <a:t>and </a:t>
            </a:r>
            <a:r>
              <a:rPr sz="2000" spc="-10" dirty="0">
                <a:solidFill>
                  <a:srgbClr val="7030A0"/>
                </a:solidFill>
                <a:latin typeface="Carlito"/>
                <a:cs typeface="Carlito"/>
              </a:rPr>
              <a:t>contains  numerous </a:t>
            </a:r>
            <a:r>
              <a:rPr sz="2000" dirty="0">
                <a:solidFill>
                  <a:srgbClr val="7030A0"/>
                </a:solidFill>
                <a:latin typeface="Carlito"/>
                <a:cs typeface="Carlito"/>
              </a:rPr>
              <a:t>channels </a:t>
            </a:r>
            <a:r>
              <a:rPr sz="2000" spc="-5" dirty="0">
                <a:solidFill>
                  <a:srgbClr val="7030A0"/>
                </a:solidFill>
                <a:latin typeface="Carlito"/>
                <a:cs typeface="Carlito"/>
              </a:rPr>
              <a:t>that allow passage of </a:t>
            </a:r>
            <a:r>
              <a:rPr sz="2000" dirty="0">
                <a:solidFill>
                  <a:srgbClr val="7030A0"/>
                </a:solidFill>
                <a:latin typeface="Carlito"/>
                <a:cs typeface="Carlito"/>
              </a:rPr>
              <a:t>ions and </a:t>
            </a:r>
            <a:r>
              <a:rPr sz="2000" spc="-5" dirty="0">
                <a:solidFill>
                  <a:srgbClr val="7030A0"/>
                </a:solidFill>
                <a:latin typeface="Carlito"/>
                <a:cs typeface="Carlito"/>
              </a:rPr>
              <a:t>small  </a:t>
            </a:r>
            <a:r>
              <a:rPr sz="2000" spc="-10" dirty="0">
                <a:solidFill>
                  <a:srgbClr val="7030A0"/>
                </a:solidFill>
                <a:latin typeface="Carlito"/>
                <a:cs typeface="Carlito"/>
              </a:rPr>
              <a:t>organic </a:t>
            </a:r>
            <a:r>
              <a:rPr sz="2000" dirty="0">
                <a:solidFill>
                  <a:srgbClr val="7030A0"/>
                </a:solidFill>
                <a:latin typeface="Carlito"/>
                <a:cs typeface="Carlito"/>
              </a:rPr>
              <a:t>molecules .</a:t>
            </a: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D24717"/>
              </a:buClr>
              <a:buFont typeface="Courier New"/>
              <a:buChar char="o"/>
              <a:tabLst>
                <a:tab pos="355600" algn="l"/>
              </a:tabLst>
            </a:pPr>
            <a:r>
              <a:rPr sz="2000" b="1" dirty="0">
                <a:latin typeface="Carlito"/>
                <a:cs typeface="Carlito"/>
              </a:rPr>
              <a:t>Inner </a:t>
            </a:r>
            <a:r>
              <a:rPr sz="2000" b="1" spc="-5" dirty="0">
                <a:latin typeface="Carlito"/>
                <a:cs typeface="Carlito"/>
              </a:rPr>
              <a:t>membrane </a:t>
            </a:r>
            <a:r>
              <a:rPr sz="2000" dirty="0">
                <a:latin typeface="Carlito"/>
                <a:cs typeface="Carlito"/>
              </a:rPr>
              <a:t>is </a:t>
            </a:r>
            <a:r>
              <a:rPr sz="2000" spc="-10" dirty="0">
                <a:latin typeface="Carlito"/>
                <a:cs typeface="Carlito"/>
              </a:rPr>
              <a:t>folded </a:t>
            </a:r>
            <a:r>
              <a:rPr sz="2000" dirty="0">
                <a:latin typeface="Carlito"/>
                <a:cs typeface="Carlito"/>
              </a:rPr>
              <a:t>and </a:t>
            </a:r>
            <a:r>
              <a:rPr sz="2000" spc="-5" dirty="0">
                <a:latin typeface="Carlito"/>
                <a:cs typeface="Carlito"/>
              </a:rPr>
              <a:t>called </a:t>
            </a:r>
            <a:r>
              <a:rPr sz="2000" b="1" spc="-10" dirty="0">
                <a:solidFill>
                  <a:srgbClr val="7030A0"/>
                </a:solidFill>
                <a:latin typeface="Carlito"/>
                <a:cs typeface="Carlito"/>
              </a:rPr>
              <a:t>cristae </a:t>
            </a:r>
            <a:r>
              <a:rPr sz="2000" dirty="0">
                <a:solidFill>
                  <a:srgbClr val="7030A0"/>
                </a:solidFill>
                <a:latin typeface="Carlito"/>
                <a:cs typeface="Carlito"/>
              </a:rPr>
              <a:t>which </a:t>
            </a:r>
            <a:r>
              <a:rPr sz="2000" spc="-10" dirty="0">
                <a:solidFill>
                  <a:srgbClr val="7030A0"/>
                </a:solidFill>
                <a:latin typeface="Carlito"/>
                <a:cs typeface="Carlito"/>
              </a:rPr>
              <a:t>are</a:t>
            </a:r>
            <a:r>
              <a:rPr sz="2000" spc="430" dirty="0">
                <a:solidFill>
                  <a:srgbClr val="7030A0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7030A0"/>
                </a:solidFill>
                <a:latin typeface="Carlito"/>
                <a:cs typeface="Carlito"/>
              </a:rPr>
              <a:t>the</a:t>
            </a:r>
          </a:p>
          <a:p>
            <a:pPr marL="355600">
              <a:lnSpc>
                <a:spcPct val="100000"/>
              </a:lnSpc>
            </a:pPr>
            <a:r>
              <a:rPr sz="2000" spc="-10" dirty="0">
                <a:solidFill>
                  <a:srgbClr val="7030A0"/>
                </a:solidFill>
                <a:latin typeface="Carlito"/>
                <a:cs typeface="Carlito"/>
              </a:rPr>
              <a:t>sites </a:t>
            </a:r>
            <a:r>
              <a:rPr sz="2000" dirty="0">
                <a:solidFill>
                  <a:srgbClr val="7030A0"/>
                </a:solidFill>
                <a:latin typeface="Carlito"/>
                <a:cs typeface="Carlito"/>
              </a:rPr>
              <a:t>of</a:t>
            </a:r>
            <a:r>
              <a:rPr sz="2000" spc="5" dirty="0">
                <a:solidFill>
                  <a:srgbClr val="7030A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7030A0"/>
                </a:solidFill>
                <a:latin typeface="Carlito"/>
                <a:cs typeface="Carlito"/>
              </a:rPr>
              <a:t>reaction</a:t>
            </a:r>
            <a:endParaRPr sz="2000" dirty="0">
              <a:solidFill>
                <a:srgbClr val="7030A0"/>
              </a:solidFill>
              <a:latin typeface="Carlito"/>
              <a:cs typeface="Carlito"/>
            </a:endParaRPr>
          </a:p>
          <a:p>
            <a:pPr marL="355600" marR="393065" indent="-342900">
              <a:lnSpc>
                <a:spcPct val="100000"/>
              </a:lnSpc>
              <a:spcBef>
                <a:spcPts val="1205"/>
              </a:spcBef>
              <a:buClr>
                <a:srgbClr val="D24717"/>
              </a:buClr>
              <a:buFont typeface="Courier New"/>
              <a:buChar char="o"/>
              <a:tabLst>
                <a:tab pos="355600" algn="l"/>
              </a:tabLst>
            </a:pPr>
            <a:r>
              <a:rPr sz="2000" u="sng" spc="-5" dirty="0">
                <a:latin typeface="Carlito"/>
                <a:cs typeface="Carlito"/>
              </a:rPr>
              <a:t>The </a:t>
            </a:r>
            <a:r>
              <a:rPr sz="2000" u="sng" spc="-10" dirty="0">
                <a:latin typeface="Carlito"/>
                <a:cs typeface="Carlito"/>
              </a:rPr>
              <a:t>center </a:t>
            </a:r>
            <a:r>
              <a:rPr sz="2000" u="sng" spc="-5" dirty="0">
                <a:latin typeface="Carlito"/>
                <a:cs typeface="Carlito"/>
              </a:rPr>
              <a:t>of </a:t>
            </a:r>
            <a:r>
              <a:rPr sz="2000" u="sng" dirty="0">
                <a:latin typeface="Carlito"/>
                <a:cs typeface="Carlito"/>
              </a:rPr>
              <a:t>the </a:t>
            </a:r>
            <a:r>
              <a:rPr sz="2000" u="sng" spc="-5" dirty="0">
                <a:latin typeface="Carlito"/>
                <a:cs typeface="Carlito"/>
              </a:rPr>
              <a:t>mitochondrion </a:t>
            </a:r>
            <a:r>
              <a:rPr sz="2000" u="sng" dirty="0">
                <a:latin typeface="Carlito"/>
                <a:cs typeface="Carlito"/>
              </a:rPr>
              <a:t>is a </a:t>
            </a:r>
            <a:r>
              <a:rPr sz="2000" u="sng" spc="-5" dirty="0">
                <a:latin typeface="Carlito"/>
                <a:cs typeface="Carlito"/>
              </a:rPr>
              <a:t>semifluid </a:t>
            </a:r>
            <a:r>
              <a:rPr sz="2000" u="sng" spc="-10" dirty="0">
                <a:latin typeface="Carlito"/>
                <a:cs typeface="Carlito"/>
              </a:rPr>
              <a:t>substance  </a:t>
            </a:r>
            <a:r>
              <a:rPr sz="2000" u="sng" spc="-5" dirty="0">
                <a:latin typeface="Carlito"/>
                <a:cs typeface="Carlito"/>
              </a:rPr>
              <a:t>called </a:t>
            </a:r>
            <a:r>
              <a:rPr sz="2000" b="1" u="sng" spc="-5" dirty="0">
                <a:latin typeface="Carlito"/>
                <a:cs typeface="Carlito"/>
              </a:rPr>
              <a:t>Matrix</a:t>
            </a:r>
            <a:r>
              <a:rPr sz="2000" b="1" u="sng" spc="5" dirty="0">
                <a:latin typeface="Carlito"/>
                <a:cs typeface="Carlito"/>
              </a:rPr>
              <a:t> </a:t>
            </a:r>
            <a:r>
              <a:rPr sz="2000" b="1" u="sng" dirty="0">
                <a:latin typeface="Carlito"/>
                <a:cs typeface="Carlito"/>
              </a:rPr>
              <a:t>.</a:t>
            </a:r>
            <a:endParaRPr sz="2000" u="sng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D24717"/>
              </a:buClr>
              <a:buFont typeface="Courier New"/>
              <a:buChar char="o"/>
              <a:tabLst>
                <a:tab pos="355600" algn="l"/>
              </a:tabLst>
            </a:pPr>
            <a:r>
              <a:rPr sz="2000" b="1" u="sng" spc="-10" dirty="0">
                <a:latin typeface="Carlito"/>
                <a:cs typeface="Carlito"/>
              </a:rPr>
              <a:t>Crista </a:t>
            </a:r>
            <a:r>
              <a:rPr sz="2000" u="sng" spc="-10" dirty="0">
                <a:latin typeface="Carlito"/>
                <a:cs typeface="Carlito"/>
              </a:rPr>
              <a:t>contain </a:t>
            </a:r>
            <a:r>
              <a:rPr sz="2000" u="sng" dirty="0">
                <a:latin typeface="Carlito"/>
                <a:cs typeface="Carlito"/>
              </a:rPr>
              <a:t>a </a:t>
            </a:r>
            <a:r>
              <a:rPr sz="2000" u="sng" spc="-5" dirty="0">
                <a:latin typeface="Carlito"/>
                <a:cs typeface="Carlito"/>
              </a:rPr>
              <a:t>transport </a:t>
            </a:r>
            <a:r>
              <a:rPr sz="2000" u="sng" spc="-10" dirty="0">
                <a:latin typeface="Carlito"/>
                <a:cs typeface="Carlito"/>
              </a:rPr>
              <a:t>proteins </a:t>
            </a:r>
            <a:r>
              <a:rPr sz="2000" u="sng" spc="-5" dirty="0">
                <a:latin typeface="Carlito"/>
                <a:cs typeface="Carlito"/>
              </a:rPr>
              <a:t>that </a:t>
            </a:r>
            <a:r>
              <a:rPr sz="2000" u="sng" spc="-10" dirty="0">
                <a:latin typeface="Carlito"/>
                <a:cs typeface="Carlito"/>
              </a:rPr>
              <a:t>regulates </a:t>
            </a:r>
            <a:r>
              <a:rPr sz="2000" u="sng" dirty="0">
                <a:latin typeface="Carlito"/>
                <a:cs typeface="Carlito"/>
              </a:rPr>
              <a:t>the</a:t>
            </a:r>
            <a:r>
              <a:rPr sz="2000" u="sng" spc="75" dirty="0">
                <a:latin typeface="Carlito"/>
                <a:cs typeface="Carlito"/>
              </a:rPr>
              <a:t> </a:t>
            </a:r>
            <a:r>
              <a:rPr sz="2000" u="sng" spc="-5" dirty="0">
                <a:latin typeface="Carlito"/>
                <a:cs typeface="Carlito"/>
              </a:rPr>
              <a:t>passage</a:t>
            </a:r>
            <a:endParaRPr sz="2000" u="sng" dirty="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</a:pPr>
            <a:r>
              <a:rPr sz="2000" u="sng" dirty="0">
                <a:latin typeface="Carlito"/>
                <a:cs typeface="Carlito"/>
              </a:rPr>
              <a:t>of</a:t>
            </a:r>
            <a:r>
              <a:rPr sz="2000" u="sng" spc="-20" dirty="0">
                <a:latin typeface="Carlito"/>
                <a:cs typeface="Carlito"/>
              </a:rPr>
              <a:t> </a:t>
            </a:r>
            <a:r>
              <a:rPr sz="2000" u="sng" spc="-55" dirty="0">
                <a:latin typeface="Carlito"/>
                <a:cs typeface="Carlito"/>
              </a:rPr>
              <a:t>ATP</a:t>
            </a:r>
            <a:endParaRPr sz="2000" u="sng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6553199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9144000" y="0"/>
                </a:moveTo>
                <a:lnTo>
                  <a:pt x="0" y="0"/>
                </a:ln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E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0" y="37386"/>
            <a:ext cx="8610600" cy="1158651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866140" marR="5080" indent="-853440" algn="ctr">
              <a:lnSpc>
                <a:spcPts val="4079"/>
              </a:lnSpc>
              <a:spcBef>
                <a:spcPts val="835"/>
              </a:spcBef>
            </a:pPr>
            <a:r>
              <a:rPr sz="3600" b="1" spc="-290" dirty="0">
                <a:solidFill>
                  <a:srgbClr val="C00000"/>
                </a:solidFill>
                <a:latin typeface="+mn-lt"/>
              </a:rPr>
              <a:t>Eukaryotic </a:t>
            </a:r>
            <a:r>
              <a:rPr sz="3600" b="1" spc="-320" dirty="0">
                <a:solidFill>
                  <a:srgbClr val="C00000"/>
                </a:solidFill>
                <a:latin typeface="+mn-lt"/>
              </a:rPr>
              <a:t>Cell</a:t>
            </a:r>
            <a:r>
              <a:rPr sz="3600" b="1" spc="-730" dirty="0">
                <a:solidFill>
                  <a:srgbClr val="C00000"/>
                </a:solidFill>
                <a:latin typeface="+mn-lt"/>
              </a:rPr>
              <a:t> </a:t>
            </a:r>
            <a:r>
              <a:rPr sz="3600" b="1" spc="-270" dirty="0">
                <a:solidFill>
                  <a:srgbClr val="C00000"/>
                </a:solidFill>
                <a:latin typeface="+mn-lt"/>
              </a:rPr>
              <a:t>Structure  </a:t>
            </a:r>
            <a:br>
              <a:rPr lang="en-US" sz="3600" b="1" spc="-270" dirty="0">
                <a:solidFill>
                  <a:srgbClr val="C00000"/>
                </a:solidFill>
                <a:latin typeface="+mn-lt"/>
              </a:rPr>
            </a:br>
            <a:r>
              <a:rPr sz="3600" b="1" spc="-290" dirty="0">
                <a:solidFill>
                  <a:srgbClr val="C00000"/>
                </a:solidFill>
                <a:highlight>
                  <a:srgbClr val="FFFF00"/>
                </a:highlight>
                <a:latin typeface="+mn-lt"/>
              </a:rPr>
              <a:t>The</a:t>
            </a:r>
            <a:r>
              <a:rPr sz="3600" b="1" spc="-490" dirty="0">
                <a:solidFill>
                  <a:srgbClr val="C00000"/>
                </a:solidFill>
                <a:highlight>
                  <a:srgbClr val="FFFF00"/>
                </a:highlight>
                <a:latin typeface="+mn-lt"/>
              </a:rPr>
              <a:t> </a:t>
            </a:r>
            <a:r>
              <a:rPr sz="3600" b="1" spc="-265" dirty="0">
                <a:solidFill>
                  <a:srgbClr val="C00000"/>
                </a:solidFill>
                <a:highlight>
                  <a:srgbClr val="FFFF00"/>
                </a:highlight>
                <a:latin typeface="+mn-lt"/>
              </a:rPr>
              <a:t>Chloroplast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2759" y="1259838"/>
            <a:ext cx="6646595" cy="4420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Chloroplast</a:t>
            </a:r>
            <a:endParaRPr sz="2000" dirty="0">
              <a:latin typeface="Carlito"/>
              <a:cs typeface="Carlito"/>
            </a:endParaRPr>
          </a:p>
          <a:p>
            <a:pPr marL="396240" indent="-183515">
              <a:lnSpc>
                <a:spcPct val="100000"/>
              </a:lnSpc>
              <a:spcBef>
                <a:spcPts val="1595"/>
              </a:spcBef>
              <a:buClr>
                <a:srgbClr val="D24717"/>
              </a:buClr>
              <a:buChar char="◦"/>
              <a:tabLst>
                <a:tab pos="396875" algn="l"/>
              </a:tabLst>
            </a:pP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Algae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and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green plants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contain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the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 chloroplast.</a:t>
            </a:r>
            <a:endParaRPr sz="2000" dirty="0">
              <a:latin typeface="Carlito"/>
              <a:cs typeface="Carlito"/>
            </a:endParaRPr>
          </a:p>
          <a:p>
            <a:pPr marL="396240" marR="5080" indent="-182880">
              <a:lnSpc>
                <a:spcPct val="150000"/>
              </a:lnSpc>
              <a:spcBef>
                <a:spcPts val="600"/>
              </a:spcBef>
              <a:buClr>
                <a:srgbClr val="D24717"/>
              </a:buClr>
              <a:buChar char="◦"/>
              <a:tabLst>
                <a:tab pos="396875" algn="l"/>
              </a:tabLst>
            </a:pP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Chlorophyll-containing organelle found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in </a:t>
            </a:r>
            <a:r>
              <a:rPr sz="2000" b="1" spc="-10" dirty="0">
                <a:solidFill>
                  <a:srgbClr val="404040"/>
                </a:solidFill>
                <a:latin typeface="Carlito"/>
                <a:cs typeface="Carlito"/>
              </a:rPr>
              <a:t>phototrophic  eukaryotes.</a:t>
            </a:r>
            <a:endParaRPr sz="2000" b="1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D24717"/>
              </a:buClr>
              <a:buFont typeface="Carlito"/>
              <a:buChar char="◦"/>
            </a:pPr>
            <a:endParaRPr sz="1450" dirty="0">
              <a:latin typeface="Carlito"/>
              <a:cs typeface="Carlito"/>
            </a:endParaRPr>
          </a:p>
          <a:p>
            <a:pPr marL="396240" indent="-183515">
              <a:lnSpc>
                <a:spcPct val="100000"/>
              </a:lnSpc>
              <a:buClr>
                <a:srgbClr val="D24717"/>
              </a:buClr>
              <a:buChar char="◦"/>
              <a:tabLst>
                <a:tab pos="396875" algn="l"/>
              </a:tabLst>
            </a:pP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Size,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shape, and number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of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chloroplasts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varies.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D24717"/>
              </a:buClr>
              <a:buFont typeface="Carlito"/>
              <a:buChar char="◦"/>
            </a:pPr>
            <a:endParaRPr sz="1450" dirty="0">
              <a:latin typeface="Carlito"/>
              <a:cs typeface="Carlito"/>
            </a:endParaRPr>
          </a:p>
          <a:p>
            <a:pPr marL="396240" indent="-183515">
              <a:lnSpc>
                <a:spcPct val="100000"/>
              </a:lnSpc>
              <a:buClr>
                <a:srgbClr val="D24717"/>
              </a:buClr>
              <a:buChar char="◦"/>
              <a:tabLst>
                <a:tab pos="396875" algn="l"/>
              </a:tabLst>
            </a:pPr>
            <a:r>
              <a:rPr sz="2000" u="sng" spc="-5" dirty="0">
                <a:solidFill>
                  <a:srgbClr val="7030A0"/>
                </a:solidFill>
                <a:latin typeface="Carlito"/>
                <a:cs typeface="Carlito"/>
              </a:rPr>
              <a:t>The </a:t>
            </a:r>
            <a:r>
              <a:rPr sz="2000" u="sng" spc="-10" dirty="0">
                <a:solidFill>
                  <a:srgbClr val="7030A0"/>
                </a:solidFill>
                <a:latin typeface="Carlito"/>
                <a:cs typeface="Carlito"/>
              </a:rPr>
              <a:t>pigment </a:t>
            </a:r>
            <a:r>
              <a:rPr sz="2000" u="sng" dirty="0">
                <a:solidFill>
                  <a:srgbClr val="7030A0"/>
                </a:solidFill>
                <a:latin typeface="Carlito"/>
                <a:cs typeface="Carlito"/>
              </a:rPr>
              <a:t>is </a:t>
            </a:r>
            <a:r>
              <a:rPr sz="2000" u="sng" spc="-10" dirty="0">
                <a:solidFill>
                  <a:srgbClr val="7030A0"/>
                </a:solidFill>
                <a:latin typeface="Carlito"/>
                <a:cs typeface="Carlito"/>
              </a:rPr>
              <a:t>contained </a:t>
            </a:r>
            <a:r>
              <a:rPr sz="2000" u="sng" dirty="0">
                <a:solidFill>
                  <a:srgbClr val="7030A0"/>
                </a:solidFill>
                <a:latin typeface="Carlito"/>
                <a:cs typeface="Carlito"/>
              </a:rPr>
              <a:t>in </a:t>
            </a:r>
            <a:r>
              <a:rPr sz="2000" u="sng" spc="-10" dirty="0">
                <a:solidFill>
                  <a:srgbClr val="7030A0"/>
                </a:solidFill>
                <a:latin typeface="Carlito"/>
                <a:cs typeface="Carlito"/>
              </a:rPr>
              <a:t>flattened </a:t>
            </a:r>
            <a:r>
              <a:rPr sz="2000" u="sng" spc="-5" dirty="0">
                <a:solidFill>
                  <a:srgbClr val="7030A0"/>
                </a:solidFill>
                <a:latin typeface="Carlito"/>
                <a:cs typeface="Carlito"/>
              </a:rPr>
              <a:t>membrane</a:t>
            </a:r>
            <a:r>
              <a:rPr sz="2000" u="sng" spc="45" dirty="0">
                <a:solidFill>
                  <a:srgbClr val="7030A0"/>
                </a:solidFill>
                <a:latin typeface="Carlito"/>
                <a:cs typeface="Carlito"/>
              </a:rPr>
              <a:t> </a:t>
            </a:r>
            <a:r>
              <a:rPr sz="2000" u="sng" spc="-5" dirty="0">
                <a:solidFill>
                  <a:srgbClr val="7030A0"/>
                </a:solidFill>
                <a:latin typeface="Carlito"/>
                <a:cs typeface="Carlito"/>
              </a:rPr>
              <a:t>sacs</a:t>
            </a:r>
            <a:endParaRPr sz="2000" u="sng" dirty="0">
              <a:solidFill>
                <a:srgbClr val="7030A0"/>
              </a:solidFill>
              <a:latin typeface="Carlito"/>
              <a:cs typeface="Carlito"/>
            </a:endParaRPr>
          </a:p>
          <a:p>
            <a:pPr marL="396240">
              <a:lnSpc>
                <a:spcPct val="100000"/>
              </a:lnSpc>
              <a:spcBef>
                <a:spcPts val="1200"/>
              </a:spcBef>
            </a:pPr>
            <a:r>
              <a:rPr sz="2000" u="sng" spc="-5" dirty="0">
                <a:solidFill>
                  <a:srgbClr val="7030A0"/>
                </a:solidFill>
                <a:latin typeface="Carlito"/>
                <a:cs typeface="Carlito"/>
              </a:rPr>
              <a:t>called </a:t>
            </a:r>
            <a:r>
              <a:rPr sz="2000" b="1" u="sng" spc="-10" dirty="0">
                <a:solidFill>
                  <a:srgbClr val="7030A0"/>
                </a:solidFill>
                <a:latin typeface="Carlito"/>
                <a:cs typeface="Carlito"/>
              </a:rPr>
              <a:t>thylakoids</a:t>
            </a:r>
            <a:endParaRPr sz="2000" u="sng" dirty="0">
              <a:solidFill>
                <a:srgbClr val="7030A0"/>
              </a:solidFill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 dirty="0">
              <a:latin typeface="Carlito"/>
              <a:cs typeface="Carlito"/>
            </a:endParaRPr>
          </a:p>
          <a:p>
            <a:pPr marL="396240" indent="-183515">
              <a:lnSpc>
                <a:spcPct val="100000"/>
              </a:lnSpc>
              <a:buClr>
                <a:srgbClr val="D24717"/>
              </a:buClr>
              <a:buChar char="◦"/>
              <a:tabLst>
                <a:tab pos="396875" algn="l"/>
              </a:tabLst>
            </a:pPr>
            <a:r>
              <a:rPr sz="2000" spc="-10" dirty="0">
                <a:latin typeface="Carlito"/>
                <a:cs typeface="Carlito"/>
              </a:rPr>
              <a:t>Stacks </a:t>
            </a:r>
            <a:r>
              <a:rPr sz="2000" spc="-5" dirty="0">
                <a:latin typeface="Carlito"/>
                <a:cs typeface="Carlito"/>
              </a:rPr>
              <a:t>of </a:t>
            </a:r>
            <a:r>
              <a:rPr sz="2000" spc="-15" dirty="0">
                <a:latin typeface="Carlito"/>
                <a:cs typeface="Carlito"/>
              </a:rPr>
              <a:t>thylakoids </a:t>
            </a:r>
            <a:r>
              <a:rPr sz="2000" spc="-10" dirty="0">
                <a:latin typeface="Carlito"/>
                <a:cs typeface="Carlito"/>
              </a:rPr>
              <a:t>are </a:t>
            </a:r>
            <a:r>
              <a:rPr sz="2000" spc="-5" dirty="0">
                <a:latin typeface="Carlito"/>
                <a:cs typeface="Carlito"/>
              </a:rPr>
              <a:t>called</a:t>
            </a:r>
            <a:r>
              <a:rPr sz="2000" spc="45" dirty="0"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7030A0"/>
                </a:solidFill>
                <a:latin typeface="Carlito"/>
                <a:cs typeface="Carlito"/>
              </a:rPr>
              <a:t>grana.</a:t>
            </a:r>
            <a:endParaRPr sz="2000" dirty="0">
              <a:solidFill>
                <a:srgbClr val="7030A0"/>
              </a:solidFill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D24717"/>
              </a:buClr>
              <a:buFont typeface="Carlito"/>
              <a:buChar char="◦"/>
            </a:pPr>
            <a:endParaRPr sz="1450" dirty="0">
              <a:latin typeface="Carlito"/>
              <a:cs typeface="Carlito"/>
            </a:endParaRPr>
          </a:p>
          <a:p>
            <a:pPr marL="396240" indent="-183515">
              <a:lnSpc>
                <a:spcPct val="100000"/>
              </a:lnSpc>
              <a:buClr>
                <a:srgbClr val="D24717"/>
              </a:buClr>
              <a:buChar char="◦"/>
              <a:tabLst>
                <a:tab pos="396875" algn="l"/>
              </a:tabLst>
            </a:pP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Lumen of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chloroplast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is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called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the</a:t>
            </a:r>
            <a:r>
              <a:rPr sz="2000" spc="1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7030A0"/>
                </a:solidFill>
                <a:latin typeface="Carlito"/>
                <a:cs typeface="Carlito"/>
              </a:rPr>
              <a:t>stroma</a:t>
            </a:r>
            <a:endParaRPr sz="2000" dirty="0">
              <a:solidFill>
                <a:srgbClr val="7030A0"/>
              </a:solidFill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4000" y="6553199"/>
            <a:ext cx="9144000" cy="30480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43840">
              <a:lnSpc>
                <a:spcPct val="100000"/>
              </a:lnSpc>
              <a:spcBef>
                <a:spcPts val="555"/>
              </a:spcBef>
            </a:pPr>
            <a:r>
              <a:rPr sz="1200" dirty="0">
                <a:latin typeface="Times New Roman"/>
                <a:cs typeface="Times New Roman"/>
              </a:rPr>
              <a:t>© 2012 </a:t>
            </a:r>
            <a:r>
              <a:rPr sz="1200" spc="-5" dirty="0">
                <a:latin typeface="Times New Roman"/>
                <a:cs typeface="Times New Roman"/>
              </a:rPr>
              <a:t>Pearson Education,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Inc.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260335" y="1699259"/>
            <a:ext cx="4738370" cy="5133340"/>
            <a:chOff x="7260335" y="1699259"/>
            <a:chExt cx="4738370" cy="5133340"/>
          </a:xfrm>
        </p:grpSpPr>
        <p:sp>
          <p:nvSpPr>
            <p:cNvPr id="7" name="object 7"/>
            <p:cNvSpPr/>
            <p:nvPr/>
          </p:nvSpPr>
          <p:spPr>
            <a:xfrm>
              <a:off x="7260335" y="4808217"/>
              <a:ext cx="4738116" cy="20238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59267" y="1699259"/>
              <a:ext cx="3918203" cy="33314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0" y="152400"/>
            <a:ext cx="5001260" cy="1104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40005" algn="ctr">
              <a:lnSpc>
                <a:spcPts val="4490"/>
              </a:lnSpc>
              <a:spcBef>
                <a:spcPts val="95"/>
              </a:spcBef>
            </a:pPr>
            <a:r>
              <a:rPr sz="3200" b="1" spc="-290" dirty="0">
                <a:solidFill>
                  <a:srgbClr val="C00000"/>
                </a:solidFill>
              </a:rPr>
              <a:t>Eukaryotic </a:t>
            </a:r>
            <a:r>
              <a:rPr sz="3200" b="1" spc="-320" dirty="0">
                <a:solidFill>
                  <a:srgbClr val="C00000"/>
                </a:solidFill>
              </a:rPr>
              <a:t>Cell</a:t>
            </a:r>
            <a:r>
              <a:rPr sz="3200" b="1" spc="-725" dirty="0">
                <a:solidFill>
                  <a:srgbClr val="C00000"/>
                </a:solidFill>
              </a:rPr>
              <a:t> </a:t>
            </a:r>
            <a:r>
              <a:rPr sz="3200" b="1" spc="-260" dirty="0">
                <a:solidFill>
                  <a:srgbClr val="C00000"/>
                </a:solidFill>
              </a:rPr>
              <a:t>Structures</a:t>
            </a:r>
          </a:p>
          <a:p>
            <a:pPr marR="5080" algn="ctr">
              <a:lnSpc>
                <a:spcPts val="4010"/>
              </a:lnSpc>
            </a:pPr>
            <a:r>
              <a:rPr sz="3200" b="1" spc="-235" dirty="0">
                <a:solidFill>
                  <a:srgbClr val="C00000"/>
                </a:solidFill>
                <a:highlight>
                  <a:srgbClr val="FFFF00"/>
                </a:highlight>
              </a:rPr>
              <a:t>Endoplasmic</a:t>
            </a:r>
            <a:r>
              <a:rPr sz="3200" b="1" spc="-535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sz="3200" b="1" spc="-260" dirty="0">
                <a:solidFill>
                  <a:srgbClr val="C00000"/>
                </a:solidFill>
                <a:highlight>
                  <a:srgbClr val="FFFF00"/>
                </a:highlight>
              </a:rPr>
              <a:t>reticulum</a:t>
            </a:r>
            <a:endParaRPr sz="3200" b="1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1981200"/>
            <a:ext cx="10531475" cy="4192814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555625" indent="-342900">
              <a:lnSpc>
                <a:spcPct val="100000"/>
              </a:lnSpc>
              <a:spcBef>
                <a:spcPts val="395"/>
              </a:spcBef>
              <a:buClr>
                <a:srgbClr val="D24717"/>
              </a:buClr>
              <a:buFont typeface="Courier New" panose="02070309020205020404" pitchFamily="49" charset="0"/>
              <a:buChar char="o"/>
              <a:tabLst>
                <a:tab pos="396875" algn="l"/>
              </a:tabLst>
            </a:pP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A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network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of membranes continuous with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the nuclear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membrane</a:t>
            </a:r>
            <a:r>
              <a:rPr lang="en-US" sz="2000" spc="-10" dirty="0">
                <a:solidFill>
                  <a:srgbClr val="404040"/>
                </a:solidFill>
                <a:latin typeface="Carlito"/>
                <a:cs typeface="Carlito"/>
              </a:rPr>
              <a:t>.</a:t>
            </a:r>
          </a:p>
          <a:p>
            <a:pPr marL="555625" indent="-342900">
              <a:lnSpc>
                <a:spcPct val="100000"/>
              </a:lnSpc>
              <a:spcBef>
                <a:spcPts val="395"/>
              </a:spcBef>
              <a:buClr>
                <a:srgbClr val="D24717"/>
              </a:buClr>
              <a:buFont typeface="Courier New" panose="02070309020205020404" pitchFamily="49" charset="0"/>
              <a:buChar char="o"/>
              <a:tabLst>
                <a:tab pos="396875" algn="l"/>
              </a:tabLst>
            </a:pPr>
            <a:endParaRPr sz="2000" dirty="0">
              <a:latin typeface="Carlito"/>
              <a:cs typeface="Carlito"/>
            </a:endParaRPr>
          </a:p>
          <a:p>
            <a:pPr marL="555625" indent="-34290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Font typeface="Courier New" panose="02070309020205020404" pitchFamily="49" charset="0"/>
              <a:buChar char="o"/>
              <a:tabLst>
                <a:tab pos="396875" algn="l"/>
              </a:tabLst>
            </a:pP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Flattened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membranous sacs or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tubules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called </a:t>
            </a:r>
            <a:r>
              <a:rPr sz="2000" b="1" spc="-10" dirty="0">
                <a:solidFill>
                  <a:srgbClr val="404040"/>
                </a:solidFill>
                <a:latin typeface="Carlito"/>
                <a:cs typeface="Carlito"/>
              </a:rPr>
              <a:t>cisterna </a:t>
            </a:r>
            <a:r>
              <a:rPr sz="2000" b="1" spc="-5" dirty="0">
                <a:solidFill>
                  <a:srgbClr val="404040"/>
                </a:solidFill>
                <a:latin typeface="Carlito"/>
                <a:cs typeface="Carlito"/>
              </a:rPr>
              <a:t>(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plural</a:t>
            </a:r>
            <a:r>
              <a:rPr sz="2000" spc="2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Carlito"/>
                <a:cs typeface="Carlito"/>
              </a:rPr>
              <a:t>cisternae)</a:t>
            </a:r>
            <a:endParaRPr lang="en-US" sz="2000" b="1" spc="-10" dirty="0">
              <a:solidFill>
                <a:srgbClr val="404040"/>
              </a:solidFill>
              <a:latin typeface="Carlito"/>
              <a:cs typeface="Carlito"/>
            </a:endParaRPr>
          </a:p>
          <a:p>
            <a:pPr marL="555625" indent="-34290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Font typeface="Courier New" panose="02070309020205020404" pitchFamily="49" charset="0"/>
              <a:buChar char="o"/>
              <a:tabLst>
                <a:tab pos="396875" algn="l"/>
              </a:tabLst>
            </a:pPr>
            <a:endParaRPr sz="2000" dirty="0">
              <a:latin typeface="Carlito"/>
              <a:cs typeface="Carlito"/>
            </a:endParaRPr>
          </a:p>
          <a:p>
            <a:pPr marL="555625" indent="-34290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Font typeface="Courier New" panose="02070309020205020404" pitchFamily="49" charset="0"/>
              <a:buChar char="o"/>
              <a:tabLst>
                <a:tab pos="396875" algn="l"/>
              </a:tabLst>
            </a:pPr>
            <a:r>
              <a:rPr sz="2000" b="1" spc="-40" dirty="0">
                <a:solidFill>
                  <a:srgbClr val="7030A0"/>
                </a:solidFill>
                <a:highlight>
                  <a:srgbClr val="FFFF00"/>
                </a:highlight>
                <a:latin typeface="Carlito"/>
                <a:cs typeface="Carlito"/>
              </a:rPr>
              <a:t>Two </a:t>
            </a:r>
            <a:r>
              <a:rPr sz="2000" b="1" dirty="0">
                <a:solidFill>
                  <a:srgbClr val="7030A0"/>
                </a:solidFill>
                <a:highlight>
                  <a:srgbClr val="FFFF00"/>
                </a:highlight>
                <a:latin typeface="Carlito"/>
                <a:cs typeface="Carlito"/>
              </a:rPr>
              <a:t>types </a:t>
            </a:r>
            <a:r>
              <a:rPr sz="2000" b="1" spc="-5" dirty="0">
                <a:solidFill>
                  <a:srgbClr val="7030A0"/>
                </a:solidFill>
                <a:highlight>
                  <a:srgbClr val="FFFF00"/>
                </a:highlight>
                <a:latin typeface="Carlito"/>
                <a:cs typeface="Carlito"/>
              </a:rPr>
              <a:t>of </a:t>
            </a:r>
            <a:r>
              <a:rPr sz="2000" b="1" dirty="0">
                <a:solidFill>
                  <a:srgbClr val="7030A0"/>
                </a:solidFill>
                <a:highlight>
                  <a:srgbClr val="FFFF00"/>
                </a:highlight>
                <a:latin typeface="Carlito"/>
                <a:cs typeface="Carlito"/>
              </a:rPr>
              <a:t>ER </a:t>
            </a:r>
            <a:r>
              <a:rPr sz="2000" b="1" spc="-5" dirty="0">
                <a:solidFill>
                  <a:srgbClr val="7030A0"/>
                </a:solidFill>
                <a:highlight>
                  <a:srgbClr val="FFFF00"/>
                </a:highlight>
                <a:latin typeface="Carlito"/>
                <a:cs typeface="Carlito"/>
              </a:rPr>
              <a:t>(smooth </a:t>
            </a:r>
            <a:r>
              <a:rPr sz="2000" b="1" dirty="0">
                <a:solidFill>
                  <a:srgbClr val="7030A0"/>
                </a:solidFill>
                <a:highlight>
                  <a:srgbClr val="FFFF00"/>
                </a:highlight>
                <a:latin typeface="Carlito"/>
                <a:cs typeface="Carlito"/>
              </a:rPr>
              <a:t>and</a:t>
            </a:r>
            <a:r>
              <a:rPr sz="2000" b="1" spc="5" dirty="0">
                <a:solidFill>
                  <a:srgbClr val="7030A0"/>
                </a:solidFill>
                <a:highlight>
                  <a:srgbClr val="FFFF00"/>
                </a:highlight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7030A0"/>
                </a:solidFill>
                <a:highlight>
                  <a:srgbClr val="FFFF00"/>
                </a:highlight>
                <a:latin typeface="Carlito"/>
                <a:cs typeface="Carlito"/>
              </a:rPr>
              <a:t>rough):</a:t>
            </a:r>
            <a:endParaRPr sz="2000" b="1" dirty="0">
              <a:solidFill>
                <a:srgbClr val="7030A0"/>
              </a:solidFill>
              <a:highlight>
                <a:srgbClr val="FFFF00"/>
              </a:highlight>
              <a:latin typeface="Carlito"/>
              <a:cs typeface="Carlito"/>
            </a:endParaRPr>
          </a:p>
          <a:p>
            <a:pPr marL="555626" indent="-34290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Font typeface="Courier New" panose="02070309020205020404" pitchFamily="49" charset="0"/>
              <a:buChar char="o"/>
              <a:tabLst>
                <a:tab pos="452755" algn="l"/>
                <a:tab pos="453390" algn="l"/>
              </a:tabLst>
            </a:pPr>
            <a:r>
              <a:rPr sz="2000" u="sng" spc="-10" dirty="0">
                <a:solidFill>
                  <a:srgbClr val="404040"/>
                </a:solidFill>
                <a:latin typeface="Carlito"/>
                <a:cs typeface="Carlito"/>
              </a:rPr>
              <a:t>Rough </a:t>
            </a:r>
            <a:r>
              <a:rPr sz="2000" u="sng" dirty="0">
                <a:solidFill>
                  <a:srgbClr val="404040"/>
                </a:solidFill>
                <a:latin typeface="Carlito"/>
                <a:cs typeface="Carlito"/>
              </a:rPr>
              <a:t>endoplasmic </a:t>
            </a:r>
            <a:r>
              <a:rPr sz="2000" u="sng" spc="-5" dirty="0">
                <a:solidFill>
                  <a:srgbClr val="404040"/>
                </a:solidFill>
                <a:latin typeface="Carlito"/>
                <a:cs typeface="Carlito"/>
              </a:rPr>
              <a:t>reticulum </a:t>
            </a:r>
            <a:r>
              <a:rPr sz="2000" u="sng" spc="-10" dirty="0">
                <a:solidFill>
                  <a:srgbClr val="404040"/>
                </a:solidFill>
                <a:latin typeface="Carlito"/>
                <a:cs typeface="Carlito"/>
              </a:rPr>
              <a:t>contains attached </a:t>
            </a:r>
            <a:r>
              <a:rPr sz="2000" u="sng" dirty="0">
                <a:solidFill>
                  <a:srgbClr val="404040"/>
                </a:solidFill>
                <a:latin typeface="Carlito"/>
                <a:cs typeface="Carlito"/>
              </a:rPr>
              <a:t>ribosomes, </a:t>
            </a:r>
            <a:r>
              <a:rPr sz="2000" u="sng" spc="-5" dirty="0">
                <a:solidFill>
                  <a:srgbClr val="404040"/>
                </a:solidFill>
                <a:latin typeface="Carlito"/>
                <a:cs typeface="Carlito"/>
              </a:rPr>
              <a:t>smooth does</a:t>
            </a:r>
            <a:r>
              <a:rPr sz="2000" u="sng" spc="-3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u="sng" spc="-5" dirty="0">
                <a:solidFill>
                  <a:srgbClr val="404040"/>
                </a:solidFill>
                <a:latin typeface="Carlito"/>
                <a:cs typeface="Carlito"/>
              </a:rPr>
              <a:t>not.</a:t>
            </a:r>
            <a:endParaRPr sz="2000" u="sng" dirty="0">
              <a:latin typeface="Carlito"/>
              <a:cs typeface="Carlito"/>
            </a:endParaRPr>
          </a:p>
          <a:p>
            <a:pPr marL="738505" lvl="1" indent="-34290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Font typeface="Courier New" panose="02070309020205020404" pitchFamily="49" charset="0"/>
              <a:buChar char="o"/>
              <a:tabLst>
                <a:tab pos="579755" algn="l"/>
              </a:tabLst>
            </a:pPr>
            <a:r>
              <a:rPr sz="2000" u="sng" spc="-5" dirty="0">
                <a:solidFill>
                  <a:srgbClr val="404040"/>
                </a:solidFill>
                <a:latin typeface="Carlito"/>
                <a:cs typeface="Carlito"/>
              </a:rPr>
              <a:t>ribosomes that </a:t>
            </a:r>
            <a:r>
              <a:rPr sz="2000" u="sng" spc="-10" dirty="0">
                <a:solidFill>
                  <a:srgbClr val="404040"/>
                </a:solidFill>
                <a:latin typeface="Carlito"/>
                <a:cs typeface="Carlito"/>
              </a:rPr>
              <a:t>attached to </a:t>
            </a:r>
            <a:r>
              <a:rPr sz="2000" u="sng" dirty="0">
                <a:solidFill>
                  <a:srgbClr val="404040"/>
                </a:solidFill>
                <a:latin typeface="Carlito"/>
                <a:cs typeface="Carlito"/>
              </a:rPr>
              <a:t>the </a:t>
            </a:r>
            <a:r>
              <a:rPr sz="2000" u="sng" spc="-10" dirty="0">
                <a:solidFill>
                  <a:srgbClr val="404040"/>
                </a:solidFill>
                <a:latin typeface="Carlito"/>
                <a:cs typeface="Carlito"/>
              </a:rPr>
              <a:t>rough </a:t>
            </a:r>
            <a:r>
              <a:rPr sz="2000" u="sng" dirty="0">
                <a:solidFill>
                  <a:srgbClr val="404040"/>
                </a:solidFill>
                <a:latin typeface="Carlito"/>
                <a:cs typeface="Carlito"/>
              </a:rPr>
              <a:t>ER </a:t>
            </a:r>
            <a:r>
              <a:rPr sz="2000" u="sng" spc="-5" dirty="0">
                <a:solidFill>
                  <a:srgbClr val="404040"/>
                </a:solidFill>
                <a:latin typeface="Carlito"/>
                <a:cs typeface="Carlito"/>
              </a:rPr>
              <a:t>do </a:t>
            </a:r>
            <a:r>
              <a:rPr sz="2000" u="sng" spc="-15" dirty="0">
                <a:solidFill>
                  <a:srgbClr val="404040"/>
                </a:solidFill>
                <a:latin typeface="Carlito"/>
                <a:cs typeface="Carlito"/>
              </a:rPr>
              <a:t>Protein</a:t>
            </a:r>
            <a:r>
              <a:rPr sz="2000" u="sng" spc="2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u="sng" spc="-10" dirty="0">
                <a:solidFill>
                  <a:srgbClr val="404040"/>
                </a:solidFill>
                <a:latin typeface="Carlito"/>
                <a:cs typeface="Carlito"/>
              </a:rPr>
              <a:t>synthesize.</a:t>
            </a:r>
            <a:endParaRPr sz="2000" u="sng" dirty="0">
              <a:latin typeface="Carlito"/>
              <a:cs typeface="Carlito"/>
            </a:endParaRPr>
          </a:p>
          <a:p>
            <a:pPr marL="738505" lvl="1" indent="-34290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Font typeface="Courier New" panose="02070309020205020404" pitchFamily="49" charset="0"/>
              <a:buChar char="o"/>
              <a:tabLst>
                <a:tab pos="579755" algn="l"/>
              </a:tabLst>
            </a:pPr>
            <a:r>
              <a:rPr sz="2000" b="1" spc="-10" dirty="0">
                <a:solidFill>
                  <a:srgbClr val="404040"/>
                </a:solidFill>
                <a:latin typeface="Carlito"/>
                <a:cs typeface="Carlito"/>
              </a:rPr>
              <a:t>Rough </a:t>
            </a:r>
            <a:r>
              <a:rPr sz="2000" b="1" dirty="0">
                <a:solidFill>
                  <a:srgbClr val="404040"/>
                </a:solidFill>
                <a:latin typeface="Carlito"/>
                <a:cs typeface="Carlito"/>
              </a:rPr>
              <a:t>ER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is a major </a:t>
            </a:r>
            <a:r>
              <a:rPr sz="2000" b="1" spc="-5" dirty="0">
                <a:solidFill>
                  <a:srgbClr val="404040"/>
                </a:solidFill>
                <a:latin typeface="Carlito"/>
                <a:cs typeface="Carlito"/>
              </a:rPr>
              <a:t>producer </a:t>
            </a:r>
            <a:r>
              <a:rPr sz="2000" b="1" dirty="0">
                <a:solidFill>
                  <a:srgbClr val="404040"/>
                </a:solidFill>
                <a:latin typeface="Carlito"/>
                <a:cs typeface="Carlito"/>
              </a:rPr>
              <a:t>of </a:t>
            </a:r>
            <a:r>
              <a:rPr sz="2000" b="1" spc="-10" dirty="0">
                <a:solidFill>
                  <a:srgbClr val="404040"/>
                </a:solidFill>
                <a:latin typeface="Carlito"/>
                <a:cs typeface="Carlito"/>
              </a:rPr>
              <a:t>glycoproteins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by enzymes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with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cisterns,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this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enzymes</a:t>
            </a:r>
            <a:endParaRPr lang="en-US" sz="2000" spc="-5" dirty="0">
              <a:solidFill>
                <a:srgbClr val="404040"/>
              </a:solidFill>
              <a:latin typeface="Carlito"/>
              <a:cs typeface="Carlito"/>
            </a:endParaRPr>
          </a:p>
          <a:p>
            <a:pPr marL="395605" lvl="1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tabLst>
                <a:tab pos="579755" algn="l"/>
              </a:tabLst>
            </a:pP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endParaRPr lang="en-US" sz="2000" spc="-5" dirty="0">
              <a:solidFill>
                <a:srgbClr val="404040"/>
              </a:solidFill>
              <a:latin typeface="Carlito"/>
              <a:cs typeface="Carlito"/>
            </a:endParaRPr>
          </a:p>
          <a:p>
            <a:pPr marL="738505" lvl="1" indent="-34290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Font typeface="Courier New" panose="02070309020205020404" pitchFamily="49" charset="0"/>
              <a:buChar char="o"/>
              <a:tabLst>
                <a:tab pos="579755" algn="l"/>
              </a:tabLst>
            </a:pPr>
            <a:r>
              <a:rPr sz="2000" b="1" spc="-10" dirty="0">
                <a:solidFill>
                  <a:srgbClr val="404040"/>
                </a:solidFill>
                <a:latin typeface="Carlito"/>
                <a:cs typeface="Carlito"/>
              </a:rPr>
              <a:t>attach</a:t>
            </a:r>
            <a:r>
              <a:rPr sz="2000" b="1" spc="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arlito"/>
                <a:cs typeface="Carlito"/>
              </a:rPr>
              <a:t>the</a:t>
            </a:r>
            <a:r>
              <a:rPr lang="en-US" sz="2000" b="1" dirty="0">
                <a:latin typeface="Carlito"/>
                <a:cs typeface="Carlito"/>
              </a:rPr>
              <a:t> </a:t>
            </a:r>
            <a:r>
              <a:rPr sz="2000" b="1" spc="-15" dirty="0">
                <a:solidFill>
                  <a:srgbClr val="404040"/>
                </a:solidFill>
                <a:latin typeface="Carlito"/>
                <a:cs typeface="Carlito"/>
              </a:rPr>
              <a:t>protein to carbohydrate to </a:t>
            </a:r>
            <a:r>
              <a:rPr sz="2000" b="1" spc="-10" dirty="0">
                <a:solidFill>
                  <a:srgbClr val="404040"/>
                </a:solidFill>
                <a:latin typeface="Carlito"/>
                <a:cs typeface="Carlito"/>
              </a:rPr>
              <a:t>form</a:t>
            </a:r>
            <a:r>
              <a:rPr sz="2000" b="1" spc="-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Carlito"/>
                <a:cs typeface="Carlito"/>
              </a:rPr>
              <a:t>glycoproteins.</a:t>
            </a:r>
            <a:endParaRPr sz="2000" b="1" dirty="0">
              <a:latin typeface="Carlito"/>
              <a:cs typeface="Carlito"/>
            </a:endParaRPr>
          </a:p>
          <a:p>
            <a:pPr marL="738505" lvl="1" indent="-34290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Font typeface="Courier New" panose="02070309020205020404" pitchFamily="49" charset="0"/>
              <a:buChar char="o"/>
              <a:tabLst>
                <a:tab pos="579755" algn="l"/>
              </a:tabLst>
            </a:pPr>
            <a:r>
              <a:rPr sz="2000" b="1" dirty="0">
                <a:solidFill>
                  <a:srgbClr val="404040"/>
                </a:solidFill>
                <a:latin typeface="Carlito"/>
                <a:cs typeface="Carlito"/>
              </a:rPr>
              <a:t>In </a:t>
            </a:r>
            <a:r>
              <a:rPr sz="2000" b="1" spc="-5" dirty="0">
                <a:solidFill>
                  <a:srgbClr val="404040"/>
                </a:solidFill>
                <a:latin typeface="Carlito"/>
                <a:cs typeface="Carlito"/>
              </a:rPr>
              <a:t>other cases, </a:t>
            </a:r>
            <a:r>
              <a:rPr sz="2000" b="1" dirty="0">
                <a:solidFill>
                  <a:srgbClr val="404040"/>
                </a:solidFill>
                <a:latin typeface="Carlito"/>
                <a:cs typeface="Carlito"/>
              </a:rPr>
              <a:t>enzymes </a:t>
            </a:r>
            <a:r>
              <a:rPr sz="2000" b="1" spc="-15" dirty="0">
                <a:solidFill>
                  <a:srgbClr val="404040"/>
                </a:solidFill>
                <a:latin typeface="Carlito"/>
                <a:cs typeface="Carlito"/>
              </a:rPr>
              <a:t>attach </a:t>
            </a:r>
            <a:r>
              <a:rPr sz="2000" b="1" dirty="0">
                <a:solidFill>
                  <a:srgbClr val="404040"/>
                </a:solidFill>
                <a:latin typeface="Carlito"/>
                <a:cs typeface="Carlito"/>
              </a:rPr>
              <a:t>the </a:t>
            </a:r>
            <a:r>
              <a:rPr sz="2000" b="1" spc="-10" dirty="0">
                <a:solidFill>
                  <a:srgbClr val="404040"/>
                </a:solidFill>
                <a:latin typeface="Carlito"/>
                <a:cs typeface="Carlito"/>
              </a:rPr>
              <a:t>protein </a:t>
            </a:r>
            <a:r>
              <a:rPr sz="2000" b="1" spc="-15" dirty="0">
                <a:solidFill>
                  <a:srgbClr val="404040"/>
                </a:solidFill>
                <a:latin typeface="Carlito"/>
                <a:cs typeface="Carlito"/>
              </a:rPr>
              <a:t>to </a:t>
            </a:r>
            <a:r>
              <a:rPr sz="2000" b="1" spc="-5" dirty="0">
                <a:solidFill>
                  <a:srgbClr val="404040"/>
                </a:solidFill>
                <a:latin typeface="Carlito"/>
                <a:cs typeface="Carlito"/>
              </a:rPr>
              <a:t>phospholipids</a:t>
            </a:r>
            <a:r>
              <a:rPr sz="2000" b="1" spc="1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404040"/>
                </a:solidFill>
                <a:latin typeface="Carlito"/>
                <a:cs typeface="Carlito"/>
              </a:rPr>
              <a:t>.</a:t>
            </a:r>
            <a:endParaRPr sz="2000" b="1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4000" y="6553199"/>
            <a:ext cx="9144000" cy="304800"/>
          </a:xfrm>
          <a:prstGeom prst="rect">
            <a:avLst/>
          </a:prstGeom>
          <a:solidFill>
            <a:srgbClr val="EFE15F"/>
          </a:solidFill>
        </p:spPr>
        <p:txBody>
          <a:bodyPr vert="horz" wrap="square" lIns="0" tIns="70485" rIns="0" bIns="0" rtlCol="0">
            <a:spAutoFit/>
          </a:bodyPr>
          <a:lstStyle/>
          <a:p>
            <a:pPr marL="243840">
              <a:lnSpc>
                <a:spcPct val="100000"/>
              </a:lnSpc>
              <a:spcBef>
                <a:spcPts val="555"/>
              </a:spcBef>
            </a:pPr>
            <a:r>
              <a:rPr sz="1200" dirty="0">
                <a:latin typeface="Times New Roman"/>
                <a:cs typeface="Times New Roman"/>
              </a:rPr>
              <a:t>© 2012 </a:t>
            </a:r>
            <a:r>
              <a:rPr sz="1200" spc="-5" dirty="0">
                <a:latin typeface="Times New Roman"/>
                <a:cs typeface="Times New Roman"/>
              </a:rPr>
              <a:t>Pearson Education,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Inc.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83C28C-49C3-AFC5-D7E0-682868EA4D68}"/>
              </a:ext>
            </a:extLst>
          </p:cNvPr>
          <p:cNvSpPr txBox="1"/>
          <p:nvPr/>
        </p:nvSpPr>
        <p:spPr>
          <a:xfrm>
            <a:off x="685800" y="120377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lang="en-US" sz="24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Endoplasmic reticulum</a:t>
            </a:r>
            <a:r>
              <a:rPr lang="en-US" sz="2400" b="1" i="1" u="heavy" spc="-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lang="en-US" sz="24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(ER)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4542" y="288747"/>
            <a:ext cx="4978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85" dirty="0"/>
              <a:t>Eukaryotic </a:t>
            </a:r>
            <a:r>
              <a:rPr spc="-315" dirty="0"/>
              <a:t>Cell</a:t>
            </a:r>
            <a:r>
              <a:rPr spc="-730" dirty="0"/>
              <a:t> </a:t>
            </a:r>
            <a:r>
              <a:rPr spc="-254" dirty="0"/>
              <a:t>Structures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17801" y="819658"/>
            <a:ext cx="4140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90" dirty="0">
                <a:solidFill>
                  <a:srgbClr val="C00000"/>
                </a:solidFill>
                <a:latin typeface="Trebuchet MS"/>
                <a:cs typeface="Trebuchet MS"/>
              </a:rPr>
              <a:t>Endoplasmic</a:t>
            </a:r>
            <a:r>
              <a:rPr sz="3600" spc="-41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3600" spc="-215" dirty="0">
                <a:solidFill>
                  <a:srgbClr val="C00000"/>
                </a:solidFill>
                <a:latin typeface="Trebuchet MS"/>
                <a:cs typeface="Trebuchet MS"/>
              </a:rPr>
              <a:t>reticulum</a:t>
            </a:r>
            <a:endParaRPr sz="3600" dirty="0">
              <a:solidFill>
                <a:srgbClr val="C00000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2057400"/>
            <a:ext cx="6547484" cy="308328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000" u="sng" dirty="0">
                <a:solidFill>
                  <a:srgbClr val="D24717"/>
                </a:solidFill>
                <a:latin typeface="Courier New"/>
                <a:cs typeface="Courier New"/>
              </a:rPr>
              <a:t>o</a:t>
            </a:r>
            <a:r>
              <a:rPr sz="2000" b="1" u="sng" dirty="0">
                <a:solidFill>
                  <a:srgbClr val="404040"/>
                </a:solidFill>
                <a:latin typeface="Carlito"/>
                <a:cs typeface="Carlito"/>
              </a:rPr>
              <a:t>Smooth endoplasmic </a:t>
            </a:r>
            <a:r>
              <a:rPr sz="2000" b="1" u="sng" spc="-5" dirty="0">
                <a:solidFill>
                  <a:srgbClr val="404040"/>
                </a:solidFill>
                <a:latin typeface="Carlito"/>
                <a:cs typeface="Carlito"/>
              </a:rPr>
              <a:t>reticulum </a:t>
            </a:r>
            <a:r>
              <a:rPr sz="2000" u="sng" spc="-10" dirty="0">
                <a:solidFill>
                  <a:srgbClr val="404040"/>
                </a:solidFill>
                <a:latin typeface="Carlito"/>
                <a:cs typeface="Carlito"/>
              </a:rPr>
              <a:t>extends </a:t>
            </a:r>
            <a:r>
              <a:rPr sz="2000" u="sng" spc="-15" dirty="0">
                <a:solidFill>
                  <a:srgbClr val="404040"/>
                </a:solidFill>
                <a:latin typeface="Carlito"/>
                <a:cs typeface="Carlito"/>
              </a:rPr>
              <a:t>from </a:t>
            </a:r>
            <a:r>
              <a:rPr sz="2000" u="sng" dirty="0">
                <a:solidFill>
                  <a:srgbClr val="404040"/>
                </a:solidFill>
                <a:latin typeface="Carlito"/>
                <a:cs typeface="Carlito"/>
              </a:rPr>
              <a:t>the </a:t>
            </a:r>
            <a:r>
              <a:rPr sz="2000" u="sng" spc="-10" dirty="0">
                <a:solidFill>
                  <a:srgbClr val="404040"/>
                </a:solidFill>
                <a:latin typeface="Carlito"/>
                <a:cs typeface="Carlito"/>
              </a:rPr>
              <a:t>rough </a:t>
            </a:r>
            <a:r>
              <a:rPr sz="2000" u="sng" dirty="0">
                <a:solidFill>
                  <a:srgbClr val="404040"/>
                </a:solidFill>
                <a:latin typeface="Carlito"/>
                <a:cs typeface="Carlito"/>
              </a:rPr>
              <a:t>ER</a:t>
            </a:r>
            <a:r>
              <a:rPr sz="2000" u="sng" spc="-6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u="sng" spc="-15" dirty="0">
                <a:solidFill>
                  <a:srgbClr val="404040"/>
                </a:solidFill>
                <a:latin typeface="Carlito"/>
                <a:cs typeface="Carlito"/>
              </a:rPr>
              <a:t>to</a:t>
            </a:r>
            <a:endParaRPr sz="2000" u="sng" dirty="0">
              <a:latin typeface="Carlito"/>
              <a:cs typeface="Carlito"/>
            </a:endParaRPr>
          </a:p>
          <a:p>
            <a:pPr marL="104139">
              <a:lnSpc>
                <a:spcPct val="100000"/>
              </a:lnSpc>
              <a:spcBef>
                <a:spcPts val="1200"/>
              </a:spcBef>
            </a:pPr>
            <a:r>
              <a:rPr sz="2000" u="sng" spc="-10" dirty="0">
                <a:solidFill>
                  <a:srgbClr val="404040"/>
                </a:solidFill>
                <a:latin typeface="Carlito"/>
                <a:cs typeface="Carlito"/>
              </a:rPr>
              <a:t>form </a:t>
            </a:r>
            <a:r>
              <a:rPr sz="2000" u="sng" dirty="0">
                <a:solidFill>
                  <a:srgbClr val="404040"/>
                </a:solidFill>
                <a:latin typeface="Carlito"/>
                <a:cs typeface="Carlito"/>
              </a:rPr>
              <a:t>a </a:t>
            </a:r>
            <a:r>
              <a:rPr sz="2000" u="sng" spc="-10" dirty="0">
                <a:solidFill>
                  <a:srgbClr val="404040"/>
                </a:solidFill>
                <a:latin typeface="Carlito"/>
                <a:cs typeface="Carlito"/>
              </a:rPr>
              <a:t>network </a:t>
            </a:r>
            <a:r>
              <a:rPr sz="2000" u="sng" dirty="0">
                <a:solidFill>
                  <a:srgbClr val="404040"/>
                </a:solidFill>
                <a:latin typeface="Carlito"/>
                <a:cs typeface="Carlito"/>
              </a:rPr>
              <a:t>of</a:t>
            </a:r>
            <a:r>
              <a:rPr sz="2000" u="sng" spc="-2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u="sng" dirty="0">
                <a:solidFill>
                  <a:srgbClr val="404040"/>
                </a:solidFill>
                <a:latin typeface="Carlito"/>
                <a:cs typeface="Carlito"/>
              </a:rPr>
              <a:t>tubules.</a:t>
            </a:r>
            <a:endParaRPr sz="2000" u="sng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 u="sng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u="sng" spc="-5" dirty="0">
                <a:solidFill>
                  <a:srgbClr val="D24717"/>
                </a:solidFill>
                <a:latin typeface="Courier New"/>
                <a:cs typeface="Courier New"/>
              </a:rPr>
              <a:t>o</a:t>
            </a:r>
            <a:r>
              <a:rPr sz="2000" u="sng" spc="-5" dirty="0">
                <a:solidFill>
                  <a:srgbClr val="404040"/>
                </a:solidFill>
                <a:latin typeface="Carlito"/>
                <a:cs typeface="Carlito"/>
              </a:rPr>
              <a:t>Does not </a:t>
            </a:r>
            <a:r>
              <a:rPr sz="2000" u="sng" spc="-20" dirty="0">
                <a:solidFill>
                  <a:srgbClr val="404040"/>
                </a:solidFill>
                <a:latin typeface="Carlito"/>
                <a:cs typeface="Carlito"/>
              </a:rPr>
              <a:t>have </a:t>
            </a:r>
            <a:r>
              <a:rPr sz="2000" u="sng" spc="-5" dirty="0">
                <a:solidFill>
                  <a:srgbClr val="404040"/>
                </a:solidFill>
                <a:latin typeface="Carlito"/>
                <a:cs typeface="Carlito"/>
              </a:rPr>
              <a:t>ribosomes so does not </a:t>
            </a:r>
            <a:r>
              <a:rPr sz="2000" u="sng" spc="-15" dirty="0">
                <a:solidFill>
                  <a:srgbClr val="404040"/>
                </a:solidFill>
                <a:latin typeface="Carlito"/>
                <a:cs typeface="Carlito"/>
              </a:rPr>
              <a:t>synthesize</a:t>
            </a:r>
            <a:r>
              <a:rPr sz="2000" u="sng" spc="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u="sng" spc="-10" dirty="0">
                <a:solidFill>
                  <a:srgbClr val="404040"/>
                </a:solidFill>
                <a:latin typeface="Carlito"/>
                <a:cs typeface="Carlito"/>
              </a:rPr>
              <a:t>protein.</a:t>
            </a:r>
            <a:endParaRPr sz="2000" u="sng" dirty="0">
              <a:latin typeface="Carlito"/>
              <a:cs typeface="Carlito"/>
            </a:endParaRPr>
          </a:p>
          <a:p>
            <a:pPr marL="104139" marR="384810" indent="-91440">
              <a:lnSpc>
                <a:spcPct val="150100"/>
              </a:lnSpc>
              <a:spcBef>
                <a:spcPts val="1390"/>
              </a:spcBef>
            </a:pPr>
            <a:r>
              <a:rPr lang="en-US" sz="2000" b="1" spc="-5" dirty="0">
                <a:solidFill>
                  <a:srgbClr val="7030A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O </a:t>
            </a:r>
            <a:r>
              <a:rPr sz="2000" b="1" spc="-5" dirty="0">
                <a:solidFill>
                  <a:srgbClr val="7030A0"/>
                </a:solidFill>
                <a:highlight>
                  <a:srgbClr val="FFFF00"/>
                </a:highlight>
                <a:latin typeface="Carlito"/>
                <a:cs typeface="Carlito"/>
              </a:rPr>
              <a:t>Smooth </a:t>
            </a:r>
            <a:r>
              <a:rPr sz="2000" b="1" dirty="0">
                <a:solidFill>
                  <a:srgbClr val="7030A0"/>
                </a:solidFill>
                <a:highlight>
                  <a:srgbClr val="FFFF00"/>
                </a:highlight>
                <a:latin typeface="Carlito"/>
                <a:cs typeface="Carlito"/>
              </a:rPr>
              <a:t>ER </a:t>
            </a:r>
            <a:r>
              <a:rPr sz="2000" b="1" spc="-10" dirty="0">
                <a:solidFill>
                  <a:srgbClr val="7030A0"/>
                </a:solidFill>
                <a:highlight>
                  <a:srgbClr val="FFFF00"/>
                </a:highlight>
                <a:latin typeface="Carlito"/>
                <a:cs typeface="Carlito"/>
              </a:rPr>
              <a:t>participates </a:t>
            </a:r>
            <a:r>
              <a:rPr sz="2000" b="1" dirty="0">
                <a:solidFill>
                  <a:srgbClr val="7030A0"/>
                </a:solidFill>
                <a:highlight>
                  <a:srgbClr val="FFFF00"/>
                </a:highlight>
                <a:latin typeface="Carlito"/>
                <a:cs typeface="Carlito"/>
              </a:rPr>
              <a:t>in the </a:t>
            </a:r>
            <a:r>
              <a:rPr sz="2000" b="1" spc="-10" dirty="0">
                <a:solidFill>
                  <a:srgbClr val="7030A0"/>
                </a:solidFill>
                <a:highlight>
                  <a:srgbClr val="FFFF00"/>
                </a:highlight>
                <a:latin typeface="Carlito"/>
                <a:cs typeface="Carlito"/>
              </a:rPr>
              <a:t>synthesis </a:t>
            </a:r>
            <a:r>
              <a:rPr sz="2000" b="1" spc="-5" dirty="0">
                <a:solidFill>
                  <a:srgbClr val="7030A0"/>
                </a:solidFill>
                <a:highlight>
                  <a:srgbClr val="FFFF00"/>
                </a:highlight>
                <a:latin typeface="Carlito"/>
                <a:cs typeface="Carlito"/>
              </a:rPr>
              <a:t>of lipids </a:t>
            </a:r>
            <a:r>
              <a:rPr sz="2000" b="1" dirty="0">
                <a:solidFill>
                  <a:srgbClr val="7030A0"/>
                </a:solidFill>
                <a:highlight>
                  <a:srgbClr val="FFFF00"/>
                </a:highlight>
                <a:latin typeface="Carlito"/>
                <a:cs typeface="Carlito"/>
              </a:rPr>
              <a:t>and </a:t>
            </a:r>
            <a:r>
              <a:rPr sz="2000" b="1" spc="-5" dirty="0">
                <a:solidFill>
                  <a:srgbClr val="7030A0"/>
                </a:solidFill>
                <a:highlight>
                  <a:srgbClr val="FFFF00"/>
                </a:highlight>
                <a:latin typeface="Carlito"/>
                <a:cs typeface="Carlito"/>
              </a:rPr>
              <a:t>some  </a:t>
            </a:r>
            <a:r>
              <a:rPr sz="2000" b="1" dirty="0">
                <a:solidFill>
                  <a:srgbClr val="7030A0"/>
                </a:solidFill>
                <a:highlight>
                  <a:srgbClr val="FFFF00"/>
                </a:highlight>
                <a:latin typeface="Carlito"/>
                <a:cs typeface="Carlito"/>
              </a:rPr>
              <a:t>aspects </a:t>
            </a:r>
            <a:r>
              <a:rPr sz="2000" b="1" spc="-15" dirty="0">
                <a:solidFill>
                  <a:srgbClr val="7030A0"/>
                </a:solidFill>
                <a:highlight>
                  <a:srgbClr val="FFFF00"/>
                </a:highlight>
                <a:latin typeface="Carlito"/>
                <a:cs typeface="Carlito"/>
              </a:rPr>
              <a:t>carbohydrates </a:t>
            </a:r>
            <a:r>
              <a:rPr sz="2000" b="1" spc="-5" dirty="0">
                <a:solidFill>
                  <a:srgbClr val="7030A0"/>
                </a:solidFill>
                <a:highlight>
                  <a:srgbClr val="FFFF00"/>
                </a:highlight>
                <a:latin typeface="Carlito"/>
                <a:cs typeface="Carlito"/>
              </a:rPr>
              <a:t>metabolism </a:t>
            </a:r>
            <a:r>
              <a:rPr sz="2000" b="1" dirty="0">
                <a:solidFill>
                  <a:srgbClr val="7030A0"/>
                </a:solidFill>
                <a:highlight>
                  <a:srgbClr val="FFFF00"/>
                </a:highlight>
                <a:latin typeface="Carlito"/>
                <a:cs typeface="Carlito"/>
              </a:rPr>
              <a:t>and</a:t>
            </a:r>
            <a:r>
              <a:rPr sz="2000" b="1" spc="30" dirty="0">
                <a:solidFill>
                  <a:srgbClr val="7030A0"/>
                </a:solidFill>
                <a:highlight>
                  <a:srgbClr val="FFFF00"/>
                </a:highlight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7030A0"/>
                </a:solidFill>
                <a:highlight>
                  <a:srgbClr val="FFFF00"/>
                </a:highlight>
                <a:latin typeface="Carlito"/>
                <a:cs typeface="Carlito"/>
              </a:rPr>
              <a:t>phospholipid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.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23859" y="1748027"/>
            <a:ext cx="3497579" cy="4555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2800" y="92583"/>
            <a:ext cx="49637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90" dirty="0"/>
              <a:t>Eukaryotic </a:t>
            </a:r>
            <a:r>
              <a:rPr spc="-320" dirty="0"/>
              <a:t>Cell</a:t>
            </a:r>
            <a:r>
              <a:rPr spc="-735" dirty="0"/>
              <a:t> </a:t>
            </a:r>
            <a:r>
              <a:rPr spc="-260" dirty="0"/>
              <a:t>Structures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99990" y="654403"/>
            <a:ext cx="24898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35" dirty="0">
                <a:solidFill>
                  <a:srgbClr val="C00000"/>
                </a:solidFill>
                <a:latin typeface="Trebuchet MS"/>
                <a:cs typeface="Trebuchet MS"/>
              </a:rPr>
              <a:t>Golgi</a:t>
            </a:r>
            <a:r>
              <a:rPr sz="3600" spc="-50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3600" spc="-275" dirty="0">
                <a:solidFill>
                  <a:srgbClr val="C00000"/>
                </a:solidFill>
                <a:latin typeface="Trebuchet MS"/>
                <a:cs typeface="Trebuchet MS"/>
              </a:rPr>
              <a:t>complex</a:t>
            </a:r>
            <a:endParaRPr sz="3600" dirty="0">
              <a:solidFill>
                <a:srgbClr val="C00000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2457" y="1979330"/>
            <a:ext cx="8895713" cy="3500958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04139" marR="144145" indent="-91440">
              <a:lnSpc>
                <a:spcPct val="100000"/>
              </a:lnSpc>
              <a:spcBef>
                <a:spcPts val="1405"/>
              </a:spcBef>
            </a:pPr>
            <a:r>
              <a:rPr sz="2000" dirty="0" err="1">
                <a:solidFill>
                  <a:srgbClr val="D24717"/>
                </a:solidFill>
                <a:latin typeface="Courier New"/>
                <a:cs typeface="Courier New"/>
              </a:rPr>
              <a:t>o</a:t>
            </a:r>
            <a:r>
              <a:rPr sz="2000" b="1" dirty="0" err="1">
                <a:solidFill>
                  <a:srgbClr val="C00000"/>
                </a:solidFill>
                <a:latin typeface="Carlito"/>
                <a:cs typeface="Carlito"/>
              </a:rPr>
              <a:t>Function</a:t>
            </a:r>
            <a:r>
              <a:rPr sz="2000" b="1" dirty="0">
                <a:latin typeface="Carlito"/>
                <a:cs typeface="Carlito"/>
              </a:rPr>
              <a:t>: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5" dirty="0">
                <a:latin typeface="Carlito"/>
                <a:cs typeface="Carlito"/>
              </a:rPr>
              <a:t>Golgi </a:t>
            </a:r>
            <a:r>
              <a:rPr sz="2000" spc="-10" dirty="0">
                <a:latin typeface="Carlito"/>
                <a:cs typeface="Carlito"/>
              </a:rPr>
              <a:t>apparatus </a:t>
            </a:r>
            <a:r>
              <a:rPr sz="2000" dirty="0">
                <a:latin typeface="Carlito"/>
                <a:cs typeface="Carlito"/>
              </a:rPr>
              <a:t>is </a:t>
            </a:r>
            <a:r>
              <a:rPr sz="2000" u="sng" dirty="0">
                <a:highlight>
                  <a:srgbClr val="FFFF00"/>
                </a:highlight>
                <a:latin typeface="Carlito"/>
                <a:cs typeface="Carlito"/>
              </a:rPr>
              <a:t>a major </a:t>
            </a:r>
            <a:r>
              <a:rPr sz="2000" u="sng" spc="-5" dirty="0">
                <a:highlight>
                  <a:srgbClr val="FFFF00"/>
                </a:highlight>
                <a:latin typeface="Carlito"/>
                <a:cs typeface="Carlito"/>
              </a:rPr>
              <a:t>collection </a:t>
            </a:r>
            <a:r>
              <a:rPr sz="2000" u="sng" dirty="0">
                <a:highlight>
                  <a:srgbClr val="FFFF00"/>
                </a:highlight>
                <a:latin typeface="Carlito"/>
                <a:cs typeface="Carlito"/>
              </a:rPr>
              <a:t>and </a:t>
            </a:r>
            <a:r>
              <a:rPr sz="2000" u="sng" spc="-10" dirty="0">
                <a:highlight>
                  <a:srgbClr val="FFFF00"/>
                </a:highlight>
                <a:latin typeface="Carlito"/>
                <a:cs typeface="Carlito"/>
              </a:rPr>
              <a:t>dispatch station </a:t>
            </a:r>
            <a:r>
              <a:rPr sz="2000" u="sng" spc="-5" dirty="0">
                <a:highlight>
                  <a:srgbClr val="FFFF00"/>
                </a:highlight>
                <a:latin typeface="Carlito"/>
                <a:cs typeface="Carlito"/>
              </a:rPr>
              <a:t>of  </a:t>
            </a:r>
            <a:r>
              <a:rPr sz="2000" u="sng" spc="-15" dirty="0">
                <a:highlight>
                  <a:srgbClr val="FFFF00"/>
                </a:highlight>
                <a:latin typeface="Carlito"/>
                <a:cs typeface="Carlito"/>
              </a:rPr>
              <a:t>protein </a:t>
            </a:r>
            <a:r>
              <a:rPr sz="2000" u="sng" spc="-5" dirty="0">
                <a:highlight>
                  <a:srgbClr val="FFFF00"/>
                </a:highlight>
                <a:latin typeface="Carlito"/>
                <a:cs typeface="Carlito"/>
              </a:rPr>
              <a:t>products </a:t>
            </a:r>
            <a:r>
              <a:rPr sz="2000" u="sng" spc="-10" dirty="0">
                <a:highlight>
                  <a:srgbClr val="FFFF00"/>
                </a:highlight>
                <a:latin typeface="Carlito"/>
                <a:cs typeface="Carlito"/>
              </a:rPr>
              <a:t>received </a:t>
            </a:r>
            <a:r>
              <a:rPr sz="2000" u="sng" spc="-15" dirty="0">
                <a:highlight>
                  <a:srgbClr val="FFFF00"/>
                </a:highlight>
                <a:latin typeface="Carlito"/>
                <a:cs typeface="Carlito"/>
              </a:rPr>
              <a:t>from </a:t>
            </a:r>
            <a:r>
              <a:rPr sz="2000" u="sng" dirty="0">
                <a:highlight>
                  <a:srgbClr val="FFFF00"/>
                </a:highlight>
                <a:latin typeface="Carlito"/>
                <a:cs typeface="Carlito"/>
              </a:rPr>
              <a:t>the endoplasmic </a:t>
            </a:r>
            <a:r>
              <a:rPr sz="2000" u="sng" spc="-5" dirty="0">
                <a:highlight>
                  <a:srgbClr val="FFFF00"/>
                </a:highlight>
                <a:latin typeface="Carlito"/>
                <a:cs typeface="Carlito"/>
              </a:rPr>
              <a:t>reticulum, </a:t>
            </a:r>
            <a:r>
              <a:rPr sz="2000" u="sng" dirty="0">
                <a:highlight>
                  <a:srgbClr val="FFFF00"/>
                </a:highlight>
                <a:latin typeface="Carlito"/>
                <a:cs typeface="Carlito"/>
              </a:rPr>
              <a:t>it </a:t>
            </a:r>
            <a:r>
              <a:rPr sz="2000" u="sng" spc="-5" dirty="0">
                <a:highlight>
                  <a:srgbClr val="FFFF00"/>
                </a:highlight>
                <a:latin typeface="Carlito"/>
                <a:cs typeface="Carlito"/>
              </a:rPr>
              <a:t>is also  </a:t>
            </a:r>
            <a:r>
              <a:rPr sz="2000" u="sng" spc="-15" dirty="0">
                <a:highlight>
                  <a:srgbClr val="FFFF00"/>
                </a:highlight>
                <a:latin typeface="Carlito"/>
                <a:cs typeface="Carlito"/>
              </a:rPr>
              <a:t>involved </a:t>
            </a:r>
            <a:r>
              <a:rPr sz="2000" u="sng" dirty="0">
                <a:highlight>
                  <a:srgbClr val="FFFF00"/>
                </a:highlight>
                <a:latin typeface="Carlito"/>
                <a:cs typeface="Carlito"/>
              </a:rPr>
              <a:t>in </a:t>
            </a:r>
            <a:r>
              <a:rPr sz="2000" u="sng" spc="-5" dirty="0">
                <a:highlight>
                  <a:srgbClr val="FFFF00"/>
                </a:highlight>
                <a:latin typeface="Carlito"/>
                <a:cs typeface="Carlito"/>
              </a:rPr>
              <a:t>lipid</a:t>
            </a:r>
            <a:r>
              <a:rPr sz="2000" u="sng" spc="5" dirty="0">
                <a:highlight>
                  <a:srgbClr val="FFFF00"/>
                </a:highlight>
                <a:latin typeface="Carlito"/>
                <a:cs typeface="Carlito"/>
              </a:rPr>
              <a:t> </a:t>
            </a:r>
            <a:r>
              <a:rPr sz="2000" u="sng" spc="-5" dirty="0">
                <a:highlight>
                  <a:srgbClr val="FFFF00"/>
                </a:highlight>
                <a:latin typeface="Carlito"/>
                <a:cs typeface="Carlito"/>
              </a:rPr>
              <a:t>transport.</a:t>
            </a:r>
            <a:endParaRPr sz="2000" u="sng" dirty="0">
              <a:highlight>
                <a:srgbClr val="FFFF00"/>
              </a:highlight>
              <a:latin typeface="Carlito"/>
              <a:cs typeface="Carlito"/>
            </a:endParaRPr>
          </a:p>
          <a:p>
            <a:pPr marL="104139" marR="502284" indent="-91440">
              <a:lnSpc>
                <a:spcPct val="100000"/>
              </a:lnSpc>
              <a:spcBef>
                <a:spcPts val="1395"/>
              </a:spcBef>
            </a:pPr>
            <a:r>
              <a:rPr sz="2000" spc="-5" dirty="0">
                <a:solidFill>
                  <a:srgbClr val="D24717"/>
                </a:solidFill>
                <a:latin typeface="Courier New"/>
                <a:cs typeface="Courier New"/>
              </a:rPr>
              <a:t>o</a:t>
            </a:r>
            <a:r>
              <a:rPr sz="2000" b="1" spc="-5" dirty="0">
                <a:solidFill>
                  <a:srgbClr val="C00000"/>
                </a:solidFill>
                <a:latin typeface="Carlito"/>
                <a:cs typeface="Carlito"/>
              </a:rPr>
              <a:t>Structure: </a:t>
            </a:r>
            <a:r>
              <a:rPr sz="2000" spc="-15" dirty="0">
                <a:latin typeface="Carlito"/>
                <a:cs typeface="Carlito"/>
              </a:rPr>
              <a:t>stacks </a:t>
            </a:r>
            <a:r>
              <a:rPr sz="2000" spc="-5" dirty="0">
                <a:latin typeface="Carlito"/>
                <a:cs typeface="Carlito"/>
              </a:rPr>
              <a:t>of membrane distinct </a:t>
            </a:r>
            <a:r>
              <a:rPr sz="2000" spc="-10" dirty="0">
                <a:latin typeface="Carlito"/>
                <a:cs typeface="Carlito"/>
              </a:rPr>
              <a:t>from </a:t>
            </a:r>
            <a:r>
              <a:rPr sz="2000" dirty="0">
                <a:latin typeface="Carlito"/>
                <a:cs typeface="Carlito"/>
              </a:rPr>
              <a:t>the ER, but functioning in </a:t>
            </a:r>
            <a:r>
              <a:rPr sz="2000" spc="-5" dirty="0">
                <a:latin typeface="Carlito"/>
                <a:cs typeface="Carlito"/>
              </a:rPr>
              <a:t>concert </a:t>
            </a:r>
            <a:r>
              <a:rPr sz="2000" dirty="0">
                <a:latin typeface="Carlito"/>
                <a:cs typeface="Carlito"/>
              </a:rPr>
              <a:t>the</a:t>
            </a:r>
            <a:r>
              <a:rPr sz="2000" spc="-25" dirty="0">
                <a:latin typeface="Carlito"/>
                <a:cs typeface="Carlito"/>
              </a:rPr>
              <a:t> </a:t>
            </a:r>
            <a:r>
              <a:rPr sz="2000" spc="5" dirty="0">
                <a:latin typeface="Carlito"/>
                <a:cs typeface="Carlito"/>
              </a:rPr>
              <a:t>ER.</a:t>
            </a:r>
            <a:endParaRPr sz="2000" dirty="0">
              <a:latin typeface="Carlito"/>
              <a:cs typeface="Carlito"/>
            </a:endParaRPr>
          </a:p>
          <a:p>
            <a:pPr marL="104139" marR="5080" indent="-91440">
              <a:lnSpc>
                <a:spcPct val="100000"/>
              </a:lnSpc>
              <a:spcBef>
                <a:spcPts val="1405"/>
              </a:spcBef>
            </a:pPr>
            <a:r>
              <a:rPr sz="2000" b="1" u="sng" spc="-5" dirty="0">
                <a:solidFill>
                  <a:srgbClr val="D24717"/>
                </a:solidFill>
                <a:latin typeface="Courier New"/>
                <a:cs typeface="Courier New"/>
              </a:rPr>
              <a:t>o</a:t>
            </a:r>
            <a:r>
              <a:rPr sz="2000" b="1" u="sng" spc="-5" dirty="0">
                <a:latin typeface="Carlito"/>
                <a:cs typeface="Carlito"/>
              </a:rPr>
              <a:t>The </a:t>
            </a:r>
            <a:r>
              <a:rPr sz="2000" b="1" u="sng" spc="-10" dirty="0">
                <a:latin typeface="Carlito"/>
                <a:cs typeface="Carlito"/>
              </a:rPr>
              <a:t>synthesized proteins </a:t>
            </a:r>
            <a:r>
              <a:rPr sz="2000" b="1" u="sng" dirty="0">
                <a:latin typeface="Carlito"/>
                <a:cs typeface="Carlito"/>
              </a:rPr>
              <a:t>in </a:t>
            </a:r>
            <a:r>
              <a:rPr sz="2000" b="1" u="sng" spc="-10" dirty="0">
                <a:latin typeface="Carlito"/>
                <a:cs typeface="Carlito"/>
              </a:rPr>
              <a:t>rough </a:t>
            </a:r>
            <a:r>
              <a:rPr sz="2000" b="1" u="sng" dirty="0">
                <a:latin typeface="Carlito"/>
                <a:cs typeface="Carlito"/>
              </a:rPr>
              <a:t>ER </a:t>
            </a:r>
            <a:r>
              <a:rPr sz="2000" b="1" u="sng" spc="-10" dirty="0">
                <a:latin typeface="Carlito"/>
                <a:cs typeface="Carlito"/>
              </a:rPr>
              <a:t>are </a:t>
            </a:r>
            <a:r>
              <a:rPr sz="2000" b="1" u="sng" spc="-5" dirty="0">
                <a:latin typeface="Carlito"/>
                <a:cs typeface="Carlito"/>
              </a:rPr>
              <a:t>transported </a:t>
            </a:r>
            <a:r>
              <a:rPr sz="2000" b="1" u="sng" spc="-10" dirty="0">
                <a:latin typeface="Carlito"/>
                <a:cs typeface="Carlito"/>
              </a:rPr>
              <a:t>to </a:t>
            </a:r>
            <a:r>
              <a:rPr sz="2000" b="1" u="sng" spc="-5" dirty="0">
                <a:latin typeface="Carlito"/>
                <a:cs typeface="Carlito"/>
              </a:rPr>
              <a:t>other region of </a:t>
            </a:r>
            <a:r>
              <a:rPr sz="2000" b="1" u="sng" dirty="0">
                <a:latin typeface="Carlito"/>
                <a:cs typeface="Carlito"/>
              </a:rPr>
              <a:t>the  </a:t>
            </a:r>
            <a:r>
              <a:rPr sz="2000" b="1" u="sng" spc="-5" dirty="0">
                <a:latin typeface="Carlito"/>
                <a:cs typeface="Carlito"/>
              </a:rPr>
              <a:t>cells </a:t>
            </a:r>
            <a:r>
              <a:rPr sz="2000" b="1" u="sng" dirty="0">
                <a:latin typeface="Carlito"/>
                <a:cs typeface="Carlito"/>
              </a:rPr>
              <a:t>and </a:t>
            </a:r>
            <a:r>
              <a:rPr sz="2000" b="1" u="sng" spc="-20" dirty="0">
                <a:latin typeface="Carlito"/>
                <a:cs typeface="Carlito"/>
              </a:rPr>
              <a:t>first </a:t>
            </a:r>
            <a:r>
              <a:rPr sz="2000" b="1" u="sng" spc="-15" dirty="0">
                <a:latin typeface="Carlito"/>
                <a:cs typeface="Carlito"/>
              </a:rPr>
              <a:t>step </a:t>
            </a:r>
            <a:r>
              <a:rPr sz="2000" b="1" u="sng" spc="-5" dirty="0">
                <a:latin typeface="Carlito"/>
                <a:cs typeface="Carlito"/>
              </a:rPr>
              <a:t>through </a:t>
            </a:r>
            <a:r>
              <a:rPr sz="2000" b="1" u="sng" dirty="0">
                <a:latin typeface="Carlito"/>
                <a:cs typeface="Carlito"/>
              </a:rPr>
              <a:t>the </a:t>
            </a:r>
            <a:r>
              <a:rPr sz="2000" b="1" u="sng" spc="-5" dirty="0">
                <a:latin typeface="Carlito"/>
                <a:cs typeface="Carlito"/>
              </a:rPr>
              <a:t>golgi</a:t>
            </a:r>
            <a:r>
              <a:rPr sz="2000" b="1" u="sng" spc="45" dirty="0">
                <a:latin typeface="Carlito"/>
                <a:cs typeface="Carlito"/>
              </a:rPr>
              <a:t> </a:t>
            </a:r>
            <a:r>
              <a:rPr sz="2000" b="1" u="sng" spc="-10" dirty="0">
                <a:latin typeface="Carlito"/>
                <a:cs typeface="Carlito"/>
              </a:rPr>
              <a:t>complex.</a:t>
            </a:r>
            <a:endParaRPr sz="2000" b="1" u="sng" dirty="0">
              <a:latin typeface="Carlito"/>
              <a:cs typeface="Carlito"/>
            </a:endParaRPr>
          </a:p>
          <a:p>
            <a:pPr marL="104139" marR="390525" indent="-91440">
              <a:lnSpc>
                <a:spcPct val="100000"/>
              </a:lnSpc>
              <a:spcBef>
                <a:spcPts val="1405"/>
              </a:spcBef>
            </a:pPr>
            <a:r>
              <a:rPr sz="2000" dirty="0">
                <a:solidFill>
                  <a:srgbClr val="D24717"/>
                </a:solidFill>
                <a:latin typeface="Courier New"/>
                <a:cs typeface="Courier New"/>
              </a:rPr>
              <a:t>o</a:t>
            </a:r>
            <a:r>
              <a:rPr sz="2000" spc="-740" dirty="0">
                <a:solidFill>
                  <a:srgbClr val="D24717"/>
                </a:solidFill>
                <a:latin typeface="Courier New"/>
                <a:cs typeface="Courier New"/>
              </a:rPr>
              <a:t> </a:t>
            </a:r>
            <a:r>
              <a:rPr sz="2000" u="sng" spc="-5" dirty="0">
                <a:solidFill>
                  <a:srgbClr val="404040"/>
                </a:solidFill>
                <a:latin typeface="Carlito"/>
                <a:cs typeface="Carlito"/>
              </a:rPr>
              <a:t>Golgi </a:t>
            </a:r>
            <a:r>
              <a:rPr sz="2000" u="sng" spc="-10" dirty="0">
                <a:solidFill>
                  <a:srgbClr val="404040"/>
                </a:solidFill>
                <a:latin typeface="Carlito"/>
                <a:cs typeface="Carlito"/>
              </a:rPr>
              <a:t>apparatus </a:t>
            </a:r>
            <a:r>
              <a:rPr sz="2000" u="sng" spc="-5" dirty="0">
                <a:solidFill>
                  <a:srgbClr val="404040"/>
                </a:solidFill>
                <a:latin typeface="Carlito"/>
                <a:cs typeface="Carlito"/>
              </a:rPr>
              <a:t>transport </a:t>
            </a:r>
            <a:r>
              <a:rPr sz="2000" u="sng" dirty="0">
                <a:solidFill>
                  <a:srgbClr val="404040"/>
                </a:solidFill>
                <a:latin typeface="Carlito"/>
                <a:cs typeface="Carlito"/>
              </a:rPr>
              <a:t>the modified </a:t>
            </a:r>
            <a:r>
              <a:rPr sz="2000" u="sng" spc="-5" dirty="0">
                <a:solidFill>
                  <a:srgbClr val="404040"/>
                </a:solidFill>
                <a:latin typeface="Carlito"/>
                <a:cs typeface="Carlito"/>
              </a:rPr>
              <a:t>products of </a:t>
            </a:r>
            <a:r>
              <a:rPr sz="2000" u="sng" dirty="0">
                <a:solidFill>
                  <a:srgbClr val="404040"/>
                </a:solidFill>
                <a:latin typeface="Carlito"/>
                <a:cs typeface="Carlito"/>
              </a:rPr>
              <a:t>the ER </a:t>
            </a:r>
            <a:r>
              <a:rPr sz="2000" u="sng" spc="-5" dirty="0">
                <a:solidFill>
                  <a:srgbClr val="404040"/>
                </a:solidFill>
                <a:latin typeface="Carlito"/>
                <a:cs typeface="Carlito"/>
              </a:rPr>
              <a:t>destined </a:t>
            </a:r>
            <a:r>
              <a:rPr sz="2000" u="sng" spc="-15" dirty="0">
                <a:solidFill>
                  <a:srgbClr val="404040"/>
                </a:solidFill>
                <a:latin typeface="Carlito"/>
                <a:cs typeface="Carlito"/>
              </a:rPr>
              <a:t>for  </a:t>
            </a:r>
            <a:r>
              <a:rPr sz="2000" u="sng" spc="-5" dirty="0">
                <a:solidFill>
                  <a:srgbClr val="404040"/>
                </a:solidFill>
                <a:latin typeface="Carlito"/>
                <a:cs typeface="Carlito"/>
              </a:rPr>
              <a:t>secretion </a:t>
            </a:r>
            <a:r>
              <a:rPr sz="2000" u="sng" spc="5" dirty="0">
                <a:solidFill>
                  <a:srgbClr val="404040"/>
                </a:solidFill>
                <a:latin typeface="Carlito"/>
                <a:cs typeface="Carlito"/>
              </a:rPr>
              <a:t>e.g. </a:t>
            </a:r>
            <a:r>
              <a:rPr sz="2000" u="sng" spc="-5" dirty="0">
                <a:solidFill>
                  <a:srgbClr val="404040"/>
                </a:solidFill>
                <a:latin typeface="Carlito"/>
                <a:cs typeface="Carlito"/>
              </a:rPr>
              <a:t>(hormones, </a:t>
            </a:r>
            <a:r>
              <a:rPr sz="2000" u="sng" spc="-10" dirty="0">
                <a:solidFill>
                  <a:srgbClr val="404040"/>
                </a:solidFill>
                <a:latin typeface="Carlito"/>
                <a:cs typeface="Carlito"/>
              </a:rPr>
              <a:t>digestive </a:t>
            </a:r>
            <a:r>
              <a:rPr sz="2000" u="sng" dirty="0">
                <a:solidFill>
                  <a:srgbClr val="404040"/>
                </a:solidFill>
                <a:latin typeface="Carlito"/>
                <a:cs typeface="Carlito"/>
              </a:rPr>
              <a:t>enzyme</a:t>
            </a:r>
            <a:r>
              <a:rPr sz="2000" u="sng" spc="-2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u="sng" dirty="0">
                <a:solidFill>
                  <a:srgbClr val="404040"/>
                </a:solidFill>
                <a:latin typeface="Carlito"/>
                <a:cs typeface="Carlito"/>
              </a:rPr>
              <a:t>)</a:t>
            </a:r>
            <a:endParaRPr sz="2000" u="sng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18170" y="1641201"/>
            <a:ext cx="2618230" cy="23454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E38DC9-C80D-5DEB-A587-3F84DE5BE3B5}"/>
              </a:ext>
            </a:extLst>
          </p:cNvPr>
          <p:cNvSpPr txBox="1"/>
          <p:nvPr/>
        </p:nvSpPr>
        <p:spPr>
          <a:xfrm>
            <a:off x="542034" y="1377712"/>
            <a:ext cx="87543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lang="en-US" sz="24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Golgi </a:t>
            </a:r>
            <a:r>
              <a:rPr lang="en-US" sz="24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complex</a:t>
            </a:r>
            <a:r>
              <a:rPr lang="en-US" sz="2400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: </a:t>
            </a:r>
            <a:r>
              <a:rPr lang="en-US" sz="2400" spc="-5" dirty="0">
                <a:solidFill>
                  <a:srgbClr val="C00000"/>
                </a:solidFill>
                <a:latin typeface="Carlito"/>
                <a:cs typeface="Carlito"/>
              </a:rPr>
              <a:t>(Golgi </a:t>
            </a:r>
            <a:r>
              <a:rPr lang="en-US" sz="2400" spc="-30" dirty="0">
                <a:solidFill>
                  <a:srgbClr val="C00000"/>
                </a:solidFill>
                <a:latin typeface="Carlito"/>
                <a:cs typeface="Carlito"/>
              </a:rPr>
              <a:t>body, </a:t>
            </a:r>
            <a:r>
              <a:rPr lang="en-US" sz="2400" dirty="0">
                <a:solidFill>
                  <a:srgbClr val="C00000"/>
                </a:solidFill>
                <a:latin typeface="Carlito"/>
                <a:cs typeface="Carlito"/>
              </a:rPr>
              <a:t>the </a:t>
            </a:r>
            <a:r>
              <a:rPr lang="en-US" sz="2400" spc="-5" dirty="0">
                <a:solidFill>
                  <a:srgbClr val="C00000"/>
                </a:solidFill>
                <a:latin typeface="Carlito"/>
                <a:cs typeface="Carlito"/>
              </a:rPr>
              <a:t>Golgi</a:t>
            </a:r>
            <a:r>
              <a:rPr lang="en-US" sz="2400" spc="-2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lang="en-US" sz="2400" spc="-5" dirty="0">
                <a:solidFill>
                  <a:srgbClr val="C00000"/>
                </a:solidFill>
                <a:latin typeface="Carlito"/>
                <a:cs typeface="Carlito"/>
              </a:rPr>
              <a:t>apparatus)</a:t>
            </a:r>
            <a:endParaRPr lang="en-US" sz="2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26251" y="391668"/>
            <a:ext cx="6254496" cy="5835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6800" y="197486"/>
            <a:ext cx="5715000" cy="98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040"/>
              </a:lnSpc>
              <a:spcBef>
                <a:spcPts val="100"/>
              </a:spcBef>
            </a:pPr>
            <a:r>
              <a:rPr sz="3600" b="1" spc="-190" dirty="0">
                <a:solidFill>
                  <a:srgbClr val="C00000"/>
                </a:solidFill>
              </a:rPr>
              <a:t>Domains</a:t>
            </a:r>
            <a:r>
              <a:rPr sz="3600" b="1" spc="-465" dirty="0">
                <a:solidFill>
                  <a:srgbClr val="C00000"/>
                </a:solidFill>
              </a:rPr>
              <a:t> </a:t>
            </a:r>
            <a:r>
              <a:rPr sz="3600" b="1" spc="-190" dirty="0">
                <a:solidFill>
                  <a:srgbClr val="C00000"/>
                </a:solidFill>
              </a:rPr>
              <a:t>of</a:t>
            </a:r>
            <a:r>
              <a:rPr sz="3600" b="1" spc="-434" dirty="0">
                <a:solidFill>
                  <a:srgbClr val="C00000"/>
                </a:solidFill>
              </a:rPr>
              <a:t> </a:t>
            </a:r>
            <a:r>
              <a:rPr sz="3600" b="1" spc="-250" dirty="0">
                <a:solidFill>
                  <a:srgbClr val="C00000"/>
                </a:solidFill>
              </a:rPr>
              <a:t>living</a:t>
            </a:r>
            <a:r>
              <a:rPr sz="3600" b="1" spc="-470" dirty="0">
                <a:solidFill>
                  <a:srgbClr val="C00000"/>
                </a:solidFill>
              </a:rPr>
              <a:t> </a:t>
            </a:r>
            <a:r>
              <a:rPr sz="3600" b="1" spc="-265" dirty="0">
                <a:solidFill>
                  <a:srgbClr val="C00000"/>
                </a:solidFill>
              </a:rPr>
              <a:t>cells</a:t>
            </a:r>
            <a:endParaRPr sz="3600" b="1" dirty="0">
              <a:solidFill>
                <a:srgbClr val="C00000"/>
              </a:solidFill>
            </a:endParaRPr>
          </a:p>
          <a:p>
            <a:pPr marL="83820">
              <a:lnSpc>
                <a:spcPts val="3560"/>
              </a:lnSpc>
            </a:pPr>
            <a:r>
              <a:rPr sz="3200" b="1" spc="-195" dirty="0">
                <a:solidFill>
                  <a:srgbClr val="C00000"/>
                </a:solidFill>
              </a:rPr>
              <a:t>Phylogeny </a:t>
            </a:r>
            <a:r>
              <a:rPr sz="3200" b="1" spc="-165" dirty="0">
                <a:solidFill>
                  <a:srgbClr val="C00000"/>
                </a:solidFill>
              </a:rPr>
              <a:t>of </a:t>
            </a:r>
            <a:r>
              <a:rPr sz="3200" b="1" spc="-210" dirty="0">
                <a:solidFill>
                  <a:srgbClr val="C00000"/>
                </a:solidFill>
              </a:rPr>
              <a:t>living</a:t>
            </a:r>
            <a:r>
              <a:rPr sz="3200" b="1" spc="-705" dirty="0">
                <a:solidFill>
                  <a:srgbClr val="C00000"/>
                </a:solidFill>
              </a:rPr>
              <a:t> </a:t>
            </a:r>
            <a:r>
              <a:rPr sz="3200" b="1" spc="-225" dirty="0">
                <a:solidFill>
                  <a:srgbClr val="C00000"/>
                </a:solidFill>
              </a:rPr>
              <a:t>cells</a:t>
            </a:r>
            <a:endParaRPr sz="3200" b="1" dirty="0">
              <a:solidFill>
                <a:srgbClr val="C0000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2372" y="1831975"/>
            <a:ext cx="5173879" cy="334386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03505" marR="35560" indent="-91440">
              <a:lnSpc>
                <a:spcPts val="2160"/>
              </a:lnSpc>
              <a:spcBef>
                <a:spcPts val="375"/>
              </a:spcBef>
              <a:buClr>
                <a:srgbClr val="D24717"/>
              </a:buClr>
              <a:buSzPct val="95000"/>
              <a:buFont typeface="Arial"/>
              <a:buChar char="•"/>
              <a:tabLst>
                <a:tab pos="104139" algn="l"/>
              </a:tabLst>
            </a:pP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All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living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cells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can be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divided </a:t>
            </a:r>
            <a:r>
              <a:rPr sz="2000" spc="-15" dirty="0">
                <a:solidFill>
                  <a:srgbClr val="404040"/>
                </a:solidFill>
                <a:latin typeface="Carlito"/>
                <a:cs typeface="Carlito"/>
              </a:rPr>
              <a:t>into 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two groups: </a:t>
            </a:r>
            <a:r>
              <a:rPr sz="2000" b="1" spc="-5" dirty="0">
                <a:solidFill>
                  <a:srgbClr val="C00000"/>
                </a:solidFill>
                <a:latin typeface="Carlito"/>
                <a:cs typeface="Carlito"/>
              </a:rPr>
              <a:t>Eukaryotic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and </a:t>
            </a:r>
            <a:r>
              <a:rPr sz="200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rlito"/>
                <a:cs typeface="Carlito"/>
              </a:rPr>
              <a:t>Prokaryotic</a:t>
            </a:r>
            <a:endParaRPr sz="2000" dirty="0">
              <a:latin typeface="Carlito"/>
              <a:cs typeface="Carlito"/>
            </a:endParaRPr>
          </a:p>
          <a:p>
            <a:pPr marL="103505" marR="93345" indent="-91440">
              <a:lnSpc>
                <a:spcPts val="2160"/>
              </a:lnSpc>
              <a:spcBef>
                <a:spcPts val="1405"/>
              </a:spcBef>
              <a:buClr>
                <a:srgbClr val="D24717"/>
              </a:buClr>
              <a:buSzPct val="95000"/>
              <a:buFont typeface="Arial"/>
              <a:buChar char="•"/>
              <a:tabLst>
                <a:tab pos="104139" algn="l"/>
              </a:tabLst>
            </a:pPr>
            <a:r>
              <a:rPr sz="2000" b="1" dirty="0">
                <a:solidFill>
                  <a:srgbClr val="C00000"/>
                </a:solidFill>
                <a:latin typeface="Carlito"/>
                <a:cs typeface="Carlito"/>
              </a:rPr>
              <a:t>A </a:t>
            </a:r>
            <a:r>
              <a:rPr sz="2000" b="1" spc="-5" dirty="0">
                <a:solidFill>
                  <a:srgbClr val="C00000"/>
                </a:solidFill>
                <a:latin typeface="Carlito"/>
                <a:cs typeface="Carlito"/>
              </a:rPr>
              <a:t>domain </a:t>
            </a:r>
            <a:r>
              <a:rPr sz="2000" b="1" spc="5" dirty="0">
                <a:solidFill>
                  <a:srgbClr val="C00000"/>
                </a:solidFill>
                <a:latin typeface="Carlito"/>
                <a:cs typeface="Carlito"/>
              </a:rPr>
              <a:t>is</a:t>
            </a:r>
            <a:r>
              <a:rPr sz="2000" b="1" spc="5" dirty="0">
                <a:solidFill>
                  <a:srgbClr val="404040"/>
                </a:solidFill>
                <a:highlight>
                  <a:srgbClr val="FFFF00"/>
                </a:highlight>
                <a:latin typeface="Carlito"/>
                <a:cs typeface="Carlito"/>
              </a:rPr>
              <a:t>: </a:t>
            </a:r>
            <a:r>
              <a:rPr sz="2000" b="1" dirty="0">
                <a:solidFill>
                  <a:srgbClr val="404040"/>
                </a:solidFill>
                <a:highlight>
                  <a:srgbClr val="FFFF00"/>
                </a:highlight>
                <a:latin typeface="Carlito"/>
                <a:cs typeface="Carlito"/>
              </a:rPr>
              <a:t>a </a:t>
            </a:r>
            <a:r>
              <a:rPr sz="2000" b="1" spc="-5" dirty="0">
                <a:solidFill>
                  <a:srgbClr val="404040"/>
                </a:solidFill>
                <a:highlight>
                  <a:srgbClr val="FFFF00"/>
                </a:highlight>
                <a:latin typeface="Carlito"/>
                <a:cs typeface="Carlito"/>
              </a:rPr>
              <a:t>classification </a:t>
            </a:r>
            <a:r>
              <a:rPr sz="2000" b="1" dirty="0">
                <a:solidFill>
                  <a:srgbClr val="404040"/>
                </a:solidFill>
                <a:highlight>
                  <a:srgbClr val="FFFF00"/>
                </a:highlight>
                <a:latin typeface="Carlito"/>
                <a:cs typeface="Carlito"/>
              </a:rPr>
              <a:t>unit  </a:t>
            </a:r>
            <a:r>
              <a:rPr sz="2000" b="1" spc="-10" dirty="0">
                <a:solidFill>
                  <a:srgbClr val="404040"/>
                </a:solidFill>
                <a:highlight>
                  <a:srgbClr val="FFFF00"/>
                </a:highlight>
                <a:latin typeface="Carlito"/>
                <a:cs typeface="Carlito"/>
              </a:rPr>
              <a:t>larger </a:t>
            </a:r>
            <a:r>
              <a:rPr sz="2000" b="1" dirty="0">
                <a:solidFill>
                  <a:srgbClr val="404040"/>
                </a:solidFill>
                <a:highlight>
                  <a:srgbClr val="FFFF00"/>
                </a:highlight>
                <a:latin typeface="Carlito"/>
                <a:cs typeface="Carlito"/>
              </a:rPr>
              <a:t>than </a:t>
            </a:r>
            <a:r>
              <a:rPr sz="2000" b="1" spc="-5" dirty="0">
                <a:solidFill>
                  <a:srgbClr val="404040"/>
                </a:solidFill>
                <a:highlight>
                  <a:srgbClr val="FFFF00"/>
                </a:highlight>
                <a:latin typeface="Carlito"/>
                <a:cs typeface="Carlito"/>
              </a:rPr>
              <a:t>kingdom.</a:t>
            </a:r>
            <a:endParaRPr sz="2000" b="1" dirty="0">
              <a:highlight>
                <a:srgbClr val="FFFF00"/>
              </a:highlight>
              <a:latin typeface="Carlito"/>
              <a:cs typeface="Carlito"/>
            </a:endParaRPr>
          </a:p>
          <a:p>
            <a:pPr marL="104139" indent="-91440">
              <a:lnSpc>
                <a:spcPct val="100000"/>
              </a:lnSpc>
              <a:spcBef>
                <a:spcPts val="1120"/>
              </a:spcBef>
              <a:buClr>
                <a:srgbClr val="D24717"/>
              </a:buClr>
              <a:buSzPct val="95000"/>
              <a:buFont typeface="Arial"/>
              <a:buChar char="•"/>
              <a:tabLst>
                <a:tab pos="104139" algn="l"/>
              </a:tabLst>
            </a:pPr>
            <a:r>
              <a:rPr sz="2000" b="1" spc="-5" dirty="0">
                <a:solidFill>
                  <a:srgbClr val="C00000"/>
                </a:solidFill>
                <a:latin typeface="Carlito"/>
                <a:cs typeface="Carlito"/>
              </a:rPr>
              <a:t>Three </a:t>
            </a:r>
            <a:r>
              <a:rPr sz="2000" b="1" dirty="0">
                <a:solidFill>
                  <a:srgbClr val="C00000"/>
                </a:solidFill>
                <a:latin typeface="Carlito"/>
                <a:cs typeface="Carlito"/>
              </a:rPr>
              <a:t>domains</a:t>
            </a:r>
            <a:r>
              <a:rPr sz="2000" b="1" spc="-3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rlito"/>
                <a:cs typeface="Carlito"/>
              </a:rPr>
              <a:t>exists:</a:t>
            </a:r>
            <a:endParaRPr sz="2000" dirty="0">
              <a:latin typeface="Carlito"/>
              <a:cs typeface="Carlito"/>
            </a:endParaRPr>
          </a:p>
          <a:p>
            <a:pPr marL="396240" lvl="1" indent="-183515">
              <a:lnSpc>
                <a:spcPct val="100000"/>
              </a:lnSpc>
              <a:spcBef>
                <a:spcPts val="170"/>
              </a:spcBef>
              <a:buClr>
                <a:srgbClr val="D24717"/>
              </a:buClr>
              <a:buFont typeface="Arial"/>
              <a:buChar char="•"/>
              <a:tabLst>
                <a:tab pos="396875" algn="l"/>
              </a:tabLst>
            </a:pPr>
            <a:r>
              <a:rPr sz="2000" b="1" spc="-5" dirty="0">
                <a:solidFill>
                  <a:srgbClr val="C082C0"/>
                </a:solidFill>
                <a:latin typeface="Carlito"/>
                <a:cs typeface="Carlito"/>
              </a:rPr>
              <a:t>Archaea</a:t>
            </a:r>
            <a:r>
              <a:rPr sz="2000" b="1" spc="-25" dirty="0">
                <a:solidFill>
                  <a:srgbClr val="C082C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C082C0"/>
                </a:solidFill>
                <a:latin typeface="Carlito"/>
                <a:cs typeface="Carlito"/>
              </a:rPr>
              <a:t>(Archaebacteria)</a:t>
            </a:r>
            <a:endParaRPr sz="2000" dirty="0">
              <a:latin typeface="Carlito"/>
              <a:cs typeface="Carlito"/>
            </a:endParaRPr>
          </a:p>
          <a:p>
            <a:pPr marL="396240" lvl="1" indent="-183515">
              <a:lnSpc>
                <a:spcPct val="100000"/>
              </a:lnSpc>
              <a:spcBef>
                <a:spcPts val="360"/>
              </a:spcBef>
              <a:buClr>
                <a:srgbClr val="D24717"/>
              </a:buClr>
              <a:buFont typeface="Arial"/>
              <a:buChar char="•"/>
              <a:tabLst>
                <a:tab pos="396875" algn="l"/>
              </a:tabLst>
            </a:pPr>
            <a:r>
              <a:rPr sz="2000" b="1" spc="-5" dirty="0">
                <a:solidFill>
                  <a:srgbClr val="92D050"/>
                </a:solidFill>
                <a:latin typeface="Carlito"/>
                <a:cs typeface="Carlito"/>
              </a:rPr>
              <a:t>Bacteria</a:t>
            </a:r>
            <a:r>
              <a:rPr sz="2000" b="1" spc="-25" dirty="0">
                <a:solidFill>
                  <a:srgbClr val="92D05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92D050"/>
                </a:solidFill>
                <a:latin typeface="Carlito"/>
                <a:cs typeface="Carlito"/>
              </a:rPr>
              <a:t>(Eubacteria)</a:t>
            </a:r>
            <a:endParaRPr sz="2000" dirty="0">
              <a:latin typeface="Carlito"/>
              <a:cs typeface="Carlito"/>
            </a:endParaRPr>
          </a:p>
          <a:p>
            <a:pPr marL="396240" lvl="1" indent="-183515">
              <a:lnSpc>
                <a:spcPct val="100000"/>
              </a:lnSpc>
              <a:spcBef>
                <a:spcPts val="360"/>
              </a:spcBef>
              <a:buClr>
                <a:srgbClr val="D24717"/>
              </a:buClr>
              <a:buFont typeface="Arial"/>
              <a:buChar char="•"/>
              <a:tabLst>
                <a:tab pos="396875" algn="l"/>
              </a:tabLst>
            </a:pPr>
            <a:r>
              <a:rPr sz="2000" b="1" spc="-10" dirty="0">
                <a:solidFill>
                  <a:srgbClr val="FFC000"/>
                </a:solidFill>
                <a:latin typeface="Carlito"/>
                <a:cs typeface="Carlito"/>
              </a:rPr>
              <a:t>Eukarya</a:t>
            </a:r>
            <a:r>
              <a:rPr sz="2000" b="1" spc="5" dirty="0">
                <a:solidFill>
                  <a:srgbClr val="FFC00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FFC000"/>
                </a:solidFill>
                <a:latin typeface="Carlito"/>
                <a:cs typeface="Carlito"/>
              </a:rPr>
              <a:t>(Eucaryotes).</a:t>
            </a:r>
            <a:endParaRPr sz="2000" dirty="0">
              <a:latin typeface="Carlito"/>
              <a:cs typeface="Carlito"/>
            </a:endParaRPr>
          </a:p>
          <a:p>
            <a:pPr marL="1259205" marR="5080" indent="-933450">
              <a:lnSpc>
                <a:spcPts val="2160"/>
              </a:lnSpc>
              <a:spcBef>
                <a:spcPts val="1630"/>
              </a:spcBef>
            </a:pPr>
            <a:r>
              <a:rPr sz="2000" b="1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rlito"/>
                <a:cs typeface="Carlito"/>
              </a:rPr>
              <a:t>Both </a:t>
            </a:r>
            <a:r>
              <a:rPr sz="2000" b="1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rlito"/>
                <a:cs typeface="Carlito"/>
              </a:rPr>
              <a:t>Archaea </a:t>
            </a:r>
            <a:r>
              <a:rPr sz="2000" b="1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rlito"/>
                <a:cs typeface="Carlito"/>
              </a:rPr>
              <a:t>and </a:t>
            </a:r>
            <a:r>
              <a:rPr sz="2000" b="1" u="heavy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rlito"/>
                <a:cs typeface="Carlito"/>
              </a:rPr>
              <a:t>Bacteria</a:t>
            </a:r>
            <a:r>
              <a:rPr sz="2000" b="1" u="heavy" spc="-8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rlito"/>
                <a:cs typeface="Carlito"/>
              </a:rPr>
              <a:t> </a:t>
            </a:r>
            <a:r>
              <a:rPr sz="2000" b="1" u="heavy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rlito"/>
                <a:cs typeface="Carlito"/>
              </a:rPr>
              <a:t>are </a:t>
            </a:r>
            <a:r>
              <a:rPr sz="2000" b="1" spc="-1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b="1" u="heavy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rlito"/>
                <a:cs typeface="Carlito"/>
              </a:rPr>
              <a:t>prokaryotes.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3400" y="1981200"/>
            <a:ext cx="11005457" cy="406585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-10" dirty="0">
                <a:solidFill>
                  <a:srgbClr val="D24717"/>
                </a:solidFill>
                <a:latin typeface="Courier New"/>
                <a:cs typeface="Courier New"/>
              </a:rPr>
              <a:t>o</a:t>
            </a:r>
            <a:r>
              <a:rPr sz="2400" b="1" spc="-1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are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membrane-enclose compartments </a:t>
            </a:r>
            <a:r>
              <a:rPr sz="2400" dirty="0">
                <a:solidFill>
                  <a:srgbClr val="404040"/>
                </a:solidFill>
                <a:highlight>
                  <a:srgbClr val="FFFF00"/>
                </a:highlight>
                <a:latin typeface="Carlito"/>
                <a:cs typeface="Carlito"/>
              </a:rPr>
              <a:t>made </a:t>
            </a:r>
            <a:r>
              <a:rPr sz="2400" spc="-15" dirty="0">
                <a:solidFill>
                  <a:srgbClr val="404040"/>
                </a:solidFill>
                <a:highlight>
                  <a:srgbClr val="FFFF00"/>
                </a:highlight>
                <a:latin typeface="Carlito"/>
                <a:cs typeface="Carlito"/>
              </a:rPr>
              <a:t>from </a:t>
            </a:r>
            <a:r>
              <a:rPr sz="2400" spc="-10" dirty="0">
                <a:solidFill>
                  <a:srgbClr val="404040"/>
                </a:solidFill>
                <a:highlight>
                  <a:srgbClr val="FFFF00"/>
                </a:highlight>
                <a:latin typeface="Carlito"/>
                <a:cs typeface="Carlito"/>
              </a:rPr>
              <a:t>proteins </a:t>
            </a:r>
            <a:r>
              <a:rPr sz="2400" dirty="0">
                <a:solidFill>
                  <a:srgbClr val="404040"/>
                </a:solidFill>
                <a:highlight>
                  <a:srgbClr val="FFFF00"/>
                </a:highlight>
                <a:latin typeface="Carlito"/>
                <a:cs typeface="Carlito"/>
              </a:rPr>
              <a:t>and </a:t>
            </a:r>
            <a:r>
              <a:rPr sz="2400" spc="-5" dirty="0">
                <a:solidFill>
                  <a:srgbClr val="404040"/>
                </a:solidFill>
                <a:highlight>
                  <a:srgbClr val="FFFF00"/>
                </a:highlight>
                <a:latin typeface="Carlito"/>
                <a:cs typeface="Carlito"/>
              </a:rPr>
              <a:t>lipids</a:t>
            </a:r>
            <a:r>
              <a:rPr sz="2400" spc="105" dirty="0">
                <a:solidFill>
                  <a:srgbClr val="404040"/>
                </a:solidFill>
                <a:highlight>
                  <a:srgbClr val="FFFF00"/>
                </a:highlight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404040"/>
                </a:solidFill>
                <a:highlight>
                  <a:srgbClr val="FFFF00"/>
                </a:highlight>
                <a:latin typeface="Carlito"/>
                <a:cs typeface="Carlito"/>
              </a:rPr>
              <a:t>transported</a:t>
            </a:r>
            <a:endParaRPr sz="2400" dirty="0">
              <a:highlight>
                <a:srgbClr val="FFFF00"/>
              </a:highlight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 dirty="0">
              <a:highlight>
                <a:srgbClr val="FFFF00"/>
              </a:highlight>
              <a:latin typeface="Carlito"/>
              <a:cs typeface="Carlito"/>
            </a:endParaRPr>
          </a:p>
          <a:p>
            <a:pPr marL="104139">
              <a:lnSpc>
                <a:spcPct val="100000"/>
              </a:lnSpc>
            </a:pPr>
            <a:r>
              <a:rPr sz="2400" spc="-15" dirty="0">
                <a:solidFill>
                  <a:srgbClr val="404040"/>
                </a:solidFill>
                <a:highlight>
                  <a:srgbClr val="FFFF00"/>
                </a:highlight>
                <a:latin typeface="Carlito"/>
                <a:cs typeface="Carlito"/>
              </a:rPr>
              <a:t>from </a:t>
            </a:r>
            <a:r>
              <a:rPr sz="2400" spc="-5" dirty="0">
                <a:solidFill>
                  <a:srgbClr val="404040"/>
                </a:solidFill>
                <a:highlight>
                  <a:srgbClr val="FFFF00"/>
                </a:highlight>
                <a:latin typeface="Carlito"/>
                <a:cs typeface="Carlito"/>
              </a:rPr>
              <a:t>Golgi</a:t>
            </a:r>
            <a:r>
              <a:rPr sz="2400" spc="-10" dirty="0">
                <a:solidFill>
                  <a:srgbClr val="404040"/>
                </a:solidFill>
                <a:highlight>
                  <a:srgbClr val="FFFF00"/>
                </a:highlight>
                <a:latin typeface="Carlito"/>
                <a:cs typeface="Carlito"/>
              </a:rPr>
              <a:t> complex.</a:t>
            </a:r>
            <a:endParaRPr sz="2400" dirty="0">
              <a:highlight>
                <a:srgbClr val="FFFF00"/>
              </a:highlight>
              <a:latin typeface="Carlito"/>
              <a:cs typeface="Carlito"/>
            </a:endParaRPr>
          </a:p>
          <a:p>
            <a:pPr marL="104139" marR="5080" indent="-91440">
              <a:lnSpc>
                <a:spcPct val="200000"/>
              </a:lnSpc>
              <a:spcBef>
                <a:spcPts val="1410"/>
              </a:spcBef>
            </a:pPr>
            <a:r>
              <a:rPr sz="2400" dirty="0">
                <a:solidFill>
                  <a:srgbClr val="D24717"/>
                </a:solidFill>
                <a:latin typeface="Courier New"/>
                <a:cs typeface="Courier New"/>
              </a:rPr>
              <a:t>o</a:t>
            </a:r>
            <a:r>
              <a:rPr sz="2400" b="1" dirty="0">
                <a:solidFill>
                  <a:srgbClr val="7030A0"/>
                </a:solidFill>
                <a:latin typeface="Carlito"/>
                <a:cs typeface="Carlito"/>
              </a:rPr>
              <a:t>Function</a:t>
            </a:r>
            <a:r>
              <a:rPr sz="2400" dirty="0">
                <a:solidFill>
                  <a:srgbClr val="7030A0"/>
                </a:solidFill>
                <a:latin typeface="Carlito"/>
                <a:cs typeface="Carlito"/>
              </a:rPr>
              <a:t>: </a:t>
            </a:r>
            <a:r>
              <a:rPr sz="2400" u="sng" spc="-10" dirty="0">
                <a:solidFill>
                  <a:srgbClr val="404040"/>
                </a:solidFill>
                <a:latin typeface="Carlito"/>
                <a:cs typeface="Carlito"/>
              </a:rPr>
              <a:t>Receives proteins </a:t>
            </a:r>
            <a:r>
              <a:rPr sz="2400" u="sng" dirty="0">
                <a:solidFill>
                  <a:srgbClr val="404040"/>
                </a:solidFill>
                <a:latin typeface="Carlito"/>
                <a:cs typeface="Carlito"/>
              </a:rPr>
              <a:t>and </a:t>
            </a:r>
            <a:r>
              <a:rPr sz="2400" u="sng" spc="-5" dirty="0">
                <a:solidFill>
                  <a:srgbClr val="404040"/>
                </a:solidFill>
                <a:latin typeface="Carlito"/>
                <a:cs typeface="Carlito"/>
              </a:rPr>
              <a:t>lipid </a:t>
            </a:r>
            <a:r>
              <a:rPr sz="2400" u="sng" spc="-10" dirty="0">
                <a:solidFill>
                  <a:srgbClr val="404040"/>
                </a:solidFill>
                <a:latin typeface="Carlito"/>
                <a:cs typeface="Carlito"/>
              </a:rPr>
              <a:t>from </a:t>
            </a:r>
            <a:r>
              <a:rPr sz="2400" u="sng" spc="5" dirty="0">
                <a:solidFill>
                  <a:srgbClr val="404040"/>
                </a:solidFill>
                <a:latin typeface="Carlito"/>
                <a:cs typeface="Carlito"/>
              </a:rPr>
              <a:t>the </a:t>
            </a:r>
            <a:r>
              <a:rPr sz="2400" u="sng" dirty="0">
                <a:solidFill>
                  <a:srgbClr val="404040"/>
                </a:solidFill>
                <a:latin typeface="Carlito"/>
                <a:cs typeface="Carlito"/>
              </a:rPr>
              <a:t>cytoplasmic </a:t>
            </a:r>
            <a:r>
              <a:rPr sz="2400" u="sng" spc="-5" dirty="0">
                <a:solidFill>
                  <a:srgbClr val="404040"/>
                </a:solidFill>
                <a:latin typeface="Carlito"/>
                <a:cs typeface="Carlito"/>
              </a:rPr>
              <a:t>membranes </a:t>
            </a:r>
            <a:r>
              <a:rPr sz="2400" u="sng" dirty="0">
                <a:solidFill>
                  <a:srgbClr val="404040"/>
                </a:solidFill>
                <a:latin typeface="Carlito"/>
                <a:cs typeface="Carlito"/>
              </a:rPr>
              <a:t>during the </a:t>
            </a:r>
            <a:r>
              <a:rPr sz="2400" u="sng" spc="-5" dirty="0">
                <a:solidFill>
                  <a:srgbClr val="404040"/>
                </a:solidFill>
                <a:latin typeface="Carlito"/>
                <a:cs typeface="Carlito"/>
              </a:rPr>
              <a:t>process of  endocytosis </a:t>
            </a:r>
            <a:r>
              <a:rPr sz="2400" u="sng" dirty="0">
                <a:solidFill>
                  <a:srgbClr val="404040"/>
                </a:solidFill>
                <a:latin typeface="Carlito"/>
                <a:cs typeface="Carlito"/>
              </a:rPr>
              <a:t>and </a:t>
            </a:r>
            <a:r>
              <a:rPr sz="2400" u="sng" spc="-5" dirty="0">
                <a:solidFill>
                  <a:srgbClr val="404040"/>
                </a:solidFill>
                <a:latin typeface="Carlito"/>
                <a:cs typeface="Carlito"/>
              </a:rPr>
              <a:t>because </a:t>
            </a:r>
            <a:r>
              <a:rPr sz="2400" b="1" u="sng" dirty="0">
                <a:solidFill>
                  <a:srgbClr val="7030A0"/>
                </a:solidFill>
                <a:latin typeface="Carlito"/>
                <a:cs typeface="Carlito"/>
              </a:rPr>
              <a:t>it </a:t>
            </a:r>
            <a:r>
              <a:rPr sz="2400" b="1" u="sng" spc="-10" dirty="0">
                <a:solidFill>
                  <a:srgbClr val="7030A0"/>
                </a:solidFill>
                <a:latin typeface="Carlito"/>
                <a:cs typeface="Carlito"/>
              </a:rPr>
              <a:t>contain many digestive </a:t>
            </a:r>
            <a:r>
              <a:rPr sz="2400" b="1" u="sng" dirty="0">
                <a:solidFill>
                  <a:srgbClr val="7030A0"/>
                </a:solidFill>
                <a:latin typeface="Carlito"/>
                <a:cs typeface="Carlito"/>
              </a:rPr>
              <a:t>enzyme it capable </a:t>
            </a:r>
            <a:r>
              <a:rPr sz="2400" b="1" u="sng" spc="-5" dirty="0">
                <a:solidFill>
                  <a:srgbClr val="7030A0"/>
                </a:solidFill>
                <a:latin typeface="Carlito"/>
                <a:cs typeface="Carlito"/>
              </a:rPr>
              <a:t>of breaking down </a:t>
            </a:r>
            <a:r>
              <a:rPr sz="2400" b="1" u="sng" spc="-10" dirty="0">
                <a:solidFill>
                  <a:srgbClr val="7030A0"/>
                </a:solidFill>
                <a:latin typeface="Carlito"/>
                <a:cs typeface="Carlito"/>
              </a:rPr>
              <a:t>various </a:t>
            </a:r>
            <a:r>
              <a:rPr sz="2400" b="1" u="sng" spc="-5" dirty="0">
                <a:solidFill>
                  <a:srgbClr val="7030A0"/>
                </a:solidFill>
                <a:latin typeface="Carlito"/>
                <a:cs typeface="Carlito"/>
              </a:rPr>
              <a:t>molecules.</a:t>
            </a:r>
            <a:endParaRPr sz="2400" b="1" u="sng" dirty="0">
              <a:solidFill>
                <a:srgbClr val="7030A0"/>
              </a:solidFill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sz="2400" spc="-10" dirty="0">
                <a:solidFill>
                  <a:srgbClr val="D24717"/>
                </a:solidFill>
                <a:latin typeface="Courier New"/>
                <a:cs typeface="Courier New"/>
              </a:rPr>
              <a:t>o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Hydrolyzing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damaged cellular components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and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recycling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these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materials</a:t>
            </a:r>
            <a:r>
              <a:rPr sz="2400" spc="-2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.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52F766-9E6F-A55C-22E0-620F4C28DA8E}"/>
              </a:ext>
            </a:extLst>
          </p:cNvPr>
          <p:cNvSpPr txBox="1"/>
          <p:nvPr/>
        </p:nvSpPr>
        <p:spPr>
          <a:xfrm>
            <a:off x="685800" y="129413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Lysosomes</a:t>
            </a:r>
            <a:endParaRPr lang="en-US" sz="2800"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E8A9A477-6792-B83B-2AF1-765EF910237E}"/>
              </a:ext>
            </a:extLst>
          </p:cNvPr>
          <p:cNvSpPr txBox="1">
            <a:spLocks/>
          </p:cNvSpPr>
          <p:nvPr/>
        </p:nvSpPr>
        <p:spPr>
          <a:xfrm>
            <a:off x="3429000" y="0"/>
            <a:ext cx="6705600" cy="1158651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>
            <a:lvl1pPr>
              <a:defRPr sz="4000" b="0" i="0">
                <a:solidFill>
                  <a:srgbClr val="404040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832485" marR="5080" indent="-820419">
              <a:lnSpc>
                <a:spcPts val="4079"/>
              </a:lnSpc>
              <a:spcBef>
                <a:spcPts val="835"/>
              </a:spcBef>
            </a:pPr>
            <a:r>
              <a:rPr lang="en-US" b="1" kern="0" spc="-290" dirty="0">
                <a:solidFill>
                  <a:srgbClr val="C00000"/>
                </a:solidFill>
              </a:rPr>
              <a:t>Eukaryotic </a:t>
            </a:r>
            <a:r>
              <a:rPr lang="en-US" b="1" kern="0" spc="-320" dirty="0">
                <a:solidFill>
                  <a:srgbClr val="C00000"/>
                </a:solidFill>
              </a:rPr>
              <a:t>Cell</a:t>
            </a:r>
            <a:r>
              <a:rPr lang="en-US" b="1" kern="0" spc="-730" dirty="0">
                <a:solidFill>
                  <a:srgbClr val="C00000"/>
                </a:solidFill>
              </a:rPr>
              <a:t> </a:t>
            </a:r>
            <a:r>
              <a:rPr lang="en-US" b="1" kern="0" spc="-260" dirty="0">
                <a:solidFill>
                  <a:srgbClr val="C00000"/>
                </a:solidFill>
              </a:rPr>
              <a:t>Structures </a:t>
            </a:r>
            <a:br>
              <a:rPr lang="en-US" b="1" kern="0" spc="-260" dirty="0">
                <a:solidFill>
                  <a:srgbClr val="C00000"/>
                </a:solidFill>
              </a:rPr>
            </a:br>
            <a:r>
              <a:rPr lang="en-US" b="1" kern="0" spc="-260" dirty="0">
                <a:solidFill>
                  <a:srgbClr val="C00000"/>
                </a:solidFill>
              </a:rPr>
              <a:t> </a:t>
            </a:r>
            <a:r>
              <a:rPr lang="en-US" b="1" kern="0" spc="-240" dirty="0">
                <a:solidFill>
                  <a:srgbClr val="C00000"/>
                </a:solidFill>
              </a:rPr>
              <a:t>Other</a:t>
            </a:r>
            <a:r>
              <a:rPr lang="en-US" b="1" kern="0" spc="-495" dirty="0">
                <a:solidFill>
                  <a:srgbClr val="C00000"/>
                </a:solidFill>
              </a:rPr>
              <a:t> </a:t>
            </a:r>
            <a:r>
              <a:rPr lang="en-US" b="1" kern="0" spc="-270" dirty="0">
                <a:solidFill>
                  <a:srgbClr val="C00000"/>
                </a:solidFill>
              </a:rPr>
              <a:t>Organelles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14400" y="2057400"/>
            <a:ext cx="11049000" cy="29565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0970" indent="-128905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95454"/>
              <a:buFont typeface="Wingdings"/>
              <a:buChar char=""/>
              <a:tabLst>
                <a:tab pos="141605" algn="l"/>
              </a:tabLst>
            </a:pPr>
            <a:r>
              <a:rPr sz="2400" b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Peroxisomes</a:t>
            </a:r>
            <a:r>
              <a:rPr sz="2400" b="1" spc="-2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is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similar </a:t>
            </a:r>
            <a:r>
              <a:rPr sz="2400" spc="-20" dirty="0">
                <a:solidFill>
                  <a:srgbClr val="404040"/>
                </a:solidFill>
                <a:latin typeface="Carlito"/>
                <a:cs typeface="Carlito"/>
              </a:rPr>
              <a:t>to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lysosomes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structure but</a:t>
            </a:r>
            <a:r>
              <a:rPr sz="2400" spc="1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spc="-35" dirty="0">
                <a:solidFill>
                  <a:srgbClr val="404040"/>
                </a:solidFill>
                <a:latin typeface="Carlito"/>
                <a:cs typeface="Carlito"/>
              </a:rPr>
              <a:t>smaller.</a:t>
            </a:r>
            <a:endParaRPr sz="2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D24717"/>
              </a:buClr>
              <a:buFont typeface="Wingdings"/>
              <a:buChar char=""/>
            </a:pPr>
            <a:endParaRPr sz="24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404040"/>
                </a:solidFill>
                <a:latin typeface="Carlito"/>
                <a:cs typeface="Carlito"/>
              </a:rPr>
              <a:t>Function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: </a:t>
            </a:r>
            <a:r>
              <a:rPr sz="2400" spc="-15" dirty="0">
                <a:solidFill>
                  <a:srgbClr val="404040"/>
                </a:solidFill>
                <a:latin typeface="Carlito"/>
                <a:cs typeface="Carlito"/>
              </a:rPr>
              <a:t>contain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enzymes that </a:t>
            </a:r>
            <a:r>
              <a:rPr sz="2400" spc="-15" dirty="0">
                <a:solidFill>
                  <a:srgbClr val="404040"/>
                </a:solidFill>
                <a:latin typeface="Carlito"/>
                <a:cs typeface="Carlito"/>
              </a:rPr>
              <a:t>can </a:t>
            </a:r>
            <a:r>
              <a:rPr sz="2400" spc="-20" dirty="0">
                <a:solidFill>
                  <a:srgbClr val="404040"/>
                </a:solidFill>
                <a:latin typeface="Carlito"/>
                <a:cs typeface="Carlito"/>
              </a:rPr>
              <a:t>oxidize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various </a:t>
            </a:r>
            <a:r>
              <a:rPr sz="2400" spc="-15" dirty="0">
                <a:solidFill>
                  <a:srgbClr val="404040"/>
                </a:solidFill>
                <a:latin typeface="Carlito"/>
                <a:cs typeface="Carlito"/>
              </a:rPr>
              <a:t>organic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substances</a:t>
            </a:r>
            <a:r>
              <a:rPr sz="2400" spc="13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.</a:t>
            </a:r>
            <a:endParaRPr sz="2400" dirty="0">
              <a:latin typeface="Carlito"/>
              <a:cs typeface="Carlito"/>
            </a:endParaRPr>
          </a:p>
          <a:p>
            <a:pPr marL="103505" marR="5080" indent="-91440">
              <a:lnSpc>
                <a:spcPct val="200100"/>
              </a:lnSpc>
              <a:spcBef>
                <a:spcPts val="1390"/>
              </a:spcBef>
              <a:buClr>
                <a:srgbClr val="D24717"/>
              </a:buClr>
              <a:buSzPct val="95454"/>
              <a:buFont typeface="Wingdings"/>
              <a:buChar char=""/>
              <a:tabLst>
                <a:tab pos="141605" algn="l"/>
                <a:tab pos="1294130" algn="l"/>
              </a:tabLst>
            </a:pPr>
            <a:r>
              <a:rPr sz="2400" b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Vacuoles</a:t>
            </a:r>
            <a:r>
              <a:rPr sz="2400" b="1" spc="-20" dirty="0">
                <a:solidFill>
                  <a:srgbClr val="C00000"/>
                </a:solidFill>
                <a:latin typeface="Carlito"/>
                <a:cs typeface="Carlito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are space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or </a:t>
            </a:r>
            <a:r>
              <a:rPr sz="2400" spc="-15" dirty="0">
                <a:solidFill>
                  <a:srgbClr val="404040"/>
                </a:solidFill>
                <a:latin typeface="Carlito"/>
                <a:cs typeface="Carlito"/>
              </a:rPr>
              <a:t>cavity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in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cytoplasm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of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plant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cells,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derived </a:t>
            </a:r>
            <a:r>
              <a:rPr sz="2400" spc="-15" dirty="0">
                <a:solidFill>
                  <a:srgbClr val="404040"/>
                </a:solidFill>
                <a:latin typeface="Carlito"/>
                <a:cs typeface="Carlito"/>
              </a:rPr>
              <a:t>from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the Golgi  </a:t>
            </a:r>
            <a:r>
              <a:rPr sz="2400" spc="-15" dirty="0">
                <a:solidFill>
                  <a:srgbClr val="404040"/>
                </a:solidFill>
                <a:latin typeface="Carlito"/>
                <a:cs typeface="Carlito"/>
              </a:rPr>
              <a:t>complex</a:t>
            </a:r>
            <a:endParaRPr sz="2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4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2400" b="1" spc="-5" dirty="0">
                <a:solidFill>
                  <a:srgbClr val="404040"/>
                </a:solidFill>
                <a:latin typeface="Carlito"/>
                <a:cs typeface="Carlito"/>
              </a:rPr>
              <a:t>Function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: serve as </a:t>
            </a:r>
            <a:r>
              <a:rPr sz="2400" spc="-15" dirty="0">
                <a:solidFill>
                  <a:srgbClr val="404040"/>
                </a:solidFill>
                <a:latin typeface="Carlito"/>
                <a:cs typeface="Carlito"/>
              </a:rPr>
              <a:t>temporary </a:t>
            </a:r>
            <a:r>
              <a:rPr sz="2400" spc="-20" dirty="0">
                <a:solidFill>
                  <a:srgbClr val="404040"/>
                </a:solidFill>
                <a:latin typeface="Carlito"/>
                <a:cs typeface="Carlito"/>
              </a:rPr>
              <a:t>storage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organelles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and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help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in endocytosis</a:t>
            </a:r>
            <a:r>
              <a:rPr sz="2400" spc="10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.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F3E2F222-F1A9-C605-8BE3-19C63F5440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0" y="135479"/>
            <a:ext cx="6705600" cy="1158651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832485" marR="5080" indent="-820419">
              <a:lnSpc>
                <a:spcPts val="4079"/>
              </a:lnSpc>
              <a:spcBef>
                <a:spcPts val="835"/>
              </a:spcBef>
            </a:pPr>
            <a:r>
              <a:rPr b="1" spc="-290" dirty="0">
                <a:solidFill>
                  <a:srgbClr val="C00000"/>
                </a:solidFill>
              </a:rPr>
              <a:t>Eukaryotic </a:t>
            </a:r>
            <a:r>
              <a:rPr b="1" spc="-320" dirty="0">
                <a:solidFill>
                  <a:srgbClr val="C00000"/>
                </a:solidFill>
              </a:rPr>
              <a:t>Cell</a:t>
            </a:r>
            <a:r>
              <a:rPr b="1" spc="-730" dirty="0">
                <a:solidFill>
                  <a:srgbClr val="C00000"/>
                </a:solidFill>
              </a:rPr>
              <a:t> </a:t>
            </a:r>
            <a:r>
              <a:rPr b="1" spc="-260" dirty="0">
                <a:solidFill>
                  <a:srgbClr val="C00000"/>
                </a:solidFill>
              </a:rPr>
              <a:t>Structures </a:t>
            </a:r>
            <a:br>
              <a:rPr lang="en-US" b="1" spc="-260" dirty="0">
                <a:solidFill>
                  <a:srgbClr val="C00000"/>
                </a:solidFill>
              </a:rPr>
            </a:br>
            <a:r>
              <a:rPr b="1" spc="-260" dirty="0">
                <a:solidFill>
                  <a:srgbClr val="C00000"/>
                </a:solidFill>
              </a:rPr>
              <a:t> </a:t>
            </a:r>
            <a:r>
              <a:rPr b="1" spc="-240" dirty="0">
                <a:solidFill>
                  <a:srgbClr val="C00000"/>
                </a:solidFill>
              </a:rPr>
              <a:t>Other</a:t>
            </a:r>
            <a:r>
              <a:rPr b="1" spc="-495" dirty="0">
                <a:solidFill>
                  <a:srgbClr val="C00000"/>
                </a:solidFill>
              </a:rPr>
              <a:t> </a:t>
            </a:r>
            <a:r>
              <a:rPr b="1" spc="-270" dirty="0">
                <a:solidFill>
                  <a:srgbClr val="C00000"/>
                </a:solidFill>
              </a:rPr>
              <a:t>Organelles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2621" y="0"/>
            <a:ext cx="4747260" cy="1147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4980"/>
              </a:lnSpc>
              <a:spcBef>
                <a:spcPts val="105"/>
              </a:spcBef>
            </a:pPr>
            <a:r>
              <a:rPr sz="3200" b="1" spc="-220" dirty="0">
                <a:solidFill>
                  <a:srgbClr val="C00000"/>
                </a:solidFill>
                <a:latin typeface="+mn-lt"/>
              </a:rPr>
              <a:t>Domains </a:t>
            </a:r>
            <a:r>
              <a:rPr sz="3200" b="1" spc="-229" dirty="0">
                <a:solidFill>
                  <a:srgbClr val="C00000"/>
                </a:solidFill>
                <a:latin typeface="+mn-lt"/>
              </a:rPr>
              <a:t>of</a:t>
            </a:r>
            <a:r>
              <a:rPr sz="3200" b="1" spc="-1075" dirty="0">
                <a:solidFill>
                  <a:srgbClr val="C00000"/>
                </a:solidFill>
                <a:latin typeface="+mn-lt"/>
              </a:rPr>
              <a:t> </a:t>
            </a:r>
            <a:r>
              <a:rPr sz="3200" b="1" spc="-295" dirty="0">
                <a:solidFill>
                  <a:srgbClr val="C00000"/>
                </a:solidFill>
                <a:latin typeface="+mn-lt"/>
              </a:rPr>
              <a:t>living </a:t>
            </a:r>
            <a:r>
              <a:rPr sz="3200" b="1" spc="-315" dirty="0">
                <a:solidFill>
                  <a:srgbClr val="C00000"/>
                </a:solidFill>
                <a:latin typeface="+mn-lt"/>
              </a:rPr>
              <a:t>cells</a:t>
            </a:r>
            <a:endParaRPr sz="3200" b="1" dirty="0">
              <a:solidFill>
                <a:srgbClr val="C00000"/>
              </a:solidFill>
              <a:latin typeface="+mn-lt"/>
            </a:endParaRPr>
          </a:p>
          <a:p>
            <a:pPr algn="ctr">
              <a:lnSpc>
                <a:spcPts val="4020"/>
              </a:lnSpc>
            </a:pPr>
            <a:r>
              <a:rPr sz="3200" b="1" spc="-220" dirty="0">
                <a:solidFill>
                  <a:srgbClr val="C00000"/>
                </a:solidFill>
                <a:latin typeface="+mn-lt"/>
              </a:rPr>
              <a:t>Phylogeny </a:t>
            </a:r>
            <a:r>
              <a:rPr sz="3200" b="1" spc="-185" dirty="0">
                <a:solidFill>
                  <a:srgbClr val="C00000"/>
                </a:solidFill>
                <a:latin typeface="+mn-lt"/>
              </a:rPr>
              <a:t>of </a:t>
            </a:r>
            <a:r>
              <a:rPr sz="3200" b="1" spc="-229" dirty="0">
                <a:solidFill>
                  <a:srgbClr val="C00000"/>
                </a:solidFill>
                <a:latin typeface="+mn-lt"/>
              </a:rPr>
              <a:t>living</a:t>
            </a:r>
            <a:r>
              <a:rPr sz="3200" b="1" spc="-730" dirty="0">
                <a:solidFill>
                  <a:srgbClr val="C00000"/>
                </a:solidFill>
                <a:latin typeface="+mn-lt"/>
              </a:rPr>
              <a:t> </a:t>
            </a:r>
            <a:r>
              <a:rPr sz="3200" b="1" spc="-250" dirty="0">
                <a:solidFill>
                  <a:srgbClr val="C00000"/>
                </a:solidFill>
                <a:latin typeface="+mn-lt"/>
              </a:rPr>
              <a:t>cells</a:t>
            </a:r>
            <a:endParaRPr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6800" y="2983676"/>
            <a:ext cx="10058400" cy="2569845"/>
          </a:xfrm>
          <a:prstGeom prst="rect">
            <a:avLst/>
          </a:prstGeom>
          <a:solidFill>
            <a:srgbClr val="EBE8E0"/>
          </a:solidFill>
          <a:ln w="15240">
            <a:solidFill>
              <a:srgbClr val="9B310D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370205">
              <a:lnSpc>
                <a:spcPct val="100000"/>
              </a:lnSpc>
              <a:spcBef>
                <a:spcPts val="95"/>
              </a:spcBef>
            </a:pPr>
            <a:r>
              <a:rPr sz="2000" b="1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Eukaryotes</a:t>
            </a:r>
            <a:endParaRPr sz="2000" dirty="0">
              <a:latin typeface="Carlito"/>
              <a:cs typeface="Carlito"/>
            </a:endParaRPr>
          </a:p>
          <a:p>
            <a:pPr marL="967740" indent="-343535">
              <a:lnSpc>
                <a:spcPct val="100000"/>
              </a:lnSpc>
              <a:spcBef>
                <a:spcPts val="155"/>
              </a:spcBef>
              <a:buClr>
                <a:srgbClr val="D24717"/>
              </a:buClr>
              <a:buFont typeface="Arial"/>
              <a:buChar char="•"/>
              <a:tabLst>
                <a:tab pos="967740" algn="l"/>
                <a:tab pos="968375" algn="l"/>
              </a:tabLst>
            </a:pPr>
            <a:r>
              <a:rPr sz="2000" spc="-5" dirty="0">
                <a:latin typeface="Carlito"/>
                <a:cs typeface="Carlito"/>
              </a:rPr>
              <a:t>DNA </a:t>
            </a:r>
            <a:r>
              <a:rPr sz="2000" dirty="0">
                <a:latin typeface="Carlito"/>
                <a:cs typeface="Carlito"/>
              </a:rPr>
              <a:t>enclosed in a </a:t>
            </a:r>
            <a:r>
              <a:rPr sz="2000" spc="-5" dirty="0">
                <a:latin typeface="Carlito"/>
                <a:cs typeface="Carlito"/>
              </a:rPr>
              <a:t>membrane-bound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nucleus</a:t>
            </a:r>
          </a:p>
          <a:p>
            <a:pPr marL="967740" indent="-343535">
              <a:lnSpc>
                <a:spcPct val="100000"/>
              </a:lnSpc>
              <a:spcBef>
                <a:spcPts val="360"/>
              </a:spcBef>
              <a:buClr>
                <a:srgbClr val="D24717"/>
              </a:buClr>
              <a:buFont typeface="Arial"/>
              <a:buChar char="•"/>
              <a:tabLst>
                <a:tab pos="967740" algn="l"/>
                <a:tab pos="968375" algn="l"/>
              </a:tabLst>
            </a:pPr>
            <a:r>
              <a:rPr sz="2000" spc="-5" dirty="0">
                <a:latin typeface="Carlito"/>
                <a:cs typeface="Carlito"/>
              </a:rPr>
              <a:t>Cells </a:t>
            </a:r>
            <a:r>
              <a:rPr sz="2000" spc="-10" dirty="0">
                <a:latin typeface="Carlito"/>
                <a:cs typeface="Carlito"/>
              </a:rPr>
              <a:t>are </a:t>
            </a:r>
            <a:r>
              <a:rPr sz="2000" spc="-5" dirty="0">
                <a:latin typeface="Carlito"/>
                <a:cs typeface="Carlito"/>
              </a:rPr>
              <a:t>generally </a:t>
            </a:r>
            <a:r>
              <a:rPr sz="2000" spc="-10" dirty="0">
                <a:latin typeface="Carlito"/>
                <a:cs typeface="Carlito"/>
              </a:rPr>
              <a:t>larger </a:t>
            </a:r>
            <a:r>
              <a:rPr sz="2000" dirty="0">
                <a:latin typeface="Carlito"/>
                <a:cs typeface="Carlito"/>
              </a:rPr>
              <a:t>and </a:t>
            </a:r>
            <a:r>
              <a:rPr sz="2000" spc="-10" dirty="0">
                <a:latin typeface="Carlito"/>
                <a:cs typeface="Carlito"/>
              </a:rPr>
              <a:t>more</a:t>
            </a:r>
            <a:r>
              <a:rPr sz="2000" spc="2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complex</a:t>
            </a:r>
            <a:endParaRPr sz="2000" dirty="0">
              <a:latin typeface="Carlito"/>
              <a:cs typeface="Carlito"/>
            </a:endParaRPr>
          </a:p>
          <a:p>
            <a:pPr marL="967740" indent="-343535">
              <a:lnSpc>
                <a:spcPct val="100000"/>
              </a:lnSpc>
              <a:spcBef>
                <a:spcPts val="360"/>
              </a:spcBef>
              <a:buClr>
                <a:srgbClr val="D24717"/>
              </a:buClr>
              <a:buFont typeface="Arial"/>
              <a:buChar char="•"/>
              <a:tabLst>
                <a:tab pos="967740" algn="l"/>
                <a:tab pos="968375" algn="l"/>
              </a:tabLst>
            </a:pPr>
            <a:r>
              <a:rPr sz="2000" spc="-10" dirty="0">
                <a:latin typeface="Carlito"/>
                <a:cs typeface="Carlito"/>
              </a:rPr>
              <a:t>Contain</a:t>
            </a:r>
            <a:r>
              <a:rPr sz="2000" spc="-1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organelles</a:t>
            </a:r>
            <a:endParaRPr sz="2000" dirty="0">
              <a:latin typeface="Carlito"/>
              <a:cs typeface="Carlito"/>
            </a:endParaRPr>
          </a:p>
          <a:p>
            <a:pPr marL="370205">
              <a:lnSpc>
                <a:spcPct val="100000"/>
              </a:lnSpc>
              <a:spcBef>
                <a:spcPts val="1370"/>
              </a:spcBef>
            </a:pPr>
            <a:r>
              <a:rPr sz="2000" b="1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Prokaryotes</a:t>
            </a:r>
            <a:endParaRPr sz="2000" dirty="0">
              <a:latin typeface="Carlito"/>
              <a:cs typeface="Carlito"/>
            </a:endParaRPr>
          </a:p>
          <a:p>
            <a:pPr marL="967740" indent="-343535">
              <a:lnSpc>
                <a:spcPct val="100000"/>
              </a:lnSpc>
              <a:spcBef>
                <a:spcPts val="155"/>
              </a:spcBef>
              <a:buClr>
                <a:srgbClr val="D24717"/>
              </a:buClr>
              <a:buFont typeface="Arial"/>
              <a:buChar char="•"/>
              <a:tabLst>
                <a:tab pos="967740" algn="l"/>
                <a:tab pos="968375" algn="l"/>
              </a:tabLst>
            </a:pPr>
            <a:r>
              <a:rPr sz="2000" dirty="0">
                <a:latin typeface="Carlito"/>
                <a:cs typeface="Carlito"/>
              </a:rPr>
              <a:t>No </a:t>
            </a:r>
            <a:r>
              <a:rPr sz="2000" spc="-5" dirty="0">
                <a:latin typeface="Carlito"/>
                <a:cs typeface="Carlito"/>
              </a:rPr>
              <a:t>membrane-enclosed </a:t>
            </a:r>
            <a:r>
              <a:rPr sz="2000" spc="-10" dirty="0">
                <a:latin typeface="Carlito"/>
                <a:cs typeface="Carlito"/>
              </a:rPr>
              <a:t>organelles </a:t>
            </a:r>
            <a:r>
              <a:rPr sz="2000" dirty="0">
                <a:latin typeface="Carlito"/>
                <a:cs typeface="Carlito"/>
              </a:rPr>
              <a:t>(no</a:t>
            </a:r>
            <a:r>
              <a:rPr sz="2000" spc="-2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nucleus)</a:t>
            </a:r>
          </a:p>
          <a:p>
            <a:pPr marL="967740" indent="-343535">
              <a:lnSpc>
                <a:spcPct val="100000"/>
              </a:lnSpc>
              <a:spcBef>
                <a:spcPts val="360"/>
              </a:spcBef>
              <a:buClr>
                <a:srgbClr val="D24717"/>
              </a:buClr>
              <a:buFont typeface="Arial"/>
              <a:buChar char="•"/>
              <a:tabLst>
                <a:tab pos="967740" algn="l"/>
                <a:tab pos="968375" algn="l"/>
              </a:tabLst>
            </a:pPr>
            <a:r>
              <a:rPr sz="2000" spc="-10" dirty="0">
                <a:latin typeface="Carlito"/>
                <a:cs typeface="Carlito"/>
              </a:rPr>
              <a:t>Generally </a:t>
            </a:r>
            <a:r>
              <a:rPr sz="2000" spc="-5" dirty="0">
                <a:latin typeface="Carlito"/>
                <a:cs typeface="Carlito"/>
              </a:rPr>
              <a:t>smaller </a:t>
            </a:r>
            <a:r>
              <a:rPr sz="2000" dirty="0">
                <a:latin typeface="Carlito"/>
                <a:cs typeface="Carlito"/>
              </a:rPr>
              <a:t>than </a:t>
            </a:r>
            <a:r>
              <a:rPr sz="2000" spc="-5" dirty="0">
                <a:latin typeface="Carlito"/>
                <a:cs typeface="Carlito"/>
              </a:rPr>
              <a:t>eukaryotic</a:t>
            </a:r>
            <a:r>
              <a:rPr sz="2000" spc="5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cells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35223" y="1801367"/>
            <a:ext cx="6383020" cy="788035"/>
          </a:xfrm>
          <a:prstGeom prst="rect">
            <a:avLst/>
          </a:prstGeom>
          <a:solidFill>
            <a:srgbClr val="742117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sz="2800" b="1" spc="-10" dirty="0">
                <a:solidFill>
                  <a:srgbClr val="E9E4DC"/>
                </a:solidFill>
                <a:latin typeface="Carlito"/>
                <a:cs typeface="Carlito"/>
              </a:rPr>
              <a:t>Eukaryotic vs. </a:t>
            </a:r>
            <a:r>
              <a:rPr sz="2800" b="1" spc="-15" dirty="0">
                <a:solidFill>
                  <a:srgbClr val="E9E4DC"/>
                </a:solidFill>
                <a:latin typeface="Carlito"/>
                <a:cs typeface="Carlito"/>
              </a:rPr>
              <a:t>Prokaryotic</a:t>
            </a:r>
            <a:r>
              <a:rPr sz="2800" b="1" spc="70" dirty="0">
                <a:solidFill>
                  <a:srgbClr val="E9E4DC"/>
                </a:solidFill>
                <a:latin typeface="Carlito"/>
                <a:cs typeface="Carlito"/>
              </a:rPr>
              <a:t> </a:t>
            </a:r>
            <a:r>
              <a:rPr sz="2800" b="1" spc="-10" dirty="0">
                <a:solidFill>
                  <a:srgbClr val="E9E4DC"/>
                </a:solidFill>
                <a:latin typeface="Carlito"/>
                <a:cs typeface="Carlito"/>
              </a:rPr>
              <a:t>Cells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228600"/>
            <a:ext cx="57410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90" dirty="0">
                <a:solidFill>
                  <a:srgbClr val="C00000"/>
                </a:solidFill>
              </a:rPr>
              <a:t>Eukaryotic</a:t>
            </a:r>
            <a:r>
              <a:rPr spc="-500" dirty="0">
                <a:solidFill>
                  <a:srgbClr val="C00000"/>
                </a:solidFill>
              </a:rPr>
              <a:t> </a:t>
            </a:r>
            <a:r>
              <a:rPr spc="-320" dirty="0">
                <a:solidFill>
                  <a:srgbClr val="C00000"/>
                </a:solidFill>
              </a:rPr>
              <a:t>Cells:</a:t>
            </a:r>
            <a:r>
              <a:rPr spc="-480" dirty="0">
                <a:solidFill>
                  <a:srgbClr val="C00000"/>
                </a:solidFill>
              </a:rPr>
              <a:t> </a:t>
            </a:r>
            <a:r>
              <a:rPr spc="-204" dirty="0">
                <a:solidFill>
                  <a:srgbClr val="C00000"/>
                </a:solidFill>
              </a:rPr>
              <a:t>an</a:t>
            </a:r>
            <a:r>
              <a:rPr spc="-490" dirty="0">
                <a:solidFill>
                  <a:srgbClr val="C00000"/>
                </a:solidFill>
              </a:rPr>
              <a:t> </a:t>
            </a:r>
            <a:r>
              <a:rPr spc="-235" dirty="0">
                <a:solidFill>
                  <a:srgbClr val="C00000"/>
                </a:solidFill>
              </a:rPr>
              <a:t>over</a:t>
            </a:r>
            <a:r>
              <a:rPr spc="-495" dirty="0">
                <a:solidFill>
                  <a:srgbClr val="C00000"/>
                </a:solidFill>
              </a:rPr>
              <a:t> </a:t>
            </a:r>
            <a:r>
              <a:rPr spc="-270" dirty="0">
                <a:solidFill>
                  <a:srgbClr val="C00000"/>
                </a:solidFill>
              </a:rPr>
              <a:t>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0863" y="1705203"/>
            <a:ext cx="9597390" cy="37676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 marR="32384" indent="-91440">
              <a:lnSpc>
                <a:spcPct val="150000"/>
              </a:lnSpc>
              <a:spcBef>
                <a:spcPts val="100"/>
              </a:spcBef>
              <a:buClr>
                <a:srgbClr val="D24717"/>
              </a:buClr>
              <a:buSzPct val="95000"/>
              <a:buFont typeface="Wingdings"/>
              <a:buChar char=""/>
              <a:tabLst>
                <a:tab pos="130175" algn="l"/>
              </a:tabLst>
            </a:pP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The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DNA is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founded </a:t>
            </a:r>
            <a:r>
              <a:rPr sz="2000" b="1" dirty="0">
                <a:solidFill>
                  <a:srgbClr val="7030A0"/>
                </a:solidFill>
                <a:latin typeface="Carlito"/>
                <a:cs typeface="Carlito"/>
              </a:rPr>
              <a:t>in the </a:t>
            </a:r>
            <a:r>
              <a:rPr sz="2000" b="1" spc="-20" dirty="0">
                <a:solidFill>
                  <a:srgbClr val="7030A0"/>
                </a:solidFill>
                <a:latin typeface="Carlito"/>
                <a:cs typeface="Carlito"/>
              </a:rPr>
              <a:t>cell’s </a:t>
            </a:r>
            <a:r>
              <a:rPr sz="2000" b="1" dirty="0">
                <a:solidFill>
                  <a:srgbClr val="7030A0"/>
                </a:solidFill>
                <a:latin typeface="Carlito"/>
                <a:cs typeface="Carlito"/>
              </a:rPr>
              <a:t>nucleus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, </a:t>
            </a:r>
            <a:r>
              <a:rPr sz="2000" b="1" spc="-5" dirty="0">
                <a:solidFill>
                  <a:srgbClr val="7030A0"/>
                </a:solidFill>
                <a:latin typeface="Carlito"/>
                <a:cs typeface="Carlito"/>
              </a:rPr>
              <a:t>which </a:t>
            </a:r>
            <a:r>
              <a:rPr sz="2000" b="1" spc="-15" dirty="0">
                <a:solidFill>
                  <a:srgbClr val="7030A0"/>
                </a:solidFill>
                <a:latin typeface="Carlito"/>
                <a:cs typeface="Carlito"/>
              </a:rPr>
              <a:t>separated from </a:t>
            </a:r>
            <a:r>
              <a:rPr sz="2000" b="1" dirty="0">
                <a:solidFill>
                  <a:srgbClr val="7030A0"/>
                </a:solidFill>
                <a:latin typeface="Carlito"/>
                <a:cs typeface="Carlito"/>
              </a:rPr>
              <a:t>the </a:t>
            </a:r>
            <a:r>
              <a:rPr sz="2000" b="1" spc="-5" dirty="0">
                <a:solidFill>
                  <a:srgbClr val="7030A0"/>
                </a:solidFill>
                <a:latin typeface="Carlito"/>
                <a:cs typeface="Carlito"/>
              </a:rPr>
              <a:t>cytoplasm by </a:t>
            </a:r>
            <a:r>
              <a:rPr sz="2000" b="1" dirty="0">
                <a:solidFill>
                  <a:srgbClr val="7030A0"/>
                </a:solidFill>
                <a:latin typeface="Carlito"/>
                <a:cs typeface="Carlito"/>
              </a:rPr>
              <a:t>a nuclear  </a:t>
            </a:r>
            <a:r>
              <a:rPr sz="2000" b="1" spc="-5" dirty="0">
                <a:solidFill>
                  <a:srgbClr val="7030A0"/>
                </a:solidFill>
                <a:latin typeface="Carlito"/>
                <a:cs typeface="Carlito"/>
              </a:rPr>
              <a:t>membrane, </a:t>
            </a:r>
            <a:r>
              <a:rPr sz="2000" b="1" dirty="0">
                <a:solidFill>
                  <a:srgbClr val="7030A0"/>
                </a:solidFill>
                <a:latin typeface="Carlito"/>
                <a:cs typeface="Carlito"/>
              </a:rPr>
              <a:t>and </a:t>
            </a:r>
            <a:r>
              <a:rPr sz="2000" b="1" spc="-5" dirty="0">
                <a:solidFill>
                  <a:srgbClr val="7030A0"/>
                </a:solidFill>
                <a:latin typeface="Carlito"/>
                <a:cs typeface="Carlito"/>
              </a:rPr>
              <a:t>DNA </a:t>
            </a:r>
            <a:r>
              <a:rPr sz="2000" b="1" dirty="0">
                <a:solidFill>
                  <a:srgbClr val="7030A0"/>
                </a:solidFill>
                <a:latin typeface="Carlito"/>
                <a:cs typeface="Carlito"/>
              </a:rPr>
              <a:t>is </a:t>
            </a:r>
            <a:r>
              <a:rPr sz="2000" b="1" spc="-10" dirty="0">
                <a:solidFill>
                  <a:srgbClr val="7030A0"/>
                </a:solidFill>
                <a:latin typeface="Carlito"/>
                <a:cs typeface="Carlito"/>
              </a:rPr>
              <a:t>found </a:t>
            </a:r>
            <a:r>
              <a:rPr sz="2000" b="1" dirty="0">
                <a:solidFill>
                  <a:srgbClr val="7030A0"/>
                </a:solidFill>
                <a:latin typeface="Carlito"/>
                <a:cs typeface="Carlito"/>
              </a:rPr>
              <a:t>in </a:t>
            </a:r>
            <a:r>
              <a:rPr sz="2000" b="1" spc="-5" dirty="0">
                <a:solidFill>
                  <a:srgbClr val="7030A0"/>
                </a:solidFill>
                <a:latin typeface="Carlito"/>
                <a:cs typeface="Carlito"/>
              </a:rPr>
              <a:t>multiple</a:t>
            </a:r>
            <a:r>
              <a:rPr sz="2000" b="1" spc="-25" dirty="0">
                <a:solidFill>
                  <a:srgbClr val="7030A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7030A0"/>
                </a:solidFill>
                <a:latin typeface="Carlito"/>
                <a:cs typeface="Carlito"/>
              </a:rPr>
              <a:t>chromosomes.</a:t>
            </a:r>
            <a:endParaRPr sz="2000" b="1" dirty="0">
              <a:solidFill>
                <a:srgbClr val="7030A0"/>
              </a:solidFill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D24717"/>
              </a:buClr>
              <a:buFont typeface="Wingdings"/>
              <a:buChar char=""/>
            </a:pPr>
            <a:endParaRPr sz="2100" dirty="0">
              <a:latin typeface="Carlito"/>
              <a:cs typeface="Carlito"/>
            </a:endParaRPr>
          </a:p>
          <a:p>
            <a:pPr marL="129539" indent="-117475">
              <a:lnSpc>
                <a:spcPct val="100000"/>
              </a:lnSpc>
              <a:spcBef>
                <a:spcPts val="5"/>
              </a:spcBef>
              <a:buClr>
                <a:srgbClr val="D24717"/>
              </a:buClr>
              <a:buSzPct val="95000"/>
              <a:buFont typeface="Wingdings"/>
              <a:buChar char=""/>
              <a:tabLst>
                <a:tab pos="130175" algn="l"/>
              </a:tabLst>
            </a:pP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The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DNA is </a:t>
            </a:r>
            <a:r>
              <a:rPr sz="2000" b="1" u="sng" spc="-10" dirty="0">
                <a:solidFill>
                  <a:srgbClr val="404040"/>
                </a:solidFill>
                <a:latin typeface="Carlito"/>
                <a:cs typeface="Carlito"/>
              </a:rPr>
              <a:t>consistently associated </a:t>
            </a:r>
            <a:r>
              <a:rPr sz="2000" b="1" u="sng" dirty="0">
                <a:solidFill>
                  <a:srgbClr val="404040"/>
                </a:solidFill>
                <a:latin typeface="Carlito"/>
                <a:cs typeface="Carlito"/>
              </a:rPr>
              <a:t>with </a:t>
            </a:r>
            <a:r>
              <a:rPr sz="2000" b="1" u="sng" spc="-5" dirty="0">
                <a:solidFill>
                  <a:srgbClr val="404040"/>
                </a:solidFill>
                <a:latin typeface="Carlito"/>
                <a:cs typeface="Carlito"/>
              </a:rPr>
              <a:t>chromosomal </a:t>
            </a:r>
            <a:r>
              <a:rPr sz="2000" b="1" u="sng" spc="-10" dirty="0">
                <a:solidFill>
                  <a:srgbClr val="404040"/>
                </a:solidFill>
                <a:latin typeface="Carlito"/>
                <a:cs typeface="Carlito"/>
              </a:rPr>
              <a:t>proteins </a:t>
            </a:r>
            <a:r>
              <a:rPr sz="2000" b="1" u="sng" spc="-5" dirty="0">
                <a:solidFill>
                  <a:srgbClr val="404040"/>
                </a:solidFill>
                <a:latin typeface="Carlito"/>
                <a:cs typeface="Carlito"/>
              </a:rPr>
              <a:t>called </a:t>
            </a:r>
            <a:r>
              <a:rPr sz="2000" b="1" u="sng" spc="-10" dirty="0">
                <a:solidFill>
                  <a:srgbClr val="404040"/>
                </a:solidFill>
                <a:latin typeface="Carlito"/>
                <a:cs typeface="Carlito"/>
              </a:rPr>
              <a:t>histones </a:t>
            </a:r>
            <a:r>
              <a:rPr sz="2000" b="1" u="sng" dirty="0">
                <a:solidFill>
                  <a:srgbClr val="404040"/>
                </a:solidFill>
                <a:latin typeface="Carlito"/>
                <a:cs typeface="Carlito"/>
              </a:rPr>
              <a:t>and with</a:t>
            </a:r>
            <a:r>
              <a:rPr sz="2000" b="1" u="sng" spc="11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b="1" u="sng" spc="-5" dirty="0">
                <a:solidFill>
                  <a:srgbClr val="404040"/>
                </a:solidFill>
                <a:latin typeface="Carlito"/>
                <a:cs typeface="Carlito"/>
              </a:rPr>
              <a:t>non</a:t>
            </a:r>
            <a:r>
              <a:rPr lang="en-US" sz="2000" b="1" u="sng" dirty="0">
                <a:latin typeface="Carlito"/>
                <a:cs typeface="Carlito"/>
              </a:rPr>
              <a:t> </a:t>
            </a:r>
            <a:r>
              <a:rPr sz="2000" b="1" u="sng" spc="-10" dirty="0">
                <a:solidFill>
                  <a:srgbClr val="404040"/>
                </a:solidFill>
                <a:latin typeface="Carlito"/>
                <a:cs typeface="Carlito"/>
              </a:rPr>
              <a:t>histones</a:t>
            </a:r>
            <a:r>
              <a:rPr sz="2000" b="1" u="sng" spc="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b="1" u="sng" spc="-10" dirty="0">
                <a:solidFill>
                  <a:srgbClr val="404040"/>
                </a:solidFill>
                <a:latin typeface="Carlito"/>
                <a:cs typeface="Carlito"/>
              </a:rPr>
              <a:t>proteins.</a:t>
            </a:r>
            <a:endParaRPr sz="2000" b="1" u="sng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 dirty="0">
              <a:latin typeface="Carlito"/>
              <a:cs typeface="Carlito"/>
            </a:endParaRPr>
          </a:p>
          <a:p>
            <a:pPr marL="129539" indent="-117475">
              <a:lnSpc>
                <a:spcPct val="100000"/>
              </a:lnSpc>
              <a:buClr>
                <a:srgbClr val="D24717"/>
              </a:buClr>
              <a:buSzPct val="95000"/>
              <a:buFont typeface="Wingdings"/>
              <a:buChar char=""/>
              <a:tabLst>
                <a:tab pos="130175" algn="l"/>
              </a:tabLst>
            </a:pP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They </a:t>
            </a:r>
            <a:r>
              <a:rPr sz="2000" spc="-20" dirty="0">
                <a:solidFill>
                  <a:srgbClr val="404040"/>
                </a:solidFill>
                <a:latin typeface="Carlito"/>
                <a:cs typeface="Carlito"/>
              </a:rPr>
              <a:t>have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a number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of membrane </a:t>
            </a: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–enclosed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organelles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D24717"/>
              </a:buClr>
              <a:buFont typeface="Wingdings"/>
              <a:buChar char=""/>
            </a:pPr>
            <a:endParaRPr sz="2100" dirty="0">
              <a:latin typeface="Carlito"/>
              <a:cs typeface="Carlito"/>
            </a:endParaRPr>
          </a:p>
          <a:p>
            <a:pPr marL="129539" indent="-117475">
              <a:lnSpc>
                <a:spcPct val="100000"/>
              </a:lnSpc>
              <a:buClr>
                <a:srgbClr val="D24717"/>
              </a:buClr>
              <a:buSzPct val="95000"/>
              <a:buFont typeface="Wingdings"/>
              <a:buChar char=""/>
              <a:tabLst>
                <a:tab pos="130175" algn="l"/>
              </a:tabLst>
            </a:pP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If the </a:t>
            </a:r>
            <a:r>
              <a:rPr sz="2000" b="1" dirty="0">
                <a:solidFill>
                  <a:srgbClr val="404040"/>
                </a:solidFill>
                <a:latin typeface="Carlito"/>
                <a:cs typeface="Carlito"/>
              </a:rPr>
              <a:t>cell </a:t>
            </a:r>
            <a:r>
              <a:rPr sz="2000" b="1" spc="-10" dirty="0">
                <a:solidFill>
                  <a:srgbClr val="404040"/>
                </a:solidFill>
                <a:latin typeface="Carlito"/>
                <a:cs typeface="Carlito"/>
              </a:rPr>
              <a:t>wall are present, </a:t>
            </a:r>
            <a:r>
              <a:rPr sz="2000" b="1" dirty="0">
                <a:solidFill>
                  <a:srgbClr val="404040"/>
                </a:solidFill>
                <a:latin typeface="Carlito"/>
                <a:cs typeface="Carlito"/>
              </a:rPr>
              <a:t>it </a:t>
            </a:r>
            <a:r>
              <a:rPr sz="2000" b="1" spc="-5" dirty="0">
                <a:solidFill>
                  <a:srgbClr val="404040"/>
                </a:solidFill>
                <a:latin typeface="Carlito"/>
                <a:cs typeface="Carlito"/>
              </a:rPr>
              <a:t>is chemically</a:t>
            </a:r>
            <a:r>
              <a:rPr sz="2000" b="1" spc="5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Carlito"/>
                <a:cs typeface="Carlito"/>
              </a:rPr>
              <a:t>simple</a:t>
            </a:r>
            <a:endParaRPr sz="2000" b="1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D24717"/>
              </a:buClr>
              <a:buFont typeface="Wingdings"/>
              <a:buChar char=""/>
            </a:pPr>
            <a:endParaRPr sz="2100" dirty="0">
              <a:latin typeface="Carlito"/>
              <a:cs typeface="Carlito"/>
            </a:endParaRPr>
          </a:p>
          <a:p>
            <a:pPr marL="129539" indent="-117475">
              <a:lnSpc>
                <a:spcPct val="100000"/>
              </a:lnSpc>
              <a:buClr>
                <a:srgbClr val="D24717"/>
              </a:buClr>
              <a:buSzPct val="95000"/>
              <a:buFont typeface="Wingdings"/>
              <a:buChar char=""/>
              <a:tabLst>
                <a:tab pos="130175" algn="l"/>
              </a:tabLst>
            </a:pPr>
            <a:r>
              <a:rPr sz="2000" b="1" spc="-5" dirty="0">
                <a:solidFill>
                  <a:srgbClr val="7030A0"/>
                </a:solidFill>
                <a:latin typeface="Carlito"/>
                <a:cs typeface="Carlito"/>
              </a:rPr>
              <a:t>Cell division usually </a:t>
            </a:r>
            <a:r>
              <a:rPr sz="2000" b="1" spc="-15" dirty="0">
                <a:solidFill>
                  <a:srgbClr val="7030A0"/>
                </a:solidFill>
                <a:latin typeface="Carlito"/>
                <a:cs typeface="Carlito"/>
              </a:rPr>
              <a:t>involves</a:t>
            </a:r>
            <a:r>
              <a:rPr sz="2000" b="1" spc="25" dirty="0">
                <a:solidFill>
                  <a:srgbClr val="7030A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7030A0"/>
                </a:solidFill>
                <a:latin typeface="Carlito"/>
                <a:cs typeface="Carlito"/>
              </a:rPr>
              <a:t>mitosis.</a:t>
            </a:r>
            <a:endParaRPr sz="2000" b="1" dirty="0">
              <a:solidFill>
                <a:srgbClr val="7030A0"/>
              </a:solidFill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2594" y="755649"/>
            <a:ext cx="51111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45" dirty="0">
                <a:highlight>
                  <a:srgbClr val="FFFF00"/>
                </a:highlight>
              </a:rPr>
              <a:t>This</a:t>
            </a:r>
            <a:r>
              <a:rPr spc="-425" dirty="0">
                <a:highlight>
                  <a:srgbClr val="FFFF00"/>
                </a:highlight>
              </a:rPr>
              <a:t> </a:t>
            </a:r>
            <a:r>
              <a:rPr spc="-180" dirty="0">
                <a:highlight>
                  <a:srgbClr val="FFFF00"/>
                </a:highlight>
              </a:rPr>
              <a:t>photo</a:t>
            </a:r>
            <a:r>
              <a:rPr spc="-425" dirty="0">
                <a:highlight>
                  <a:srgbClr val="FFFF00"/>
                </a:highlight>
              </a:rPr>
              <a:t> </a:t>
            </a:r>
            <a:r>
              <a:rPr spc="-190" dirty="0">
                <a:highlight>
                  <a:srgbClr val="FFFF00"/>
                </a:highlight>
              </a:rPr>
              <a:t>is</a:t>
            </a:r>
            <a:r>
              <a:rPr spc="-434" dirty="0">
                <a:highlight>
                  <a:srgbClr val="FFFF00"/>
                </a:highlight>
              </a:rPr>
              <a:t> </a:t>
            </a:r>
            <a:r>
              <a:rPr spc="-180" dirty="0">
                <a:highlight>
                  <a:srgbClr val="FFFF00"/>
                </a:highlight>
              </a:rPr>
              <a:t>not</a:t>
            </a:r>
            <a:r>
              <a:rPr spc="-425" dirty="0">
                <a:highlight>
                  <a:srgbClr val="FFFF00"/>
                </a:highlight>
              </a:rPr>
              <a:t> </a:t>
            </a:r>
            <a:r>
              <a:rPr spc="-240" dirty="0">
                <a:highlight>
                  <a:srgbClr val="FFFF00"/>
                </a:highlight>
              </a:rPr>
              <a:t>required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32788" y="1825751"/>
            <a:ext cx="8726805" cy="4351020"/>
            <a:chOff x="1732788" y="1825751"/>
            <a:chExt cx="8726805" cy="4351020"/>
          </a:xfrm>
        </p:grpSpPr>
        <p:sp>
          <p:nvSpPr>
            <p:cNvPr id="4" name="object 4"/>
            <p:cNvSpPr/>
            <p:nvPr/>
          </p:nvSpPr>
          <p:spPr>
            <a:xfrm>
              <a:off x="2293620" y="1953767"/>
              <a:ext cx="7665720" cy="38206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32788" y="1825751"/>
              <a:ext cx="8726423" cy="43510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99516" y="5394959"/>
            <a:ext cx="541020" cy="554990"/>
            <a:chOff x="699516" y="5394959"/>
            <a:chExt cx="541020" cy="554990"/>
          </a:xfrm>
        </p:grpSpPr>
        <p:sp>
          <p:nvSpPr>
            <p:cNvPr id="7" name="object 7"/>
            <p:cNvSpPr/>
            <p:nvPr/>
          </p:nvSpPr>
          <p:spPr>
            <a:xfrm>
              <a:off x="707136" y="5402579"/>
              <a:ext cx="525780" cy="539750"/>
            </a:xfrm>
            <a:custGeom>
              <a:avLst/>
              <a:gdLst/>
              <a:ahLst/>
              <a:cxnLst/>
              <a:rect l="l" t="t" r="r" b="b"/>
              <a:pathLst>
                <a:path w="525780" h="539750">
                  <a:moveTo>
                    <a:pt x="262889" y="0"/>
                  </a:moveTo>
                  <a:lnTo>
                    <a:pt x="215636" y="4346"/>
                  </a:lnTo>
                  <a:lnTo>
                    <a:pt x="171160" y="16876"/>
                  </a:lnTo>
                  <a:lnTo>
                    <a:pt x="130206" y="36830"/>
                  </a:lnTo>
                  <a:lnTo>
                    <a:pt x="93514" y="63443"/>
                  </a:lnTo>
                  <a:lnTo>
                    <a:pt x="61829" y="95955"/>
                  </a:lnTo>
                  <a:lnTo>
                    <a:pt x="35893" y="133604"/>
                  </a:lnTo>
                  <a:lnTo>
                    <a:pt x="16447" y="175626"/>
                  </a:lnTo>
                  <a:lnTo>
                    <a:pt x="4235" y="221262"/>
                  </a:lnTo>
                  <a:lnTo>
                    <a:pt x="0" y="269748"/>
                  </a:lnTo>
                  <a:lnTo>
                    <a:pt x="4235" y="318233"/>
                  </a:lnTo>
                  <a:lnTo>
                    <a:pt x="16447" y="363869"/>
                  </a:lnTo>
                  <a:lnTo>
                    <a:pt x="35893" y="405892"/>
                  </a:lnTo>
                  <a:lnTo>
                    <a:pt x="61829" y="443540"/>
                  </a:lnTo>
                  <a:lnTo>
                    <a:pt x="93514" y="476052"/>
                  </a:lnTo>
                  <a:lnTo>
                    <a:pt x="130206" y="502666"/>
                  </a:lnTo>
                  <a:lnTo>
                    <a:pt x="171160" y="522619"/>
                  </a:lnTo>
                  <a:lnTo>
                    <a:pt x="215636" y="535149"/>
                  </a:lnTo>
                  <a:lnTo>
                    <a:pt x="262889" y="539496"/>
                  </a:lnTo>
                  <a:lnTo>
                    <a:pt x="310143" y="535149"/>
                  </a:lnTo>
                  <a:lnTo>
                    <a:pt x="354619" y="522619"/>
                  </a:lnTo>
                  <a:lnTo>
                    <a:pt x="395573" y="502666"/>
                  </a:lnTo>
                  <a:lnTo>
                    <a:pt x="432265" y="476052"/>
                  </a:lnTo>
                  <a:lnTo>
                    <a:pt x="463950" y="443540"/>
                  </a:lnTo>
                  <a:lnTo>
                    <a:pt x="489886" y="405892"/>
                  </a:lnTo>
                  <a:lnTo>
                    <a:pt x="509332" y="363869"/>
                  </a:lnTo>
                  <a:lnTo>
                    <a:pt x="521544" y="318233"/>
                  </a:lnTo>
                  <a:lnTo>
                    <a:pt x="525780" y="269748"/>
                  </a:lnTo>
                  <a:lnTo>
                    <a:pt x="521544" y="221262"/>
                  </a:lnTo>
                  <a:lnTo>
                    <a:pt x="509332" y="175626"/>
                  </a:lnTo>
                  <a:lnTo>
                    <a:pt x="489886" y="133604"/>
                  </a:lnTo>
                  <a:lnTo>
                    <a:pt x="463950" y="95955"/>
                  </a:lnTo>
                  <a:lnTo>
                    <a:pt x="432265" y="63443"/>
                  </a:lnTo>
                  <a:lnTo>
                    <a:pt x="395573" y="36830"/>
                  </a:lnTo>
                  <a:lnTo>
                    <a:pt x="354619" y="16876"/>
                  </a:lnTo>
                  <a:lnTo>
                    <a:pt x="310143" y="4346"/>
                  </a:lnTo>
                  <a:lnTo>
                    <a:pt x="262889" y="0"/>
                  </a:lnTo>
                  <a:close/>
                </a:path>
              </a:pathLst>
            </a:custGeom>
            <a:solidFill>
              <a:srgbClr val="D24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7136" y="5402579"/>
              <a:ext cx="525780" cy="539750"/>
            </a:xfrm>
            <a:custGeom>
              <a:avLst/>
              <a:gdLst/>
              <a:ahLst/>
              <a:cxnLst/>
              <a:rect l="l" t="t" r="r" b="b"/>
              <a:pathLst>
                <a:path w="525780" h="539750">
                  <a:moveTo>
                    <a:pt x="0" y="269748"/>
                  </a:moveTo>
                  <a:lnTo>
                    <a:pt x="4235" y="221262"/>
                  </a:lnTo>
                  <a:lnTo>
                    <a:pt x="16447" y="175626"/>
                  </a:lnTo>
                  <a:lnTo>
                    <a:pt x="35893" y="133604"/>
                  </a:lnTo>
                  <a:lnTo>
                    <a:pt x="61829" y="95955"/>
                  </a:lnTo>
                  <a:lnTo>
                    <a:pt x="93514" y="63443"/>
                  </a:lnTo>
                  <a:lnTo>
                    <a:pt x="130206" y="36830"/>
                  </a:lnTo>
                  <a:lnTo>
                    <a:pt x="171160" y="16876"/>
                  </a:lnTo>
                  <a:lnTo>
                    <a:pt x="215636" y="4346"/>
                  </a:lnTo>
                  <a:lnTo>
                    <a:pt x="262889" y="0"/>
                  </a:lnTo>
                  <a:lnTo>
                    <a:pt x="310143" y="4346"/>
                  </a:lnTo>
                  <a:lnTo>
                    <a:pt x="354619" y="16876"/>
                  </a:lnTo>
                  <a:lnTo>
                    <a:pt x="395573" y="36830"/>
                  </a:lnTo>
                  <a:lnTo>
                    <a:pt x="432265" y="63443"/>
                  </a:lnTo>
                  <a:lnTo>
                    <a:pt x="463950" y="95955"/>
                  </a:lnTo>
                  <a:lnTo>
                    <a:pt x="489886" y="133604"/>
                  </a:lnTo>
                  <a:lnTo>
                    <a:pt x="509332" y="175626"/>
                  </a:lnTo>
                  <a:lnTo>
                    <a:pt x="521544" y="221262"/>
                  </a:lnTo>
                  <a:lnTo>
                    <a:pt x="525780" y="269748"/>
                  </a:lnTo>
                  <a:lnTo>
                    <a:pt x="521544" y="318233"/>
                  </a:lnTo>
                  <a:lnTo>
                    <a:pt x="509332" y="363869"/>
                  </a:lnTo>
                  <a:lnTo>
                    <a:pt x="489886" y="405892"/>
                  </a:lnTo>
                  <a:lnTo>
                    <a:pt x="463950" y="443540"/>
                  </a:lnTo>
                  <a:lnTo>
                    <a:pt x="432265" y="476052"/>
                  </a:lnTo>
                  <a:lnTo>
                    <a:pt x="395573" y="502666"/>
                  </a:lnTo>
                  <a:lnTo>
                    <a:pt x="354619" y="522619"/>
                  </a:lnTo>
                  <a:lnTo>
                    <a:pt x="310143" y="535149"/>
                  </a:lnTo>
                  <a:lnTo>
                    <a:pt x="262889" y="539496"/>
                  </a:lnTo>
                  <a:lnTo>
                    <a:pt x="215636" y="535149"/>
                  </a:lnTo>
                  <a:lnTo>
                    <a:pt x="171160" y="522619"/>
                  </a:lnTo>
                  <a:lnTo>
                    <a:pt x="130206" y="502666"/>
                  </a:lnTo>
                  <a:lnTo>
                    <a:pt x="93514" y="476052"/>
                  </a:lnTo>
                  <a:lnTo>
                    <a:pt x="61829" y="443540"/>
                  </a:lnTo>
                  <a:lnTo>
                    <a:pt x="35893" y="405892"/>
                  </a:lnTo>
                  <a:lnTo>
                    <a:pt x="16447" y="363869"/>
                  </a:lnTo>
                  <a:lnTo>
                    <a:pt x="4235" y="318233"/>
                  </a:lnTo>
                  <a:lnTo>
                    <a:pt x="0" y="269748"/>
                  </a:lnTo>
                  <a:close/>
                </a:path>
              </a:pathLst>
            </a:custGeom>
            <a:ln w="15239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98347" y="5508142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1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2836" y="1386839"/>
            <a:ext cx="11412220" cy="5334000"/>
            <a:chOff x="592836" y="1386839"/>
            <a:chExt cx="11412220" cy="5334000"/>
          </a:xfrm>
        </p:grpSpPr>
        <p:sp>
          <p:nvSpPr>
            <p:cNvPr id="3" name="object 3"/>
            <p:cNvSpPr/>
            <p:nvPr/>
          </p:nvSpPr>
          <p:spPr>
            <a:xfrm>
              <a:off x="6150864" y="1386839"/>
              <a:ext cx="5853684" cy="47091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50864" y="1463039"/>
              <a:ext cx="1678305" cy="3592195"/>
            </a:xfrm>
            <a:custGeom>
              <a:avLst/>
              <a:gdLst/>
              <a:ahLst/>
              <a:cxnLst/>
              <a:rect l="l" t="t" r="r" b="b"/>
              <a:pathLst>
                <a:path w="1678304" h="3592195">
                  <a:moveTo>
                    <a:pt x="62484" y="1183132"/>
                  </a:moveTo>
                  <a:lnTo>
                    <a:pt x="67921" y="1156263"/>
                  </a:lnTo>
                  <a:lnTo>
                    <a:pt x="82740" y="1134300"/>
                  </a:lnTo>
                  <a:lnTo>
                    <a:pt x="104703" y="1119481"/>
                  </a:lnTo>
                  <a:lnTo>
                    <a:pt x="131572" y="1114044"/>
                  </a:lnTo>
                  <a:lnTo>
                    <a:pt x="1546352" y="1114044"/>
                  </a:lnTo>
                  <a:lnTo>
                    <a:pt x="1573220" y="1119481"/>
                  </a:lnTo>
                  <a:lnTo>
                    <a:pt x="1595183" y="1134300"/>
                  </a:lnTo>
                  <a:lnTo>
                    <a:pt x="1610002" y="1156263"/>
                  </a:lnTo>
                  <a:lnTo>
                    <a:pt x="1615439" y="1183132"/>
                  </a:lnTo>
                  <a:lnTo>
                    <a:pt x="1615439" y="1459484"/>
                  </a:lnTo>
                  <a:lnTo>
                    <a:pt x="1610002" y="1486352"/>
                  </a:lnTo>
                  <a:lnTo>
                    <a:pt x="1595183" y="1508315"/>
                  </a:lnTo>
                  <a:lnTo>
                    <a:pt x="1573220" y="1523134"/>
                  </a:lnTo>
                  <a:lnTo>
                    <a:pt x="1546352" y="1528572"/>
                  </a:lnTo>
                  <a:lnTo>
                    <a:pt x="131572" y="1528572"/>
                  </a:lnTo>
                  <a:lnTo>
                    <a:pt x="104703" y="1523134"/>
                  </a:lnTo>
                  <a:lnTo>
                    <a:pt x="82740" y="1508315"/>
                  </a:lnTo>
                  <a:lnTo>
                    <a:pt x="67921" y="1486352"/>
                  </a:lnTo>
                  <a:lnTo>
                    <a:pt x="62484" y="1459484"/>
                  </a:lnTo>
                  <a:lnTo>
                    <a:pt x="62484" y="1183132"/>
                  </a:lnTo>
                  <a:close/>
                </a:path>
                <a:path w="1678304" h="3592195">
                  <a:moveTo>
                    <a:pt x="0" y="91948"/>
                  </a:moveTo>
                  <a:lnTo>
                    <a:pt x="7223" y="56149"/>
                  </a:lnTo>
                  <a:lnTo>
                    <a:pt x="26924" y="26924"/>
                  </a:lnTo>
                  <a:lnTo>
                    <a:pt x="56149" y="7223"/>
                  </a:lnTo>
                  <a:lnTo>
                    <a:pt x="91948" y="0"/>
                  </a:lnTo>
                  <a:lnTo>
                    <a:pt x="1585976" y="0"/>
                  </a:lnTo>
                  <a:lnTo>
                    <a:pt x="1621774" y="7223"/>
                  </a:lnTo>
                  <a:lnTo>
                    <a:pt x="1651000" y="26924"/>
                  </a:lnTo>
                  <a:lnTo>
                    <a:pt x="1670700" y="56149"/>
                  </a:lnTo>
                  <a:lnTo>
                    <a:pt x="1677924" y="91948"/>
                  </a:lnTo>
                  <a:lnTo>
                    <a:pt x="1677924" y="459739"/>
                  </a:lnTo>
                  <a:lnTo>
                    <a:pt x="1670700" y="495538"/>
                  </a:lnTo>
                  <a:lnTo>
                    <a:pt x="1651000" y="524763"/>
                  </a:lnTo>
                  <a:lnTo>
                    <a:pt x="1621774" y="544464"/>
                  </a:lnTo>
                  <a:lnTo>
                    <a:pt x="1585976" y="551688"/>
                  </a:lnTo>
                  <a:lnTo>
                    <a:pt x="91948" y="551688"/>
                  </a:lnTo>
                  <a:lnTo>
                    <a:pt x="56149" y="544464"/>
                  </a:lnTo>
                  <a:lnTo>
                    <a:pt x="26924" y="524763"/>
                  </a:lnTo>
                  <a:lnTo>
                    <a:pt x="7223" y="495538"/>
                  </a:lnTo>
                  <a:lnTo>
                    <a:pt x="0" y="459739"/>
                  </a:lnTo>
                  <a:lnTo>
                    <a:pt x="0" y="91948"/>
                  </a:lnTo>
                  <a:close/>
                </a:path>
                <a:path w="1678304" h="3592195">
                  <a:moveTo>
                    <a:pt x="124968" y="3303778"/>
                  </a:moveTo>
                  <a:lnTo>
                    <a:pt x="129494" y="3281320"/>
                  </a:lnTo>
                  <a:lnTo>
                    <a:pt x="141843" y="3262995"/>
                  </a:lnTo>
                  <a:lnTo>
                    <a:pt x="160168" y="3250646"/>
                  </a:lnTo>
                  <a:lnTo>
                    <a:pt x="182625" y="3246120"/>
                  </a:lnTo>
                  <a:lnTo>
                    <a:pt x="1495297" y="3246120"/>
                  </a:lnTo>
                  <a:lnTo>
                    <a:pt x="1517755" y="3250646"/>
                  </a:lnTo>
                  <a:lnTo>
                    <a:pt x="1536080" y="3262995"/>
                  </a:lnTo>
                  <a:lnTo>
                    <a:pt x="1548429" y="3281320"/>
                  </a:lnTo>
                  <a:lnTo>
                    <a:pt x="1552956" y="3303778"/>
                  </a:lnTo>
                  <a:lnTo>
                    <a:pt x="1552956" y="3534410"/>
                  </a:lnTo>
                  <a:lnTo>
                    <a:pt x="1548429" y="3556867"/>
                  </a:lnTo>
                  <a:lnTo>
                    <a:pt x="1536080" y="3575192"/>
                  </a:lnTo>
                  <a:lnTo>
                    <a:pt x="1517755" y="3587541"/>
                  </a:lnTo>
                  <a:lnTo>
                    <a:pt x="1495297" y="3592068"/>
                  </a:lnTo>
                  <a:lnTo>
                    <a:pt x="182625" y="3592068"/>
                  </a:lnTo>
                  <a:lnTo>
                    <a:pt x="160168" y="3587541"/>
                  </a:lnTo>
                  <a:lnTo>
                    <a:pt x="141843" y="3575192"/>
                  </a:lnTo>
                  <a:lnTo>
                    <a:pt x="129494" y="3556867"/>
                  </a:lnTo>
                  <a:lnTo>
                    <a:pt x="124968" y="3534410"/>
                  </a:lnTo>
                  <a:lnTo>
                    <a:pt x="124968" y="3303778"/>
                  </a:lnTo>
                  <a:close/>
                </a:path>
                <a:path w="1678304" h="3592195">
                  <a:moveTo>
                    <a:pt x="62484" y="1608074"/>
                  </a:moveTo>
                  <a:lnTo>
                    <a:pt x="66696" y="1587216"/>
                  </a:lnTo>
                  <a:lnTo>
                    <a:pt x="78184" y="1570180"/>
                  </a:lnTo>
                  <a:lnTo>
                    <a:pt x="95220" y="1558692"/>
                  </a:lnTo>
                  <a:lnTo>
                    <a:pt x="116077" y="1554480"/>
                  </a:lnTo>
                  <a:lnTo>
                    <a:pt x="1305814" y="1554480"/>
                  </a:lnTo>
                  <a:lnTo>
                    <a:pt x="1326671" y="1558692"/>
                  </a:lnTo>
                  <a:lnTo>
                    <a:pt x="1343707" y="1570180"/>
                  </a:lnTo>
                  <a:lnTo>
                    <a:pt x="1355195" y="1587216"/>
                  </a:lnTo>
                  <a:lnTo>
                    <a:pt x="1359408" y="1608074"/>
                  </a:lnTo>
                  <a:lnTo>
                    <a:pt x="1359408" y="1822450"/>
                  </a:lnTo>
                  <a:lnTo>
                    <a:pt x="1355195" y="1843307"/>
                  </a:lnTo>
                  <a:lnTo>
                    <a:pt x="1343707" y="1860343"/>
                  </a:lnTo>
                  <a:lnTo>
                    <a:pt x="1326671" y="1871831"/>
                  </a:lnTo>
                  <a:lnTo>
                    <a:pt x="1305814" y="1876044"/>
                  </a:lnTo>
                  <a:lnTo>
                    <a:pt x="116077" y="1876044"/>
                  </a:lnTo>
                  <a:lnTo>
                    <a:pt x="95220" y="1871831"/>
                  </a:lnTo>
                  <a:lnTo>
                    <a:pt x="78184" y="1860343"/>
                  </a:lnTo>
                  <a:lnTo>
                    <a:pt x="66696" y="1843307"/>
                  </a:lnTo>
                  <a:lnTo>
                    <a:pt x="62484" y="1822450"/>
                  </a:lnTo>
                  <a:lnTo>
                    <a:pt x="62484" y="1608074"/>
                  </a:lnTo>
                  <a:close/>
                </a:path>
              </a:pathLst>
            </a:custGeom>
            <a:ln w="1524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29400" y="6062472"/>
              <a:ext cx="1403603" cy="1007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51497" y="6096761"/>
              <a:ext cx="1315720" cy="0"/>
            </a:xfrm>
            <a:custGeom>
              <a:avLst/>
              <a:gdLst/>
              <a:ahLst/>
              <a:cxnLst/>
              <a:rect l="l" t="t" r="r" b="b"/>
              <a:pathLst>
                <a:path w="1315720">
                  <a:moveTo>
                    <a:pt x="0" y="0"/>
                  </a:moveTo>
                  <a:lnTo>
                    <a:pt x="1315720" y="0"/>
                  </a:lnTo>
                </a:path>
              </a:pathLst>
            </a:custGeom>
            <a:ln w="25908">
              <a:solidFill>
                <a:srgbClr val="D24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95871" y="5730239"/>
              <a:ext cx="1426845" cy="344805"/>
            </a:xfrm>
            <a:custGeom>
              <a:avLst/>
              <a:gdLst/>
              <a:ahLst/>
              <a:cxnLst/>
              <a:rect l="l" t="t" r="r" b="b"/>
              <a:pathLst>
                <a:path w="1426845" h="344804">
                  <a:moveTo>
                    <a:pt x="0" y="57404"/>
                  </a:moveTo>
                  <a:lnTo>
                    <a:pt x="4504" y="35061"/>
                  </a:lnTo>
                  <a:lnTo>
                    <a:pt x="16795" y="16814"/>
                  </a:lnTo>
                  <a:lnTo>
                    <a:pt x="35040" y="4511"/>
                  </a:lnTo>
                  <a:lnTo>
                    <a:pt x="57403" y="0"/>
                  </a:lnTo>
                  <a:lnTo>
                    <a:pt x="1369059" y="0"/>
                  </a:lnTo>
                  <a:lnTo>
                    <a:pt x="1391423" y="4511"/>
                  </a:lnTo>
                  <a:lnTo>
                    <a:pt x="1409668" y="16814"/>
                  </a:lnTo>
                  <a:lnTo>
                    <a:pt x="1421959" y="35061"/>
                  </a:lnTo>
                  <a:lnTo>
                    <a:pt x="1426463" y="57404"/>
                  </a:lnTo>
                  <a:lnTo>
                    <a:pt x="1426463" y="287020"/>
                  </a:lnTo>
                  <a:lnTo>
                    <a:pt x="1421959" y="309362"/>
                  </a:lnTo>
                  <a:lnTo>
                    <a:pt x="1409668" y="327609"/>
                  </a:lnTo>
                  <a:lnTo>
                    <a:pt x="1391423" y="339912"/>
                  </a:lnTo>
                  <a:lnTo>
                    <a:pt x="1369059" y="344424"/>
                  </a:lnTo>
                  <a:lnTo>
                    <a:pt x="57403" y="344424"/>
                  </a:lnTo>
                  <a:lnTo>
                    <a:pt x="35040" y="339912"/>
                  </a:lnTo>
                  <a:lnTo>
                    <a:pt x="16795" y="327609"/>
                  </a:lnTo>
                  <a:lnTo>
                    <a:pt x="4504" y="309362"/>
                  </a:lnTo>
                  <a:lnTo>
                    <a:pt x="0" y="287020"/>
                  </a:lnTo>
                  <a:lnTo>
                    <a:pt x="0" y="57404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2836" y="4253483"/>
              <a:ext cx="4850892" cy="24673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630936" y="4364735"/>
              <a:ext cx="4727575" cy="1967864"/>
            </a:xfrm>
            <a:custGeom>
              <a:avLst/>
              <a:gdLst/>
              <a:ahLst/>
              <a:cxnLst/>
              <a:rect l="l" t="t" r="r" b="b"/>
              <a:pathLst>
                <a:path w="4727575" h="1967864">
                  <a:moveTo>
                    <a:pt x="0" y="127762"/>
                  </a:moveTo>
                  <a:lnTo>
                    <a:pt x="4531" y="105304"/>
                  </a:lnTo>
                  <a:lnTo>
                    <a:pt x="16889" y="86979"/>
                  </a:lnTo>
                  <a:lnTo>
                    <a:pt x="35216" y="74630"/>
                  </a:lnTo>
                  <a:lnTo>
                    <a:pt x="57657" y="70103"/>
                  </a:lnTo>
                  <a:lnTo>
                    <a:pt x="1028953" y="70103"/>
                  </a:lnTo>
                  <a:lnTo>
                    <a:pt x="1051411" y="74630"/>
                  </a:lnTo>
                  <a:lnTo>
                    <a:pt x="1069736" y="86979"/>
                  </a:lnTo>
                  <a:lnTo>
                    <a:pt x="1082085" y="105304"/>
                  </a:lnTo>
                  <a:lnTo>
                    <a:pt x="1086612" y="127762"/>
                  </a:lnTo>
                  <a:lnTo>
                    <a:pt x="1086612" y="358394"/>
                  </a:lnTo>
                  <a:lnTo>
                    <a:pt x="1082085" y="380851"/>
                  </a:lnTo>
                  <a:lnTo>
                    <a:pt x="1069736" y="399176"/>
                  </a:lnTo>
                  <a:lnTo>
                    <a:pt x="1051411" y="411525"/>
                  </a:lnTo>
                  <a:lnTo>
                    <a:pt x="1028953" y="416051"/>
                  </a:lnTo>
                  <a:lnTo>
                    <a:pt x="57657" y="416051"/>
                  </a:lnTo>
                  <a:lnTo>
                    <a:pt x="35216" y="411525"/>
                  </a:lnTo>
                  <a:lnTo>
                    <a:pt x="16889" y="399176"/>
                  </a:lnTo>
                  <a:lnTo>
                    <a:pt x="4531" y="380851"/>
                  </a:lnTo>
                  <a:lnTo>
                    <a:pt x="0" y="358394"/>
                  </a:lnTo>
                  <a:lnTo>
                    <a:pt x="0" y="127762"/>
                  </a:lnTo>
                  <a:close/>
                </a:path>
                <a:path w="4727575" h="1967864">
                  <a:moveTo>
                    <a:pt x="2881884" y="57403"/>
                  </a:moveTo>
                  <a:lnTo>
                    <a:pt x="2886388" y="35040"/>
                  </a:lnTo>
                  <a:lnTo>
                    <a:pt x="2898679" y="16795"/>
                  </a:lnTo>
                  <a:lnTo>
                    <a:pt x="2916924" y="4504"/>
                  </a:lnTo>
                  <a:lnTo>
                    <a:pt x="2939288" y="0"/>
                  </a:lnTo>
                  <a:lnTo>
                    <a:pt x="3911091" y="0"/>
                  </a:lnTo>
                  <a:lnTo>
                    <a:pt x="3933455" y="4504"/>
                  </a:lnTo>
                  <a:lnTo>
                    <a:pt x="3951700" y="16795"/>
                  </a:lnTo>
                  <a:lnTo>
                    <a:pt x="3963991" y="35040"/>
                  </a:lnTo>
                  <a:lnTo>
                    <a:pt x="3968496" y="57403"/>
                  </a:lnTo>
                  <a:lnTo>
                    <a:pt x="3968496" y="287019"/>
                  </a:lnTo>
                  <a:lnTo>
                    <a:pt x="3963991" y="309383"/>
                  </a:lnTo>
                  <a:lnTo>
                    <a:pt x="3951700" y="327628"/>
                  </a:lnTo>
                  <a:lnTo>
                    <a:pt x="3933455" y="339919"/>
                  </a:lnTo>
                  <a:lnTo>
                    <a:pt x="3911091" y="344424"/>
                  </a:lnTo>
                  <a:lnTo>
                    <a:pt x="2939288" y="344424"/>
                  </a:lnTo>
                  <a:lnTo>
                    <a:pt x="2916924" y="339919"/>
                  </a:lnTo>
                  <a:lnTo>
                    <a:pt x="2898679" y="327628"/>
                  </a:lnTo>
                  <a:lnTo>
                    <a:pt x="2886388" y="309383"/>
                  </a:lnTo>
                  <a:lnTo>
                    <a:pt x="2881884" y="287019"/>
                  </a:lnTo>
                  <a:lnTo>
                    <a:pt x="2881884" y="57403"/>
                  </a:lnTo>
                  <a:close/>
                </a:path>
                <a:path w="4727575" h="1967864">
                  <a:moveTo>
                    <a:pt x="3639312" y="1627124"/>
                  </a:moveTo>
                  <a:lnTo>
                    <a:pt x="3644661" y="1600628"/>
                  </a:lnTo>
                  <a:lnTo>
                    <a:pt x="3659251" y="1578991"/>
                  </a:lnTo>
                  <a:lnTo>
                    <a:pt x="3680888" y="1564401"/>
                  </a:lnTo>
                  <a:lnTo>
                    <a:pt x="3707384" y="1559052"/>
                  </a:lnTo>
                  <a:lnTo>
                    <a:pt x="4659376" y="1559052"/>
                  </a:lnTo>
                  <a:lnTo>
                    <a:pt x="4685871" y="1564401"/>
                  </a:lnTo>
                  <a:lnTo>
                    <a:pt x="4707509" y="1578991"/>
                  </a:lnTo>
                  <a:lnTo>
                    <a:pt x="4722098" y="1600628"/>
                  </a:lnTo>
                  <a:lnTo>
                    <a:pt x="4727448" y="1627124"/>
                  </a:lnTo>
                  <a:lnTo>
                    <a:pt x="4727448" y="1899412"/>
                  </a:lnTo>
                  <a:lnTo>
                    <a:pt x="4722098" y="1925907"/>
                  </a:lnTo>
                  <a:lnTo>
                    <a:pt x="4707509" y="1947545"/>
                  </a:lnTo>
                  <a:lnTo>
                    <a:pt x="4685871" y="1962134"/>
                  </a:lnTo>
                  <a:lnTo>
                    <a:pt x="4659376" y="1967483"/>
                  </a:lnTo>
                  <a:lnTo>
                    <a:pt x="3707384" y="1967483"/>
                  </a:lnTo>
                  <a:lnTo>
                    <a:pt x="3680888" y="1962134"/>
                  </a:lnTo>
                  <a:lnTo>
                    <a:pt x="3659251" y="1947545"/>
                  </a:lnTo>
                  <a:lnTo>
                    <a:pt x="3644661" y="1925907"/>
                  </a:lnTo>
                  <a:lnTo>
                    <a:pt x="3639312" y="1899412"/>
                  </a:lnTo>
                  <a:lnTo>
                    <a:pt x="3639312" y="1627124"/>
                  </a:lnTo>
                  <a:close/>
                </a:path>
                <a:path w="4727575" h="1967864">
                  <a:moveTo>
                    <a:pt x="1493520" y="95503"/>
                  </a:moveTo>
                  <a:lnTo>
                    <a:pt x="1498024" y="73140"/>
                  </a:lnTo>
                  <a:lnTo>
                    <a:pt x="1510315" y="54895"/>
                  </a:lnTo>
                  <a:lnTo>
                    <a:pt x="1528560" y="42604"/>
                  </a:lnTo>
                  <a:lnTo>
                    <a:pt x="1550924" y="38100"/>
                  </a:lnTo>
                  <a:lnTo>
                    <a:pt x="2522728" y="38100"/>
                  </a:lnTo>
                  <a:lnTo>
                    <a:pt x="2545091" y="42604"/>
                  </a:lnTo>
                  <a:lnTo>
                    <a:pt x="2563336" y="54895"/>
                  </a:lnTo>
                  <a:lnTo>
                    <a:pt x="2575627" y="73140"/>
                  </a:lnTo>
                  <a:lnTo>
                    <a:pt x="2580132" y="95503"/>
                  </a:lnTo>
                  <a:lnTo>
                    <a:pt x="2580132" y="325119"/>
                  </a:lnTo>
                  <a:lnTo>
                    <a:pt x="2575627" y="347483"/>
                  </a:lnTo>
                  <a:lnTo>
                    <a:pt x="2563336" y="365728"/>
                  </a:lnTo>
                  <a:lnTo>
                    <a:pt x="2545091" y="378019"/>
                  </a:lnTo>
                  <a:lnTo>
                    <a:pt x="2522728" y="382524"/>
                  </a:lnTo>
                  <a:lnTo>
                    <a:pt x="1550924" y="382524"/>
                  </a:lnTo>
                  <a:lnTo>
                    <a:pt x="1528560" y="378019"/>
                  </a:lnTo>
                  <a:lnTo>
                    <a:pt x="1510315" y="365728"/>
                  </a:lnTo>
                  <a:lnTo>
                    <a:pt x="1498024" y="347483"/>
                  </a:lnTo>
                  <a:lnTo>
                    <a:pt x="1493520" y="325119"/>
                  </a:lnTo>
                  <a:lnTo>
                    <a:pt x="1493520" y="95503"/>
                  </a:lnTo>
                  <a:close/>
                </a:path>
              </a:pathLst>
            </a:custGeom>
            <a:ln w="15240">
              <a:solidFill>
                <a:srgbClr val="9B31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4192" y="6169151"/>
              <a:ext cx="1426845" cy="346075"/>
            </a:xfrm>
            <a:custGeom>
              <a:avLst/>
              <a:gdLst/>
              <a:ahLst/>
              <a:cxnLst/>
              <a:rect l="l" t="t" r="r" b="b"/>
              <a:pathLst>
                <a:path w="1426845" h="346075">
                  <a:moveTo>
                    <a:pt x="0" y="57658"/>
                  </a:moveTo>
                  <a:lnTo>
                    <a:pt x="4531" y="35216"/>
                  </a:lnTo>
                  <a:lnTo>
                    <a:pt x="16889" y="16889"/>
                  </a:lnTo>
                  <a:lnTo>
                    <a:pt x="35216" y="4531"/>
                  </a:lnTo>
                  <a:lnTo>
                    <a:pt x="57657" y="0"/>
                  </a:lnTo>
                  <a:lnTo>
                    <a:pt x="1368806" y="0"/>
                  </a:lnTo>
                  <a:lnTo>
                    <a:pt x="1391263" y="4531"/>
                  </a:lnTo>
                  <a:lnTo>
                    <a:pt x="1409588" y="16889"/>
                  </a:lnTo>
                  <a:lnTo>
                    <a:pt x="1421937" y="35216"/>
                  </a:lnTo>
                  <a:lnTo>
                    <a:pt x="1426464" y="57658"/>
                  </a:lnTo>
                  <a:lnTo>
                    <a:pt x="1426464" y="288290"/>
                  </a:lnTo>
                  <a:lnTo>
                    <a:pt x="1421937" y="310731"/>
                  </a:lnTo>
                  <a:lnTo>
                    <a:pt x="1409588" y="329058"/>
                  </a:lnTo>
                  <a:lnTo>
                    <a:pt x="1391263" y="341416"/>
                  </a:lnTo>
                  <a:lnTo>
                    <a:pt x="1368806" y="345948"/>
                  </a:lnTo>
                  <a:lnTo>
                    <a:pt x="57657" y="345948"/>
                  </a:lnTo>
                  <a:lnTo>
                    <a:pt x="35216" y="341416"/>
                  </a:lnTo>
                  <a:lnTo>
                    <a:pt x="16889" y="329058"/>
                  </a:lnTo>
                  <a:lnTo>
                    <a:pt x="4531" y="310731"/>
                  </a:lnTo>
                  <a:lnTo>
                    <a:pt x="0" y="288290"/>
                  </a:lnTo>
                  <a:lnTo>
                    <a:pt x="0" y="57658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31520" y="6467855"/>
              <a:ext cx="1556004" cy="1007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3618" y="6502145"/>
              <a:ext cx="1468755" cy="0"/>
            </a:xfrm>
            <a:custGeom>
              <a:avLst/>
              <a:gdLst/>
              <a:ahLst/>
              <a:cxnLst/>
              <a:rect l="l" t="t" r="r" b="b"/>
              <a:pathLst>
                <a:path w="1468755">
                  <a:moveTo>
                    <a:pt x="0" y="0"/>
                  </a:moveTo>
                  <a:lnTo>
                    <a:pt x="1468627" y="0"/>
                  </a:lnTo>
                </a:path>
              </a:pathLst>
            </a:custGeom>
            <a:ln w="25908">
              <a:solidFill>
                <a:srgbClr val="D247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686557" y="37592"/>
            <a:ext cx="5650865" cy="928369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644525" marR="5080" indent="-632460">
              <a:lnSpc>
                <a:spcPts val="3260"/>
              </a:lnSpc>
              <a:spcBef>
                <a:spcPts val="695"/>
              </a:spcBef>
            </a:pPr>
            <a:r>
              <a:rPr sz="3200" spc="-225" dirty="0"/>
              <a:t>Principles </a:t>
            </a:r>
            <a:r>
              <a:rPr sz="3200" spc="-170" dirty="0"/>
              <a:t>of </a:t>
            </a:r>
            <a:r>
              <a:rPr sz="3200" spc="-240" dirty="0"/>
              <a:t>microbial </a:t>
            </a:r>
            <a:r>
              <a:rPr sz="3200" spc="-265" dirty="0"/>
              <a:t>cell </a:t>
            </a:r>
            <a:r>
              <a:rPr sz="3200" spc="-220" dirty="0"/>
              <a:t>structure  </a:t>
            </a:r>
            <a:r>
              <a:rPr sz="3200" spc="-200" dirty="0"/>
              <a:t>Elements </a:t>
            </a:r>
            <a:r>
              <a:rPr sz="3200" spc="-165" dirty="0"/>
              <a:t>of </a:t>
            </a:r>
            <a:r>
              <a:rPr sz="3200" spc="-155" dirty="0"/>
              <a:t>Microbial</a:t>
            </a:r>
            <a:r>
              <a:rPr sz="3200" spc="-670" dirty="0"/>
              <a:t> </a:t>
            </a:r>
            <a:r>
              <a:rPr sz="3200" spc="-204" dirty="0"/>
              <a:t>Structure</a:t>
            </a:r>
            <a:endParaRPr sz="3200"/>
          </a:p>
        </p:txBody>
      </p:sp>
      <p:sp>
        <p:nvSpPr>
          <p:cNvPr id="14" name="object 14"/>
          <p:cNvSpPr txBox="1"/>
          <p:nvPr/>
        </p:nvSpPr>
        <p:spPr>
          <a:xfrm>
            <a:off x="226263" y="1847850"/>
            <a:ext cx="4575175" cy="20140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</a:pPr>
            <a:r>
              <a:rPr sz="2000" dirty="0">
                <a:solidFill>
                  <a:srgbClr val="FF0000"/>
                </a:solidFill>
                <a:highlight>
                  <a:srgbClr val="FFFF00"/>
                </a:highlight>
                <a:latin typeface="Carlito"/>
                <a:cs typeface="Carlito"/>
              </a:rPr>
              <a:t>All </a:t>
            </a:r>
            <a:r>
              <a:rPr sz="2000" spc="-5" dirty="0">
                <a:solidFill>
                  <a:srgbClr val="404040"/>
                </a:solidFill>
                <a:highlight>
                  <a:srgbClr val="FFFF00"/>
                </a:highlight>
                <a:latin typeface="Carlito"/>
                <a:cs typeface="Carlito"/>
              </a:rPr>
              <a:t>cells(Eukaryote </a:t>
            </a:r>
            <a:r>
              <a:rPr sz="2000" dirty="0">
                <a:solidFill>
                  <a:srgbClr val="404040"/>
                </a:solidFill>
                <a:highlight>
                  <a:srgbClr val="FFFF00"/>
                </a:highlight>
                <a:latin typeface="Carlito"/>
                <a:cs typeface="Carlito"/>
              </a:rPr>
              <a:t>and </a:t>
            </a:r>
            <a:r>
              <a:rPr sz="2000" spc="-15" dirty="0">
                <a:solidFill>
                  <a:srgbClr val="404040"/>
                </a:solidFill>
                <a:highlight>
                  <a:srgbClr val="FFFF00"/>
                </a:highlight>
                <a:latin typeface="Carlito"/>
                <a:cs typeface="Carlito"/>
              </a:rPr>
              <a:t>Prokaryote) </a:t>
            </a:r>
            <a:r>
              <a:rPr sz="2000" spc="-20" dirty="0">
                <a:solidFill>
                  <a:srgbClr val="404040"/>
                </a:solidFill>
                <a:highlight>
                  <a:srgbClr val="FFFF00"/>
                </a:highlight>
                <a:latin typeface="Carlito"/>
                <a:cs typeface="Carlito"/>
              </a:rPr>
              <a:t>have</a:t>
            </a:r>
            <a:r>
              <a:rPr sz="2000" spc="25" dirty="0">
                <a:solidFill>
                  <a:srgbClr val="404040"/>
                </a:solidFill>
                <a:highlight>
                  <a:srgbClr val="FFFF00"/>
                </a:highlight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404040"/>
                </a:solidFill>
                <a:highlight>
                  <a:srgbClr val="FFFF00"/>
                </a:highlight>
                <a:latin typeface="Carlito"/>
                <a:cs typeface="Carlito"/>
              </a:rPr>
              <a:t>the</a:t>
            </a:r>
            <a:endParaRPr sz="2000" dirty="0">
              <a:highlight>
                <a:srgbClr val="FFFF00"/>
              </a:highlight>
              <a:latin typeface="Carlito"/>
              <a:cs typeface="Carlito"/>
            </a:endParaRPr>
          </a:p>
          <a:p>
            <a:pPr marL="12700">
              <a:lnSpc>
                <a:spcPts val="2280"/>
              </a:lnSpc>
            </a:pPr>
            <a:r>
              <a:rPr sz="2000" spc="-10" dirty="0">
                <a:solidFill>
                  <a:srgbClr val="404040"/>
                </a:solidFill>
                <a:highlight>
                  <a:srgbClr val="FFFF00"/>
                </a:highlight>
                <a:latin typeface="Carlito"/>
                <a:cs typeface="Carlito"/>
              </a:rPr>
              <a:t>following </a:t>
            </a:r>
            <a:r>
              <a:rPr sz="2000" dirty="0">
                <a:solidFill>
                  <a:srgbClr val="404040"/>
                </a:solidFill>
                <a:highlight>
                  <a:srgbClr val="FFFF00"/>
                </a:highlight>
                <a:latin typeface="Carlito"/>
                <a:cs typeface="Carlito"/>
              </a:rPr>
              <a:t>in</a:t>
            </a:r>
            <a:r>
              <a:rPr sz="2000" spc="-15" dirty="0">
                <a:solidFill>
                  <a:srgbClr val="404040"/>
                </a:solidFill>
                <a:highlight>
                  <a:srgbClr val="FFFF00"/>
                </a:highlight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highlight>
                  <a:srgbClr val="FFFF00"/>
                </a:highlight>
                <a:latin typeface="Carlito"/>
                <a:cs typeface="Carlito"/>
              </a:rPr>
              <a:t>common:</a:t>
            </a:r>
            <a:endParaRPr sz="2000" dirty="0">
              <a:highlight>
                <a:srgbClr val="FFFF00"/>
              </a:highlight>
              <a:latin typeface="Carlito"/>
              <a:cs typeface="Carlito"/>
            </a:endParaRPr>
          </a:p>
          <a:p>
            <a:pPr marL="1001394" indent="-457834">
              <a:lnSpc>
                <a:spcPct val="100000"/>
              </a:lnSpc>
              <a:spcBef>
                <a:spcPts val="155"/>
              </a:spcBef>
              <a:buClr>
                <a:srgbClr val="D24717"/>
              </a:buClr>
              <a:buAutoNum type="arabicPeriod"/>
              <a:tabLst>
                <a:tab pos="1001394" algn="l"/>
                <a:tab pos="1002030" algn="l"/>
              </a:tabLst>
            </a:pPr>
            <a:r>
              <a:rPr sz="1800" spc="-5" dirty="0">
                <a:solidFill>
                  <a:srgbClr val="404040"/>
                </a:solidFill>
                <a:latin typeface="Carlito"/>
                <a:cs typeface="Carlito"/>
              </a:rPr>
              <a:t>Cytoplasmic</a:t>
            </a:r>
            <a:r>
              <a:rPr sz="1800" spc="3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membrane</a:t>
            </a:r>
            <a:endParaRPr sz="2000" dirty="0">
              <a:latin typeface="Carlito"/>
              <a:cs typeface="Carlito"/>
            </a:endParaRPr>
          </a:p>
          <a:p>
            <a:pPr marL="1001394" indent="-457834">
              <a:lnSpc>
                <a:spcPct val="100000"/>
              </a:lnSpc>
              <a:spcBef>
                <a:spcPts val="360"/>
              </a:spcBef>
              <a:buClr>
                <a:srgbClr val="D24717"/>
              </a:buClr>
              <a:buAutoNum type="arabicPeriod"/>
              <a:tabLst>
                <a:tab pos="1001394" algn="l"/>
                <a:tab pos="1002030" algn="l"/>
              </a:tabLst>
            </a:pP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Cytoplasm</a:t>
            </a:r>
            <a:endParaRPr sz="2000" dirty="0">
              <a:latin typeface="Carlito"/>
              <a:cs typeface="Carlito"/>
            </a:endParaRPr>
          </a:p>
          <a:p>
            <a:pPr marL="1001394" indent="-457834">
              <a:lnSpc>
                <a:spcPct val="100000"/>
              </a:lnSpc>
              <a:spcBef>
                <a:spcPts val="360"/>
              </a:spcBef>
              <a:buClr>
                <a:srgbClr val="D24717"/>
              </a:buClr>
              <a:buAutoNum type="arabicPeriod"/>
              <a:tabLst>
                <a:tab pos="1001394" algn="l"/>
                <a:tab pos="1002030" algn="l"/>
              </a:tabLst>
            </a:pPr>
            <a:r>
              <a:rPr sz="2000" dirty="0">
                <a:solidFill>
                  <a:srgbClr val="404040"/>
                </a:solidFill>
                <a:latin typeface="Carlito"/>
                <a:cs typeface="Carlito"/>
              </a:rPr>
              <a:t>Ribosomes</a:t>
            </a:r>
            <a:endParaRPr sz="2000" dirty="0">
              <a:latin typeface="Carlito"/>
              <a:cs typeface="Carlito"/>
            </a:endParaRPr>
          </a:p>
          <a:p>
            <a:pPr marL="1001394" indent="-457834">
              <a:lnSpc>
                <a:spcPct val="100000"/>
              </a:lnSpc>
              <a:spcBef>
                <a:spcPts val="360"/>
              </a:spcBef>
              <a:buClr>
                <a:srgbClr val="D24717"/>
              </a:buClr>
              <a:buAutoNum type="arabicPeriod"/>
              <a:tabLst>
                <a:tab pos="1001394" algn="l"/>
                <a:tab pos="1002030" algn="l"/>
              </a:tabLst>
            </a:pPr>
            <a:r>
              <a:rPr sz="2000" spc="-5" dirty="0">
                <a:solidFill>
                  <a:srgbClr val="404040"/>
                </a:solidFill>
                <a:latin typeface="Carlito"/>
                <a:cs typeface="Carlito"/>
              </a:rPr>
              <a:t>Genetic</a:t>
            </a:r>
            <a:r>
              <a:rPr sz="2000" spc="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rlito"/>
                <a:cs typeface="Carlito"/>
              </a:rPr>
              <a:t>materials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142412"/>
            <a:ext cx="9220200" cy="104140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 marR="5080" indent="1344295" algn="ctr">
              <a:lnSpc>
                <a:spcPts val="3670"/>
              </a:lnSpc>
              <a:spcBef>
                <a:spcPts val="765"/>
              </a:spcBef>
            </a:pPr>
            <a:r>
              <a:rPr sz="3200" b="1" spc="-265" dirty="0">
                <a:solidFill>
                  <a:srgbClr val="C00000"/>
                </a:solidFill>
                <a:latin typeface="+mn-lt"/>
              </a:rPr>
              <a:t>Eukaryotic </a:t>
            </a:r>
            <a:r>
              <a:rPr sz="3200" b="1" spc="-290" dirty="0">
                <a:solidFill>
                  <a:srgbClr val="C00000"/>
                </a:solidFill>
                <a:latin typeface="+mn-lt"/>
              </a:rPr>
              <a:t>Cell </a:t>
            </a:r>
            <a:r>
              <a:rPr sz="3200" b="1" spc="-245" dirty="0">
                <a:solidFill>
                  <a:srgbClr val="C00000"/>
                </a:solidFill>
                <a:latin typeface="+mn-lt"/>
              </a:rPr>
              <a:t>Structure  </a:t>
            </a:r>
            <a:br>
              <a:rPr lang="en-US" sz="3200" b="1" spc="-245" dirty="0">
                <a:solidFill>
                  <a:srgbClr val="C00000"/>
                </a:solidFill>
                <a:latin typeface="+mn-lt"/>
              </a:rPr>
            </a:br>
            <a:r>
              <a:rPr lang="en-US" sz="3200" b="1" spc="-245" dirty="0">
                <a:solidFill>
                  <a:srgbClr val="C00000"/>
                </a:solidFill>
                <a:latin typeface="+mn-lt"/>
              </a:rPr>
              <a:t>                 </a:t>
            </a:r>
            <a:r>
              <a:rPr sz="3200" b="1" spc="-229" dirty="0">
                <a:solidFill>
                  <a:srgbClr val="C00000"/>
                </a:solidFill>
                <a:highlight>
                  <a:srgbClr val="FFFF00"/>
                </a:highlight>
                <a:latin typeface="+mn-lt"/>
              </a:rPr>
              <a:t>Cytoplasmic </a:t>
            </a:r>
            <a:r>
              <a:rPr sz="3200" b="1" spc="-210" dirty="0">
                <a:solidFill>
                  <a:srgbClr val="C00000"/>
                </a:solidFill>
                <a:highlight>
                  <a:srgbClr val="FFFF00"/>
                </a:highlight>
                <a:latin typeface="+mn-lt"/>
              </a:rPr>
              <a:t>membrane </a:t>
            </a:r>
            <a:r>
              <a:rPr sz="3200" b="1" spc="-180" dirty="0">
                <a:solidFill>
                  <a:srgbClr val="C00000"/>
                </a:solidFill>
                <a:highlight>
                  <a:srgbClr val="FFFF00"/>
                </a:highlight>
                <a:latin typeface="+mn-lt"/>
              </a:rPr>
              <a:t>and</a:t>
            </a:r>
            <a:r>
              <a:rPr sz="3200" b="1" spc="-705" dirty="0">
                <a:solidFill>
                  <a:srgbClr val="C00000"/>
                </a:solidFill>
                <a:highlight>
                  <a:srgbClr val="FFFF00"/>
                </a:highlight>
                <a:latin typeface="+mn-lt"/>
              </a:rPr>
              <a:t> </a:t>
            </a:r>
            <a:r>
              <a:rPr sz="3200" b="1" spc="-220" dirty="0">
                <a:solidFill>
                  <a:srgbClr val="C00000"/>
                </a:solidFill>
                <a:highlight>
                  <a:srgbClr val="FFFF00"/>
                </a:highlight>
                <a:latin typeface="+mn-lt"/>
              </a:rPr>
              <a:t>Cytoplasm</a:t>
            </a:r>
            <a:endParaRPr sz="3200" b="1" dirty="0">
              <a:solidFill>
                <a:srgbClr val="C00000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950" y="1600682"/>
            <a:ext cx="10302240" cy="4224875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267335" indent="-255270">
              <a:lnSpc>
                <a:spcPct val="100000"/>
              </a:lnSpc>
              <a:spcBef>
                <a:spcPts val="1505"/>
              </a:spcBef>
              <a:buAutoNum type="arabicPeriod"/>
              <a:tabLst>
                <a:tab pos="267970" algn="l"/>
              </a:tabLst>
            </a:pPr>
            <a:r>
              <a:rPr sz="2400" b="1" u="sng" spc="-5" dirty="0">
                <a:solidFill>
                  <a:srgbClr val="C00000"/>
                </a:solidFill>
                <a:latin typeface="Carlito"/>
                <a:cs typeface="Carlito"/>
              </a:rPr>
              <a:t>Cytoplasmic</a:t>
            </a:r>
            <a:r>
              <a:rPr sz="2400" b="1" u="sng" spc="-3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2400" b="1" u="sng" spc="-10" dirty="0">
                <a:solidFill>
                  <a:srgbClr val="C00000"/>
                </a:solidFill>
                <a:latin typeface="Carlito"/>
                <a:cs typeface="Carlito"/>
              </a:rPr>
              <a:t>membrane:</a:t>
            </a:r>
            <a:endParaRPr sz="2400" b="1" u="sng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2400" spc="-15" dirty="0">
                <a:solidFill>
                  <a:srgbClr val="404040"/>
                </a:solidFill>
                <a:latin typeface="Carlito"/>
                <a:cs typeface="Carlito"/>
              </a:rPr>
              <a:t>separates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the inside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of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the cell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(cytoplasm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) </a:t>
            </a:r>
            <a:r>
              <a:rPr sz="2400" spc="-15" dirty="0">
                <a:solidFill>
                  <a:srgbClr val="404040"/>
                </a:solidFill>
                <a:latin typeface="Carlito"/>
                <a:cs typeface="Carlito"/>
              </a:rPr>
              <a:t>from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the</a:t>
            </a:r>
            <a:r>
              <a:rPr sz="2400" spc="3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outside.</a:t>
            </a:r>
            <a:endParaRPr sz="2400" dirty="0">
              <a:latin typeface="Carlito"/>
              <a:cs typeface="Carlito"/>
            </a:endParaRPr>
          </a:p>
          <a:p>
            <a:pPr marL="267335" indent="-255270">
              <a:lnSpc>
                <a:spcPct val="100000"/>
              </a:lnSpc>
              <a:spcBef>
                <a:spcPts val="1390"/>
              </a:spcBef>
              <a:buAutoNum type="arabicPeriod" startAt="2"/>
              <a:tabLst>
                <a:tab pos="267970" algn="l"/>
              </a:tabLst>
            </a:pPr>
            <a:r>
              <a:rPr sz="2400" b="1" spc="-5" dirty="0">
                <a:solidFill>
                  <a:srgbClr val="C00000"/>
                </a:solidFill>
                <a:latin typeface="Carlito"/>
                <a:cs typeface="Carlito"/>
              </a:rPr>
              <a:t>Cytoplasm:</a:t>
            </a:r>
            <a:endParaRPr sz="2400" dirty="0">
              <a:latin typeface="Carlito"/>
              <a:cs typeface="Carlito"/>
            </a:endParaRPr>
          </a:p>
          <a:p>
            <a:pPr marL="68580">
              <a:lnSpc>
                <a:spcPct val="100000"/>
              </a:lnSpc>
              <a:spcBef>
                <a:spcPts val="1405"/>
              </a:spcBef>
            </a:pP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is </a:t>
            </a:r>
            <a:r>
              <a:rPr sz="2400" b="1" dirty="0">
                <a:solidFill>
                  <a:srgbClr val="C00000"/>
                </a:solidFill>
                <a:latin typeface="Carlito"/>
                <a:cs typeface="Carlito"/>
              </a:rPr>
              <a:t>an aqueous </a:t>
            </a:r>
            <a:r>
              <a:rPr sz="2400" b="1" spc="-10" dirty="0">
                <a:solidFill>
                  <a:srgbClr val="C00000"/>
                </a:solidFill>
                <a:latin typeface="Carlito"/>
                <a:cs typeface="Carlito"/>
              </a:rPr>
              <a:t>mixture </a:t>
            </a:r>
            <a:r>
              <a:rPr sz="2400" b="1" spc="-5" dirty="0">
                <a:solidFill>
                  <a:srgbClr val="C00000"/>
                </a:solidFill>
                <a:latin typeface="Carlito"/>
                <a:cs typeface="Carlito"/>
              </a:rPr>
              <a:t>of macromolecules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– </a:t>
            </a:r>
            <a:r>
              <a:rPr sz="2400" b="1" spc="-10" dirty="0">
                <a:solidFill>
                  <a:srgbClr val="404040"/>
                </a:solidFill>
                <a:latin typeface="Carlito"/>
                <a:cs typeface="Carlito"/>
              </a:rPr>
              <a:t>proteins, </a:t>
            </a:r>
            <a:r>
              <a:rPr sz="2400" b="1" spc="-5" dirty="0">
                <a:solidFill>
                  <a:srgbClr val="404040"/>
                </a:solidFill>
                <a:latin typeface="Carlito"/>
                <a:cs typeface="Carlito"/>
              </a:rPr>
              <a:t>lipids, </a:t>
            </a:r>
            <a:r>
              <a:rPr sz="2400" b="1" dirty="0">
                <a:solidFill>
                  <a:srgbClr val="404040"/>
                </a:solidFill>
                <a:latin typeface="Carlito"/>
                <a:cs typeface="Carlito"/>
              </a:rPr>
              <a:t>nucleus acids and </a:t>
            </a:r>
            <a:r>
              <a:rPr sz="2400" b="1" spc="-5" dirty="0">
                <a:solidFill>
                  <a:srgbClr val="404040"/>
                </a:solidFill>
                <a:latin typeface="Carlito"/>
                <a:cs typeface="Carlito"/>
              </a:rPr>
              <a:t>polysaccharides-</a:t>
            </a:r>
            <a:r>
              <a:rPr sz="2400" b="1" spc="125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404040"/>
                </a:solidFill>
                <a:latin typeface="Carlito"/>
                <a:cs typeface="Carlito"/>
              </a:rPr>
              <a:t>and</a:t>
            </a:r>
            <a:r>
              <a:rPr lang="en-US" sz="2400" b="1" dirty="0"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Carlito"/>
                <a:cs typeface="Carlito"/>
              </a:rPr>
              <a:t>small </a:t>
            </a:r>
            <a:r>
              <a:rPr sz="2400" b="1" spc="-10" dirty="0">
                <a:solidFill>
                  <a:srgbClr val="404040"/>
                </a:solidFill>
                <a:latin typeface="Carlito"/>
                <a:cs typeface="Carlito"/>
              </a:rPr>
              <a:t>organic</a:t>
            </a:r>
            <a:r>
              <a:rPr sz="2400" b="1" spc="-5" dirty="0">
                <a:solidFill>
                  <a:srgbClr val="404040"/>
                </a:solidFill>
                <a:latin typeface="Carlito"/>
                <a:cs typeface="Carlito"/>
              </a:rPr>
              <a:t> molecules.</a:t>
            </a:r>
            <a:endParaRPr sz="2400" b="1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10"/>
              </a:spcBef>
            </a:pP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The Eukaryotic cytoplasm </a:t>
            </a:r>
            <a:r>
              <a:rPr sz="2400" dirty="0">
                <a:solidFill>
                  <a:srgbClr val="404040"/>
                </a:solidFill>
                <a:latin typeface="Carlito"/>
                <a:cs typeface="Carlito"/>
              </a:rPr>
              <a:t>is a </a:t>
            </a:r>
            <a:r>
              <a:rPr sz="2400" spc="-10" dirty="0">
                <a:solidFill>
                  <a:srgbClr val="404040"/>
                </a:solidFill>
                <a:latin typeface="Carlito"/>
                <a:cs typeface="Carlito"/>
              </a:rPr>
              <a:t>complex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internal</a:t>
            </a:r>
            <a:r>
              <a:rPr sz="2400" spc="-30" dirty="0">
                <a:solidFill>
                  <a:srgbClr val="404040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rlito"/>
                <a:cs typeface="Carlito"/>
              </a:rPr>
              <a:t>structure.</a:t>
            </a:r>
            <a:endParaRPr sz="2400" dirty="0">
              <a:latin typeface="Carlito"/>
              <a:cs typeface="Carlito"/>
            </a:endParaRPr>
          </a:p>
          <a:p>
            <a:pPr marL="3244850" lvl="1" indent="-206375">
              <a:lnSpc>
                <a:spcPct val="100000"/>
              </a:lnSpc>
              <a:spcBef>
                <a:spcPts val="1390"/>
              </a:spcBef>
              <a:buClr>
                <a:srgbClr val="D24717"/>
              </a:buClr>
              <a:buFont typeface="Arial"/>
              <a:buChar char="•"/>
              <a:tabLst>
                <a:tab pos="3245485" algn="l"/>
              </a:tabLst>
            </a:pPr>
            <a:r>
              <a:rPr sz="2400" b="1" u="sng" dirty="0">
                <a:solidFill>
                  <a:srgbClr val="C00000"/>
                </a:solidFill>
                <a:highlight>
                  <a:srgbClr val="00FFFF"/>
                </a:highlight>
                <a:latin typeface="Carlito"/>
                <a:cs typeface="Carlito"/>
              </a:rPr>
              <a:t>Cytosol</a:t>
            </a:r>
            <a:r>
              <a:rPr sz="2400" dirty="0">
                <a:solidFill>
                  <a:srgbClr val="C00000"/>
                </a:solidFill>
                <a:highlight>
                  <a:srgbClr val="00FFFF"/>
                </a:highlight>
                <a:latin typeface="Carlito"/>
                <a:cs typeface="Carlito"/>
              </a:rPr>
              <a:t> is the </a:t>
            </a:r>
            <a:r>
              <a:rPr sz="2400" spc="-5" dirty="0">
                <a:solidFill>
                  <a:srgbClr val="C00000"/>
                </a:solidFill>
                <a:highlight>
                  <a:srgbClr val="00FFFF"/>
                </a:highlight>
                <a:latin typeface="Carlito"/>
                <a:cs typeface="Carlito"/>
              </a:rPr>
              <a:t>fluid portion of cytoplasm</a:t>
            </a:r>
            <a:r>
              <a:rPr sz="2400" spc="-65" dirty="0">
                <a:solidFill>
                  <a:srgbClr val="C00000"/>
                </a:solidFill>
                <a:highlight>
                  <a:srgbClr val="00FFFF"/>
                </a:highlight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C00000"/>
                </a:solidFill>
                <a:highlight>
                  <a:srgbClr val="00FFFF"/>
                </a:highlight>
                <a:latin typeface="Carlito"/>
                <a:cs typeface="Carlito"/>
              </a:rPr>
              <a:t>.</a:t>
            </a:r>
          </a:p>
          <a:p>
            <a:pPr marL="4415790" lvl="2" indent="-92075">
              <a:lnSpc>
                <a:spcPct val="100000"/>
              </a:lnSpc>
              <a:spcBef>
                <a:spcPts val="1405"/>
              </a:spcBef>
              <a:buClr>
                <a:srgbClr val="D24717"/>
              </a:buClr>
              <a:buSzPct val="95000"/>
              <a:buFont typeface="Arial"/>
              <a:buChar char="•"/>
              <a:tabLst>
                <a:tab pos="4416425" algn="l"/>
              </a:tabLst>
            </a:pPr>
            <a:r>
              <a:rPr sz="2400" spc="-5" dirty="0">
                <a:solidFill>
                  <a:srgbClr val="C00000"/>
                </a:solidFill>
                <a:highlight>
                  <a:srgbClr val="00FFFF"/>
                </a:highlight>
                <a:latin typeface="Carlito"/>
                <a:cs typeface="Carlito"/>
              </a:rPr>
              <a:t>Cell</a:t>
            </a:r>
            <a:r>
              <a:rPr sz="2400" spc="-15" dirty="0">
                <a:solidFill>
                  <a:srgbClr val="C00000"/>
                </a:solidFill>
                <a:highlight>
                  <a:srgbClr val="00FFFF"/>
                </a:highlight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C00000"/>
                </a:solidFill>
                <a:highlight>
                  <a:srgbClr val="00FFFF"/>
                </a:highlight>
                <a:latin typeface="Carlito"/>
                <a:cs typeface="Carlito"/>
              </a:rPr>
              <a:t>cytoskeleton</a:t>
            </a:r>
            <a:endParaRPr sz="2400" dirty="0">
              <a:solidFill>
                <a:srgbClr val="C00000"/>
              </a:solidFill>
              <a:highlight>
                <a:srgbClr val="00FFFF"/>
              </a:highlight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5224" y="228600"/>
            <a:ext cx="478155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Eukaryotic Cell Structure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81000" y="450135"/>
            <a:ext cx="11248948" cy="58528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95"/>
              </a:spcBef>
            </a:pPr>
            <a:r>
              <a:rPr sz="1800" spc="-10" dirty="0">
                <a:highlight>
                  <a:srgbClr val="FFFF00"/>
                </a:highlight>
              </a:rPr>
              <a:t>Cell</a:t>
            </a:r>
            <a:r>
              <a:rPr sz="1800" spc="-20" dirty="0">
                <a:highlight>
                  <a:srgbClr val="FFFF00"/>
                </a:highlight>
              </a:rPr>
              <a:t> </a:t>
            </a:r>
            <a:r>
              <a:rPr sz="1800" spc="-15" dirty="0">
                <a:highlight>
                  <a:srgbClr val="FFFF00"/>
                </a:highlight>
              </a:rPr>
              <a:t>Cytoskeleton</a:t>
            </a:r>
          </a:p>
          <a:p>
            <a:pPr marL="95250">
              <a:lnSpc>
                <a:spcPct val="100000"/>
              </a:lnSpc>
              <a:spcBef>
                <a:spcPts val="45"/>
              </a:spcBef>
            </a:pPr>
            <a:endParaRPr sz="1800" dirty="0"/>
          </a:p>
          <a:p>
            <a:pPr marL="107950">
              <a:lnSpc>
                <a:spcPct val="100000"/>
              </a:lnSpc>
            </a:pPr>
            <a:r>
              <a:rPr sz="1800" u="none" spc="-5" dirty="0">
                <a:solidFill>
                  <a:srgbClr val="D24717"/>
                </a:solidFill>
                <a:latin typeface="+mn-lt"/>
                <a:cs typeface="Courier New"/>
              </a:rPr>
              <a:t>o</a:t>
            </a:r>
            <a:r>
              <a:rPr sz="1800" u="none" spc="-5" dirty="0">
                <a:latin typeface="+mn-lt"/>
                <a:cs typeface="Carlito"/>
              </a:rPr>
              <a:t>The </a:t>
            </a:r>
            <a:r>
              <a:rPr sz="1800" u="none" spc="-10" dirty="0">
                <a:latin typeface="+mn-lt"/>
                <a:cs typeface="Carlito"/>
              </a:rPr>
              <a:t>internal structural network comes </a:t>
            </a:r>
            <a:r>
              <a:rPr sz="1800" u="none" spc="-15" dirty="0">
                <a:latin typeface="+mn-lt"/>
                <a:cs typeface="Carlito"/>
              </a:rPr>
              <a:t>from </a:t>
            </a:r>
            <a:r>
              <a:rPr sz="1800" u="none" spc="-10" dirty="0">
                <a:latin typeface="+mn-lt"/>
                <a:cs typeface="Carlito"/>
              </a:rPr>
              <a:t>proteins that </a:t>
            </a:r>
            <a:r>
              <a:rPr sz="1800" u="none" spc="-15" dirty="0">
                <a:latin typeface="+mn-lt"/>
                <a:cs typeface="Carlito"/>
              </a:rPr>
              <a:t>formed </a:t>
            </a:r>
            <a:r>
              <a:rPr sz="1800" u="none" spc="-5" dirty="0">
                <a:latin typeface="+mn-lt"/>
                <a:cs typeface="Carlito"/>
              </a:rPr>
              <a:t>filamentous </a:t>
            </a:r>
            <a:r>
              <a:rPr sz="1800" u="none" spc="-10" dirty="0">
                <a:latin typeface="+mn-lt"/>
                <a:cs typeface="Carlito"/>
              </a:rPr>
              <a:t>structures </a:t>
            </a:r>
            <a:r>
              <a:rPr sz="1800" u="none" spc="-5" dirty="0">
                <a:latin typeface="+mn-lt"/>
                <a:cs typeface="Carlito"/>
              </a:rPr>
              <a:t>called </a:t>
            </a:r>
            <a:r>
              <a:rPr sz="1800" i="1" u="none" spc="-5" dirty="0">
                <a:latin typeface="+mn-lt"/>
                <a:cs typeface="Carlito"/>
              </a:rPr>
              <a:t>microtubules , microfilaments</a:t>
            </a:r>
            <a:r>
              <a:rPr sz="1800" i="1" u="none" spc="325" dirty="0">
                <a:latin typeface="+mn-lt"/>
                <a:cs typeface="Carlito"/>
              </a:rPr>
              <a:t> </a:t>
            </a:r>
            <a:r>
              <a:rPr sz="1800" u="none" spc="-5" dirty="0">
                <a:latin typeface="+mn-lt"/>
                <a:cs typeface="Carlito"/>
              </a:rPr>
              <a:t>and</a:t>
            </a:r>
            <a:r>
              <a:rPr lang="en-US" sz="1800" u="none" spc="-5" dirty="0">
                <a:latin typeface="+mn-lt"/>
                <a:cs typeface="Carlito"/>
              </a:rPr>
              <a:t> </a:t>
            </a:r>
            <a:r>
              <a:rPr sz="1800" i="1" u="none" spc="-10" dirty="0">
                <a:latin typeface="+mn-lt"/>
                <a:cs typeface="Carlito"/>
              </a:rPr>
              <a:t>intermediate</a:t>
            </a:r>
            <a:r>
              <a:rPr sz="1800" i="1" u="none" spc="10" dirty="0">
                <a:latin typeface="+mn-lt"/>
                <a:cs typeface="Carlito"/>
              </a:rPr>
              <a:t> </a:t>
            </a:r>
            <a:r>
              <a:rPr sz="1800" i="1" u="none" spc="-10" dirty="0">
                <a:latin typeface="+mn-lt"/>
                <a:cs typeface="Carlito"/>
              </a:rPr>
              <a:t>filaments</a:t>
            </a:r>
            <a:endParaRPr sz="1800" i="1" u="none" spc="-10" dirty="0">
              <a:latin typeface="Carlito"/>
              <a:cs typeface="Carlito"/>
            </a:endParaRPr>
          </a:p>
          <a:p>
            <a:pPr marL="95250">
              <a:lnSpc>
                <a:spcPct val="100000"/>
              </a:lnSpc>
              <a:spcBef>
                <a:spcPts val="35"/>
              </a:spcBef>
            </a:pPr>
            <a:endParaRPr sz="1800" dirty="0">
              <a:latin typeface="Carlito"/>
              <a:cs typeface="Carlito"/>
            </a:endParaRPr>
          </a:p>
          <a:p>
            <a:pPr marL="107950">
              <a:lnSpc>
                <a:spcPct val="100000"/>
              </a:lnSpc>
            </a:pPr>
            <a:r>
              <a:rPr sz="1800" u="none" spc="-35" dirty="0">
                <a:solidFill>
                  <a:srgbClr val="D24717"/>
                </a:solidFill>
                <a:highlight>
                  <a:srgbClr val="FFFF00"/>
                </a:highlight>
                <a:latin typeface="Courier New"/>
                <a:cs typeface="Courier New"/>
              </a:rPr>
              <a:t>o</a:t>
            </a:r>
            <a:r>
              <a:rPr sz="1800" u="none" spc="-35" dirty="0">
                <a:highlight>
                  <a:srgbClr val="FFFF00"/>
                </a:highlight>
                <a:latin typeface="Carlito"/>
                <a:cs typeface="Carlito"/>
              </a:rPr>
              <a:t>Together, </a:t>
            </a:r>
            <a:r>
              <a:rPr sz="1800" u="none" spc="-5" dirty="0">
                <a:highlight>
                  <a:srgbClr val="FFFF00"/>
                </a:highlight>
                <a:latin typeface="Carlito"/>
                <a:cs typeface="Carlito"/>
              </a:rPr>
              <a:t>these </a:t>
            </a:r>
            <a:r>
              <a:rPr sz="1800" u="none" spc="-10" dirty="0">
                <a:highlight>
                  <a:srgbClr val="FFFF00"/>
                </a:highlight>
                <a:latin typeface="Carlito"/>
                <a:cs typeface="Carlito"/>
              </a:rPr>
              <a:t>structures </a:t>
            </a:r>
            <a:r>
              <a:rPr sz="1800" u="none" spc="-15" dirty="0">
                <a:highlight>
                  <a:srgbClr val="FFFF00"/>
                </a:highlight>
                <a:latin typeface="Carlito"/>
                <a:cs typeface="Carlito"/>
              </a:rPr>
              <a:t>from </a:t>
            </a:r>
            <a:r>
              <a:rPr sz="1800" u="none" spc="-5" dirty="0">
                <a:highlight>
                  <a:srgbClr val="FFFF00"/>
                </a:highlight>
                <a:latin typeface="Carlito"/>
                <a:cs typeface="Carlito"/>
              </a:rPr>
              <a:t>the </a:t>
            </a:r>
            <a:r>
              <a:rPr sz="1800" i="1" u="none" spc="-10" dirty="0">
                <a:highlight>
                  <a:srgbClr val="FFFF00"/>
                </a:highlight>
                <a:latin typeface="Carlito"/>
                <a:cs typeface="Carlito"/>
              </a:rPr>
              <a:t>cell </a:t>
            </a:r>
            <a:r>
              <a:rPr sz="1800" i="1" u="none" spc="-15" dirty="0">
                <a:highlight>
                  <a:srgbClr val="FFFF00"/>
                </a:highlight>
                <a:latin typeface="Carlito"/>
                <a:cs typeface="Carlito"/>
              </a:rPr>
              <a:t>cytoskeleton</a:t>
            </a:r>
            <a:r>
              <a:rPr sz="1800" i="1" u="none" spc="155" dirty="0">
                <a:highlight>
                  <a:srgbClr val="FFFF00"/>
                </a:highlight>
                <a:latin typeface="Carlito"/>
                <a:cs typeface="Carlito"/>
              </a:rPr>
              <a:t> </a:t>
            </a:r>
            <a:r>
              <a:rPr sz="1800" i="1" u="none" spc="-5" dirty="0">
                <a:highlight>
                  <a:srgbClr val="FFFF00"/>
                </a:highlight>
                <a:latin typeface="Carlito"/>
                <a:cs typeface="Carlito"/>
              </a:rPr>
              <a:t>.</a:t>
            </a:r>
          </a:p>
          <a:p>
            <a:pPr marL="199390" marR="5080" indent="-91440">
              <a:lnSpc>
                <a:spcPct val="150100"/>
              </a:lnSpc>
              <a:spcBef>
                <a:spcPts val="1400"/>
              </a:spcBef>
            </a:pPr>
            <a:r>
              <a:rPr sz="1800" u="none" spc="-5" dirty="0">
                <a:solidFill>
                  <a:schemeClr val="accent4">
                    <a:lumMod val="75000"/>
                  </a:schemeClr>
                </a:solidFill>
                <a:latin typeface="Courier New"/>
                <a:cs typeface="Courier New"/>
              </a:rPr>
              <a:t>o</a:t>
            </a:r>
            <a:r>
              <a:rPr sz="1800" u="none" spc="-5" dirty="0">
                <a:solidFill>
                  <a:schemeClr val="accent4">
                    <a:lumMod val="75000"/>
                  </a:schemeClr>
                </a:solidFill>
                <a:latin typeface="Carlito"/>
                <a:cs typeface="Carlito"/>
              </a:rPr>
              <a:t>The </a:t>
            </a:r>
            <a:r>
              <a:rPr sz="1800" u="none" spc="-10" dirty="0">
                <a:solidFill>
                  <a:schemeClr val="accent4">
                    <a:lumMod val="75000"/>
                  </a:schemeClr>
                </a:solidFill>
                <a:latin typeface="Carlito"/>
                <a:cs typeface="Carlito"/>
              </a:rPr>
              <a:t>term </a:t>
            </a:r>
            <a:r>
              <a:rPr sz="1800" u="none" spc="-15" dirty="0">
                <a:solidFill>
                  <a:schemeClr val="accent4">
                    <a:lumMod val="75000"/>
                  </a:schemeClr>
                </a:solidFill>
                <a:latin typeface="Carlito"/>
                <a:cs typeface="Carlito"/>
              </a:rPr>
              <a:t>cytoskeleton </a:t>
            </a:r>
            <a:r>
              <a:rPr sz="1800" u="none" spc="-5" dirty="0">
                <a:solidFill>
                  <a:schemeClr val="accent4">
                    <a:lumMod val="75000"/>
                  </a:schemeClr>
                </a:solidFill>
                <a:latin typeface="Carlito"/>
                <a:cs typeface="Carlito"/>
              </a:rPr>
              <a:t>is a </a:t>
            </a:r>
            <a:r>
              <a:rPr sz="1800" u="none" spc="-10" dirty="0">
                <a:solidFill>
                  <a:schemeClr val="accent4">
                    <a:lumMod val="75000"/>
                  </a:schemeClr>
                </a:solidFill>
                <a:latin typeface="Carlito"/>
                <a:cs typeface="Carlito"/>
              </a:rPr>
              <a:t>collective term </a:t>
            </a:r>
            <a:r>
              <a:rPr sz="1800" u="none" spc="-15" dirty="0">
                <a:solidFill>
                  <a:schemeClr val="accent4">
                    <a:lumMod val="75000"/>
                  </a:schemeClr>
                </a:solidFill>
                <a:latin typeface="Carlito"/>
                <a:cs typeface="Carlito"/>
              </a:rPr>
              <a:t>for </a:t>
            </a:r>
            <a:r>
              <a:rPr sz="1800" u="none" spc="-5" dirty="0">
                <a:solidFill>
                  <a:schemeClr val="accent4">
                    <a:lumMod val="75000"/>
                  </a:schemeClr>
                </a:solidFill>
                <a:latin typeface="Carlito"/>
                <a:cs typeface="Carlito"/>
              </a:rPr>
              <a:t>a </a:t>
            </a:r>
            <a:r>
              <a:rPr sz="1800" u="sng" spc="-5" dirty="0">
                <a:solidFill>
                  <a:schemeClr val="accent4">
                    <a:lumMod val="75000"/>
                  </a:schemeClr>
                </a:solidFill>
                <a:latin typeface="Carlito"/>
                <a:cs typeface="Carlito"/>
              </a:rPr>
              <a:t>series of </a:t>
            </a:r>
            <a:r>
              <a:rPr sz="1800" u="sng" spc="-10" dirty="0">
                <a:solidFill>
                  <a:schemeClr val="accent4">
                    <a:lumMod val="75000"/>
                  </a:schemeClr>
                </a:solidFill>
                <a:latin typeface="Carlito"/>
                <a:cs typeface="Carlito"/>
              </a:rPr>
              <a:t>fibers </a:t>
            </a:r>
            <a:r>
              <a:rPr sz="1800" u="none" spc="-5" dirty="0">
                <a:solidFill>
                  <a:schemeClr val="accent4">
                    <a:lumMod val="75000"/>
                  </a:schemeClr>
                </a:solidFill>
                <a:latin typeface="Carlito"/>
                <a:cs typeface="Carlito"/>
              </a:rPr>
              <a:t>(small </a:t>
            </a:r>
            <a:r>
              <a:rPr sz="1800" u="none" spc="-15" dirty="0">
                <a:solidFill>
                  <a:schemeClr val="accent4">
                    <a:lumMod val="75000"/>
                  </a:schemeClr>
                </a:solidFill>
                <a:latin typeface="Carlito"/>
                <a:cs typeface="Carlito"/>
              </a:rPr>
              <a:t>roads </a:t>
            </a:r>
            <a:r>
              <a:rPr sz="1800" u="none" spc="-5" dirty="0">
                <a:solidFill>
                  <a:schemeClr val="accent4">
                    <a:lumMod val="75000"/>
                  </a:schemeClr>
                </a:solidFill>
                <a:latin typeface="Carlito"/>
                <a:cs typeface="Carlito"/>
              </a:rPr>
              <a:t>and </a:t>
            </a:r>
            <a:r>
              <a:rPr sz="1800" u="none" spc="-10" dirty="0">
                <a:solidFill>
                  <a:schemeClr val="accent4">
                    <a:lumMod val="75000"/>
                  </a:schemeClr>
                </a:solidFill>
                <a:latin typeface="Carlito"/>
                <a:cs typeface="Carlito"/>
              </a:rPr>
              <a:t>cylinders) </a:t>
            </a:r>
            <a:r>
              <a:rPr sz="1800" u="none" spc="-5" dirty="0">
                <a:solidFill>
                  <a:schemeClr val="accent4">
                    <a:lumMod val="75000"/>
                  </a:schemeClr>
                </a:solidFill>
                <a:latin typeface="Carlito"/>
                <a:cs typeface="Carlito"/>
              </a:rPr>
              <a:t>in the cytoplasm. </a:t>
            </a:r>
            <a:endParaRPr lang="en-US" sz="1800" u="none" spc="-5" dirty="0">
              <a:solidFill>
                <a:schemeClr val="accent4">
                  <a:lumMod val="75000"/>
                </a:schemeClr>
              </a:solidFill>
              <a:latin typeface="Carlito"/>
              <a:cs typeface="Carlito"/>
            </a:endParaRPr>
          </a:p>
          <a:p>
            <a:pPr marL="393700" marR="5080" indent="-285750">
              <a:lnSpc>
                <a:spcPct val="150100"/>
              </a:lnSpc>
              <a:spcBef>
                <a:spcPts val="1400"/>
              </a:spcBef>
              <a:buFont typeface="Wingdings" panose="05000000000000000000" pitchFamily="2" charset="2"/>
              <a:buChar char="§"/>
            </a:pPr>
            <a:r>
              <a:rPr sz="1800" u="none" spc="-5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Not long </a:t>
            </a:r>
            <a:r>
              <a:rPr sz="1800" u="none" spc="-15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ago, </a:t>
            </a:r>
            <a:r>
              <a:rPr sz="1800" u="none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it </a:t>
            </a:r>
            <a:r>
              <a:rPr sz="1800" u="none" spc="-10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was  believed that </a:t>
            </a:r>
            <a:r>
              <a:rPr sz="1800" u="none" spc="-5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the </a:t>
            </a:r>
            <a:r>
              <a:rPr sz="1800" u="none" spc="-10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absence </a:t>
            </a:r>
            <a:r>
              <a:rPr sz="1800" u="none" spc="-5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of a </a:t>
            </a:r>
            <a:r>
              <a:rPr sz="1800" u="none" spc="-15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cytoskeleton </a:t>
            </a:r>
            <a:r>
              <a:rPr sz="1800" u="none" spc="-10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was </a:t>
            </a:r>
            <a:r>
              <a:rPr sz="1800" u="none" spc="-5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a </a:t>
            </a:r>
            <a:r>
              <a:rPr sz="1800" u="none" spc="-10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distinguishing </a:t>
            </a:r>
            <a:r>
              <a:rPr sz="1800" u="none" spc="-15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feature </a:t>
            </a:r>
            <a:r>
              <a:rPr sz="1800" u="none" spc="-5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of </a:t>
            </a:r>
            <a:r>
              <a:rPr sz="1800" u="none" spc="-15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prokaryotes. </a:t>
            </a:r>
            <a:r>
              <a:rPr sz="1800" u="none" spc="-30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However, </a:t>
            </a:r>
            <a:r>
              <a:rPr sz="1800" u="none" spc="-5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biologists </a:t>
            </a:r>
            <a:r>
              <a:rPr sz="1800" u="none" spc="-10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recently </a:t>
            </a:r>
            <a:r>
              <a:rPr sz="1800" u="none" spc="-5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discovered </a:t>
            </a:r>
            <a:r>
              <a:rPr sz="1800" u="none" spc="-10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that  </a:t>
            </a:r>
            <a:r>
              <a:rPr sz="1800" u="none" spc="-15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prokaryotic </a:t>
            </a:r>
            <a:r>
              <a:rPr sz="1800" u="none" spc="-5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cells </a:t>
            </a:r>
            <a:r>
              <a:rPr sz="1800" u="none" spc="-15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have </a:t>
            </a:r>
            <a:r>
              <a:rPr sz="1800" u="none" spc="-5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a </a:t>
            </a:r>
            <a:r>
              <a:rPr sz="1800" u="none" spc="-15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cytoskeleton </a:t>
            </a:r>
            <a:r>
              <a:rPr sz="1800" u="none" spc="-5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similar </a:t>
            </a:r>
            <a:r>
              <a:rPr sz="1800" u="none" spc="-10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to eukaryotes.</a:t>
            </a:r>
            <a:endParaRPr lang="en-US" sz="1800" u="none" spc="-10" dirty="0">
              <a:solidFill>
                <a:schemeClr val="bg2">
                  <a:lumMod val="50000"/>
                </a:schemeClr>
              </a:solidFill>
              <a:latin typeface="Carlito"/>
              <a:cs typeface="Carlito"/>
            </a:endParaRPr>
          </a:p>
          <a:p>
            <a:pPr marL="393700" marR="5080" indent="-285750">
              <a:lnSpc>
                <a:spcPct val="150100"/>
              </a:lnSpc>
              <a:spcBef>
                <a:spcPts val="1400"/>
              </a:spcBef>
              <a:buFont typeface="Wingdings" panose="05000000000000000000" pitchFamily="2" charset="2"/>
              <a:buChar char="§"/>
            </a:pPr>
            <a:r>
              <a:rPr sz="1800" u="none" spc="-10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Components </a:t>
            </a:r>
            <a:r>
              <a:rPr sz="1800" u="none" spc="-5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include </a:t>
            </a:r>
            <a:r>
              <a:rPr sz="1800" u="none" spc="-10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MreB </a:t>
            </a:r>
            <a:r>
              <a:rPr sz="1800" u="none" spc="-5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and </a:t>
            </a:r>
            <a:r>
              <a:rPr sz="1800" u="none" spc="-10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ParM, cresetin, </a:t>
            </a:r>
            <a:r>
              <a:rPr sz="1800" u="none" spc="-5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and FtsZ, which </a:t>
            </a:r>
            <a:r>
              <a:rPr sz="1800" u="none" spc="-10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correspond  to </a:t>
            </a:r>
            <a:r>
              <a:rPr sz="1800" u="none" spc="-5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the </a:t>
            </a:r>
            <a:r>
              <a:rPr sz="1800" u="none" spc="-10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microfilaments, intermediate </a:t>
            </a:r>
            <a:r>
              <a:rPr sz="1800" u="none" spc="-5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filaments, and </a:t>
            </a:r>
            <a:r>
              <a:rPr sz="1800" u="none" spc="-10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microtubules </a:t>
            </a:r>
            <a:r>
              <a:rPr sz="1800" u="none" spc="-5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of the </a:t>
            </a:r>
            <a:r>
              <a:rPr sz="1800" u="none" spc="-10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eukaryotic </a:t>
            </a:r>
            <a:r>
              <a:rPr sz="1800" u="none" spc="-15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cytoskeleton, respectively. </a:t>
            </a:r>
            <a:endParaRPr lang="en-US" sz="1800" u="none" spc="-15" dirty="0">
              <a:solidFill>
                <a:schemeClr val="bg2">
                  <a:lumMod val="50000"/>
                </a:schemeClr>
              </a:solidFill>
              <a:latin typeface="Carlito"/>
              <a:cs typeface="Carlito"/>
            </a:endParaRPr>
          </a:p>
          <a:p>
            <a:pPr marL="393700" marR="5080" indent="-285750">
              <a:lnSpc>
                <a:spcPct val="150100"/>
              </a:lnSpc>
              <a:spcBef>
                <a:spcPts val="1400"/>
              </a:spcBef>
              <a:buFont typeface="Wingdings" panose="05000000000000000000" pitchFamily="2" charset="2"/>
              <a:buChar char="§"/>
            </a:pPr>
            <a:r>
              <a:rPr sz="1800" u="sng" spc="-5" dirty="0">
                <a:solidFill>
                  <a:schemeClr val="tx2"/>
                </a:solidFill>
                <a:latin typeface="Carlito"/>
                <a:cs typeface="Carlito"/>
              </a:rPr>
              <a:t>The </a:t>
            </a:r>
            <a:r>
              <a:rPr sz="1800" u="sng" spc="-15" dirty="0">
                <a:solidFill>
                  <a:schemeClr val="tx2"/>
                </a:solidFill>
                <a:latin typeface="Carlito"/>
                <a:cs typeface="Carlito"/>
              </a:rPr>
              <a:t>prokaryotic cytoskeleton </a:t>
            </a:r>
            <a:r>
              <a:rPr sz="1800" u="sng" spc="-5" dirty="0">
                <a:solidFill>
                  <a:schemeClr val="tx2"/>
                </a:solidFill>
                <a:latin typeface="Carlito"/>
                <a:cs typeface="Carlito"/>
              </a:rPr>
              <a:t>assumes </a:t>
            </a:r>
            <a:r>
              <a:rPr sz="1800" u="sng" spc="-15" dirty="0">
                <a:solidFill>
                  <a:schemeClr val="tx2"/>
                </a:solidFill>
                <a:latin typeface="Carlito"/>
                <a:cs typeface="Carlito"/>
              </a:rPr>
              <a:t>roles </a:t>
            </a:r>
            <a:r>
              <a:rPr sz="1800" u="none" spc="-5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in cell division, </a:t>
            </a:r>
            <a:r>
              <a:rPr sz="1800" u="none" spc="-10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maintaining </a:t>
            </a:r>
            <a:r>
              <a:rPr sz="1800" u="none" spc="-5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cell </a:t>
            </a:r>
            <a:r>
              <a:rPr sz="1800" u="none" spc="-10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shape, growth, DNA movement, protein targeting, </a:t>
            </a:r>
            <a:r>
              <a:rPr sz="1800" u="none" spc="-5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and alignment </a:t>
            </a:r>
            <a:r>
              <a:rPr sz="1800" u="none" spc="35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of  </a:t>
            </a:r>
            <a:r>
              <a:rPr sz="1800" u="none" spc="-10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organelles. </a:t>
            </a:r>
            <a:endParaRPr lang="en-US" sz="1800" u="none" spc="-10" dirty="0">
              <a:solidFill>
                <a:schemeClr val="bg2">
                  <a:lumMod val="50000"/>
                </a:schemeClr>
              </a:solidFill>
              <a:latin typeface="Carlito"/>
              <a:cs typeface="Carlito"/>
            </a:endParaRPr>
          </a:p>
          <a:p>
            <a:pPr marL="393700" marR="5080" indent="-285750">
              <a:lnSpc>
                <a:spcPct val="150100"/>
              </a:lnSpc>
              <a:spcBef>
                <a:spcPts val="1400"/>
              </a:spcBef>
              <a:buFont typeface="Wingdings" panose="05000000000000000000" pitchFamily="2" charset="2"/>
              <a:buChar char="§"/>
            </a:pPr>
            <a:r>
              <a:rPr sz="1800" u="none" spc="-5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The cytoplasm </a:t>
            </a:r>
            <a:r>
              <a:rPr sz="1800" u="none" spc="-10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of </a:t>
            </a:r>
            <a:r>
              <a:rPr sz="1800" u="none" spc="-15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prokaryotes </a:t>
            </a:r>
            <a:r>
              <a:rPr sz="1800" u="none" spc="-5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is </a:t>
            </a:r>
            <a:r>
              <a:rPr sz="1800" u="none" spc="-10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not </a:t>
            </a:r>
            <a:r>
              <a:rPr sz="1800" u="none" spc="-5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capable of cytoplasmic</a:t>
            </a:r>
            <a:r>
              <a:rPr sz="1800" u="none" spc="70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 </a:t>
            </a:r>
            <a:r>
              <a:rPr sz="1800" u="none" spc="-10" dirty="0">
                <a:solidFill>
                  <a:schemeClr val="bg2">
                    <a:lumMod val="50000"/>
                  </a:schemeClr>
                </a:solidFill>
                <a:latin typeface="Carlito"/>
                <a:cs typeface="Carlito"/>
              </a:rPr>
              <a:t>streaming</a:t>
            </a:r>
            <a:r>
              <a:rPr sz="1800" b="0" u="none" spc="-10" dirty="0">
                <a:solidFill>
                  <a:srgbClr val="FF0000"/>
                </a:solidFill>
                <a:latin typeface="Carlito"/>
                <a:cs typeface="Carlito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1252" y="1659635"/>
            <a:ext cx="11767185" cy="3892550"/>
            <a:chOff x="111252" y="1659635"/>
            <a:chExt cx="11767185" cy="3892550"/>
          </a:xfrm>
        </p:grpSpPr>
        <p:sp>
          <p:nvSpPr>
            <p:cNvPr id="3" name="object 3"/>
            <p:cNvSpPr/>
            <p:nvPr/>
          </p:nvSpPr>
          <p:spPr>
            <a:xfrm>
              <a:off x="6516623" y="1659636"/>
              <a:ext cx="5361432" cy="36301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1252" y="1659635"/>
              <a:ext cx="6161532" cy="38922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7022" y="312546"/>
            <a:ext cx="3018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-295" dirty="0">
                <a:highlight>
                  <a:srgbClr val="FFFF00"/>
                </a:highlight>
                <a:uFill>
                  <a:solidFill>
                    <a:srgbClr val="404040"/>
                  </a:solidFill>
                </a:uFill>
              </a:rPr>
              <a:t>Cell</a:t>
            </a:r>
            <a:r>
              <a:rPr sz="3600" u="heavy" spc="-475" dirty="0">
                <a:highlight>
                  <a:srgbClr val="FFFF00"/>
                </a:highlight>
                <a:uFill>
                  <a:solidFill>
                    <a:srgbClr val="404040"/>
                  </a:solidFill>
                </a:uFill>
              </a:rPr>
              <a:t> </a:t>
            </a:r>
            <a:r>
              <a:rPr sz="3600" u="heavy" spc="-260" dirty="0">
                <a:highlight>
                  <a:srgbClr val="FFFF00"/>
                </a:highlight>
                <a:uFill>
                  <a:solidFill>
                    <a:srgbClr val="404040"/>
                  </a:solidFill>
                </a:uFill>
              </a:rPr>
              <a:t>Cytoskeleton</a:t>
            </a:r>
            <a:endParaRPr sz="3600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1223</Words>
  <Application>Microsoft Office PowerPoint</Application>
  <PresentationFormat>Widescreen</PresentationFormat>
  <Paragraphs>167</Paragraphs>
  <Slides>21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Carlito</vt:lpstr>
      <vt:lpstr>Courier New</vt:lpstr>
      <vt:lpstr>Times New Roman</vt:lpstr>
      <vt:lpstr>Trebuchet MS</vt:lpstr>
      <vt:lpstr>Wingdings</vt:lpstr>
      <vt:lpstr>Office Theme</vt:lpstr>
      <vt:lpstr>PowerPoint Presentation</vt:lpstr>
      <vt:lpstr>Domains of living cells Phylogeny of living cells</vt:lpstr>
      <vt:lpstr>Domains of living cells Phylogeny of living cells</vt:lpstr>
      <vt:lpstr>Eukaryotic Cells: an over view</vt:lpstr>
      <vt:lpstr>This photo is not required</vt:lpstr>
      <vt:lpstr>Principles of microbial cell structure  Elements of Microbial Structure</vt:lpstr>
      <vt:lpstr>Eukaryotic Cell Structure                    Cytoplasmic membrane and Cytoplasm</vt:lpstr>
      <vt:lpstr>Eukaryotic Cell Structure</vt:lpstr>
      <vt:lpstr>Cell Cytoskeleton</vt:lpstr>
      <vt:lpstr>Eukaryotic Cell Structure Ribosomes</vt:lpstr>
      <vt:lpstr>Eukaryotic Cell Structure  Genetic materials( Nucleus)</vt:lpstr>
      <vt:lpstr>Eukaryotic Cell Structure</vt:lpstr>
      <vt:lpstr>PowerPoint Presentation</vt:lpstr>
      <vt:lpstr>Eukaryotic Cell Structure The Mitochondrion (Mitochondria)</vt:lpstr>
      <vt:lpstr>Eukaryotic Cell Structure The Mitochondrion (Mitochondria)</vt:lpstr>
      <vt:lpstr>Eukaryotic Cell Structure   The Chloroplast</vt:lpstr>
      <vt:lpstr>Eukaryotic Cell Structures Endoplasmic reticulum</vt:lpstr>
      <vt:lpstr>Eukaryotic Cell Structures</vt:lpstr>
      <vt:lpstr>Eukaryotic Cell Structures</vt:lpstr>
      <vt:lpstr>PowerPoint Presentation</vt:lpstr>
      <vt:lpstr>Eukaryotic Cell Structures   Other Organelles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Reem Aljowaie</dc:creator>
  <cp:lastModifiedBy>Haya Aldossary</cp:lastModifiedBy>
  <cp:revision>10</cp:revision>
  <dcterms:created xsi:type="dcterms:W3CDTF">2023-09-11T08:11:05Z</dcterms:created>
  <dcterms:modified xsi:type="dcterms:W3CDTF">2023-09-11T16:53:54Z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2021-01-23T00:00:00Z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2023-09-11T00:00:00Z</vt:filetime>
  </property>
</Properties>
</file>