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8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0094" y="2628645"/>
            <a:ext cx="2051811" cy="488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5639" y="1031494"/>
            <a:ext cx="576072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1890" y="1967611"/>
            <a:ext cx="10088219" cy="269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5977" y="2021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70094" y="2628645"/>
            <a:ext cx="1480185" cy="488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265" dirty="0">
                <a:cs typeface="Trebuchet MS"/>
              </a:rPr>
              <a:t>L</a:t>
            </a:r>
            <a:r>
              <a:rPr sz="3000" spc="-155" dirty="0">
                <a:cs typeface="Trebuchet MS"/>
              </a:rPr>
              <a:t>e</a:t>
            </a:r>
            <a:r>
              <a:rPr sz="3000" spc="-215" dirty="0">
                <a:cs typeface="Trebuchet MS"/>
              </a:rPr>
              <a:t>c</a:t>
            </a:r>
            <a:r>
              <a:rPr sz="3000" spc="-210" dirty="0">
                <a:cs typeface="Trebuchet MS"/>
              </a:rPr>
              <a:t>t</a:t>
            </a:r>
            <a:r>
              <a:rPr sz="3000" spc="-95" dirty="0">
                <a:cs typeface="Trebuchet MS"/>
              </a:rPr>
              <a:t>u</a:t>
            </a:r>
            <a:r>
              <a:rPr sz="3000" spc="-200" dirty="0">
                <a:cs typeface="Trebuchet MS"/>
              </a:rPr>
              <a:t>r</a:t>
            </a:r>
            <a:r>
              <a:rPr sz="3000" spc="-165" dirty="0">
                <a:cs typeface="Trebuchet MS"/>
              </a:rPr>
              <a:t>e</a:t>
            </a:r>
            <a:r>
              <a:rPr sz="3000" spc="-195" dirty="0">
                <a:cs typeface="Trebuchet MS"/>
              </a:rPr>
              <a:t>-</a:t>
            </a:r>
            <a:r>
              <a:rPr sz="3000" spc="-35" dirty="0">
                <a:cs typeface="Trebuchet MS"/>
              </a:rPr>
              <a:t>6</a:t>
            </a:r>
            <a:endParaRPr sz="3000" dirty="0"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6134" y="3276600"/>
            <a:ext cx="374529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b="1" spc="-95" dirty="0">
                <a:solidFill>
                  <a:srgbClr val="C00000"/>
                </a:solidFill>
                <a:latin typeface="Trebuchet MS"/>
                <a:cs typeface="Trebuchet MS"/>
              </a:rPr>
              <a:t>Microscopes</a:t>
            </a:r>
            <a:endParaRPr sz="4000" b="1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1359" y="33647"/>
            <a:ext cx="5034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45" dirty="0">
                <a:solidFill>
                  <a:srgbClr val="C00000"/>
                </a:solidFill>
                <a:latin typeface="+mn-lt"/>
              </a:rPr>
              <a:t>Fluorescence</a:t>
            </a:r>
            <a:r>
              <a:rPr sz="4000" spc="-465" dirty="0">
                <a:solidFill>
                  <a:srgbClr val="C00000"/>
                </a:solidFill>
                <a:latin typeface="+mn-lt"/>
              </a:rPr>
              <a:t> </a:t>
            </a:r>
            <a:r>
              <a:rPr sz="4000" spc="-160" dirty="0">
                <a:solidFill>
                  <a:srgbClr val="C00000"/>
                </a:solidFill>
                <a:latin typeface="+mn-lt"/>
              </a:rPr>
              <a:t>Microscopy</a:t>
            </a:r>
            <a:endParaRPr sz="4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00" y="1676400"/>
            <a:ext cx="11353800" cy="4187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05" marR="5080" indent="-91440">
              <a:lnSpc>
                <a:spcPct val="150100"/>
              </a:lnSpc>
              <a:spcBef>
                <a:spcPts val="9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Used </a:t>
            </a:r>
            <a:r>
              <a:rPr sz="2400" b="1" spc="-1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to </a:t>
            </a:r>
            <a:r>
              <a:rPr sz="2400" b="1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visualize </a:t>
            </a:r>
            <a:r>
              <a:rPr sz="2400" b="1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specimens that fluoresce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–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emit light of one color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following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absorption of light of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another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color</a:t>
            </a:r>
            <a:r>
              <a:rPr sz="2400" b="1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endParaRPr lang="en-US" sz="2400" b="1" spc="-3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103505" marR="5080" indent="-91440">
              <a:lnSpc>
                <a:spcPct val="150100"/>
              </a:lnSpc>
              <a:spcBef>
                <a:spcPts val="9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Cells fluoresce either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:</a:t>
            </a:r>
          </a:p>
          <a:p>
            <a:pPr marL="579120" lvl="1" indent="-183515">
              <a:lnSpc>
                <a:spcPct val="100000"/>
              </a:lnSpc>
              <a:spcBef>
                <a:spcPts val="1530"/>
              </a:spcBef>
              <a:buClr>
                <a:srgbClr val="D24717"/>
              </a:buClr>
              <a:buFont typeface="Courier New"/>
              <a:buChar char="o"/>
              <a:tabLst>
                <a:tab pos="579755" algn="l"/>
              </a:tabLst>
            </a:pP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Contain naturally fluorescent substances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such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as</a:t>
            </a:r>
            <a:r>
              <a:rPr sz="2400" b="1" spc="7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chlorophyll</a:t>
            </a:r>
            <a:endParaRPr sz="2400" b="1" dirty="0">
              <a:latin typeface="Carlito"/>
              <a:cs typeface="Carlito"/>
            </a:endParaRPr>
          </a:p>
          <a:p>
            <a:pPr marL="579120" lvl="1" indent="-183515">
              <a:lnSpc>
                <a:spcPct val="100000"/>
              </a:lnSpc>
              <a:spcBef>
                <a:spcPts val="1685"/>
              </a:spcBef>
              <a:buClr>
                <a:srgbClr val="D24717"/>
              </a:buClr>
              <a:buFont typeface="Courier New"/>
              <a:buChar char="o"/>
              <a:tabLst>
                <a:tab pos="579755" algn="l"/>
              </a:tabLst>
            </a:pP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Because cells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have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satin with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fluorescent dye</a:t>
            </a:r>
            <a:r>
              <a:rPr sz="2400" b="1" spc="5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400" b="1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D24717"/>
              </a:buClr>
              <a:buFont typeface="Courier New"/>
              <a:buChar char="o"/>
            </a:pPr>
            <a:endParaRPr sz="24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400" b="1" spc="-5" dirty="0">
                <a:solidFill>
                  <a:srgbClr val="404040"/>
                </a:solidFill>
                <a:highlight>
                  <a:srgbClr val="00FF00"/>
                </a:highlight>
                <a:latin typeface="Carlito"/>
                <a:cs typeface="Carlito"/>
              </a:rPr>
              <a:t>DAPI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(4`,6-diamidino-2-phenyl</a:t>
            </a:r>
            <a:r>
              <a:rPr lang="en-US" sz="24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indole)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widely used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fluorescent dye staining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cell`s </a:t>
            </a:r>
            <a:r>
              <a:rPr sz="2400" b="1" spc="-5" dirty="0">
                <a:solidFill>
                  <a:srgbClr val="404040"/>
                </a:solidFill>
                <a:highlight>
                  <a:srgbClr val="00FF00"/>
                </a:highlight>
                <a:latin typeface="Carlito"/>
                <a:cs typeface="Carlito"/>
              </a:rPr>
              <a:t>DNA</a:t>
            </a:r>
            <a:r>
              <a:rPr sz="2400" spc="50" dirty="0">
                <a:solidFill>
                  <a:srgbClr val="404040"/>
                </a:solidFill>
                <a:highlight>
                  <a:srgbClr val="00FF00"/>
                </a:highlight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highlight>
                  <a:srgbClr val="00FF00"/>
                </a:highlight>
                <a:latin typeface="Carlito"/>
                <a:cs typeface="Carlito"/>
              </a:rPr>
              <a:t>.</a:t>
            </a:r>
            <a:endParaRPr sz="2400" dirty="0">
              <a:highlight>
                <a:srgbClr val="00FF00"/>
              </a:highlight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386" y="2293112"/>
            <a:ext cx="16624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rlito"/>
                <a:cs typeface="Carlito"/>
              </a:rPr>
              <a:t>Brightfield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Microscope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76855" y="835175"/>
            <a:ext cx="1767461" cy="1389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3547" y="787884"/>
            <a:ext cx="1775181" cy="1441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75458" y="2252852"/>
            <a:ext cx="15633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Darkfield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Microscope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15967" y="815393"/>
            <a:ext cx="1761218" cy="1388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29861" y="2265933"/>
            <a:ext cx="19824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Phase-contrast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Microscope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65975" y="757421"/>
            <a:ext cx="1818072" cy="14187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43188" y="787996"/>
            <a:ext cx="1896023" cy="14841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714870" y="2262377"/>
            <a:ext cx="18935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rlito"/>
                <a:cs typeface="Carlito"/>
              </a:rPr>
              <a:t>Differential interference  contrast </a:t>
            </a:r>
            <a:r>
              <a:rPr sz="1400" spc="-5" dirty="0">
                <a:latin typeface="Carlito"/>
                <a:cs typeface="Carlito"/>
              </a:rPr>
              <a:t>(DIC)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Microscope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69069" y="2369312"/>
            <a:ext cx="18542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rlito"/>
                <a:cs typeface="Carlito"/>
              </a:rPr>
              <a:t>Fluorescence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Microscope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492" y="2718816"/>
            <a:ext cx="1830705" cy="3243196"/>
          </a:xfrm>
          <a:prstGeom prst="rect">
            <a:avLst/>
          </a:prstGeom>
          <a:ln w="15239">
            <a:solidFill>
              <a:srgbClr val="9B2C1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0805" marR="111125">
              <a:lnSpc>
                <a:spcPct val="100000"/>
              </a:lnSpc>
              <a:spcBef>
                <a:spcPts val="270"/>
              </a:spcBef>
            </a:pPr>
            <a:r>
              <a:rPr lang="en-US" sz="1400" dirty="0">
                <a:latin typeface="Carlito"/>
                <a:cs typeface="Carlito"/>
              </a:rPr>
              <a:t>1-</a:t>
            </a:r>
            <a:r>
              <a:rPr sz="1400" dirty="0">
                <a:latin typeface="Carlito"/>
                <a:cs typeface="Carlito"/>
              </a:rPr>
              <a:t>Uses visible </a:t>
            </a:r>
            <a:r>
              <a:rPr sz="1400" spc="-5" dirty="0">
                <a:latin typeface="Carlito"/>
                <a:cs typeface="Carlito"/>
              </a:rPr>
              <a:t>light </a:t>
            </a:r>
            <a:r>
              <a:rPr sz="1400" dirty="0">
                <a:latin typeface="Carlito"/>
                <a:cs typeface="Carlito"/>
              </a:rPr>
              <a:t>as a  </a:t>
            </a:r>
            <a:r>
              <a:rPr sz="1400" spc="-10" dirty="0">
                <a:latin typeface="Carlito"/>
                <a:cs typeface="Carlito"/>
              </a:rPr>
              <a:t>source </a:t>
            </a:r>
            <a:r>
              <a:rPr sz="1400" spc="-5" dirty="0">
                <a:latin typeface="Carlito"/>
                <a:cs typeface="Carlito"/>
              </a:rPr>
              <a:t>of illumination; </a:t>
            </a:r>
            <a:endParaRPr lang="en-US" sz="1400" spc="-5" dirty="0">
              <a:latin typeface="Carlito"/>
              <a:cs typeface="Carlito"/>
            </a:endParaRPr>
          </a:p>
          <a:p>
            <a:pPr marL="90805" marR="111125">
              <a:lnSpc>
                <a:spcPct val="100000"/>
              </a:lnSpc>
              <a:spcBef>
                <a:spcPts val="270"/>
              </a:spcBef>
            </a:pPr>
            <a:endParaRPr lang="en-US" sz="1400" spc="-5" dirty="0">
              <a:latin typeface="Carlito"/>
              <a:cs typeface="Carlito"/>
            </a:endParaRPr>
          </a:p>
          <a:p>
            <a:pPr marL="90805" marR="111125">
              <a:lnSpc>
                <a:spcPct val="100000"/>
              </a:lnSpc>
              <a:spcBef>
                <a:spcPts val="270"/>
              </a:spcBef>
            </a:pPr>
            <a:r>
              <a:rPr sz="1400" spc="-5" dirty="0">
                <a:latin typeface="Carlito"/>
                <a:cs typeface="Carlito"/>
              </a:rPr>
              <a:t> </a:t>
            </a:r>
            <a:r>
              <a:rPr lang="en-US" sz="1400" spc="-5" dirty="0">
                <a:latin typeface="Carlito"/>
                <a:cs typeface="Carlito"/>
              </a:rPr>
              <a:t>2-</a:t>
            </a:r>
            <a:r>
              <a:rPr sz="1400" spc="-10" dirty="0">
                <a:latin typeface="Carlito"/>
                <a:cs typeface="Carlito"/>
              </a:rPr>
              <a:t>cannot </a:t>
            </a:r>
            <a:r>
              <a:rPr sz="1400" spc="-5" dirty="0">
                <a:latin typeface="Carlito"/>
                <a:cs typeface="Carlito"/>
              </a:rPr>
              <a:t>resolve  structures smaller  than about </a:t>
            </a:r>
            <a:r>
              <a:rPr sz="1400" dirty="0">
                <a:latin typeface="Carlito"/>
                <a:cs typeface="Carlito"/>
              </a:rPr>
              <a:t>0.2 </a:t>
            </a:r>
            <a:r>
              <a:rPr sz="1400" spc="-5" dirty="0">
                <a:latin typeface="Carlito"/>
                <a:cs typeface="Carlito"/>
              </a:rPr>
              <a:t>µm; </a:t>
            </a:r>
            <a:endParaRPr lang="en-US" sz="1400" spc="-5" dirty="0">
              <a:latin typeface="Carlito"/>
              <a:cs typeface="Carlito"/>
            </a:endParaRPr>
          </a:p>
          <a:p>
            <a:pPr marL="90805" marR="111125">
              <a:lnSpc>
                <a:spcPct val="100000"/>
              </a:lnSpc>
              <a:spcBef>
                <a:spcPts val="270"/>
              </a:spcBef>
            </a:pPr>
            <a:endParaRPr lang="en-US" sz="1400" spc="-5" dirty="0">
              <a:latin typeface="Carlito"/>
              <a:cs typeface="Carlito"/>
            </a:endParaRPr>
          </a:p>
          <a:p>
            <a:pPr marL="90805" marR="111125">
              <a:lnSpc>
                <a:spcPct val="100000"/>
              </a:lnSpc>
              <a:spcBef>
                <a:spcPts val="270"/>
              </a:spcBef>
            </a:pPr>
            <a:r>
              <a:rPr lang="en-US" sz="1400" spc="-5" dirty="0">
                <a:latin typeface="Carlito"/>
                <a:cs typeface="Carlito"/>
              </a:rPr>
              <a:t>3-</a:t>
            </a:r>
            <a:r>
              <a:rPr sz="1400" spc="-5" dirty="0">
                <a:latin typeface="Carlito"/>
                <a:cs typeface="Carlito"/>
              </a:rPr>
              <a:t> specimen appears  against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bright  background.</a:t>
            </a:r>
            <a:endParaRPr lang="en-US" sz="1400" spc="-5" dirty="0">
              <a:latin typeface="Carlito"/>
              <a:cs typeface="Carlito"/>
            </a:endParaRPr>
          </a:p>
          <a:p>
            <a:pPr marL="90805" marR="111125">
              <a:lnSpc>
                <a:spcPct val="100000"/>
              </a:lnSpc>
              <a:spcBef>
                <a:spcPts val="270"/>
              </a:spcBef>
            </a:pPr>
            <a:endParaRPr sz="1400" dirty="0">
              <a:latin typeface="Carlito"/>
              <a:cs typeface="Carlito"/>
            </a:endParaRPr>
          </a:p>
          <a:p>
            <a:pPr marL="90805" marR="200025">
              <a:lnSpc>
                <a:spcPct val="100000"/>
              </a:lnSpc>
              <a:spcBef>
                <a:spcPts val="5"/>
              </a:spcBef>
            </a:pPr>
            <a:r>
              <a:rPr lang="en-US" sz="1400" spc="-10" dirty="0">
                <a:latin typeface="Carlito"/>
                <a:cs typeface="Carlito"/>
              </a:rPr>
              <a:t>4-</a:t>
            </a:r>
            <a:r>
              <a:rPr sz="1400" spc="-10" dirty="0">
                <a:latin typeface="Carlito"/>
                <a:cs typeface="Carlito"/>
              </a:rPr>
              <a:t>Inexpensive </a:t>
            </a:r>
            <a:r>
              <a:rPr sz="1400" spc="-5" dirty="0">
                <a:latin typeface="Carlito"/>
                <a:cs typeface="Carlito"/>
              </a:rPr>
              <a:t>and easy  </a:t>
            </a:r>
            <a:r>
              <a:rPr sz="1400" spc="-10" dirty="0">
                <a:latin typeface="Carlito"/>
                <a:cs typeface="Carlito"/>
              </a:rPr>
              <a:t>to </a:t>
            </a:r>
            <a:r>
              <a:rPr sz="1400" spc="-5" dirty="0">
                <a:latin typeface="Carlito"/>
                <a:cs typeface="Carlito"/>
              </a:rPr>
              <a:t>use.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96083" y="2705100"/>
            <a:ext cx="1786255" cy="3420808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2075" marR="93345">
              <a:lnSpc>
                <a:spcPct val="100000"/>
              </a:lnSpc>
              <a:spcBef>
                <a:spcPts val="275"/>
              </a:spcBef>
            </a:pPr>
            <a:r>
              <a:rPr lang="en-US" sz="1400" dirty="0">
                <a:latin typeface="Carlito"/>
                <a:cs typeface="Carlito"/>
              </a:rPr>
              <a:t>1-</a:t>
            </a:r>
            <a:r>
              <a:rPr sz="1400" dirty="0">
                <a:latin typeface="Carlito"/>
                <a:cs typeface="Carlito"/>
              </a:rPr>
              <a:t>Uses a </a:t>
            </a:r>
            <a:r>
              <a:rPr sz="1400" spc="-5" dirty="0">
                <a:latin typeface="Carlito"/>
                <a:cs typeface="Carlito"/>
              </a:rPr>
              <a:t>special  condenser </a:t>
            </a:r>
            <a:r>
              <a:rPr sz="1400" dirty="0">
                <a:latin typeface="Carlito"/>
                <a:cs typeface="Carlito"/>
              </a:rPr>
              <a:t>with an  </a:t>
            </a:r>
            <a:r>
              <a:rPr sz="1400" spc="-5" dirty="0">
                <a:latin typeface="Carlito"/>
                <a:cs typeface="Carlito"/>
              </a:rPr>
              <a:t>opaque disk that  blocks light </a:t>
            </a:r>
            <a:r>
              <a:rPr sz="1400" spc="-10" dirty="0">
                <a:latin typeface="Carlito"/>
                <a:cs typeface="Carlito"/>
              </a:rPr>
              <a:t>from  </a:t>
            </a:r>
            <a:r>
              <a:rPr sz="1400" spc="-5" dirty="0">
                <a:latin typeface="Carlito"/>
                <a:cs typeface="Carlito"/>
              </a:rPr>
              <a:t>entering the objective  lens directly;</a:t>
            </a:r>
            <a:endParaRPr lang="en-US" sz="1400" spc="-5" dirty="0">
              <a:latin typeface="Carlito"/>
              <a:cs typeface="Carlito"/>
            </a:endParaRPr>
          </a:p>
          <a:p>
            <a:pPr marL="92075" marR="93345">
              <a:lnSpc>
                <a:spcPct val="100000"/>
              </a:lnSpc>
              <a:spcBef>
                <a:spcPts val="275"/>
              </a:spcBef>
            </a:pPr>
            <a:endParaRPr lang="en-US" sz="1400" spc="-5" dirty="0">
              <a:latin typeface="Carlito"/>
              <a:cs typeface="Carlito"/>
            </a:endParaRPr>
          </a:p>
          <a:p>
            <a:pPr marL="92075" marR="93345">
              <a:lnSpc>
                <a:spcPct val="100000"/>
              </a:lnSpc>
              <a:spcBef>
                <a:spcPts val="275"/>
              </a:spcBef>
            </a:pPr>
            <a:r>
              <a:rPr sz="1400" spc="-5" dirty="0">
                <a:latin typeface="Carlito"/>
                <a:cs typeface="Carlito"/>
              </a:rPr>
              <a:t> </a:t>
            </a:r>
            <a:r>
              <a:rPr lang="en-US" sz="1400" spc="-5" dirty="0">
                <a:latin typeface="Carlito"/>
                <a:cs typeface="Carlito"/>
              </a:rPr>
              <a:t>2-l</a:t>
            </a:r>
            <a:r>
              <a:rPr sz="1400" spc="-5" dirty="0">
                <a:latin typeface="Carlito"/>
                <a:cs typeface="Carlito"/>
              </a:rPr>
              <a:t>ight  </a:t>
            </a:r>
            <a:r>
              <a:rPr sz="1400" spc="-10" dirty="0">
                <a:latin typeface="Carlito"/>
                <a:cs typeface="Carlito"/>
              </a:rPr>
              <a:t>reflected by </a:t>
            </a:r>
            <a:r>
              <a:rPr sz="1400" spc="-5" dirty="0">
                <a:latin typeface="Carlito"/>
                <a:cs typeface="Carlito"/>
              </a:rPr>
              <a:t>specimen  </a:t>
            </a:r>
            <a:r>
              <a:rPr sz="1400" spc="-10" dirty="0">
                <a:latin typeface="Carlito"/>
                <a:cs typeface="Carlito"/>
              </a:rPr>
              <a:t>enters </a:t>
            </a:r>
            <a:r>
              <a:rPr sz="1400" spc="-5" dirty="0">
                <a:latin typeface="Carlito"/>
                <a:cs typeface="Carlito"/>
              </a:rPr>
              <a:t>the objective  lens, and the  specimen appears  light against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black  </a:t>
            </a:r>
            <a:r>
              <a:rPr sz="1400" spc="-10" dirty="0">
                <a:latin typeface="Carlito"/>
                <a:cs typeface="Carlito"/>
              </a:rPr>
              <a:t>background</a:t>
            </a:r>
            <a:endParaRPr lang="en-US" sz="1400" spc="-10" dirty="0">
              <a:latin typeface="Carlito"/>
              <a:cs typeface="Carlito"/>
            </a:endParaRPr>
          </a:p>
          <a:p>
            <a:pPr marL="92075" marR="93345">
              <a:lnSpc>
                <a:spcPct val="100000"/>
              </a:lnSpc>
              <a:spcBef>
                <a:spcPts val="275"/>
              </a:spcBef>
            </a:pPr>
            <a:endParaRPr lang="en-US" sz="1400" spc="-10" dirty="0">
              <a:latin typeface="Carlito"/>
              <a:cs typeface="Carlito"/>
            </a:endParaRPr>
          </a:p>
          <a:p>
            <a:pPr marL="92075" marR="93345">
              <a:spcBef>
                <a:spcPts val="275"/>
              </a:spcBef>
            </a:pPr>
            <a:r>
              <a:rPr lang="en-US" sz="1400" dirty="0">
                <a:latin typeface="Carlito"/>
                <a:cs typeface="Carlito"/>
              </a:rPr>
              <a:t>No </a:t>
            </a:r>
            <a:r>
              <a:rPr lang="en-US" sz="1400" spc="-5" dirty="0">
                <a:latin typeface="Carlito"/>
                <a:cs typeface="Carlito"/>
              </a:rPr>
              <a:t>staining</a:t>
            </a:r>
            <a:r>
              <a:rPr lang="en-US" sz="1400" spc="-20" dirty="0">
                <a:latin typeface="Carlito"/>
                <a:cs typeface="Carlito"/>
              </a:rPr>
              <a:t> </a:t>
            </a:r>
            <a:r>
              <a:rPr lang="en-US" sz="1400" spc="-10" dirty="0">
                <a:latin typeface="Carlito"/>
                <a:cs typeface="Carlito"/>
              </a:rPr>
              <a:t>required</a:t>
            </a:r>
            <a:endParaRPr lang="en-US" sz="1400"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2796" y="2638044"/>
            <a:ext cx="2413000" cy="3305392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110489">
              <a:lnSpc>
                <a:spcPct val="100000"/>
              </a:lnSpc>
              <a:spcBef>
                <a:spcPts val="275"/>
              </a:spcBef>
            </a:pPr>
            <a:r>
              <a:rPr lang="en-US" sz="1400" dirty="0">
                <a:latin typeface="Carlito"/>
                <a:cs typeface="Carlito"/>
              </a:rPr>
              <a:t>1-</a:t>
            </a:r>
            <a:r>
              <a:rPr sz="1400" dirty="0">
                <a:latin typeface="Carlito"/>
                <a:cs typeface="Carlito"/>
              </a:rPr>
              <a:t>Uses a </a:t>
            </a:r>
            <a:r>
              <a:rPr sz="1400" spc="-5" dirty="0">
                <a:latin typeface="Carlito"/>
                <a:cs typeface="Carlito"/>
              </a:rPr>
              <a:t>special </a:t>
            </a:r>
            <a:r>
              <a:rPr sz="1400" spc="-10" dirty="0">
                <a:latin typeface="Carlito"/>
                <a:cs typeface="Carlito"/>
              </a:rPr>
              <a:t>condenser  </a:t>
            </a:r>
            <a:r>
              <a:rPr sz="1400" spc="-5" dirty="0">
                <a:latin typeface="Carlito"/>
                <a:cs typeface="Carlito"/>
              </a:rPr>
              <a:t>containing </a:t>
            </a:r>
            <a:r>
              <a:rPr sz="1400" dirty="0">
                <a:latin typeface="Carlito"/>
                <a:cs typeface="Carlito"/>
              </a:rPr>
              <a:t>an </a:t>
            </a:r>
            <a:r>
              <a:rPr sz="1400" spc="-5" dirty="0">
                <a:latin typeface="Carlito"/>
                <a:cs typeface="Carlito"/>
              </a:rPr>
              <a:t>annular (ring-  shaped) diaphragm. The  diaphragm </a:t>
            </a:r>
            <a:r>
              <a:rPr sz="1400" dirty="0">
                <a:latin typeface="Carlito"/>
                <a:cs typeface="Carlito"/>
              </a:rPr>
              <a:t>allows </a:t>
            </a:r>
            <a:r>
              <a:rPr sz="1400" spc="-10" dirty="0">
                <a:latin typeface="Carlito"/>
                <a:cs typeface="Carlito"/>
              </a:rPr>
              <a:t>direct </a:t>
            </a:r>
            <a:r>
              <a:rPr sz="1400" spc="-5" dirty="0">
                <a:latin typeface="Carlito"/>
                <a:cs typeface="Carlito"/>
              </a:rPr>
              <a:t>light  </a:t>
            </a:r>
            <a:r>
              <a:rPr sz="1400" spc="-10" dirty="0">
                <a:latin typeface="Carlito"/>
                <a:cs typeface="Carlito"/>
              </a:rPr>
              <a:t>to </a:t>
            </a:r>
            <a:r>
              <a:rPr sz="1400" spc="-5" dirty="0">
                <a:latin typeface="Carlito"/>
                <a:cs typeface="Carlito"/>
              </a:rPr>
              <a:t>pass </a:t>
            </a:r>
            <a:r>
              <a:rPr sz="1400" spc="-10" dirty="0">
                <a:latin typeface="Carlito"/>
                <a:cs typeface="Carlito"/>
              </a:rPr>
              <a:t>through </a:t>
            </a:r>
            <a:r>
              <a:rPr sz="1400" spc="-5" dirty="0">
                <a:latin typeface="Carlito"/>
                <a:cs typeface="Carlito"/>
              </a:rPr>
              <a:t>the  </a:t>
            </a:r>
            <a:r>
              <a:rPr sz="1400" spc="-20" dirty="0">
                <a:latin typeface="Carlito"/>
                <a:cs typeface="Carlito"/>
              </a:rPr>
              <a:t>condenser, </a:t>
            </a:r>
            <a:r>
              <a:rPr sz="1400" spc="-10" dirty="0">
                <a:latin typeface="Carlito"/>
                <a:cs typeface="Carlito"/>
              </a:rPr>
              <a:t>focusing </a:t>
            </a:r>
            <a:r>
              <a:rPr sz="1400" spc="-5" dirty="0">
                <a:latin typeface="Carlito"/>
                <a:cs typeface="Carlito"/>
              </a:rPr>
              <a:t>light on  the specimen and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diffraction  </a:t>
            </a:r>
            <a:r>
              <a:rPr sz="1400" spc="-10" dirty="0">
                <a:latin typeface="Carlito"/>
                <a:cs typeface="Carlito"/>
              </a:rPr>
              <a:t>plate </a:t>
            </a:r>
            <a:r>
              <a:rPr sz="1400" dirty="0">
                <a:latin typeface="Carlito"/>
                <a:cs typeface="Carlito"/>
              </a:rPr>
              <a:t>in </a:t>
            </a:r>
            <a:r>
              <a:rPr sz="1400" spc="-5" dirty="0">
                <a:latin typeface="Carlito"/>
                <a:cs typeface="Carlito"/>
              </a:rPr>
              <a:t>the objective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lens</a:t>
            </a:r>
            <a:endParaRPr lang="en-US" sz="1400" spc="-5" dirty="0">
              <a:latin typeface="Carlito"/>
              <a:cs typeface="Carlito"/>
            </a:endParaRPr>
          </a:p>
          <a:p>
            <a:pPr marL="90805" marR="110489">
              <a:lnSpc>
                <a:spcPct val="100000"/>
              </a:lnSpc>
              <a:spcBef>
                <a:spcPts val="275"/>
              </a:spcBef>
            </a:pPr>
            <a:endParaRPr sz="1400" dirty="0">
              <a:latin typeface="Carlito"/>
              <a:cs typeface="Carlito"/>
            </a:endParaRPr>
          </a:p>
          <a:p>
            <a:pPr marL="90805" marR="24130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rlito"/>
                <a:cs typeface="Carlito"/>
              </a:rPr>
              <a:t>Direct </a:t>
            </a:r>
            <a:r>
              <a:rPr sz="1400" spc="-5" dirty="0">
                <a:latin typeface="Carlito"/>
                <a:cs typeface="Carlito"/>
              </a:rPr>
              <a:t>and </a:t>
            </a:r>
            <a:r>
              <a:rPr sz="1400" spc="-10" dirty="0">
                <a:latin typeface="Carlito"/>
                <a:cs typeface="Carlito"/>
              </a:rPr>
              <a:t>reflected </a:t>
            </a:r>
            <a:r>
              <a:rPr sz="1400" spc="-5" dirty="0">
                <a:latin typeface="Carlito"/>
                <a:cs typeface="Carlito"/>
              </a:rPr>
              <a:t>or </a:t>
            </a:r>
            <a:endParaRPr lang="en-US" sz="1400" spc="-5" dirty="0">
              <a:latin typeface="Carlito"/>
              <a:cs typeface="Carlito"/>
            </a:endParaRPr>
          </a:p>
          <a:p>
            <a:pPr marL="90805" marR="24130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rlito"/>
                <a:cs typeface="Carlito"/>
              </a:rPr>
              <a:t>diffracted </a:t>
            </a:r>
            <a:r>
              <a:rPr sz="1400" spc="-5" dirty="0">
                <a:latin typeface="Carlito"/>
                <a:cs typeface="Carlito"/>
              </a:rPr>
              <a:t>light </a:t>
            </a:r>
            <a:r>
              <a:rPr sz="1400" spc="-15" dirty="0">
                <a:latin typeface="Carlito"/>
                <a:cs typeface="Carlito"/>
              </a:rPr>
              <a:t>rays </a:t>
            </a:r>
            <a:r>
              <a:rPr sz="1400" spc="-10" dirty="0">
                <a:latin typeface="Carlito"/>
                <a:cs typeface="Carlito"/>
              </a:rPr>
              <a:t>are  brought together to produce  </a:t>
            </a:r>
            <a:r>
              <a:rPr sz="1400" spc="-5" dirty="0">
                <a:latin typeface="Carlito"/>
                <a:cs typeface="Carlito"/>
              </a:rPr>
              <a:t>the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image.</a:t>
            </a:r>
            <a:endParaRPr lang="en-US" sz="1400" spc="-5" dirty="0">
              <a:latin typeface="Carlito"/>
              <a:cs typeface="Carlito"/>
            </a:endParaRPr>
          </a:p>
          <a:p>
            <a:pPr marL="90805" marR="241300"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Carlito"/>
              <a:cs typeface="Carlito"/>
            </a:endParaRPr>
          </a:p>
          <a:p>
            <a:pPr marL="90805">
              <a:lnSpc>
                <a:spcPct val="100000"/>
              </a:lnSpc>
            </a:pPr>
            <a:r>
              <a:rPr sz="1400" dirty="0">
                <a:latin typeface="Carlito"/>
                <a:cs typeface="Carlito"/>
              </a:rPr>
              <a:t>No </a:t>
            </a:r>
            <a:r>
              <a:rPr sz="1400" spc="-5" dirty="0">
                <a:latin typeface="Carlito"/>
                <a:cs typeface="Carlito"/>
              </a:rPr>
              <a:t>staining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required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97395" y="2814827"/>
            <a:ext cx="2209800" cy="2812950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2710" marR="133985">
              <a:lnSpc>
                <a:spcPct val="100000"/>
              </a:lnSpc>
              <a:spcBef>
                <a:spcPts val="275"/>
              </a:spcBef>
            </a:pPr>
            <a:r>
              <a:rPr sz="1400" spc="-15" dirty="0">
                <a:latin typeface="Carlito"/>
                <a:cs typeface="Carlito"/>
              </a:rPr>
              <a:t>Like </a:t>
            </a:r>
            <a:r>
              <a:rPr sz="1400" spc="-5" dirty="0">
                <a:latin typeface="Carlito"/>
                <a:cs typeface="Carlito"/>
              </a:rPr>
              <a:t>phase-contrast, uses  </a:t>
            </a:r>
            <a:r>
              <a:rPr sz="1400" spc="-10" dirty="0">
                <a:latin typeface="Carlito"/>
                <a:cs typeface="Carlito"/>
              </a:rPr>
              <a:t>differences </a:t>
            </a:r>
            <a:r>
              <a:rPr sz="1400" dirty="0">
                <a:latin typeface="Carlito"/>
                <a:cs typeface="Carlito"/>
              </a:rPr>
              <a:t>in </a:t>
            </a:r>
            <a:r>
              <a:rPr sz="1400" spc="-10" dirty="0">
                <a:latin typeface="Carlito"/>
                <a:cs typeface="Carlito"/>
              </a:rPr>
              <a:t>refractive  indexes to </a:t>
            </a:r>
            <a:r>
              <a:rPr sz="1400" spc="-5" dirty="0">
                <a:latin typeface="Carlito"/>
                <a:cs typeface="Carlito"/>
              </a:rPr>
              <a:t>produce images. </a:t>
            </a:r>
            <a:endParaRPr lang="en-US" sz="1400" spc="-5" dirty="0">
              <a:latin typeface="Carlito"/>
              <a:cs typeface="Carlito"/>
            </a:endParaRPr>
          </a:p>
          <a:p>
            <a:pPr marL="92710" marR="133985">
              <a:lnSpc>
                <a:spcPct val="100000"/>
              </a:lnSpc>
              <a:spcBef>
                <a:spcPts val="275"/>
              </a:spcBef>
            </a:pPr>
            <a:endParaRPr lang="en-US" sz="1400" spc="-5" dirty="0">
              <a:latin typeface="Carlito"/>
              <a:cs typeface="Carlito"/>
            </a:endParaRPr>
          </a:p>
          <a:p>
            <a:pPr marL="92710" marR="133985">
              <a:lnSpc>
                <a:spcPct val="100000"/>
              </a:lnSpc>
              <a:spcBef>
                <a:spcPts val="275"/>
              </a:spcBef>
            </a:pPr>
            <a:r>
              <a:rPr sz="1400" spc="-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Uses </a:t>
            </a:r>
            <a:r>
              <a:rPr sz="1400" b="1" spc="-5" dirty="0">
                <a:latin typeface="Carlito"/>
                <a:cs typeface="Carlito"/>
              </a:rPr>
              <a:t>two beams </a:t>
            </a:r>
            <a:r>
              <a:rPr sz="1400" b="1" dirty="0">
                <a:latin typeface="Carlito"/>
                <a:cs typeface="Carlito"/>
              </a:rPr>
              <a:t>of </a:t>
            </a:r>
            <a:r>
              <a:rPr sz="1400" b="1" spc="-5" dirty="0">
                <a:latin typeface="Carlito"/>
                <a:cs typeface="Carlito"/>
              </a:rPr>
              <a:t>light  separated </a:t>
            </a:r>
            <a:r>
              <a:rPr sz="1400" b="1" spc="-10" dirty="0">
                <a:latin typeface="Carlito"/>
                <a:cs typeface="Carlito"/>
              </a:rPr>
              <a:t>by </a:t>
            </a:r>
            <a:r>
              <a:rPr sz="1400" b="1" spc="-5" dirty="0">
                <a:latin typeface="Carlito"/>
                <a:cs typeface="Carlito"/>
              </a:rPr>
              <a:t>prisms</a:t>
            </a:r>
            <a:r>
              <a:rPr sz="1400" spc="-5" dirty="0">
                <a:latin typeface="Carlito"/>
                <a:cs typeface="Carlito"/>
              </a:rPr>
              <a:t>; </a:t>
            </a:r>
            <a:endParaRPr lang="en-US" sz="1400" spc="-5" dirty="0">
              <a:latin typeface="Carlito"/>
              <a:cs typeface="Carlito"/>
            </a:endParaRPr>
          </a:p>
          <a:p>
            <a:pPr marL="92710" marR="133985">
              <a:lnSpc>
                <a:spcPct val="100000"/>
              </a:lnSpc>
              <a:spcBef>
                <a:spcPts val="275"/>
              </a:spcBef>
            </a:pPr>
            <a:endParaRPr lang="en-US" sz="1400" spc="-5" dirty="0">
              <a:latin typeface="Carlito"/>
              <a:cs typeface="Carlito"/>
            </a:endParaRPr>
          </a:p>
          <a:p>
            <a:pPr marL="92710" marR="133985">
              <a:lnSpc>
                <a:spcPct val="100000"/>
              </a:lnSpc>
              <a:spcBef>
                <a:spcPts val="275"/>
              </a:spcBef>
            </a:pPr>
            <a:r>
              <a:rPr sz="1400" spc="-5" dirty="0">
                <a:latin typeface="Carlito"/>
                <a:cs typeface="Carlito"/>
              </a:rPr>
              <a:t>the  </a:t>
            </a:r>
            <a:r>
              <a:rPr sz="1400" b="1" spc="-5" dirty="0">
                <a:latin typeface="Carlito"/>
                <a:cs typeface="Carlito"/>
              </a:rPr>
              <a:t>specimen appears colored  </a:t>
            </a:r>
            <a:r>
              <a:rPr sz="1400" b="1" dirty="0">
                <a:latin typeface="Carlito"/>
                <a:cs typeface="Carlito"/>
              </a:rPr>
              <a:t>as a </a:t>
            </a:r>
            <a:r>
              <a:rPr sz="1400" b="1" spc="-5" dirty="0">
                <a:latin typeface="Carlito"/>
                <a:cs typeface="Carlito"/>
              </a:rPr>
              <a:t>result </a:t>
            </a:r>
            <a:r>
              <a:rPr sz="1400" b="1" dirty="0">
                <a:latin typeface="Carlito"/>
                <a:cs typeface="Carlito"/>
              </a:rPr>
              <a:t>of </a:t>
            </a:r>
            <a:r>
              <a:rPr sz="1400" b="1" spc="-5" dirty="0">
                <a:latin typeface="Carlito"/>
                <a:cs typeface="Carlito"/>
              </a:rPr>
              <a:t>the </a:t>
            </a:r>
            <a:r>
              <a:rPr sz="1400" b="1" dirty="0">
                <a:latin typeface="Carlito"/>
                <a:cs typeface="Carlito"/>
              </a:rPr>
              <a:t>prism  </a:t>
            </a:r>
            <a:r>
              <a:rPr sz="1400" b="1" spc="-10" dirty="0">
                <a:latin typeface="Carlito"/>
                <a:cs typeface="Carlito"/>
              </a:rPr>
              <a:t>effect</a:t>
            </a:r>
            <a:r>
              <a:rPr sz="1400" spc="-10" dirty="0">
                <a:latin typeface="Carlito"/>
                <a:cs typeface="Carlito"/>
              </a:rPr>
              <a:t>.</a:t>
            </a:r>
            <a:endParaRPr lang="en-US" sz="1400" spc="-10" dirty="0">
              <a:latin typeface="Carlito"/>
              <a:cs typeface="Carlito"/>
            </a:endParaRPr>
          </a:p>
          <a:p>
            <a:pPr marL="92710" marR="133985">
              <a:lnSpc>
                <a:spcPct val="100000"/>
              </a:lnSpc>
              <a:spcBef>
                <a:spcPts val="275"/>
              </a:spcBef>
            </a:pPr>
            <a:endParaRPr sz="1400" dirty="0">
              <a:latin typeface="Carlito"/>
              <a:cs typeface="Carlito"/>
            </a:endParaRPr>
          </a:p>
          <a:p>
            <a:pPr marL="92710">
              <a:lnSpc>
                <a:spcPct val="100000"/>
              </a:lnSpc>
            </a:pPr>
            <a:r>
              <a:rPr sz="1400" dirty="0">
                <a:latin typeface="Carlito"/>
                <a:cs typeface="Carlito"/>
              </a:rPr>
              <a:t>No </a:t>
            </a:r>
            <a:r>
              <a:rPr sz="1400" spc="-5" dirty="0">
                <a:latin typeface="Carlito"/>
                <a:cs typeface="Carlito"/>
              </a:rPr>
              <a:t>staining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required.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83980" y="2717292"/>
            <a:ext cx="1949450" cy="1542730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075" marR="191135">
              <a:lnSpc>
                <a:spcPct val="100000"/>
              </a:lnSpc>
              <a:spcBef>
                <a:spcPts val="270"/>
              </a:spcBef>
            </a:pPr>
            <a:r>
              <a:rPr sz="1400" dirty="0">
                <a:latin typeface="Carlito"/>
                <a:cs typeface="Carlito"/>
              </a:rPr>
              <a:t>Uses </a:t>
            </a:r>
            <a:r>
              <a:rPr sz="1400" b="1" spc="-5" dirty="0">
                <a:latin typeface="Carlito"/>
                <a:cs typeface="Carlito"/>
              </a:rPr>
              <a:t>an ultraviolet or  near-ultraviolet </a:t>
            </a:r>
            <a:r>
              <a:rPr sz="1400" b="1" spc="-10" dirty="0">
                <a:latin typeface="Carlito"/>
                <a:cs typeface="Carlito"/>
              </a:rPr>
              <a:t>source  </a:t>
            </a:r>
            <a:r>
              <a:rPr sz="1400" b="1" spc="-5" dirty="0">
                <a:latin typeface="Carlito"/>
                <a:cs typeface="Carlito"/>
              </a:rPr>
              <a:t>of illumination </a:t>
            </a:r>
            <a:r>
              <a:rPr sz="1400" spc="-5" dirty="0">
                <a:latin typeface="Carlito"/>
                <a:cs typeface="Carlito"/>
              </a:rPr>
              <a:t>that  causes fluorescent  </a:t>
            </a:r>
            <a:r>
              <a:rPr sz="1400" spc="-10" dirty="0">
                <a:latin typeface="Carlito"/>
                <a:cs typeface="Carlito"/>
              </a:rPr>
              <a:t>compounds </a:t>
            </a:r>
            <a:r>
              <a:rPr sz="1400" dirty="0">
                <a:latin typeface="Carlito"/>
                <a:cs typeface="Carlito"/>
              </a:rPr>
              <a:t>in a  </a:t>
            </a:r>
            <a:r>
              <a:rPr sz="1400" spc="-5" dirty="0">
                <a:latin typeface="Carlito"/>
                <a:cs typeface="Carlito"/>
              </a:rPr>
              <a:t>specimen </a:t>
            </a:r>
            <a:r>
              <a:rPr sz="1400" spc="-10" dirty="0">
                <a:latin typeface="Carlito"/>
                <a:cs typeface="Carlito"/>
              </a:rPr>
              <a:t>to </a:t>
            </a:r>
            <a:r>
              <a:rPr sz="1400" spc="-5" dirty="0">
                <a:latin typeface="Carlito"/>
                <a:cs typeface="Carlito"/>
              </a:rPr>
              <a:t>emit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light.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97666"/>
            <a:ext cx="4114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10" dirty="0">
                <a:solidFill>
                  <a:srgbClr val="C00000"/>
                </a:solidFill>
                <a:latin typeface="+mn-lt"/>
              </a:rPr>
              <a:t>Electron</a:t>
            </a:r>
            <a:r>
              <a:rPr spc="-409" dirty="0">
                <a:solidFill>
                  <a:srgbClr val="C00000"/>
                </a:solidFill>
                <a:latin typeface="+mn-lt"/>
              </a:rPr>
              <a:t> </a:t>
            </a:r>
            <a:r>
              <a:rPr spc="-135" dirty="0">
                <a:solidFill>
                  <a:srgbClr val="C00000"/>
                </a:solidFill>
                <a:latin typeface="+mn-lt"/>
              </a:rPr>
              <a:t>Microscopy</a:t>
            </a:r>
            <a:r>
              <a:rPr lang="en-US" spc="-135" dirty="0">
                <a:solidFill>
                  <a:srgbClr val="C00000"/>
                </a:solidFill>
                <a:latin typeface="+mn-lt"/>
              </a:rPr>
              <a:t> (EM)</a:t>
            </a:r>
            <a:endParaRPr spc="-135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838200"/>
            <a:ext cx="11506200" cy="5416226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129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Electron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microscopes </a:t>
            </a:r>
            <a:r>
              <a:rPr sz="24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use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electrons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instead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of photons(visible light) </a:t>
            </a:r>
            <a:r>
              <a:rPr sz="2400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to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image</a:t>
            </a:r>
            <a:r>
              <a:rPr sz="2400" b="1" spc="14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cells</a:t>
            </a:r>
            <a:endParaRPr sz="24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1200"/>
              </a:spcBef>
            </a:pPr>
            <a:r>
              <a:rPr sz="24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and</a:t>
            </a:r>
            <a:r>
              <a:rPr sz="24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structures.</a:t>
            </a:r>
            <a:endParaRPr sz="24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400" b="1" spc="-5" dirty="0">
                <a:solidFill>
                  <a:srgbClr val="7030A0"/>
                </a:solidFill>
                <a:latin typeface="Carlito"/>
                <a:cs typeface="Carlito"/>
              </a:rPr>
              <a:t>Electromagnets </a:t>
            </a:r>
            <a:r>
              <a:rPr sz="2400" b="1" dirty="0">
                <a:solidFill>
                  <a:srgbClr val="7030A0"/>
                </a:solidFill>
                <a:latin typeface="Carlito"/>
                <a:cs typeface="Carlito"/>
              </a:rPr>
              <a:t>function as </a:t>
            </a:r>
            <a:r>
              <a:rPr sz="2400" b="1" spc="-5" dirty="0">
                <a:solidFill>
                  <a:srgbClr val="7030A0"/>
                </a:solidFill>
                <a:latin typeface="Carlito"/>
                <a:cs typeface="Carlito"/>
              </a:rPr>
              <a:t>lenses </a:t>
            </a:r>
            <a:r>
              <a:rPr sz="2400" b="1" dirty="0">
                <a:solidFill>
                  <a:srgbClr val="7030A0"/>
                </a:solidFill>
                <a:latin typeface="Carlito"/>
                <a:cs typeface="Carlito"/>
              </a:rPr>
              <a:t>in EM</a:t>
            </a:r>
            <a:r>
              <a:rPr sz="240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whole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system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operates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</a:t>
            </a:r>
            <a:r>
              <a:rPr sz="2400" spc="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vacuum.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"/>
            </a:pPr>
            <a:endParaRPr sz="24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are fitted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with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cameras to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allow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photograph to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be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rlito"/>
                <a:cs typeface="Carlito"/>
              </a:rPr>
              <a:t>taken</a:t>
            </a:r>
            <a:endParaRPr sz="24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400" dirty="0"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5"/>
              </a:spcBef>
            </a:pPr>
            <a:r>
              <a:rPr sz="2400" b="1" u="sng" spc="-2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Two </a:t>
            </a:r>
            <a:r>
              <a:rPr sz="2400" b="1" u="sng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types of </a:t>
            </a:r>
            <a:r>
              <a:rPr sz="2400" b="1" u="sng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electron</a:t>
            </a:r>
            <a:r>
              <a:rPr sz="2400" b="1" u="sng" spc="-2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sng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microscopes</a:t>
            </a:r>
            <a:r>
              <a:rPr sz="2400" u="sng" spc="-5" dirty="0">
                <a:solidFill>
                  <a:srgbClr val="C00000"/>
                </a:solidFill>
                <a:latin typeface="Carlito"/>
                <a:cs typeface="Carlito"/>
              </a:rPr>
              <a:t>:</a:t>
            </a:r>
            <a:endParaRPr sz="2400" u="sng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806450" lvl="1" indent="-183515">
              <a:lnSpc>
                <a:spcPct val="100000"/>
              </a:lnSpc>
              <a:spcBef>
                <a:spcPts val="1530"/>
              </a:spcBef>
              <a:buClr>
                <a:srgbClr val="D24717"/>
              </a:buClr>
              <a:buFont typeface="Carlito"/>
              <a:buChar char="◦"/>
              <a:tabLst>
                <a:tab pos="807085" algn="l"/>
              </a:tabLst>
            </a:pPr>
            <a:r>
              <a:rPr sz="2000" b="1" i="1" spc="-15" dirty="0">
                <a:solidFill>
                  <a:srgbClr val="404040"/>
                </a:solidFill>
                <a:latin typeface="Carlito"/>
                <a:cs typeface="Carlito"/>
              </a:rPr>
              <a:t>Transmission 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electron microscopes</a:t>
            </a:r>
            <a:r>
              <a:rPr sz="2000" b="1" i="1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(TEM)</a:t>
            </a:r>
            <a:endParaRPr sz="2000" b="1" dirty="0">
              <a:latin typeface="Carlito"/>
              <a:cs typeface="Carlito"/>
            </a:endParaRPr>
          </a:p>
          <a:p>
            <a:pPr marL="1355090" lvl="2" indent="-183515">
              <a:lnSpc>
                <a:spcPct val="100000"/>
              </a:lnSpc>
              <a:spcBef>
                <a:spcPts val="1540"/>
              </a:spcBef>
              <a:buClr>
                <a:srgbClr val="D24717"/>
              </a:buClr>
              <a:buFont typeface="Carlito"/>
              <a:buChar char="◦"/>
              <a:tabLst>
                <a:tab pos="1355725" algn="l"/>
              </a:tabLst>
            </a:pP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(need </a:t>
            </a:r>
            <a:r>
              <a:rPr sz="2000" b="1" i="1" dirty="0">
                <a:solidFill>
                  <a:srgbClr val="404040"/>
                </a:solidFill>
                <a:latin typeface="Carlito"/>
                <a:cs typeface="Carlito"/>
              </a:rPr>
              <a:t>thin 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section),</a:t>
            </a:r>
            <a:r>
              <a:rPr sz="2000" b="1" i="1" spc="-5" dirty="0">
                <a:solidFill>
                  <a:srgbClr val="FF0000"/>
                </a:solidFill>
                <a:latin typeface="Carlito"/>
                <a:cs typeface="Carlito"/>
              </a:rPr>
              <a:t>negative</a:t>
            </a:r>
            <a:r>
              <a:rPr sz="2000" b="1" i="1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stain</a:t>
            </a:r>
            <a:endParaRPr sz="2000" b="1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55"/>
              </a:spcBef>
              <a:buChar char="◦"/>
            </a:pPr>
            <a:endParaRPr sz="2000" b="1" dirty="0">
              <a:latin typeface="Carlito"/>
              <a:cs typeface="Carlito"/>
            </a:endParaRPr>
          </a:p>
          <a:p>
            <a:pPr marL="806450" lvl="1" indent="-183515">
              <a:lnSpc>
                <a:spcPct val="100000"/>
              </a:lnSpc>
              <a:buClr>
                <a:srgbClr val="D24717"/>
              </a:buClr>
              <a:buFont typeface="Carlito"/>
              <a:buChar char="◦"/>
              <a:tabLst>
                <a:tab pos="807085" algn="l"/>
              </a:tabLst>
            </a:pP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Scanning 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electron microscopes</a:t>
            </a:r>
            <a:r>
              <a:rPr sz="2000" b="1" i="1" spc="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(SEM)</a:t>
            </a:r>
            <a:endParaRPr sz="2000" b="1" dirty="0">
              <a:latin typeface="Carlito"/>
              <a:cs typeface="Carlito"/>
            </a:endParaRPr>
          </a:p>
          <a:p>
            <a:pPr marL="1355090" lvl="2" indent="-183515">
              <a:lnSpc>
                <a:spcPct val="100000"/>
              </a:lnSpc>
              <a:spcBef>
                <a:spcPts val="1605"/>
              </a:spcBef>
              <a:buClr>
                <a:srgbClr val="D24717"/>
              </a:buClr>
              <a:buFont typeface="Carlito"/>
              <a:buChar char="◦"/>
              <a:tabLst>
                <a:tab pos="1355725" algn="l"/>
              </a:tabLst>
            </a:pP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Coat 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with </a:t>
            </a: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heavy</a:t>
            </a:r>
            <a:r>
              <a:rPr sz="2000" b="1" i="1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metal</a:t>
            </a:r>
            <a:endParaRPr sz="20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0" y="0"/>
            <a:ext cx="4495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b="1" spc="-210" dirty="0">
                <a:solidFill>
                  <a:srgbClr val="C00000"/>
                </a:solidFill>
              </a:rPr>
              <a:t>Electron</a:t>
            </a:r>
            <a:r>
              <a:rPr b="1" spc="-425" dirty="0">
                <a:solidFill>
                  <a:srgbClr val="C00000"/>
                </a:solidFill>
              </a:rPr>
              <a:t> </a:t>
            </a:r>
            <a:r>
              <a:rPr b="1" spc="-135" dirty="0">
                <a:solidFill>
                  <a:srgbClr val="C00000"/>
                </a:solidFill>
              </a:rPr>
              <a:t>Microscopy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838200"/>
            <a:ext cx="10591800" cy="5678093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3825" indent="-111760">
              <a:lnSpc>
                <a:spcPct val="100000"/>
              </a:lnSpc>
              <a:spcBef>
                <a:spcPts val="780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20" dirty="0">
                <a:solidFill>
                  <a:srgbClr val="404040"/>
                </a:solidFill>
                <a:latin typeface="Carlito"/>
                <a:cs typeface="Carlito"/>
              </a:rPr>
              <a:t>Transmission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electron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microscopy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is used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examine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cells and cell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structure at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very</a:t>
            </a:r>
            <a:r>
              <a:rPr sz="1900" b="1" spc="18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high</a:t>
            </a:r>
            <a:endParaRPr sz="19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685"/>
              </a:spcBef>
            </a:pP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magnification </a:t>
            </a:r>
            <a:r>
              <a:rPr sz="19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and resolution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even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enabling one </a:t>
            </a:r>
            <a:r>
              <a:rPr sz="1900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to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view structures at </a:t>
            </a:r>
            <a:r>
              <a:rPr sz="19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 molecular </a:t>
            </a:r>
            <a:r>
              <a:rPr sz="19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level</a:t>
            </a:r>
            <a:r>
              <a:rPr sz="1900" b="1" spc="24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dirty="0">
              <a:latin typeface="Carlito"/>
              <a:cs typeface="Carlito"/>
            </a:endParaRPr>
          </a:p>
          <a:p>
            <a:pPr marL="103505" marR="5080" indent="-91440">
              <a:lnSpc>
                <a:spcPct val="130000"/>
              </a:lnSpc>
              <a:spcBef>
                <a:spcPts val="140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This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because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b="1" u="sng" spc="-15" dirty="0">
                <a:latin typeface="Carlito"/>
                <a:cs typeface="Carlito"/>
              </a:rPr>
              <a:t>wavelength </a:t>
            </a:r>
            <a:r>
              <a:rPr sz="1900" b="1" u="sng" spc="-5" dirty="0">
                <a:latin typeface="Carlito"/>
                <a:cs typeface="Carlito"/>
              </a:rPr>
              <a:t>of </a:t>
            </a:r>
            <a:r>
              <a:rPr sz="1900" b="1" u="sng" spc="-10" dirty="0">
                <a:latin typeface="Carlito"/>
                <a:cs typeface="Carlito"/>
              </a:rPr>
              <a:t>electrons </a:t>
            </a:r>
            <a:r>
              <a:rPr sz="1900" b="1" u="sng" spc="-5" dirty="0">
                <a:latin typeface="Carlito"/>
                <a:cs typeface="Carlito"/>
              </a:rPr>
              <a:t>is much </a:t>
            </a:r>
            <a:r>
              <a:rPr sz="1900" b="1" u="sng" spc="-10" dirty="0">
                <a:latin typeface="Carlito"/>
                <a:cs typeface="Carlito"/>
              </a:rPr>
              <a:t>shorter </a:t>
            </a:r>
            <a:r>
              <a:rPr sz="1900" b="1" u="sng" spc="-5" dirty="0">
                <a:latin typeface="Carlito"/>
                <a:cs typeface="Carlito"/>
              </a:rPr>
              <a:t>than the </a:t>
            </a:r>
            <a:r>
              <a:rPr sz="1900" b="1" u="sng" spc="-15" dirty="0">
                <a:latin typeface="Carlito"/>
                <a:cs typeface="Carlito"/>
              </a:rPr>
              <a:t>wavelength </a:t>
            </a:r>
            <a:r>
              <a:rPr sz="1900" b="1" u="sng" spc="-5" dirty="0">
                <a:latin typeface="Carlito"/>
                <a:cs typeface="Carlito"/>
              </a:rPr>
              <a:t>of visible </a:t>
            </a:r>
            <a:r>
              <a:rPr sz="1900" b="1" u="sng" spc="-10" dirty="0">
                <a:latin typeface="Carlito"/>
                <a:cs typeface="Carlito"/>
              </a:rPr>
              <a:t>light </a:t>
            </a:r>
            <a:r>
              <a:rPr sz="1900" b="1" u="sng" spc="-5" dirty="0">
                <a:latin typeface="Carlito"/>
                <a:cs typeface="Carlito"/>
              </a:rPr>
              <a:t>and  </a:t>
            </a:r>
            <a:r>
              <a:rPr sz="1900" b="1" u="sng" spc="-15" dirty="0">
                <a:latin typeface="Carlito"/>
                <a:cs typeface="Carlito"/>
              </a:rPr>
              <a:t>wavelength </a:t>
            </a:r>
            <a:r>
              <a:rPr sz="1900" b="1" u="sng" spc="-20" dirty="0">
                <a:latin typeface="Carlito"/>
                <a:cs typeface="Carlito"/>
              </a:rPr>
              <a:t>affects </a:t>
            </a:r>
            <a:r>
              <a:rPr sz="1900" b="1" u="sng" spc="-10" dirty="0">
                <a:latin typeface="Carlito"/>
                <a:cs typeface="Carlito"/>
              </a:rPr>
              <a:t>resolution</a:t>
            </a:r>
            <a:r>
              <a:rPr sz="1900" b="1" u="sng" spc="95" dirty="0">
                <a:latin typeface="Carlito"/>
                <a:cs typeface="Carlito"/>
              </a:rPr>
              <a:t> </a:t>
            </a:r>
            <a:r>
              <a:rPr sz="1900" b="1" u="sng" spc="-5" dirty="0">
                <a:latin typeface="Carlito"/>
                <a:cs typeface="Carlito"/>
              </a:rPr>
              <a:t>.</a:t>
            </a:r>
            <a:endParaRPr sz="1900" b="1" u="sng" dirty="0">
              <a:latin typeface="Carlito"/>
              <a:cs typeface="Carlito"/>
            </a:endParaRPr>
          </a:p>
          <a:p>
            <a:pPr marL="103505" marR="459740" indent="-91440">
              <a:lnSpc>
                <a:spcPct val="130000"/>
              </a:lnSpc>
              <a:spcBef>
                <a:spcPts val="140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b="1" spc="-15" dirty="0">
                <a:solidFill>
                  <a:srgbClr val="7030A0"/>
                </a:solidFill>
                <a:latin typeface="Carlito"/>
                <a:cs typeface="Carlito"/>
              </a:rPr>
              <a:t>Unlike </a:t>
            </a:r>
            <a:r>
              <a:rPr sz="1900" b="1" spc="-10" dirty="0">
                <a:solidFill>
                  <a:srgbClr val="7030A0"/>
                </a:solidFill>
                <a:latin typeface="Carlito"/>
                <a:cs typeface="Carlito"/>
              </a:rPr>
              <a:t>visible light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, </a:t>
            </a:r>
            <a:r>
              <a:rPr sz="1900" b="1" spc="-10" dirty="0">
                <a:solidFill>
                  <a:srgbClr val="7030A0"/>
                </a:solidFill>
                <a:latin typeface="Carlito"/>
                <a:cs typeface="Carlito"/>
              </a:rPr>
              <a:t>electron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beams </a:t>
            </a:r>
            <a:r>
              <a:rPr sz="1900" b="1" spc="-10" dirty="0">
                <a:solidFill>
                  <a:srgbClr val="7030A0"/>
                </a:solidFill>
                <a:latin typeface="Carlito"/>
                <a:cs typeface="Carlito"/>
              </a:rPr>
              <a:t>can not </a:t>
            </a:r>
            <a:r>
              <a:rPr sz="1900" b="1" spc="-15" dirty="0">
                <a:solidFill>
                  <a:srgbClr val="7030A0"/>
                </a:solidFill>
                <a:latin typeface="Carlito"/>
                <a:cs typeface="Carlito"/>
              </a:rPr>
              <a:t>penetrate </a:t>
            </a:r>
            <a:r>
              <a:rPr sz="1900" b="1" spc="-10" dirty="0">
                <a:solidFill>
                  <a:srgbClr val="7030A0"/>
                </a:solidFill>
                <a:latin typeface="Carlito"/>
                <a:cs typeface="Carlito"/>
              </a:rPr>
              <a:t>very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well. </a:t>
            </a:r>
            <a:r>
              <a:rPr sz="1900" b="1" spc="-20" dirty="0">
                <a:solidFill>
                  <a:srgbClr val="7030A0"/>
                </a:solidFill>
                <a:latin typeface="Carlito"/>
                <a:cs typeface="Carlito"/>
              </a:rPr>
              <a:t>So,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special </a:t>
            </a:r>
            <a:r>
              <a:rPr sz="1900" b="1" spc="-10" dirty="0">
                <a:solidFill>
                  <a:srgbClr val="7030A0"/>
                </a:solidFill>
                <a:latin typeface="Carlito"/>
                <a:cs typeface="Carlito"/>
              </a:rPr>
              <a:t>techniques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of thin  sectioning </a:t>
            </a:r>
            <a:r>
              <a:rPr sz="1900" b="1" spc="-15" dirty="0">
                <a:solidFill>
                  <a:srgbClr val="7030A0"/>
                </a:solidFill>
                <a:latin typeface="Carlito"/>
                <a:cs typeface="Carlito"/>
              </a:rPr>
              <a:t>are </a:t>
            </a:r>
            <a:r>
              <a:rPr sz="1900" b="1" spc="-10" dirty="0">
                <a:solidFill>
                  <a:srgbClr val="7030A0"/>
                </a:solidFill>
                <a:latin typeface="Carlito"/>
                <a:cs typeface="Carlito"/>
              </a:rPr>
              <a:t>needed </a:t>
            </a:r>
            <a:r>
              <a:rPr sz="1900" b="1" spc="-15" dirty="0">
                <a:solidFill>
                  <a:srgbClr val="7030A0"/>
                </a:solidFill>
                <a:latin typeface="Carlito"/>
                <a:cs typeface="Carlito"/>
              </a:rPr>
              <a:t>to prepare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specimens </a:t>
            </a:r>
            <a:r>
              <a:rPr sz="1900" b="1" spc="-20" dirty="0">
                <a:solidFill>
                  <a:srgbClr val="7030A0"/>
                </a:solidFill>
                <a:latin typeface="Carlito"/>
                <a:cs typeface="Carlito"/>
              </a:rPr>
              <a:t>before </a:t>
            </a:r>
            <a:r>
              <a:rPr sz="1900" b="1" spc="-10" dirty="0">
                <a:solidFill>
                  <a:srgbClr val="7030A0"/>
                </a:solidFill>
                <a:latin typeface="Carlito"/>
                <a:cs typeface="Carlito"/>
              </a:rPr>
              <a:t>observing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them</a:t>
            </a:r>
            <a:r>
              <a:rPr sz="1900" b="1" spc="18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1900" b="1" spc="-5" dirty="0">
                <a:solidFill>
                  <a:srgbClr val="7030A0"/>
                </a:solidFill>
                <a:latin typeface="Carlito"/>
                <a:cs typeface="Carlito"/>
              </a:rPr>
              <a:t>.</a:t>
            </a:r>
            <a:endParaRPr lang="en-US" sz="1900" b="1" spc="-5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103505" marR="459740" indent="-91440">
              <a:lnSpc>
                <a:spcPct val="130000"/>
              </a:lnSpc>
              <a:spcBef>
                <a:spcPts val="140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endParaRPr sz="1900" b="1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103505" marR="304165" indent="-91440">
              <a:lnSpc>
                <a:spcPct val="130000"/>
              </a:lnSpc>
              <a:spcBef>
                <a:spcPts val="139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90" dirty="0">
                <a:solidFill>
                  <a:srgbClr val="C00000"/>
                </a:solidFill>
                <a:latin typeface="Carlito"/>
                <a:cs typeface="Carlito"/>
              </a:rPr>
              <a:t>To </a:t>
            </a:r>
            <a:r>
              <a:rPr sz="1900" spc="-15" dirty="0">
                <a:solidFill>
                  <a:srgbClr val="C00000"/>
                </a:solidFill>
                <a:latin typeface="Carlito"/>
                <a:cs typeface="Carlito"/>
              </a:rPr>
              <a:t>obtain </a:t>
            </a:r>
            <a:r>
              <a:rPr sz="1900" spc="-10" dirty="0">
                <a:solidFill>
                  <a:srgbClr val="C00000"/>
                </a:solidFill>
                <a:latin typeface="Carlito"/>
                <a:cs typeface="Carlito"/>
              </a:rPr>
              <a:t>sufficient </a:t>
            </a:r>
            <a:r>
              <a:rPr sz="1900" spc="-15" dirty="0">
                <a:solidFill>
                  <a:srgbClr val="C00000"/>
                </a:solidFill>
                <a:latin typeface="Carlito"/>
                <a:cs typeface="Carlito"/>
              </a:rPr>
              <a:t>contrast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,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the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preparation 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are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treated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with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stains such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as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osmic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acid ,  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permanganate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,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uranium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, lanthanum ; because these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substances 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are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composed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of 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atoms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of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high  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atomic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weight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, they 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scatter </a:t>
            </a:r>
            <a:r>
              <a:rPr sz="1900" spc="-10" dirty="0">
                <a:solidFill>
                  <a:srgbClr val="00B050"/>
                </a:solidFill>
                <a:latin typeface="Carlito"/>
                <a:cs typeface="Carlito"/>
              </a:rPr>
              <a:t>electrons </a:t>
            </a:r>
            <a:r>
              <a:rPr sz="1900" spc="-5" dirty="0">
                <a:solidFill>
                  <a:srgbClr val="00B050"/>
                </a:solidFill>
                <a:latin typeface="Carlito"/>
                <a:cs typeface="Carlito"/>
              </a:rPr>
              <a:t>well and thus </a:t>
            </a:r>
            <a:r>
              <a:rPr sz="1900" spc="-20" dirty="0">
                <a:solidFill>
                  <a:srgbClr val="00B050"/>
                </a:solidFill>
                <a:latin typeface="Carlito"/>
                <a:cs typeface="Carlito"/>
              </a:rPr>
              <a:t>improve</a:t>
            </a:r>
            <a:r>
              <a:rPr sz="1900" spc="120" dirty="0">
                <a:solidFill>
                  <a:srgbClr val="00B050"/>
                </a:solidFill>
                <a:latin typeface="Carlito"/>
                <a:cs typeface="Carlito"/>
              </a:rPr>
              <a:t> </a:t>
            </a:r>
            <a:r>
              <a:rPr sz="1900" spc="-15" dirty="0">
                <a:solidFill>
                  <a:srgbClr val="00B050"/>
                </a:solidFill>
                <a:latin typeface="Carlito"/>
                <a:cs typeface="Carlito"/>
              </a:rPr>
              <a:t>contrast.</a:t>
            </a:r>
            <a:endParaRPr lang="en-US" sz="1900" spc="-15" dirty="0">
              <a:latin typeface="Carlito"/>
              <a:cs typeface="Carlito"/>
            </a:endParaRPr>
          </a:p>
          <a:p>
            <a:pPr algn="l"/>
            <a:r>
              <a:rPr lang="en-US" sz="1900" spc="-15" dirty="0">
                <a:latin typeface="Carlito"/>
                <a:cs typeface="Carlito"/>
              </a:rPr>
              <a:t>**</a:t>
            </a:r>
            <a:r>
              <a:rPr lang="en-US" sz="2000" b="0" i="0" dirty="0">
                <a:effectLst/>
                <a:latin typeface="Roboto" panose="02000000000000000000" pitchFamily="2" charset="0"/>
              </a:rPr>
              <a:t> Save translation</a:t>
            </a:r>
          </a:p>
          <a:p>
            <a:pPr algn="l" rtl="1"/>
            <a:r>
              <a:rPr lang="ar-AE" sz="2000" b="0" i="0" dirty="0">
                <a:effectLst/>
                <a:latin typeface="Roboto" panose="02000000000000000000" pitchFamily="2" charset="0"/>
              </a:rPr>
              <a:t>تتكون من ذرات ذات وزن ذري كبير، وتقوم بتشتيت الإلكترونات بشكل جيد وبالتالي تحسين التباين.</a:t>
            </a:r>
          </a:p>
          <a:p>
            <a:pPr marL="103505" marR="304165" indent="-91440">
              <a:lnSpc>
                <a:spcPct val="130000"/>
              </a:lnSpc>
              <a:spcBef>
                <a:spcPts val="1395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endParaRPr sz="1900" dirty="0">
              <a:solidFill>
                <a:srgbClr val="00B05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7160"/>
            <a:ext cx="12192000" cy="6720840"/>
            <a:chOff x="0" y="137160"/>
            <a:chExt cx="12192000" cy="672084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22804" y="137160"/>
              <a:ext cx="6944868" cy="64190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755394" y="22351"/>
            <a:ext cx="6781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14" dirty="0">
                <a:solidFill>
                  <a:srgbClr val="9B2C1F"/>
                </a:solidFill>
                <a:latin typeface="Trebuchet MS"/>
                <a:cs typeface="Trebuchet MS"/>
              </a:rPr>
              <a:t>Figure</a:t>
            </a:r>
            <a:r>
              <a:rPr sz="1400" spc="-260" dirty="0">
                <a:solidFill>
                  <a:srgbClr val="9B2C1F"/>
                </a:solidFill>
                <a:latin typeface="Trebuchet MS"/>
                <a:cs typeface="Trebuchet MS"/>
              </a:rPr>
              <a:t> </a:t>
            </a:r>
            <a:r>
              <a:rPr sz="1400" spc="-110" dirty="0">
                <a:solidFill>
                  <a:srgbClr val="9B2C1F"/>
                </a:solidFill>
                <a:latin typeface="Trebuchet MS"/>
                <a:cs typeface="Trebuchet MS"/>
              </a:rPr>
              <a:t>2.9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995666" y="717626"/>
            <a:ext cx="124714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Elect</a:t>
            </a:r>
            <a:r>
              <a:rPr sz="2400" b="1" spc="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b="1" spc="-5" dirty="0">
                <a:solidFill>
                  <a:srgbClr val="000000"/>
                </a:solidFill>
                <a:latin typeface="Arial"/>
                <a:cs typeface="Arial"/>
              </a:rPr>
              <a:t>source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6141" y="2204465"/>
            <a:ext cx="1559560" cy="15125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3495" marR="5080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spc="-15" dirty="0">
                <a:latin typeface="Arial"/>
                <a:cs typeface="Arial"/>
              </a:rPr>
              <a:t>v</a:t>
            </a:r>
            <a:r>
              <a:rPr sz="2400" b="1" spc="-5" dirty="0">
                <a:latin typeface="Arial"/>
                <a:cs typeface="Arial"/>
              </a:rPr>
              <a:t>ac</a:t>
            </a:r>
            <a:r>
              <a:rPr sz="2400" b="1" spc="-15" dirty="0">
                <a:latin typeface="Arial"/>
                <a:cs typeface="Arial"/>
              </a:rPr>
              <a:t>u</a:t>
            </a:r>
            <a:r>
              <a:rPr sz="2400" b="1" spc="-5" dirty="0">
                <a:latin typeface="Arial"/>
                <a:cs typeface="Arial"/>
              </a:rPr>
              <a:t>ated  chamber</a:t>
            </a:r>
            <a:endParaRPr sz="2400">
              <a:latin typeface="Arial"/>
              <a:cs typeface="Arial"/>
            </a:endParaRPr>
          </a:p>
          <a:p>
            <a:pPr marL="12700" marR="455295">
              <a:lnSpc>
                <a:spcPts val="2590"/>
              </a:lnSpc>
              <a:spcBef>
                <a:spcPts val="1060"/>
              </a:spcBef>
            </a:pPr>
            <a:r>
              <a:rPr sz="2400" b="1" spc="-5" dirty="0">
                <a:latin typeface="Arial"/>
                <a:cs typeface="Arial"/>
              </a:rPr>
              <a:t>S</a:t>
            </a:r>
            <a:r>
              <a:rPr sz="2400" b="1" spc="-15" dirty="0">
                <a:latin typeface="Arial"/>
                <a:cs typeface="Arial"/>
              </a:rPr>
              <a:t>a</a:t>
            </a:r>
            <a:r>
              <a:rPr sz="2400" b="1" spc="-5" dirty="0">
                <a:latin typeface="Arial"/>
                <a:cs typeface="Arial"/>
              </a:rPr>
              <a:t>mple  port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4617" y="4906771"/>
            <a:ext cx="117411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spc="-55" dirty="0">
                <a:latin typeface="Arial"/>
                <a:cs typeface="Arial"/>
              </a:rPr>
              <a:t>V</a:t>
            </a:r>
            <a:r>
              <a:rPr sz="2400" b="1" dirty="0">
                <a:latin typeface="Arial"/>
                <a:cs typeface="Arial"/>
              </a:rPr>
              <a:t>ie</a:t>
            </a:r>
            <a:r>
              <a:rPr sz="2400" b="1" spc="25" dirty="0">
                <a:latin typeface="Arial"/>
                <a:cs typeface="Arial"/>
              </a:rPr>
              <a:t>w</a:t>
            </a:r>
            <a:r>
              <a:rPr sz="2400" b="1" dirty="0">
                <a:latin typeface="Arial"/>
                <a:cs typeface="Arial"/>
              </a:rPr>
              <a:t>ing  </a:t>
            </a:r>
            <a:r>
              <a:rPr sz="2400" b="1" spc="-5" dirty="0">
                <a:latin typeface="Arial"/>
                <a:cs typeface="Arial"/>
              </a:rPr>
              <a:t>screen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82311" y="905255"/>
            <a:ext cx="3154045" cy="4217035"/>
            <a:chOff x="4782311" y="905255"/>
            <a:chExt cx="3154045" cy="4217035"/>
          </a:xfrm>
        </p:grpSpPr>
        <p:sp>
          <p:nvSpPr>
            <p:cNvPr id="11" name="object 11"/>
            <p:cNvSpPr/>
            <p:nvPr/>
          </p:nvSpPr>
          <p:spPr>
            <a:xfrm>
              <a:off x="4793741" y="918209"/>
              <a:ext cx="3118485" cy="0"/>
            </a:xfrm>
            <a:custGeom>
              <a:avLst/>
              <a:gdLst/>
              <a:ahLst/>
              <a:cxnLst/>
              <a:rect l="l" t="t" r="r" b="b"/>
              <a:pathLst>
                <a:path w="3118484">
                  <a:moveTo>
                    <a:pt x="0" y="0"/>
                  </a:moveTo>
                  <a:lnTo>
                    <a:pt x="3118104" y="0"/>
                  </a:lnTo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82311" y="918971"/>
              <a:ext cx="3116580" cy="0"/>
            </a:xfrm>
            <a:custGeom>
              <a:avLst/>
              <a:gdLst/>
              <a:ahLst/>
              <a:cxnLst/>
              <a:rect l="l" t="t" r="r" b="b"/>
              <a:pathLst>
                <a:path w="3116579">
                  <a:moveTo>
                    <a:pt x="0" y="0"/>
                  </a:moveTo>
                  <a:lnTo>
                    <a:pt x="311658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18125" y="2397252"/>
              <a:ext cx="3118485" cy="26034"/>
            </a:xfrm>
            <a:custGeom>
              <a:avLst/>
              <a:gdLst/>
              <a:ahLst/>
              <a:cxnLst/>
              <a:rect l="l" t="t" r="r" b="b"/>
              <a:pathLst>
                <a:path w="3118484" h="26035">
                  <a:moveTo>
                    <a:pt x="0" y="25907"/>
                  </a:moveTo>
                  <a:lnTo>
                    <a:pt x="3118104" y="25907"/>
                  </a:lnTo>
                  <a:lnTo>
                    <a:pt x="3118104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06695" y="2404872"/>
              <a:ext cx="3118485" cy="12700"/>
            </a:xfrm>
            <a:custGeom>
              <a:avLst/>
              <a:gdLst/>
              <a:ahLst/>
              <a:cxnLst/>
              <a:rect l="l" t="t" r="r" b="b"/>
              <a:pathLst>
                <a:path w="3118484" h="12700">
                  <a:moveTo>
                    <a:pt x="0" y="12192"/>
                  </a:moveTo>
                  <a:lnTo>
                    <a:pt x="3118104" y="12192"/>
                  </a:lnTo>
                  <a:lnTo>
                    <a:pt x="3118104" y="0"/>
                  </a:lnTo>
                  <a:lnTo>
                    <a:pt x="0" y="0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95137" y="3191255"/>
              <a:ext cx="2641600" cy="26034"/>
            </a:xfrm>
            <a:custGeom>
              <a:avLst/>
              <a:gdLst/>
              <a:ahLst/>
              <a:cxnLst/>
              <a:rect l="l" t="t" r="r" b="b"/>
              <a:pathLst>
                <a:path w="2641600" h="26035">
                  <a:moveTo>
                    <a:pt x="0" y="25907"/>
                  </a:moveTo>
                  <a:lnTo>
                    <a:pt x="2641091" y="25907"/>
                  </a:lnTo>
                  <a:lnTo>
                    <a:pt x="2641091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83707" y="3198876"/>
              <a:ext cx="2641600" cy="12700"/>
            </a:xfrm>
            <a:custGeom>
              <a:avLst/>
              <a:gdLst/>
              <a:ahLst/>
              <a:cxnLst/>
              <a:rect l="l" t="t" r="r" b="b"/>
              <a:pathLst>
                <a:path w="2641600" h="12700">
                  <a:moveTo>
                    <a:pt x="0" y="12192"/>
                  </a:moveTo>
                  <a:lnTo>
                    <a:pt x="2641091" y="12192"/>
                  </a:lnTo>
                  <a:lnTo>
                    <a:pt x="2641091" y="0"/>
                  </a:lnTo>
                  <a:lnTo>
                    <a:pt x="0" y="0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12029" y="5096255"/>
              <a:ext cx="3118485" cy="26034"/>
            </a:xfrm>
            <a:custGeom>
              <a:avLst/>
              <a:gdLst/>
              <a:ahLst/>
              <a:cxnLst/>
              <a:rect l="l" t="t" r="r" b="b"/>
              <a:pathLst>
                <a:path w="3118484" h="26035">
                  <a:moveTo>
                    <a:pt x="0" y="25908"/>
                  </a:moveTo>
                  <a:lnTo>
                    <a:pt x="3118104" y="25908"/>
                  </a:lnTo>
                  <a:lnTo>
                    <a:pt x="3118104" y="0"/>
                  </a:lnTo>
                  <a:lnTo>
                    <a:pt x="0" y="0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00599" y="5103876"/>
              <a:ext cx="3118485" cy="12700"/>
            </a:xfrm>
            <a:custGeom>
              <a:avLst/>
              <a:gdLst/>
              <a:ahLst/>
              <a:cxnLst/>
              <a:rect l="l" t="t" r="r" b="b"/>
              <a:pathLst>
                <a:path w="3118484" h="12700">
                  <a:moveTo>
                    <a:pt x="0" y="12192"/>
                  </a:moveTo>
                  <a:lnTo>
                    <a:pt x="3118104" y="12192"/>
                  </a:lnTo>
                  <a:lnTo>
                    <a:pt x="3118104" y="0"/>
                  </a:lnTo>
                  <a:lnTo>
                    <a:pt x="0" y="0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755394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78168"/>
            <a:ext cx="99968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3470" algn="l"/>
              </a:tabLst>
            </a:pPr>
            <a:r>
              <a:rPr sz="4800" u="sng" spc="-295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</a:rPr>
              <a:t>Electron</a:t>
            </a:r>
            <a:r>
              <a:rPr sz="4800" u="sng" spc="-525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</a:rPr>
              <a:t> </a:t>
            </a:r>
            <a:r>
              <a:rPr sz="4800" u="sng" spc="-185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</a:rPr>
              <a:t>Microscopy	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33400" y="1380985"/>
            <a:ext cx="10088219" cy="41932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925" indent="-11747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63195" algn="l"/>
              </a:tabLst>
            </a:pPr>
            <a:r>
              <a:rPr sz="2400" b="1" u="sng" spc="-5" dirty="0">
                <a:solidFill>
                  <a:srgbClr val="7030A0"/>
                </a:solidFill>
              </a:rPr>
              <a:t>Scanning </a:t>
            </a:r>
            <a:r>
              <a:rPr sz="2400" b="1" u="sng" spc="-10" dirty="0">
                <a:solidFill>
                  <a:srgbClr val="7030A0"/>
                </a:solidFill>
              </a:rPr>
              <a:t>electron microscopy </a:t>
            </a:r>
            <a:r>
              <a:rPr sz="2400" b="1" u="sng" spc="-5" dirty="0">
                <a:solidFill>
                  <a:srgbClr val="7030A0"/>
                </a:solidFill>
              </a:rPr>
              <a:t>used </a:t>
            </a:r>
            <a:r>
              <a:rPr sz="2400" b="1" u="sng" spc="-15" dirty="0">
                <a:solidFill>
                  <a:srgbClr val="7030A0"/>
                </a:solidFill>
              </a:rPr>
              <a:t>to </a:t>
            </a:r>
            <a:r>
              <a:rPr sz="2400" b="1" u="sng" spc="-5" dirty="0">
                <a:solidFill>
                  <a:srgbClr val="7030A0"/>
                </a:solidFill>
              </a:rPr>
              <a:t>observed</a:t>
            </a:r>
            <a:r>
              <a:rPr sz="2400" b="1" u="sng" spc="-5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sz="2400" b="1" u="sng" spc="-10" dirty="0">
                <a:solidFill>
                  <a:srgbClr val="7030A0"/>
                </a:solidFill>
                <a:highlight>
                  <a:srgbClr val="FFFF00"/>
                </a:highlight>
              </a:rPr>
              <a:t>external </a:t>
            </a:r>
            <a:r>
              <a:rPr sz="2400" b="1" u="sng" spc="-15" dirty="0">
                <a:solidFill>
                  <a:srgbClr val="7030A0"/>
                </a:solidFill>
                <a:highlight>
                  <a:srgbClr val="FFFF00"/>
                </a:highlight>
              </a:rPr>
              <a:t>features </a:t>
            </a:r>
            <a:r>
              <a:rPr sz="2400" b="1" u="sng" spc="-5" dirty="0">
                <a:solidFill>
                  <a:srgbClr val="7030A0"/>
                </a:solidFill>
                <a:highlight>
                  <a:srgbClr val="FFFF00"/>
                </a:highlight>
              </a:rPr>
              <a:t>of </a:t>
            </a:r>
            <a:r>
              <a:rPr sz="2400" b="1" u="sng" dirty="0">
                <a:solidFill>
                  <a:srgbClr val="7030A0"/>
                </a:solidFill>
                <a:highlight>
                  <a:srgbClr val="FFFF00"/>
                </a:highlight>
              </a:rPr>
              <a:t>an </a:t>
            </a:r>
            <a:r>
              <a:rPr sz="2400" b="1" u="sng" spc="-10" dirty="0">
                <a:solidFill>
                  <a:srgbClr val="7030A0"/>
                </a:solidFill>
                <a:highlight>
                  <a:srgbClr val="FFFF00"/>
                </a:highlight>
              </a:rPr>
              <a:t>organisms </a:t>
            </a:r>
            <a:r>
              <a:rPr sz="2400" b="1" u="sng" spc="-5" dirty="0">
                <a:solidFill>
                  <a:srgbClr val="7030A0"/>
                </a:solidFill>
                <a:highlight>
                  <a:srgbClr val="FFFF00"/>
                </a:highlight>
              </a:rPr>
              <a:t>or </a:t>
            </a:r>
            <a:r>
              <a:rPr sz="2400" b="1" u="sng" dirty="0">
                <a:solidFill>
                  <a:srgbClr val="7030A0"/>
                </a:solidFill>
                <a:highlight>
                  <a:srgbClr val="FFFF00"/>
                </a:highlight>
              </a:rPr>
              <a:t>cell</a:t>
            </a:r>
            <a:r>
              <a:rPr sz="2400" b="1" u="sng" spc="130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sz="2400" b="1" u="sng" dirty="0">
                <a:solidFill>
                  <a:srgbClr val="7030A0"/>
                </a:solidFill>
                <a:highlight>
                  <a:srgbClr val="FFFF00"/>
                </a:highlight>
              </a:rPr>
              <a:t>.</a:t>
            </a:r>
          </a:p>
          <a:p>
            <a:pPr marL="32384"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400" b="1" u="sng" dirty="0">
              <a:solidFill>
                <a:srgbClr val="7030A0"/>
              </a:solidFill>
            </a:endParaRPr>
          </a:p>
          <a:p>
            <a:pPr marL="161925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63195" algn="l"/>
              </a:tabLst>
            </a:pPr>
            <a:r>
              <a:rPr sz="2400" dirty="0">
                <a:solidFill>
                  <a:srgbClr val="7030A0"/>
                </a:solidFill>
                <a:highlight>
                  <a:srgbClr val="FFFF00"/>
                </a:highlight>
              </a:rPr>
              <a:t>No </a:t>
            </a:r>
            <a:r>
              <a:rPr sz="2400" spc="-5" dirty="0">
                <a:solidFill>
                  <a:srgbClr val="7030A0"/>
                </a:solidFill>
                <a:highlight>
                  <a:srgbClr val="FFFF00"/>
                </a:highlight>
              </a:rPr>
              <a:t>need </a:t>
            </a:r>
            <a:r>
              <a:rPr sz="2400" spc="-15" dirty="0">
                <a:solidFill>
                  <a:srgbClr val="7030A0"/>
                </a:solidFill>
                <a:highlight>
                  <a:srgbClr val="FFFF00"/>
                </a:highlight>
              </a:rPr>
              <a:t>for </a:t>
            </a:r>
            <a:r>
              <a:rPr sz="2400" dirty="0">
                <a:solidFill>
                  <a:srgbClr val="7030A0"/>
                </a:solidFill>
                <a:highlight>
                  <a:srgbClr val="FFFF00"/>
                </a:highlight>
              </a:rPr>
              <a:t>thin</a:t>
            </a:r>
            <a:r>
              <a:rPr sz="2400" spc="-20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sz="2400" dirty="0">
                <a:solidFill>
                  <a:srgbClr val="7030A0"/>
                </a:solidFill>
                <a:highlight>
                  <a:srgbClr val="FFFF00"/>
                </a:highlight>
              </a:rPr>
              <a:t>sections</a:t>
            </a:r>
          </a:p>
          <a:p>
            <a:pPr marL="32384"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"/>
            </a:pPr>
            <a:endParaRPr sz="2400" u="sng" dirty="0">
              <a:solidFill>
                <a:srgbClr val="7030A0"/>
              </a:solidFill>
            </a:endParaRPr>
          </a:p>
          <a:p>
            <a:pPr marL="217170" indent="-172720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218440" algn="l"/>
              </a:tabLst>
            </a:pPr>
            <a:r>
              <a:rPr sz="2400" u="sng" spc="-5" dirty="0">
                <a:solidFill>
                  <a:srgbClr val="7030A0"/>
                </a:solidFill>
              </a:rPr>
              <a:t>The specimen </a:t>
            </a:r>
            <a:r>
              <a:rPr sz="2400" u="sng" dirty="0">
                <a:solidFill>
                  <a:srgbClr val="7030A0"/>
                </a:solidFill>
              </a:rPr>
              <a:t>is </a:t>
            </a:r>
            <a:r>
              <a:rPr sz="2400" u="sng" spc="-10" dirty="0">
                <a:solidFill>
                  <a:srgbClr val="7030A0"/>
                </a:solidFill>
              </a:rPr>
              <a:t>coated </a:t>
            </a:r>
            <a:r>
              <a:rPr sz="2400" u="sng" dirty="0">
                <a:solidFill>
                  <a:srgbClr val="7030A0"/>
                </a:solidFill>
              </a:rPr>
              <a:t>with a </a:t>
            </a:r>
            <a:r>
              <a:rPr sz="2400" u="sng" spc="-5" dirty="0">
                <a:solidFill>
                  <a:srgbClr val="7030A0"/>
                </a:solidFill>
              </a:rPr>
              <a:t>thin film of </a:t>
            </a:r>
            <a:r>
              <a:rPr sz="2400" u="sng" dirty="0">
                <a:solidFill>
                  <a:srgbClr val="7030A0"/>
                </a:solidFill>
              </a:rPr>
              <a:t>a </a:t>
            </a:r>
            <a:r>
              <a:rPr sz="2400" u="sng" spc="-10" dirty="0">
                <a:solidFill>
                  <a:srgbClr val="7030A0"/>
                </a:solidFill>
              </a:rPr>
              <a:t>heavy metal </a:t>
            </a:r>
            <a:r>
              <a:rPr sz="2400" u="sng" spc="-5" dirty="0">
                <a:solidFill>
                  <a:srgbClr val="7030A0"/>
                </a:solidFill>
              </a:rPr>
              <a:t>such </a:t>
            </a:r>
            <a:r>
              <a:rPr sz="2400" u="sng" dirty="0">
                <a:solidFill>
                  <a:srgbClr val="7030A0"/>
                </a:solidFill>
              </a:rPr>
              <a:t>as </a:t>
            </a:r>
            <a:r>
              <a:rPr sz="2400" u="sng" spc="-5" dirty="0">
                <a:solidFill>
                  <a:srgbClr val="7030A0"/>
                </a:solidFill>
              </a:rPr>
              <a:t>gold</a:t>
            </a:r>
            <a:r>
              <a:rPr sz="2400" u="sng" spc="35" dirty="0">
                <a:solidFill>
                  <a:srgbClr val="7030A0"/>
                </a:solidFill>
              </a:rPr>
              <a:t> </a:t>
            </a:r>
            <a:r>
              <a:rPr sz="2400" u="sng" dirty="0">
                <a:solidFill>
                  <a:srgbClr val="7030A0"/>
                </a:solidFill>
              </a:rPr>
              <a:t>.</a:t>
            </a:r>
          </a:p>
          <a:p>
            <a:pPr marL="135890" marR="5080" indent="-91440">
              <a:lnSpc>
                <a:spcPct val="150000"/>
              </a:lnSpc>
              <a:spcBef>
                <a:spcPts val="140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63195" algn="l"/>
              </a:tabLst>
            </a:pPr>
            <a:r>
              <a:rPr sz="2400" dirty="0"/>
              <a:t>An </a:t>
            </a:r>
            <a:r>
              <a:rPr sz="2400" spc="-10" dirty="0"/>
              <a:t>electron </a:t>
            </a:r>
            <a:r>
              <a:rPr sz="2400" spc="-5" dirty="0"/>
              <a:t>beam </a:t>
            </a:r>
            <a:r>
              <a:rPr sz="2400" dirty="0"/>
              <a:t>then </a:t>
            </a:r>
            <a:r>
              <a:rPr sz="2400" spc="-5" dirty="0"/>
              <a:t>scans </a:t>
            </a:r>
            <a:r>
              <a:rPr sz="2400" dirty="0"/>
              <a:t>back and </a:t>
            </a:r>
            <a:r>
              <a:rPr sz="2400" spc="-15" dirty="0"/>
              <a:t>forth </a:t>
            </a:r>
            <a:r>
              <a:rPr sz="2400" spc="-10" dirty="0"/>
              <a:t>across </a:t>
            </a:r>
            <a:r>
              <a:rPr sz="2400" dirty="0"/>
              <a:t>the </a:t>
            </a:r>
            <a:r>
              <a:rPr sz="2400" spc="-5" dirty="0"/>
              <a:t>specimens.</a:t>
            </a:r>
            <a:endParaRPr lang="en-US" sz="2400" spc="-5" dirty="0"/>
          </a:p>
          <a:p>
            <a:pPr marL="135890" marR="5080" indent="-91440">
              <a:lnSpc>
                <a:spcPct val="150000"/>
              </a:lnSpc>
              <a:spcBef>
                <a:spcPts val="140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63195" algn="l"/>
              </a:tabLst>
            </a:pPr>
            <a:r>
              <a:rPr sz="2400" spc="-5" dirty="0"/>
              <a:t> </a:t>
            </a:r>
            <a:r>
              <a:rPr sz="2400" spc="-5" dirty="0">
                <a:solidFill>
                  <a:srgbClr val="7030A0"/>
                </a:solidFill>
              </a:rPr>
              <a:t>Electrons </a:t>
            </a:r>
            <a:r>
              <a:rPr sz="2400" spc="-15" dirty="0">
                <a:solidFill>
                  <a:srgbClr val="7030A0"/>
                </a:solidFill>
              </a:rPr>
              <a:t>scattered from </a:t>
            </a:r>
            <a:r>
              <a:rPr sz="2400" dirty="0">
                <a:solidFill>
                  <a:srgbClr val="7030A0"/>
                </a:solidFill>
              </a:rPr>
              <a:t>the </a:t>
            </a:r>
            <a:r>
              <a:rPr sz="2400" spc="-10" dirty="0">
                <a:solidFill>
                  <a:srgbClr val="7030A0"/>
                </a:solidFill>
              </a:rPr>
              <a:t>metal </a:t>
            </a:r>
            <a:r>
              <a:rPr sz="2400" spc="-5" dirty="0">
                <a:solidFill>
                  <a:srgbClr val="7030A0"/>
                </a:solidFill>
              </a:rPr>
              <a:t>coating </a:t>
            </a:r>
            <a:r>
              <a:rPr sz="2400" spc="-10" dirty="0">
                <a:solidFill>
                  <a:srgbClr val="7030A0"/>
                </a:solidFill>
              </a:rPr>
              <a:t>are </a:t>
            </a:r>
            <a:r>
              <a:rPr sz="2400" spc="-5" dirty="0">
                <a:solidFill>
                  <a:srgbClr val="7030A0"/>
                </a:solidFill>
              </a:rPr>
              <a:t>collected </a:t>
            </a:r>
            <a:r>
              <a:rPr sz="2400" dirty="0">
                <a:solidFill>
                  <a:srgbClr val="7030A0"/>
                </a:solidFill>
              </a:rPr>
              <a:t>and </a:t>
            </a:r>
            <a:r>
              <a:rPr sz="2400" spc="-10" dirty="0">
                <a:solidFill>
                  <a:srgbClr val="7030A0"/>
                </a:solidFill>
              </a:rPr>
              <a:t>activate </a:t>
            </a:r>
            <a:r>
              <a:rPr sz="2400" dirty="0">
                <a:solidFill>
                  <a:srgbClr val="7030A0"/>
                </a:solidFill>
              </a:rPr>
              <a:t>a </a:t>
            </a:r>
            <a:r>
              <a:rPr sz="2400" spc="-5" dirty="0">
                <a:solidFill>
                  <a:srgbClr val="7030A0"/>
                </a:solidFill>
              </a:rPr>
              <a:t>viewing screen </a:t>
            </a:r>
            <a:r>
              <a:rPr sz="2400" spc="-15" dirty="0">
                <a:solidFill>
                  <a:srgbClr val="7030A0"/>
                </a:solidFill>
              </a:rPr>
              <a:t>to </a:t>
            </a:r>
            <a:r>
              <a:rPr sz="2400" spc="-5" dirty="0">
                <a:solidFill>
                  <a:srgbClr val="7030A0"/>
                </a:solidFill>
              </a:rPr>
              <a:t>produce </a:t>
            </a:r>
            <a:r>
              <a:rPr sz="2400" dirty="0">
                <a:solidFill>
                  <a:srgbClr val="7030A0"/>
                </a:solidFill>
              </a:rPr>
              <a:t>an</a:t>
            </a:r>
            <a:r>
              <a:rPr sz="2400" spc="55" dirty="0">
                <a:solidFill>
                  <a:srgbClr val="7030A0"/>
                </a:solidFill>
              </a:rPr>
              <a:t> </a:t>
            </a:r>
            <a:r>
              <a:rPr sz="2400" spc="-5" dirty="0">
                <a:solidFill>
                  <a:srgbClr val="7030A0"/>
                </a:solidFill>
              </a:rPr>
              <a:t>image.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880" y="771844"/>
            <a:ext cx="7103364" cy="1734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34870" y="206755"/>
            <a:ext cx="1226185" cy="4883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sz="1600" b="1" spc="-5" dirty="0">
                <a:latin typeface="Arial"/>
                <a:cs typeface="Arial"/>
              </a:rPr>
              <a:t>C</a:t>
            </a:r>
            <a:r>
              <a:rPr sz="1600" b="1" spc="-45" dirty="0">
                <a:latin typeface="Arial"/>
                <a:cs typeface="Arial"/>
              </a:rPr>
              <a:t>y</a:t>
            </a:r>
            <a:r>
              <a:rPr sz="1600" b="1" spc="-5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plas</a:t>
            </a:r>
            <a:r>
              <a:rPr sz="1600" b="1" dirty="0">
                <a:latin typeface="Arial"/>
                <a:cs typeface="Arial"/>
              </a:rPr>
              <a:t>m</a:t>
            </a:r>
            <a:r>
              <a:rPr sz="1600" b="1" spc="-5" dirty="0">
                <a:latin typeface="Arial"/>
                <a:cs typeface="Arial"/>
              </a:rPr>
              <a:t>ic  membrane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1625" y="196723"/>
            <a:ext cx="992505" cy="488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25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DNA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25"/>
              </a:lnSpc>
            </a:pPr>
            <a:r>
              <a:rPr sz="1600" b="1" spc="-5" dirty="0">
                <a:latin typeface="Arial"/>
                <a:cs typeface="Arial"/>
              </a:rPr>
              <a:t>(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c</a:t>
            </a:r>
            <a:r>
              <a:rPr sz="1600" b="1" spc="-5" dirty="0">
                <a:latin typeface="Arial"/>
                <a:cs typeface="Arial"/>
              </a:rPr>
              <a:t>le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5" dirty="0"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8" y="263143"/>
            <a:ext cx="1652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b="1" spc="7" baseline="-12152" dirty="0">
                <a:latin typeface="Arial"/>
                <a:cs typeface="Arial"/>
              </a:rPr>
              <a:t>Septum</a:t>
            </a:r>
            <a:r>
              <a:rPr sz="1600" b="1" spc="5" dirty="0">
                <a:latin typeface="Arial"/>
                <a:cs typeface="Arial"/>
              </a:rPr>
              <a:t>Cell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wall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81072" y="531876"/>
            <a:ext cx="3116580" cy="972819"/>
          </a:xfrm>
          <a:custGeom>
            <a:avLst/>
            <a:gdLst/>
            <a:ahLst/>
            <a:cxnLst/>
            <a:rect l="l" t="t" r="r" b="b"/>
            <a:pathLst>
              <a:path w="3116579" h="972819">
                <a:moveTo>
                  <a:pt x="0" y="111251"/>
                </a:moveTo>
                <a:lnTo>
                  <a:pt x="0" y="469391"/>
                </a:lnTo>
              </a:path>
              <a:path w="3116579" h="972819">
                <a:moveTo>
                  <a:pt x="1499615" y="22860"/>
                </a:moveTo>
                <a:lnTo>
                  <a:pt x="1327403" y="547115"/>
                </a:lnTo>
              </a:path>
              <a:path w="3116579" h="972819">
                <a:moveTo>
                  <a:pt x="2185416" y="0"/>
                </a:moveTo>
                <a:lnTo>
                  <a:pt x="2196083" y="425196"/>
                </a:lnTo>
              </a:path>
              <a:path w="3116579" h="972819">
                <a:moveTo>
                  <a:pt x="3116579" y="134112"/>
                </a:moveTo>
                <a:lnTo>
                  <a:pt x="3116579" y="9723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394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63880" y="2734055"/>
            <a:ext cx="10640695" cy="3447415"/>
            <a:chOff x="563880" y="2734055"/>
            <a:chExt cx="10640695" cy="3447415"/>
          </a:xfrm>
        </p:grpSpPr>
        <p:sp>
          <p:nvSpPr>
            <p:cNvPr id="9" name="object 9"/>
            <p:cNvSpPr/>
            <p:nvPr/>
          </p:nvSpPr>
          <p:spPr>
            <a:xfrm>
              <a:off x="915924" y="2734055"/>
              <a:ext cx="2721864" cy="19092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3880" y="4639055"/>
              <a:ext cx="10640568" cy="15422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4279391" y="2814827"/>
            <a:ext cx="2467356" cy="17358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09076" y="6443471"/>
            <a:ext cx="3457955" cy="2743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671559" y="643127"/>
            <a:ext cx="2467357" cy="3078406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4"/>
              </a:spcBef>
            </a:pPr>
            <a:r>
              <a:rPr sz="1800" spc="-10" dirty="0">
                <a:latin typeface="Carlito"/>
                <a:cs typeface="Carlito"/>
              </a:rPr>
              <a:t>Note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that:-</a:t>
            </a:r>
            <a:endParaRPr sz="1800" dirty="0">
              <a:latin typeface="Carlito"/>
              <a:cs typeface="Carlito"/>
            </a:endParaRPr>
          </a:p>
          <a:p>
            <a:pPr marL="379095" marR="175895" indent="-287020">
              <a:lnSpc>
                <a:spcPct val="100000"/>
              </a:lnSpc>
              <a:buFont typeface="Wingdings"/>
              <a:buChar char=""/>
              <a:tabLst>
                <a:tab pos="379730" algn="l"/>
              </a:tabLst>
            </a:pPr>
            <a:r>
              <a:rPr sz="1800" spc="-10" dirty="0">
                <a:highlight>
                  <a:srgbClr val="FFFF00"/>
                </a:highlight>
                <a:latin typeface="Carlito"/>
                <a:cs typeface="Carlito"/>
              </a:rPr>
              <a:t>Electron micrographs  </a:t>
            </a:r>
            <a:r>
              <a:rPr sz="1800" spc="-20" dirty="0">
                <a:highlight>
                  <a:srgbClr val="FFFF00"/>
                </a:highlight>
                <a:latin typeface="Carlito"/>
                <a:cs typeface="Carlito"/>
              </a:rPr>
              <a:t>taken </a:t>
            </a:r>
            <a:r>
              <a:rPr sz="1800" dirty="0">
                <a:highlight>
                  <a:srgbClr val="FFFF00"/>
                </a:highlight>
                <a:latin typeface="Carlito"/>
                <a:cs typeface="Carlito"/>
              </a:rPr>
              <a:t>either </a:t>
            </a:r>
            <a:r>
              <a:rPr sz="1800" spc="-5" dirty="0">
                <a:highlight>
                  <a:srgbClr val="FFFF00"/>
                </a:highlight>
                <a:latin typeface="Carlito"/>
                <a:cs typeface="Carlito"/>
              </a:rPr>
              <a:t>TEM or  SEM </a:t>
            </a:r>
            <a:r>
              <a:rPr sz="1800" spc="-10" dirty="0">
                <a:highlight>
                  <a:srgbClr val="FFFF00"/>
                </a:highlight>
                <a:latin typeface="Carlito"/>
                <a:cs typeface="Carlito"/>
              </a:rPr>
              <a:t>are </a:t>
            </a:r>
            <a:r>
              <a:rPr sz="1800" spc="-5" dirty="0">
                <a:highlight>
                  <a:srgbClr val="FFFF00"/>
                </a:highlight>
                <a:latin typeface="Carlito"/>
                <a:cs typeface="Carlito"/>
              </a:rPr>
              <a:t>black </a:t>
            </a:r>
            <a:r>
              <a:rPr sz="1800" dirty="0">
                <a:highlight>
                  <a:srgbClr val="FFFF00"/>
                </a:highlight>
                <a:latin typeface="Carlito"/>
                <a:cs typeface="Carlito"/>
              </a:rPr>
              <a:t>and  </a:t>
            </a:r>
            <a:r>
              <a:rPr sz="1800" spc="-10" dirty="0">
                <a:highlight>
                  <a:srgbClr val="FFFF00"/>
                </a:highlight>
                <a:latin typeface="Carlito"/>
                <a:cs typeface="Carlito"/>
              </a:rPr>
              <a:t>white </a:t>
            </a:r>
            <a:r>
              <a:rPr sz="1800" spc="-5" dirty="0">
                <a:highlight>
                  <a:srgbClr val="FFFF00"/>
                </a:highlight>
                <a:latin typeface="Carlito"/>
                <a:cs typeface="Carlito"/>
              </a:rPr>
              <a:t>images</a:t>
            </a:r>
            <a:r>
              <a:rPr sz="1800" spc="15" dirty="0"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dirty="0">
                <a:highlight>
                  <a:srgbClr val="FFFF00"/>
                </a:highlight>
                <a:latin typeface="Carlito"/>
                <a:cs typeface="Carlito"/>
              </a:rPr>
              <a:t>.</a:t>
            </a:r>
          </a:p>
          <a:p>
            <a:pPr marL="379095" marR="172720" indent="-287020">
              <a:lnSpc>
                <a:spcPct val="100000"/>
              </a:lnSpc>
              <a:buFont typeface="Wingdings"/>
              <a:buChar char=""/>
              <a:tabLst>
                <a:tab pos="379730" algn="l"/>
              </a:tabLst>
            </a:pPr>
            <a:r>
              <a:rPr sz="1800" spc="-5" dirty="0">
                <a:latin typeface="Carlito"/>
                <a:cs typeface="Carlito"/>
              </a:rPr>
              <a:t>Some </a:t>
            </a:r>
            <a:r>
              <a:rPr sz="1800" spc="-10" dirty="0">
                <a:latin typeface="Carlito"/>
                <a:cs typeface="Carlito"/>
              </a:rPr>
              <a:t>false color </a:t>
            </a:r>
            <a:r>
              <a:rPr sz="1800" spc="-5" dirty="0">
                <a:latin typeface="Carlito"/>
                <a:cs typeface="Carlito"/>
              </a:rPr>
              <a:t>is  </a:t>
            </a:r>
            <a:r>
              <a:rPr sz="1800" dirty="0">
                <a:latin typeface="Carlito"/>
                <a:cs typeface="Carlito"/>
              </a:rPr>
              <a:t>added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these  </a:t>
            </a:r>
            <a:r>
              <a:rPr sz="1800" spc="-5" dirty="0">
                <a:latin typeface="Carlito"/>
                <a:cs typeface="Carlito"/>
              </a:rPr>
              <a:t>images </a:t>
            </a:r>
            <a:r>
              <a:rPr sz="1800" spc="-10" dirty="0">
                <a:latin typeface="Carlito"/>
                <a:cs typeface="Carlito"/>
              </a:rPr>
              <a:t>to boost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their  </a:t>
            </a:r>
            <a:r>
              <a:rPr sz="1800" spc="-10" dirty="0">
                <a:latin typeface="Carlito"/>
                <a:cs typeface="Carlito"/>
              </a:rPr>
              <a:t>artistic </a:t>
            </a:r>
            <a:r>
              <a:rPr sz="1800" spc="-5" dirty="0">
                <a:latin typeface="Carlito"/>
                <a:cs typeface="Carlito"/>
              </a:rPr>
              <a:t>appearance.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2438400"/>
            <a:ext cx="10515600" cy="2917465"/>
          </a:xfrm>
          <a:prstGeom prst="rect">
            <a:avLst/>
          </a:prstGeom>
          <a:solidFill>
            <a:srgbClr val="EBE8E0"/>
          </a:solidFill>
          <a:ln w="15240">
            <a:solidFill>
              <a:srgbClr val="9B310D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90805" marR="1010919">
              <a:lnSpc>
                <a:spcPct val="100000"/>
              </a:lnSpc>
              <a:buAutoNum type="arabicPlain"/>
              <a:tabLst>
                <a:tab pos="328930" algn="l"/>
              </a:tabLst>
            </a:pPr>
            <a:r>
              <a:rPr lang="en-US" sz="2400" spc="-15" dirty="0">
                <a:latin typeface="Carlito"/>
                <a:cs typeface="Carlito"/>
              </a:rPr>
              <a:t>-</a:t>
            </a:r>
            <a:r>
              <a:rPr sz="2400" spc="-15" dirty="0">
                <a:latin typeface="Carlito"/>
                <a:cs typeface="Carlito"/>
              </a:rPr>
              <a:t>Differentiate </a:t>
            </a:r>
            <a:r>
              <a:rPr sz="2400" spc="-5" dirty="0">
                <a:latin typeface="Carlito"/>
                <a:cs typeface="Carlito"/>
              </a:rPr>
              <a:t>between </a:t>
            </a:r>
            <a:r>
              <a:rPr sz="2400" dirty="0">
                <a:latin typeface="Carlito"/>
                <a:cs typeface="Carlito"/>
              </a:rPr>
              <a:t>the 4 types </a:t>
            </a:r>
            <a:r>
              <a:rPr sz="2400" spc="-5" dirty="0">
                <a:latin typeface="Carlito"/>
                <a:cs typeface="Carlito"/>
              </a:rPr>
              <a:t>of light </a:t>
            </a:r>
            <a:r>
              <a:rPr sz="2400" spc="-20" dirty="0">
                <a:latin typeface="Carlito"/>
                <a:cs typeface="Carlito"/>
              </a:rPr>
              <a:t>microscopy. </a:t>
            </a:r>
            <a:r>
              <a:rPr sz="2400" spc="-10" dirty="0">
                <a:latin typeface="Carlito"/>
                <a:cs typeface="Carlito"/>
              </a:rPr>
              <a:t>Provide examples </a:t>
            </a:r>
            <a:r>
              <a:rPr sz="2400" spc="-5" dirty="0">
                <a:latin typeface="Carlito"/>
                <a:cs typeface="Carlito"/>
              </a:rPr>
              <a:t>of images  </a:t>
            </a:r>
            <a:r>
              <a:rPr sz="2400" spc="-10" dirty="0">
                <a:latin typeface="Carlito"/>
                <a:cs typeface="Carlito"/>
              </a:rPr>
              <a:t>produced </a:t>
            </a:r>
            <a:r>
              <a:rPr sz="2400" spc="-5" dirty="0">
                <a:latin typeface="Carlito"/>
                <a:cs typeface="Carlito"/>
              </a:rPr>
              <a:t>by </a:t>
            </a:r>
            <a:r>
              <a:rPr sz="2400" dirty="0">
                <a:latin typeface="Carlito"/>
                <a:cs typeface="Carlito"/>
              </a:rPr>
              <a:t>each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type.</a:t>
            </a:r>
            <a:endParaRPr lang="en-US" sz="2400" dirty="0">
              <a:latin typeface="Carlito"/>
              <a:cs typeface="Carlito"/>
            </a:endParaRPr>
          </a:p>
          <a:p>
            <a:pPr marL="90805" marR="1010919">
              <a:lnSpc>
                <a:spcPct val="100000"/>
              </a:lnSpc>
              <a:buAutoNum type="arabicPlain"/>
              <a:tabLst>
                <a:tab pos="328930" algn="l"/>
              </a:tabLst>
            </a:pPr>
            <a:endParaRPr sz="2400" dirty="0">
              <a:latin typeface="Carlito"/>
              <a:cs typeface="Carlito"/>
            </a:endParaRPr>
          </a:p>
          <a:p>
            <a:pPr marL="90805" marR="477520">
              <a:lnSpc>
                <a:spcPct val="100000"/>
              </a:lnSpc>
              <a:buAutoNum type="arabicPlain"/>
              <a:tabLst>
                <a:tab pos="328930" algn="l"/>
              </a:tabLst>
            </a:pPr>
            <a:r>
              <a:rPr lang="en-US" sz="2400" spc="-5" dirty="0">
                <a:latin typeface="Carlito"/>
                <a:cs typeface="Carlito"/>
              </a:rPr>
              <a:t>-</a:t>
            </a:r>
            <a:r>
              <a:rPr sz="2400" spc="-5" dirty="0">
                <a:latin typeface="Carlito"/>
                <a:cs typeface="Carlito"/>
              </a:rPr>
              <a:t>Explain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difference </a:t>
            </a:r>
            <a:r>
              <a:rPr sz="2400" spc="-5" dirty="0">
                <a:latin typeface="Carlito"/>
                <a:cs typeface="Carlito"/>
              </a:rPr>
              <a:t>between </a:t>
            </a:r>
            <a:r>
              <a:rPr sz="2400" dirty="0">
                <a:latin typeface="Carlito"/>
                <a:cs typeface="Carlito"/>
              </a:rPr>
              <a:t>the 2 types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electron microscope. Provide examples </a:t>
            </a:r>
            <a:r>
              <a:rPr sz="2400" spc="-5" dirty="0">
                <a:latin typeface="Carlito"/>
                <a:cs typeface="Carlito"/>
              </a:rPr>
              <a:t>of  images </a:t>
            </a:r>
            <a:r>
              <a:rPr sz="2400" spc="-10" dirty="0">
                <a:latin typeface="Carlito"/>
                <a:cs typeface="Carlito"/>
              </a:rPr>
              <a:t>produced </a:t>
            </a:r>
            <a:r>
              <a:rPr sz="2400" spc="-5" dirty="0">
                <a:latin typeface="Carlito"/>
                <a:cs typeface="Carlito"/>
              </a:rPr>
              <a:t>by each</a:t>
            </a:r>
            <a:r>
              <a:rPr sz="2400" spc="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types</a:t>
            </a:r>
            <a:endParaRPr lang="en-US" sz="2400" dirty="0">
              <a:latin typeface="Carlito"/>
              <a:cs typeface="Carlito"/>
            </a:endParaRPr>
          </a:p>
          <a:p>
            <a:pPr marL="90805" marR="477520">
              <a:lnSpc>
                <a:spcPct val="100000"/>
              </a:lnSpc>
              <a:buAutoNum type="arabicPlain"/>
              <a:tabLst>
                <a:tab pos="328930" algn="l"/>
              </a:tabLst>
            </a:pPr>
            <a:endParaRPr sz="2400" dirty="0">
              <a:latin typeface="Carlito"/>
              <a:cs typeface="Carlito"/>
            </a:endParaRPr>
          </a:p>
          <a:p>
            <a:pPr marL="90805">
              <a:lnSpc>
                <a:spcPct val="100000"/>
              </a:lnSpc>
              <a:tabLst>
                <a:tab pos="328930" algn="l"/>
              </a:tabLst>
            </a:pPr>
            <a:r>
              <a:rPr lang="en-US" sz="2400" dirty="0">
                <a:latin typeface="Carlito"/>
                <a:cs typeface="Carlito"/>
              </a:rPr>
              <a:t>3-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there </a:t>
            </a:r>
            <a:r>
              <a:rPr sz="2400" spc="-15" dirty="0">
                <a:latin typeface="Carlito"/>
                <a:cs typeface="Carlito"/>
              </a:rPr>
              <a:t>any </a:t>
            </a:r>
            <a:r>
              <a:rPr sz="2400" spc="-5" dirty="0">
                <a:latin typeface="Carlito"/>
                <a:cs typeface="Carlito"/>
              </a:rPr>
              <a:t>other </a:t>
            </a:r>
            <a:r>
              <a:rPr sz="2400" dirty="0">
                <a:latin typeface="Carlito"/>
                <a:cs typeface="Carlito"/>
              </a:rPr>
              <a:t>types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microscopies?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3855" y="762000"/>
            <a:ext cx="6384290" cy="923925"/>
          </a:xfrm>
          <a:prstGeom prst="rect">
            <a:avLst/>
          </a:prstGeom>
          <a:solidFill>
            <a:srgbClr val="742117"/>
          </a:solidFill>
        </p:spPr>
        <p:txBody>
          <a:bodyPr vert="horz" wrap="square" lIns="0" tIns="31115" rIns="0" bIns="0" rtlCol="0">
            <a:spAutoFit/>
          </a:bodyPr>
          <a:lstStyle/>
          <a:p>
            <a:pPr marL="2633980" marR="2626360" indent="-1270" algn="ctr">
              <a:lnSpc>
                <a:spcPct val="100000"/>
              </a:lnSpc>
              <a:spcBef>
                <a:spcPts val="245"/>
              </a:spcBef>
            </a:pPr>
            <a:r>
              <a:rPr sz="1800" b="1" dirty="0">
                <a:solidFill>
                  <a:srgbClr val="E9E4DC"/>
                </a:solidFill>
                <a:latin typeface="Carlito"/>
                <a:cs typeface="Carlito"/>
              </a:rPr>
              <a:t>Home</a:t>
            </a:r>
            <a:r>
              <a:rPr sz="1800" b="1" spc="-95" dirty="0">
                <a:solidFill>
                  <a:srgbClr val="E9E4D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E9E4DC"/>
                </a:solidFill>
                <a:latin typeface="Carlito"/>
                <a:cs typeface="Carlito"/>
              </a:rPr>
              <a:t>work  </a:t>
            </a:r>
            <a:r>
              <a:rPr sz="1800" b="1" dirty="0">
                <a:solidFill>
                  <a:srgbClr val="E9E4DC"/>
                </a:solidFill>
                <a:latin typeface="Carlito"/>
                <a:cs typeface="Carlito"/>
              </a:rPr>
              <a:t>Black</a:t>
            </a:r>
            <a:r>
              <a:rPr sz="1800" b="1" spc="-95" dirty="0">
                <a:solidFill>
                  <a:srgbClr val="E9E4DC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E9E4DC"/>
                </a:solidFill>
                <a:latin typeface="Carlito"/>
                <a:cs typeface="Carlito"/>
              </a:rPr>
              <a:t>board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16458" y="3092653"/>
            <a:ext cx="15957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Microscope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Type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5633" y="531114"/>
            <a:ext cx="663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1</a:t>
            </a:r>
            <a:r>
              <a:rPr sz="1800" dirty="0">
                <a:latin typeface="Carlito"/>
                <a:cs typeface="Carlito"/>
              </a:rPr>
              <a:t>-</a:t>
            </a:r>
            <a:r>
              <a:rPr sz="1800" spc="-5" dirty="0">
                <a:latin typeface="Carlito"/>
                <a:cs typeface="Carlito"/>
              </a:rPr>
              <a:t>L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ght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05633" y="2064461"/>
            <a:ext cx="10153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2</a:t>
            </a:r>
            <a:r>
              <a:rPr sz="1800" dirty="0">
                <a:latin typeface="Carlito"/>
                <a:cs typeface="Carlito"/>
              </a:rPr>
              <a:t>-</a:t>
            </a:r>
            <a:r>
              <a:rPr sz="1800" spc="-5" dirty="0">
                <a:latin typeface="Carlito"/>
                <a:cs typeface="Carlito"/>
              </a:rPr>
              <a:t>Co</a:t>
            </a:r>
            <a:r>
              <a:rPr sz="1800" spc="-15" dirty="0">
                <a:latin typeface="Carlito"/>
                <a:cs typeface="Carlito"/>
              </a:rPr>
              <a:t>n</a:t>
            </a:r>
            <a:r>
              <a:rPr sz="1800" spc="-35" dirty="0">
                <a:latin typeface="Carlito"/>
                <a:cs typeface="Carlito"/>
              </a:rPr>
              <a:t>f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spc="-25" dirty="0">
                <a:latin typeface="Carlito"/>
                <a:cs typeface="Carlito"/>
              </a:rPr>
              <a:t>c</a:t>
            </a:r>
            <a:r>
              <a:rPr sz="1800" dirty="0">
                <a:latin typeface="Carlito"/>
                <a:cs typeface="Carlito"/>
              </a:rPr>
              <a:t>al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03475" y="2746324"/>
            <a:ext cx="13392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rlito"/>
                <a:cs typeface="Carlito"/>
              </a:rPr>
              <a:t>3-Two-Photon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00045" y="3345002"/>
            <a:ext cx="18751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4-Scanning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Acoustic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0045" y="4051249"/>
            <a:ext cx="9785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5-Electron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9064" y="5130800"/>
            <a:ext cx="1935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650" algn="l"/>
              </a:tabLst>
            </a:pPr>
            <a:r>
              <a:rPr sz="1800" u="heavy" dirty="0">
                <a:uFill>
                  <a:solidFill>
                    <a:srgbClr val="D24717"/>
                  </a:solidFill>
                </a:uFill>
                <a:latin typeface="Carlito"/>
                <a:cs typeface="Carlito"/>
              </a:rPr>
              <a:t> 	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15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6-Scanned-Probe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3677" y="-20481"/>
            <a:ext cx="3761740" cy="1953548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720"/>
              </a:spcBef>
              <a:buSzPct val="94444"/>
              <a:buFont typeface="+mj-lt"/>
              <a:buAutoNum type="arabicPeriod"/>
              <a:tabLst>
                <a:tab pos="199390" algn="l"/>
              </a:tabLst>
            </a:pPr>
            <a:r>
              <a:rPr lang="en-US" sz="1800" spc="-5" dirty="0">
                <a:solidFill>
                  <a:srgbClr val="000000"/>
                </a:solidFill>
                <a:latin typeface="Carlito"/>
                <a:cs typeface="Carlito"/>
              </a:rPr>
              <a:t>Brightfield </a:t>
            </a:r>
          </a:p>
          <a:p>
            <a:pPr marL="354965" indent="-342900">
              <a:lnSpc>
                <a:spcPct val="100000"/>
              </a:lnSpc>
              <a:spcBef>
                <a:spcPts val="720"/>
              </a:spcBef>
              <a:buSzPct val="94444"/>
              <a:buFont typeface="+mj-lt"/>
              <a:buAutoNum type="arabicPeriod"/>
              <a:tabLst>
                <a:tab pos="199390" algn="l"/>
              </a:tabLst>
            </a:pPr>
            <a:r>
              <a:rPr sz="1800" spc="-5" dirty="0">
                <a:latin typeface="Carlito"/>
                <a:cs typeface="Carlito"/>
              </a:rPr>
              <a:t>Darkfield</a:t>
            </a:r>
            <a:endParaRPr sz="1800" dirty="0">
              <a:latin typeface="Carlito"/>
              <a:cs typeface="Carlito"/>
            </a:endParaRPr>
          </a:p>
          <a:p>
            <a:pPr marL="365760" indent="-342900">
              <a:lnSpc>
                <a:spcPct val="100000"/>
              </a:lnSpc>
              <a:spcBef>
                <a:spcPts val="620"/>
              </a:spcBef>
              <a:buSzPct val="94444"/>
              <a:buFont typeface="+mj-lt"/>
              <a:buAutoNum type="arabicPeriod"/>
              <a:tabLst>
                <a:tab pos="210820" algn="l"/>
              </a:tabLst>
            </a:pPr>
            <a:r>
              <a:rPr sz="1800" spc="-10" dirty="0">
                <a:latin typeface="Carlito"/>
                <a:cs typeface="Carlito"/>
              </a:rPr>
              <a:t>Phase-contrast</a:t>
            </a:r>
            <a:endParaRPr sz="1800" dirty="0">
              <a:latin typeface="Carlito"/>
              <a:cs typeface="Carlito"/>
            </a:endParaRPr>
          </a:p>
          <a:p>
            <a:pPr marL="354965" marR="5080" indent="-342900">
              <a:lnSpc>
                <a:spcPct val="102499"/>
              </a:lnSpc>
              <a:spcBef>
                <a:spcPts val="120"/>
              </a:spcBef>
              <a:buSzPct val="94444"/>
              <a:buFont typeface="+mj-lt"/>
              <a:buAutoNum type="arabicPeriod"/>
              <a:tabLst>
                <a:tab pos="199390" algn="l"/>
              </a:tabLst>
            </a:pPr>
            <a:r>
              <a:rPr sz="1800" spc="-10" dirty="0">
                <a:latin typeface="Carlito"/>
                <a:cs typeface="Carlito"/>
              </a:rPr>
              <a:t>Differential interference </a:t>
            </a:r>
            <a:r>
              <a:rPr sz="1800" spc="-15" dirty="0">
                <a:latin typeface="Carlito"/>
                <a:cs typeface="Carlito"/>
              </a:rPr>
              <a:t>contrast </a:t>
            </a:r>
            <a:r>
              <a:rPr sz="1800" spc="-10" dirty="0">
                <a:latin typeface="Carlito"/>
                <a:cs typeface="Carlito"/>
              </a:rPr>
              <a:t>(DIC)  </a:t>
            </a:r>
            <a:endParaRPr lang="en-US" sz="1800" spc="-10" dirty="0">
              <a:latin typeface="Carlito"/>
              <a:cs typeface="Carlito"/>
            </a:endParaRPr>
          </a:p>
          <a:p>
            <a:pPr marL="354965" marR="5080" indent="-342900">
              <a:lnSpc>
                <a:spcPct val="102499"/>
              </a:lnSpc>
              <a:spcBef>
                <a:spcPts val="120"/>
              </a:spcBef>
              <a:buSzPct val="94444"/>
              <a:buFont typeface="+mj-lt"/>
              <a:buAutoNum type="arabicPeriod"/>
              <a:tabLst>
                <a:tab pos="199390" algn="l"/>
              </a:tabLst>
            </a:pPr>
            <a:r>
              <a:rPr sz="1800" spc="-5" dirty="0">
                <a:latin typeface="Carlito"/>
                <a:cs typeface="Carlito"/>
              </a:rPr>
              <a:t>Fluorescence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95698" y="3829050"/>
            <a:ext cx="2017395" cy="723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 indent="-18415">
              <a:lnSpc>
                <a:spcPct val="127200"/>
              </a:lnSpc>
              <a:spcBef>
                <a:spcPts val="100"/>
              </a:spcBef>
            </a:pPr>
            <a:r>
              <a:rPr sz="1800" spc="-15" dirty="0">
                <a:latin typeface="Carlito"/>
                <a:cs typeface="Carlito"/>
              </a:rPr>
              <a:t>1-Transmission </a:t>
            </a:r>
            <a:r>
              <a:rPr sz="1800" spc="-10" dirty="0">
                <a:latin typeface="Carlito"/>
                <a:cs typeface="Carlito"/>
              </a:rPr>
              <a:t>(TEM)  </a:t>
            </a:r>
            <a:r>
              <a:rPr sz="1800" spc="-5" dirty="0">
                <a:latin typeface="Carlito"/>
                <a:cs typeface="Carlito"/>
              </a:rPr>
              <a:t>2-Scanning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(SEM)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1210" y="4890007"/>
            <a:ext cx="1978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1-Scanning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tunneling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17340" y="5563311"/>
            <a:ext cx="1387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rlito"/>
                <a:cs typeface="Carlito"/>
              </a:rPr>
              <a:t>2-Atomic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20" dirty="0">
                <a:latin typeface="Carlito"/>
                <a:cs typeface="Carlito"/>
              </a:rPr>
              <a:t>force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05784" y="3936491"/>
            <a:ext cx="660400" cy="561340"/>
          </a:xfrm>
          <a:custGeom>
            <a:avLst/>
            <a:gdLst/>
            <a:ahLst/>
            <a:cxnLst/>
            <a:rect l="l" t="t" r="r" b="b"/>
            <a:pathLst>
              <a:path w="660400" h="561339">
                <a:moveTo>
                  <a:pt x="0" y="0"/>
                </a:moveTo>
                <a:lnTo>
                  <a:pt x="75660" y="1235"/>
                </a:lnTo>
                <a:lnTo>
                  <a:pt x="145111" y="4755"/>
                </a:lnTo>
                <a:lnTo>
                  <a:pt x="206373" y="10277"/>
                </a:lnTo>
                <a:lnTo>
                  <a:pt x="257467" y="17517"/>
                </a:lnTo>
                <a:lnTo>
                  <a:pt x="296413" y="26196"/>
                </a:lnTo>
                <a:lnTo>
                  <a:pt x="329945" y="46735"/>
                </a:lnTo>
                <a:lnTo>
                  <a:pt x="329945" y="233679"/>
                </a:lnTo>
                <a:lnTo>
                  <a:pt x="338659" y="244386"/>
                </a:lnTo>
                <a:lnTo>
                  <a:pt x="402424" y="262898"/>
                </a:lnTo>
                <a:lnTo>
                  <a:pt x="453518" y="270138"/>
                </a:lnTo>
                <a:lnTo>
                  <a:pt x="514780" y="275660"/>
                </a:lnTo>
                <a:lnTo>
                  <a:pt x="584231" y="279180"/>
                </a:lnTo>
                <a:lnTo>
                  <a:pt x="659891" y="280415"/>
                </a:lnTo>
                <a:lnTo>
                  <a:pt x="584231" y="281651"/>
                </a:lnTo>
                <a:lnTo>
                  <a:pt x="514780" y="285171"/>
                </a:lnTo>
                <a:lnTo>
                  <a:pt x="453518" y="290693"/>
                </a:lnTo>
                <a:lnTo>
                  <a:pt x="402424" y="297933"/>
                </a:lnTo>
                <a:lnTo>
                  <a:pt x="363478" y="306612"/>
                </a:lnTo>
                <a:lnTo>
                  <a:pt x="329945" y="327151"/>
                </a:lnTo>
                <a:lnTo>
                  <a:pt x="329945" y="514095"/>
                </a:lnTo>
                <a:lnTo>
                  <a:pt x="321232" y="524802"/>
                </a:lnTo>
                <a:lnTo>
                  <a:pt x="257467" y="543314"/>
                </a:lnTo>
                <a:lnTo>
                  <a:pt x="206373" y="550554"/>
                </a:lnTo>
                <a:lnTo>
                  <a:pt x="145111" y="556076"/>
                </a:lnTo>
                <a:lnTo>
                  <a:pt x="75660" y="559596"/>
                </a:lnTo>
                <a:lnTo>
                  <a:pt x="0" y="560831"/>
                </a:lnTo>
              </a:path>
            </a:pathLst>
          </a:custGeom>
          <a:ln w="12192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2964" y="5111496"/>
            <a:ext cx="242570" cy="370840"/>
          </a:xfrm>
          <a:custGeom>
            <a:avLst/>
            <a:gdLst/>
            <a:ahLst/>
            <a:cxnLst/>
            <a:rect l="l" t="t" r="r" b="b"/>
            <a:pathLst>
              <a:path w="242570" h="370839">
                <a:moveTo>
                  <a:pt x="0" y="0"/>
                </a:moveTo>
                <a:lnTo>
                  <a:pt x="47166" y="1583"/>
                </a:lnTo>
                <a:lnTo>
                  <a:pt x="85677" y="5905"/>
                </a:lnTo>
                <a:lnTo>
                  <a:pt x="111638" y="12322"/>
                </a:lnTo>
                <a:lnTo>
                  <a:pt x="121158" y="20192"/>
                </a:lnTo>
                <a:lnTo>
                  <a:pt x="121158" y="164972"/>
                </a:lnTo>
                <a:lnTo>
                  <a:pt x="130677" y="172843"/>
                </a:lnTo>
                <a:lnTo>
                  <a:pt x="156638" y="179260"/>
                </a:lnTo>
                <a:lnTo>
                  <a:pt x="195149" y="183582"/>
                </a:lnTo>
                <a:lnTo>
                  <a:pt x="242315" y="185165"/>
                </a:lnTo>
                <a:lnTo>
                  <a:pt x="195149" y="186749"/>
                </a:lnTo>
                <a:lnTo>
                  <a:pt x="156638" y="191071"/>
                </a:lnTo>
                <a:lnTo>
                  <a:pt x="130677" y="197488"/>
                </a:lnTo>
                <a:lnTo>
                  <a:pt x="121158" y="205358"/>
                </a:lnTo>
                <a:lnTo>
                  <a:pt x="121158" y="350138"/>
                </a:lnTo>
                <a:lnTo>
                  <a:pt x="111638" y="358009"/>
                </a:lnTo>
                <a:lnTo>
                  <a:pt x="85677" y="364426"/>
                </a:lnTo>
                <a:lnTo>
                  <a:pt x="47166" y="368748"/>
                </a:lnTo>
                <a:lnTo>
                  <a:pt x="0" y="370331"/>
                </a:lnTo>
              </a:path>
            </a:pathLst>
          </a:custGeom>
          <a:ln w="12192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16808" y="198120"/>
            <a:ext cx="376555" cy="1351915"/>
          </a:xfrm>
          <a:custGeom>
            <a:avLst/>
            <a:gdLst/>
            <a:ahLst/>
            <a:cxnLst/>
            <a:rect l="l" t="t" r="r" b="b"/>
            <a:pathLst>
              <a:path w="376554" h="1351915">
                <a:moveTo>
                  <a:pt x="0" y="0"/>
                </a:moveTo>
                <a:lnTo>
                  <a:pt x="73235" y="2472"/>
                </a:lnTo>
                <a:lnTo>
                  <a:pt x="133064" y="9207"/>
                </a:lnTo>
                <a:lnTo>
                  <a:pt x="173414" y="19180"/>
                </a:lnTo>
                <a:lnTo>
                  <a:pt x="188213" y="31369"/>
                </a:lnTo>
                <a:lnTo>
                  <a:pt x="188213" y="644525"/>
                </a:lnTo>
                <a:lnTo>
                  <a:pt x="203013" y="656713"/>
                </a:lnTo>
                <a:lnTo>
                  <a:pt x="243363" y="666686"/>
                </a:lnTo>
                <a:lnTo>
                  <a:pt x="303192" y="673421"/>
                </a:lnTo>
                <a:lnTo>
                  <a:pt x="376427" y="675893"/>
                </a:lnTo>
                <a:lnTo>
                  <a:pt x="303192" y="678366"/>
                </a:lnTo>
                <a:lnTo>
                  <a:pt x="243363" y="685101"/>
                </a:lnTo>
                <a:lnTo>
                  <a:pt x="203013" y="695074"/>
                </a:lnTo>
                <a:lnTo>
                  <a:pt x="188213" y="707263"/>
                </a:lnTo>
                <a:lnTo>
                  <a:pt x="188213" y="1320418"/>
                </a:lnTo>
                <a:lnTo>
                  <a:pt x="173414" y="1332607"/>
                </a:lnTo>
                <a:lnTo>
                  <a:pt x="133064" y="1342580"/>
                </a:lnTo>
                <a:lnTo>
                  <a:pt x="73235" y="1349315"/>
                </a:lnTo>
                <a:lnTo>
                  <a:pt x="0" y="1351788"/>
                </a:lnTo>
              </a:path>
            </a:pathLst>
          </a:custGeom>
          <a:ln w="12191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368796" y="2104644"/>
            <a:ext cx="5316220" cy="307975"/>
          </a:xfrm>
          <a:prstGeom prst="rect">
            <a:avLst/>
          </a:prstGeom>
          <a:ln w="15240">
            <a:solidFill>
              <a:srgbClr val="D24717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sz="1400" dirty="0">
                <a:latin typeface="Carlito"/>
                <a:cs typeface="Carlito"/>
              </a:rPr>
              <a:t>Uses a </a:t>
            </a:r>
            <a:r>
              <a:rPr sz="1400" spc="-5" dirty="0">
                <a:latin typeface="Carlito"/>
                <a:cs typeface="Carlito"/>
              </a:rPr>
              <a:t>single </a:t>
            </a:r>
            <a:r>
              <a:rPr sz="1400" spc="-10" dirty="0">
                <a:latin typeface="Carlito"/>
                <a:cs typeface="Carlito"/>
              </a:rPr>
              <a:t>photon to </a:t>
            </a:r>
            <a:r>
              <a:rPr sz="1400" spc="-5" dirty="0">
                <a:latin typeface="Carlito"/>
                <a:cs typeface="Carlito"/>
              </a:rPr>
              <a:t>illuminate one plane of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specimen </a:t>
            </a:r>
            <a:r>
              <a:rPr sz="1400" spc="-10" dirty="0">
                <a:latin typeface="Carlito"/>
                <a:cs typeface="Carlito"/>
              </a:rPr>
              <a:t>at </a:t>
            </a:r>
            <a:r>
              <a:rPr sz="1400" dirty="0">
                <a:latin typeface="Carlito"/>
                <a:cs typeface="Carlito"/>
              </a:rPr>
              <a:t>a</a:t>
            </a:r>
            <a:r>
              <a:rPr sz="1400" spc="8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time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05784" y="2193035"/>
            <a:ext cx="1624965" cy="76200"/>
          </a:xfrm>
          <a:custGeom>
            <a:avLst/>
            <a:gdLst/>
            <a:ahLst/>
            <a:cxnLst/>
            <a:rect l="l" t="t" r="r" b="b"/>
            <a:pathLst>
              <a:path w="1624964" h="76200">
                <a:moveTo>
                  <a:pt x="1548511" y="0"/>
                </a:moveTo>
                <a:lnTo>
                  <a:pt x="1548511" y="76200"/>
                </a:lnTo>
                <a:lnTo>
                  <a:pt x="1612011" y="44450"/>
                </a:lnTo>
                <a:lnTo>
                  <a:pt x="1561211" y="44450"/>
                </a:lnTo>
                <a:lnTo>
                  <a:pt x="1561211" y="31750"/>
                </a:lnTo>
                <a:lnTo>
                  <a:pt x="1612011" y="31750"/>
                </a:lnTo>
                <a:lnTo>
                  <a:pt x="1548511" y="0"/>
                </a:lnTo>
                <a:close/>
              </a:path>
              <a:path w="1624964" h="76200">
                <a:moveTo>
                  <a:pt x="1548511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548511" y="44450"/>
                </a:lnTo>
                <a:lnTo>
                  <a:pt x="1548511" y="31750"/>
                </a:lnTo>
                <a:close/>
              </a:path>
              <a:path w="1624964" h="76200">
                <a:moveTo>
                  <a:pt x="1612011" y="31750"/>
                </a:moveTo>
                <a:lnTo>
                  <a:pt x="1561211" y="31750"/>
                </a:lnTo>
                <a:lnTo>
                  <a:pt x="1561211" y="44450"/>
                </a:lnTo>
                <a:lnTo>
                  <a:pt x="1612011" y="44450"/>
                </a:lnTo>
                <a:lnTo>
                  <a:pt x="1624711" y="38100"/>
                </a:lnTo>
                <a:lnTo>
                  <a:pt x="1612011" y="3175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368796" y="2538983"/>
            <a:ext cx="3373120" cy="307975"/>
          </a:xfrm>
          <a:prstGeom prst="rect">
            <a:avLst/>
          </a:prstGeom>
          <a:ln w="15240">
            <a:solidFill>
              <a:srgbClr val="D24717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sz="1400" dirty="0">
                <a:latin typeface="Carlito"/>
                <a:cs typeface="Carlito"/>
              </a:rPr>
              <a:t>Uses </a:t>
            </a:r>
            <a:r>
              <a:rPr sz="1400" spc="-5" dirty="0">
                <a:latin typeface="Carlito"/>
                <a:cs typeface="Carlito"/>
              </a:rPr>
              <a:t>two </a:t>
            </a:r>
            <a:r>
              <a:rPr sz="1400" spc="-10" dirty="0">
                <a:latin typeface="Carlito"/>
                <a:cs typeface="Carlito"/>
              </a:rPr>
              <a:t>photons to </a:t>
            </a:r>
            <a:r>
              <a:rPr sz="1400" spc="-5" dirty="0">
                <a:latin typeface="Carlito"/>
                <a:cs typeface="Carlito"/>
              </a:rPr>
              <a:t>illuminate </a:t>
            </a:r>
            <a:r>
              <a:rPr sz="1400" dirty="0">
                <a:latin typeface="Carlito"/>
                <a:cs typeface="Carlito"/>
              </a:rPr>
              <a:t>a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specimen.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70959" y="2867279"/>
            <a:ext cx="1334135" cy="76200"/>
          </a:xfrm>
          <a:custGeom>
            <a:avLst/>
            <a:gdLst/>
            <a:ahLst/>
            <a:cxnLst/>
            <a:rect l="l" t="t" r="r" b="b"/>
            <a:pathLst>
              <a:path w="1334135" h="76200">
                <a:moveTo>
                  <a:pt x="1321959" y="31623"/>
                </a:moveTo>
                <a:lnTo>
                  <a:pt x="1270380" y="31623"/>
                </a:lnTo>
                <a:lnTo>
                  <a:pt x="1270507" y="44323"/>
                </a:lnTo>
                <a:lnTo>
                  <a:pt x="1257797" y="44425"/>
                </a:lnTo>
                <a:lnTo>
                  <a:pt x="1258062" y="76200"/>
                </a:lnTo>
                <a:lnTo>
                  <a:pt x="1333880" y="37465"/>
                </a:lnTo>
                <a:lnTo>
                  <a:pt x="1321959" y="31623"/>
                </a:lnTo>
                <a:close/>
              </a:path>
              <a:path w="1334135" h="76200">
                <a:moveTo>
                  <a:pt x="1257691" y="31725"/>
                </a:moveTo>
                <a:lnTo>
                  <a:pt x="0" y="41910"/>
                </a:lnTo>
                <a:lnTo>
                  <a:pt x="0" y="54610"/>
                </a:lnTo>
                <a:lnTo>
                  <a:pt x="1257797" y="44425"/>
                </a:lnTo>
                <a:lnTo>
                  <a:pt x="1257691" y="31725"/>
                </a:lnTo>
                <a:close/>
              </a:path>
              <a:path w="1334135" h="76200">
                <a:moveTo>
                  <a:pt x="1270380" y="31623"/>
                </a:moveTo>
                <a:lnTo>
                  <a:pt x="1257691" y="31725"/>
                </a:lnTo>
                <a:lnTo>
                  <a:pt x="1257797" y="44425"/>
                </a:lnTo>
                <a:lnTo>
                  <a:pt x="1270507" y="44323"/>
                </a:lnTo>
                <a:lnTo>
                  <a:pt x="1270380" y="31623"/>
                </a:lnTo>
                <a:close/>
              </a:path>
              <a:path w="1334135" h="76200">
                <a:moveTo>
                  <a:pt x="1257427" y="0"/>
                </a:moveTo>
                <a:lnTo>
                  <a:pt x="1257691" y="31725"/>
                </a:lnTo>
                <a:lnTo>
                  <a:pt x="1321959" y="31623"/>
                </a:lnTo>
                <a:lnTo>
                  <a:pt x="1257427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352032" y="3119627"/>
            <a:ext cx="5507990" cy="739140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236854">
              <a:lnSpc>
                <a:spcPct val="100000"/>
              </a:lnSpc>
              <a:spcBef>
                <a:spcPts val="275"/>
              </a:spcBef>
            </a:pPr>
            <a:r>
              <a:rPr sz="1400" dirty="0">
                <a:latin typeface="Carlito"/>
                <a:cs typeface="Carlito"/>
              </a:rPr>
              <a:t>Uses a </a:t>
            </a:r>
            <a:r>
              <a:rPr sz="1400" spc="-5" dirty="0">
                <a:latin typeface="Carlito"/>
                <a:cs typeface="Carlito"/>
              </a:rPr>
              <a:t>sound </a:t>
            </a:r>
            <a:r>
              <a:rPr sz="1400" spc="-15" dirty="0">
                <a:latin typeface="Carlito"/>
                <a:cs typeface="Carlito"/>
              </a:rPr>
              <a:t>wave </a:t>
            </a:r>
            <a:r>
              <a:rPr sz="1400" spc="-5" dirty="0">
                <a:latin typeface="Carlito"/>
                <a:cs typeface="Carlito"/>
              </a:rPr>
              <a:t>of specific </a:t>
            </a:r>
            <a:r>
              <a:rPr sz="1400" spc="-10" dirty="0">
                <a:latin typeface="Carlito"/>
                <a:cs typeface="Carlito"/>
              </a:rPr>
              <a:t>frequency </a:t>
            </a:r>
            <a:r>
              <a:rPr sz="1400" spc="-5" dirty="0">
                <a:latin typeface="Carlito"/>
                <a:cs typeface="Carlito"/>
              </a:rPr>
              <a:t>that </a:t>
            </a:r>
            <a:r>
              <a:rPr sz="1400" spc="-10" dirty="0">
                <a:latin typeface="Carlito"/>
                <a:cs typeface="Carlito"/>
              </a:rPr>
              <a:t>travels through </a:t>
            </a:r>
            <a:r>
              <a:rPr sz="1400" spc="-5" dirty="0">
                <a:latin typeface="Carlito"/>
                <a:cs typeface="Carlito"/>
              </a:rPr>
              <a:t>the  specimen </a:t>
            </a:r>
            <a:r>
              <a:rPr sz="1400" dirty="0">
                <a:latin typeface="Carlito"/>
                <a:cs typeface="Carlito"/>
              </a:rPr>
              <a:t>with a </a:t>
            </a:r>
            <a:r>
              <a:rPr sz="1400" spc="-5" dirty="0">
                <a:latin typeface="Carlito"/>
                <a:cs typeface="Carlito"/>
              </a:rPr>
              <a:t>portion being </a:t>
            </a:r>
            <a:r>
              <a:rPr sz="1400" spc="-10" dirty="0">
                <a:latin typeface="Carlito"/>
                <a:cs typeface="Carlito"/>
              </a:rPr>
              <a:t>reflected </a:t>
            </a:r>
            <a:r>
              <a:rPr sz="1400" dirty="0">
                <a:latin typeface="Carlito"/>
                <a:cs typeface="Carlito"/>
              </a:rPr>
              <a:t>when it </a:t>
            </a:r>
            <a:r>
              <a:rPr sz="1400" spc="-5" dirty="0">
                <a:latin typeface="Carlito"/>
                <a:cs typeface="Carlito"/>
              </a:rPr>
              <a:t>hits </a:t>
            </a:r>
            <a:r>
              <a:rPr sz="1400" dirty="0">
                <a:latin typeface="Carlito"/>
                <a:cs typeface="Carlito"/>
              </a:rPr>
              <a:t>an </a:t>
            </a:r>
            <a:r>
              <a:rPr sz="1400" spc="-10" dirty="0">
                <a:latin typeface="Carlito"/>
                <a:cs typeface="Carlito"/>
              </a:rPr>
              <a:t>interface </a:t>
            </a:r>
            <a:r>
              <a:rPr sz="1400" dirty="0">
                <a:latin typeface="Carlito"/>
                <a:cs typeface="Carlito"/>
              </a:rPr>
              <a:t>within  </a:t>
            </a:r>
            <a:r>
              <a:rPr sz="1400" spc="-5" dirty="0">
                <a:latin typeface="Carlito"/>
                <a:cs typeface="Carlito"/>
              </a:rPr>
              <a:t>the material.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73753" y="3463416"/>
            <a:ext cx="895985" cy="76200"/>
          </a:xfrm>
          <a:custGeom>
            <a:avLst/>
            <a:gdLst/>
            <a:ahLst/>
            <a:cxnLst/>
            <a:rect l="l" t="t" r="r" b="b"/>
            <a:pathLst>
              <a:path w="895985" h="76200">
                <a:moveTo>
                  <a:pt x="884338" y="31623"/>
                </a:moveTo>
                <a:lnTo>
                  <a:pt x="832231" y="31623"/>
                </a:lnTo>
                <a:lnTo>
                  <a:pt x="832358" y="44323"/>
                </a:lnTo>
                <a:lnTo>
                  <a:pt x="819668" y="44470"/>
                </a:lnTo>
                <a:lnTo>
                  <a:pt x="820038" y="76200"/>
                </a:lnTo>
                <a:lnTo>
                  <a:pt x="895858" y="37211"/>
                </a:lnTo>
                <a:lnTo>
                  <a:pt x="884338" y="31623"/>
                </a:lnTo>
                <a:close/>
              </a:path>
              <a:path w="895985" h="76200">
                <a:moveTo>
                  <a:pt x="819520" y="31770"/>
                </a:moveTo>
                <a:lnTo>
                  <a:pt x="0" y="41275"/>
                </a:lnTo>
                <a:lnTo>
                  <a:pt x="254" y="53975"/>
                </a:lnTo>
                <a:lnTo>
                  <a:pt x="819668" y="44470"/>
                </a:lnTo>
                <a:lnTo>
                  <a:pt x="819520" y="31770"/>
                </a:lnTo>
                <a:close/>
              </a:path>
              <a:path w="895985" h="76200">
                <a:moveTo>
                  <a:pt x="832231" y="31623"/>
                </a:moveTo>
                <a:lnTo>
                  <a:pt x="819520" y="31770"/>
                </a:lnTo>
                <a:lnTo>
                  <a:pt x="819668" y="44470"/>
                </a:lnTo>
                <a:lnTo>
                  <a:pt x="832358" y="44323"/>
                </a:lnTo>
                <a:lnTo>
                  <a:pt x="832231" y="31623"/>
                </a:lnTo>
                <a:close/>
              </a:path>
              <a:path w="895985" h="76200">
                <a:moveTo>
                  <a:pt x="819150" y="0"/>
                </a:moveTo>
                <a:lnTo>
                  <a:pt x="819520" y="31770"/>
                </a:lnTo>
                <a:lnTo>
                  <a:pt x="832231" y="31623"/>
                </a:lnTo>
                <a:lnTo>
                  <a:pt x="884338" y="31623"/>
                </a:lnTo>
                <a:lnTo>
                  <a:pt x="81915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388608" y="4620767"/>
            <a:ext cx="5617845" cy="737870"/>
          </a:xfrm>
          <a:prstGeom prst="rect">
            <a:avLst/>
          </a:prstGeom>
          <a:ln w="15240">
            <a:solidFill>
              <a:srgbClr val="A18E6A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77825" indent="-287020">
              <a:lnSpc>
                <a:spcPct val="100000"/>
              </a:lnSpc>
              <a:spcBef>
                <a:spcPts val="270"/>
              </a:spcBef>
              <a:buFont typeface="Wingdings"/>
              <a:buChar char=""/>
              <a:tabLst>
                <a:tab pos="377825" algn="l"/>
                <a:tab pos="378460" algn="l"/>
              </a:tabLst>
            </a:pPr>
            <a:r>
              <a:rPr sz="1400" dirty="0">
                <a:latin typeface="Carlito"/>
                <a:cs typeface="Carlito"/>
              </a:rPr>
              <a:t>Uses a </a:t>
            </a:r>
            <a:r>
              <a:rPr sz="1400" spc="-5" dirty="0">
                <a:latin typeface="Carlito"/>
                <a:cs typeface="Carlito"/>
              </a:rPr>
              <a:t>thin </a:t>
            </a:r>
            <a:r>
              <a:rPr sz="1400" spc="-10" dirty="0">
                <a:latin typeface="Carlito"/>
                <a:cs typeface="Carlito"/>
              </a:rPr>
              <a:t>metal probe </a:t>
            </a:r>
            <a:r>
              <a:rPr sz="1400" spc="-5" dirty="0">
                <a:latin typeface="Carlito"/>
                <a:cs typeface="Carlito"/>
              </a:rPr>
              <a:t>that </a:t>
            </a:r>
            <a:r>
              <a:rPr sz="1400" spc="-10" dirty="0">
                <a:latin typeface="Carlito"/>
                <a:cs typeface="Carlito"/>
              </a:rPr>
              <a:t>scans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specimen and </a:t>
            </a:r>
            <a:r>
              <a:rPr sz="1400" spc="-10" dirty="0">
                <a:latin typeface="Carlito"/>
                <a:cs typeface="Carlito"/>
              </a:rPr>
              <a:t>produces </a:t>
            </a:r>
            <a:r>
              <a:rPr sz="1400" dirty="0">
                <a:latin typeface="Carlito"/>
                <a:cs typeface="Carlito"/>
              </a:rPr>
              <a:t>an</a:t>
            </a:r>
            <a:r>
              <a:rPr sz="1400" spc="1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image.</a:t>
            </a:r>
            <a:endParaRPr sz="1400">
              <a:latin typeface="Carlito"/>
              <a:cs typeface="Carlito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825" algn="l"/>
                <a:tab pos="378460" algn="l"/>
              </a:tabLst>
            </a:pPr>
            <a:r>
              <a:rPr sz="1400" spc="-5" dirty="0">
                <a:latin typeface="Carlito"/>
                <a:cs typeface="Carlito"/>
              </a:rPr>
              <a:t>Resolving power </a:t>
            </a:r>
            <a:r>
              <a:rPr sz="1400" dirty="0">
                <a:latin typeface="Carlito"/>
                <a:cs typeface="Carlito"/>
              </a:rPr>
              <a:t>is </a:t>
            </a:r>
            <a:r>
              <a:rPr sz="1400" spc="-10" dirty="0">
                <a:latin typeface="Carlito"/>
                <a:cs typeface="Carlito"/>
              </a:rPr>
              <a:t>much greater </a:t>
            </a:r>
            <a:r>
              <a:rPr sz="1400" spc="-5" dirty="0">
                <a:latin typeface="Carlito"/>
                <a:cs typeface="Carlito"/>
              </a:rPr>
              <a:t>than that of </a:t>
            </a:r>
            <a:r>
              <a:rPr sz="1400" dirty="0">
                <a:latin typeface="Carlito"/>
                <a:cs typeface="Carlito"/>
              </a:rPr>
              <a:t>an </a:t>
            </a:r>
            <a:r>
              <a:rPr sz="1400" spc="-5" dirty="0">
                <a:latin typeface="Carlito"/>
                <a:cs typeface="Carlito"/>
              </a:rPr>
              <a:t>electron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microscope.</a:t>
            </a:r>
            <a:endParaRPr sz="1400">
              <a:latin typeface="Carlito"/>
              <a:cs typeface="Carlito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825" algn="l"/>
                <a:tab pos="378460" algn="l"/>
              </a:tabLst>
            </a:pPr>
            <a:r>
              <a:rPr sz="1400" dirty="0">
                <a:latin typeface="Carlito"/>
                <a:cs typeface="Carlito"/>
              </a:rPr>
              <a:t>No </a:t>
            </a:r>
            <a:r>
              <a:rPr sz="1400" spc="-5" dirty="0">
                <a:latin typeface="Carlito"/>
                <a:cs typeface="Carlito"/>
              </a:rPr>
              <a:t>special </a:t>
            </a:r>
            <a:r>
              <a:rPr sz="1400" spc="-10" dirty="0">
                <a:latin typeface="Carlito"/>
                <a:cs typeface="Carlito"/>
              </a:rPr>
              <a:t>preparation required.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68567" y="4937759"/>
            <a:ext cx="320040" cy="76200"/>
          </a:xfrm>
          <a:custGeom>
            <a:avLst/>
            <a:gdLst/>
            <a:ahLst/>
            <a:cxnLst/>
            <a:rect l="l" t="t" r="r" b="b"/>
            <a:pathLst>
              <a:path w="320039" h="76200">
                <a:moveTo>
                  <a:pt x="243332" y="0"/>
                </a:moveTo>
                <a:lnTo>
                  <a:pt x="243332" y="76200"/>
                </a:lnTo>
                <a:lnTo>
                  <a:pt x="306832" y="44450"/>
                </a:lnTo>
                <a:lnTo>
                  <a:pt x="256032" y="44450"/>
                </a:lnTo>
                <a:lnTo>
                  <a:pt x="256032" y="31750"/>
                </a:lnTo>
                <a:lnTo>
                  <a:pt x="306832" y="31750"/>
                </a:lnTo>
                <a:lnTo>
                  <a:pt x="243332" y="0"/>
                </a:lnTo>
                <a:close/>
              </a:path>
              <a:path w="320039" h="76200">
                <a:moveTo>
                  <a:pt x="243332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43332" y="44450"/>
                </a:lnTo>
                <a:lnTo>
                  <a:pt x="243332" y="31750"/>
                </a:lnTo>
                <a:close/>
              </a:path>
              <a:path w="320039" h="76200">
                <a:moveTo>
                  <a:pt x="306832" y="31750"/>
                </a:moveTo>
                <a:lnTo>
                  <a:pt x="256032" y="31750"/>
                </a:lnTo>
                <a:lnTo>
                  <a:pt x="256032" y="44450"/>
                </a:lnTo>
                <a:lnTo>
                  <a:pt x="306832" y="44450"/>
                </a:lnTo>
                <a:lnTo>
                  <a:pt x="319532" y="38100"/>
                </a:lnTo>
                <a:lnTo>
                  <a:pt x="306832" y="3175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315455" y="5533644"/>
            <a:ext cx="3820795" cy="742315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78460" indent="-287020">
              <a:lnSpc>
                <a:spcPct val="100000"/>
              </a:lnSpc>
              <a:spcBef>
                <a:spcPts val="270"/>
              </a:spcBef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1400" dirty="0">
                <a:latin typeface="Carlito"/>
                <a:cs typeface="Carlito"/>
              </a:rPr>
              <a:t>Uses a </a:t>
            </a:r>
            <a:r>
              <a:rPr sz="1400" spc="-5" dirty="0">
                <a:latin typeface="Carlito"/>
                <a:cs typeface="Carlito"/>
              </a:rPr>
              <a:t>metal-and-diamond</a:t>
            </a:r>
            <a:r>
              <a:rPr sz="1400" spc="-10" dirty="0">
                <a:latin typeface="Carlito"/>
                <a:cs typeface="Carlito"/>
              </a:rPr>
              <a:t> probe.</a:t>
            </a:r>
            <a:endParaRPr sz="1400">
              <a:latin typeface="Carlito"/>
              <a:cs typeface="Carlito"/>
            </a:endParaRPr>
          </a:p>
          <a:p>
            <a:pPr marL="378460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1400" spc="-10" dirty="0">
                <a:latin typeface="Carlito"/>
                <a:cs typeface="Carlito"/>
              </a:rPr>
              <a:t>Produces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three-dimensional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image.</a:t>
            </a:r>
            <a:endParaRPr sz="1400">
              <a:latin typeface="Carlito"/>
              <a:cs typeface="Carlito"/>
            </a:endParaRPr>
          </a:p>
          <a:p>
            <a:pPr marL="378460" indent="-287020">
              <a:lnSpc>
                <a:spcPct val="100000"/>
              </a:lnSpc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1400" dirty="0">
                <a:latin typeface="Carlito"/>
                <a:cs typeface="Carlito"/>
              </a:rPr>
              <a:t>No </a:t>
            </a:r>
            <a:r>
              <a:rPr sz="1400" spc="-5" dirty="0">
                <a:latin typeface="Carlito"/>
                <a:cs typeface="Carlito"/>
              </a:rPr>
              <a:t>special </a:t>
            </a:r>
            <a:r>
              <a:rPr sz="1400" spc="-10" dirty="0">
                <a:latin typeface="Carlito"/>
                <a:cs typeface="Carlito"/>
              </a:rPr>
              <a:t>preparation required.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24500" y="5690615"/>
            <a:ext cx="760095" cy="76200"/>
          </a:xfrm>
          <a:custGeom>
            <a:avLst/>
            <a:gdLst/>
            <a:ahLst/>
            <a:cxnLst/>
            <a:rect l="l" t="t" r="r" b="b"/>
            <a:pathLst>
              <a:path w="760095" h="76200">
                <a:moveTo>
                  <a:pt x="683767" y="0"/>
                </a:moveTo>
                <a:lnTo>
                  <a:pt x="683767" y="76200"/>
                </a:lnTo>
                <a:lnTo>
                  <a:pt x="747267" y="44450"/>
                </a:lnTo>
                <a:lnTo>
                  <a:pt x="696467" y="44450"/>
                </a:lnTo>
                <a:lnTo>
                  <a:pt x="696467" y="31750"/>
                </a:lnTo>
                <a:lnTo>
                  <a:pt x="747267" y="31750"/>
                </a:lnTo>
                <a:lnTo>
                  <a:pt x="683767" y="0"/>
                </a:lnTo>
                <a:close/>
              </a:path>
              <a:path w="760095" h="76200">
                <a:moveTo>
                  <a:pt x="68376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83767" y="44450"/>
                </a:lnTo>
                <a:lnTo>
                  <a:pt x="683767" y="31750"/>
                </a:lnTo>
                <a:close/>
              </a:path>
              <a:path w="760095" h="76200">
                <a:moveTo>
                  <a:pt x="747267" y="31750"/>
                </a:moveTo>
                <a:lnTo>
                  <a:pt x="696467" y="31750"/>
                </a:lnTo>
                <a:lnTo>
                  <a:pt x="696467" y="44450"/>
                </a:lnTo>
                <a:lnTo>
                  <a:pt x="747267" y="44450"/>
                </a:lnTo>
                <a:lnTo>
                  <a:pt x="759967" y="38100"/>
                </a:lnTo>
                <a:lnTo>
                  <a:pt x="747267" y="3175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4400" y="247214"/>
            <a:ext cx="2536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b="1" spc="480" dirty="0">
                <a:solidFill>
                  <a:srgbClr val="C00000"/>
                </a:solidFill>
                <a:latin typeface="+mn-lt"/>
              </a:rPr>
              <a:t>M</a:t>
            </a:r>
            <a:r>
              <a:rPr sz="4000" b="1" spc="-305" dirty="0">
                <a:solidFill>
                  <a:srgbClr val="C00000"/>
                </a:solidFill>
                <a:latin typeface="+mn-lt"/>
              </a:rPr>
              <a:t>i</a:t>
            </a:r>
            <a:r>
              <a:rPr sz="4000" b="1" spc="-335" dirty="0">
                <a:solidFill>
                  <a:srgbClr val="C00000"/>
                </a:solidFill>
                <a:latin typeface="+mn-lt"/>
              </a:rPr>
              <a:t>c</a:t>
            </a:r>
            <a:r>
              <a:rPr sz="4000" b="1" spc="-300" dirty="0">
                <a:solidFill>
                  <a:srgbClr val="C00000"/>
                </a:solidFill>
                <a:latin typeface="+mn-lt"/>
              </a:rPr>
              <a:t>r</a:t>
            </a:r>
            <a:r>
              <a:rPr sz="4000" b="1" spc="-110" dirty="0">
                <a:solidFill>
                  <a:srgbClr val="C00000"/>
                </a:solidFill>
                <a:latin typeface="+mn-lt"/>
              </a:rPr>
              <a:t>o</a:t>
            </a:r>
            <a:r>
              <a:rPr sz="4000" b="1" spc="-125" dirty="0">
                <a:solidFill>
                  <a:srgbClr val="C00000"/>
                </a:solidFill>
                <a:latin typeface="+mn-lt"/>
              </a:rPr>
              <a:t>s</a:t>
            </a:r>
            <a:r>
              <a:rPr sz="4000" b="1" spc="-370" dirty="0">
                <a:solidFill>
                  <a:srgbClr val="C00000"/>
                </a:solidFill>
                <a:latin typeface="+mn-lt"/>
              </a:rPr>
              <a:t>c</a:t>
            </a:r>
            <a:r>
              <a:rPr sz="4000" b="1" spc="-110" dirty="0">
                <a:solidFill>
                  <a:srgbClr val="C00000"/>
                </a:solidFill>
                <a:latin typeface="+mn-lt"/>
              </a:rPr>
              <a:t>o</a:t>
            </a:r>
            <a:r>
              <a:rPr sz="4000" b="1" spc="-204" dirty="0">
                <a:solidFill>
                  <a:srgbClr val="C00000"/>
                </a:solidFill>
                <a:latin typeface="+mn-lt"/>
              </a:rPr>
              <a:t>p</a:t>
            </a:r>
            <a:r>
              <a:rPr sz="4000" b="1" spc="-270" dirty="0">
                <a:solidFill>
                  <a:srgbClr val="C00000"/>
                </a:solidFill>
                <a:latin typeface="+mn-lt"/>
              </a:rPr>
              <a:t>e</a:t>
            </a:r>
            <a:r>
              <a:rPr sz="4000" b="1" spc="-75" dirty="0">
                <a:solidFill>
                  <a:srgbClr val="C00000"/>
                </a:solidFill>
                <a:latin typeface="+mn-lt"/>
              </a:rPr>
              <a:t>s</a:t>
            </a:r>
            <a:endParaRPr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219200"/>
            <a:ext cx="9660255" cy="4975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7480" indent="-14478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Font typeface="Arial"/>
              <a:buChar char="•"/>
              <a:tabLst>
                <a:tab pos="157480" algn="l"/>
              </a:tabLst>
            </a:pPr>
            <a:r>
              <a:rPr sz="1900" spc="-10" dirty="0">
                <a:solidFill>
                  <a:srgbClr val="FF0000"/>
                </a:solidFill>
                <a:latin typeface="Carlito"/>
                <a:cs typeface="Carlito"/>
              </a:rPr>
              <a:t>Microscopes </a:t>
            </a:r>
            <a:r>
              <a:rPr sz="1900" spc="-5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sz="1900" spc="-15" dirty="0">
                <a:solidFill>
                  <a:srgbClr val="FF0000"/>
                </a:solidFill>
                <a:latin typeface="Carlito"/>
                <a:cs typeface="Carlito"/>
              </a:rPr>
              <a:t>microbiology </a:t>
            </a:r>
            <a:r>
              <a:rPr sz="1900" spc="-5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19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rlito"/>
                <a:cs typeface="Carlito"/>
              </a:rPr>
              <a:t>linking</a:t>
            </a:r>
            <a:r>
              <a:rPr sz="1900" spc="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Carlito"/>
                <a:cs typeface="Carlito"/>
              </a:rPr>
              <a:t>advance</a:t>
            </a:r>
            <a:endParaRPr lang="en-US" sz="1900" spc="-10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157480" indent="-14478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Font typeface="Arial"/>
              <a:buChar char="•"/>
              <a:tabLst>
                <a:tab pos="157480" algn="l"/>
              </a:tabLst>
            </a:pPr>
            <a:endParaRPr sz="1900" dirty="0">
              <a:latin typeface="Carlito"/>
              <a:cs typeface="Carlito"/>
            </a:endParaRPr>
          </a:p>
          <a:p>
            <a:pPr marL="104139" indent="-91440">
              <a:lnSpc>
                <a:spcPct val="100000"/>
              </a:lnSpc>
              <a:spcBef>
                <a:spcPts val="1395"/>
              </a:spcBef>
              <a:buClr>
                <a:srgbClr val="D24717"/>
              </a:buClr>
              <a:buFont typeface="Arial"/>
              <a:buChar char="•"/>
              <a:tabLst>
                <a:tab pos="104139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microscope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is the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microbiologist’s most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basic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tool</a:t>
            </a:r>
            <a:r>
              <a:rPr sz="1900" b="1" spc="1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dirty="0">
              <a:latin typeface="Carlito"/>
              <a:cs typeface="Carlito"/>
            </a:endParaRPr>
          </a:p>
          <a:p>
            <a:pPr marL="157480" indent="-144780">
              <a:lnSpc>
                <a:spcPct val="100000"/>
              </a:lnSpc>
              <a:spcBef>
                <a:spcPts val="1400"/>
              </a:spcBef>
              <a:buClr>
                <a:srgbClr val="D24717"/>
              </a:buClr>
              <a:buFont typeface="Arial"/>
              <a:buChar char="•"/>
              <a:tabLst>
                <a:tab pos="157480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Microscopes use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lenses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magnify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object’s</a:t>
            </a:r>
            <a:r>
              <a:rPr sz="1900" b="1" spc="5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images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900" dirty="0">
              <a:latin typeface="Carlito"/>
              <a:cs typeface="Carlito"/>
            </a:endParaRPr>
          </a:p>
          <a:p>
            <a:pPr marL="157480" indent="-144780">
              <a:lnSpc>
                <a:spcPct val="100000"/>
              </a:lnSpc>
              <a:spcBef>
                <a:spcPts val="1395"/>
              </a:spcBef>
              <a:buClr>
                <a:srgbClr val="D24717"/>
              </a:buClr>
              <a:buFont typeface="Arial"/>
              <a:buChar char="•"/>
              <a:tabLst>
                <a:tab pos="157480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There are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many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types of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microscopes (look at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next slide)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but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most common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include</a:t>
            </a:r>
            <a:r>
              <a:rPr sz="1900" b="1" spc="1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two</a:t>
            </a:r>
            <a:endParaRPr sz="1900" b="1" dirty="0"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</a:pP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types:-</a:t>
            </a:r>
            <a:r>
              <a:rPr sz="1900" b="1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:</a:t>
            </a:r>
            <a:endParaRPr sz="1900" b="1" dirty="0">
              <a:latin typeface="Carlito"/>
              <a:cs typeface="Carlito"/>
            </a:endParaRPr>
          </a:p>
          <a:p>
            <a:pPr marL="579120" lvl="1" indent="-183515">
              <a:lnSpc>
                <a:spcPct val="100000"/>
              </a:lnSpc>
              <a:spcBef>
                <a:spcPts val="414"/>
              </a:spcBef>
              <a:buClr>
                <a:srgbClr val="D24717"/>
              </a:buClr>
              <a:buFont typeface="Carlito"/>
              <a:buChar char="◦"/>
              <a:tabLst>
                <a:tab pos="579755" algn="l"/>
              </a:tabLst>
            </a:pP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Light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microscopes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(5</a:t>
            </a:r>
            <a:r>
              <a:rPr sz="1800" b="1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types)</a:t>
            </a:r>
            <a:endParaRPr sz="18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Clr>
                <a:srgbClr val="D24717"/>
              </a:buClr>
              <a:buFont typeface="Carlito"/>
              <a:buChar char="◦"/>
            </a:pPr>
            <a:endParaRPr sz="1800" dirty="0">
              <a:latin typeface="Carlito"/>
              <a:cs typeface="Carlito"/>
            </a:endParaRPr>
          </a:p>
          <a:p>
            <a:pPr marL="579120" lvl="1" indent="-183515">
              <a:lnSpc>
                <a:spcPct val="100000"/>
              </a:lnSpc>
              <a:spcBef>
                <a:spcPts val="1160"/>
              </a:spcBef>
              <a:buClr>
                <a:srgbClr val="D24717"/>
              </a:buClr>
              <a:buFont typeface="Carlito"/>
              <a:buChar char="◦"/>
              <a:tabLst>
                <a:tab pos="579755" algn="l"/>
              </a:tabLst>
            </a:pP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Electron microscope </a:t>
            </a:r>
            <a:r>
              <a:rPr sz="1800" b="1" spc="5" dirty="0">
                <a:solidFill>
                  <a:srgbClr val="404040"/>
                </a:solidFill>
                <a:latin typeface="Carlito"/>
                <a:cs typeface="Carlito"/>
              </a:rPr>
              <a:t>(2</a:t>
            </a:r>
            <a:r>
              <a:rPr sz="1800" b="1" spc="-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types)</a:t>
            </a:r>
            <a:endParaRPr lang="en-US" sz="1800" b="1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579120" lvl="1" indent="-183515">
              <a:lnSpc>
                <a:spcPct val="100000"/>
              </a:lnSpc>
              <a:spcBef>
                <a:spcPts val="1160"/>
              </a:spcBef>
              <a:buClr>
                <a:srgbClr val="D24717"/>
              </a:buClr>
              <a:buFont typeface="Carlito"/>
              <a:buChar char="◦"/>
              <a:tabLst>
                <a:tab pos="579755" algn="l"/>
              </a:tabLst>
            </a:pPr>
            <a:endParaRPr sz="1800" dirty="0">
              <a:latin typeface="Carlito"/>
              <a:cs typeface="Carlito"/>
            </a:endParaRPr>
          </a:p>
          <a:p>
            <a:pPr marL="103505" marR="5080" indent="-91440">
              <a:lnSpc>
                <a:spcPct val="160000"/>
              </a:lnSpc>
              <a:spcBef>
                <a:spcPts val="1190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Light </a:t>
            </a:r>
            <a:r>
              <a:rPr sz="1900" b="1" u="sng" spc="-15" dirty="0">
                <a:solidFill>
                  <a:srgbClr val="404040"/>
                </a:solidFill>
                <a:latin typeface="Carlito"/>
                <a:cs typeface="Carlito"/>
              </a:rPr>
              <a:t>microscope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used </a:t>
            </a:r>
            <a:r>
              <a:rPr sz="1900" b="1" u="sng" spc="-15" dirty="0">
                <a:solidFill>
                  <a:srgbClr val="404040"/>
                </a:solidFill>
                <a:latin typeface="Carlito"/>
                <a:cs typeface="Carlito"/>
              </a:rPr>
              <a:t>to examine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at relatively low magnifications </a:t>
            </a:r>
            <a:endParaRPr lang="en-US" sz="1900" spc="-5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103505" marR="5080" indent="-91440">
              <a:lnSpc>
                <a:spcPct val="160000"/>
              </a:lnSpc>
              <a:spcBef>
                <a:spcPts val="1190"/>
              </a:spcBef>
              <a:buClr>
                <a:srgbClr val="D24717"/>
              </a:buClr>
              <a:buSzPct val="94736"/>
              <a:buFont typeface="Wingdings"/>
              <a:buChar char=""/>
              <a:tabLst>
                <a:tab pos="124460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electron </a:t>
            </a:r>
            <a:r>
              <a:rPr sz="1900" b="1" u="sng" spc="-15" dirty="0">
                <a:solidFill>
                  <a:srgbClr val="404040"/>
                </a:solidFill>
                <a:latin typeface="Carlito"/>
                <a:cs typeface="Carlito"/>
              </a:rPr>
              <a:t>microscope 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used </a:t>
            </a:r>
            <a:r>
              <a:rPr sz="1900" b="1" u="sng" spc="-2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lo</a:t>
            </a:r>
            <a:r>
              <a:rPr lang="en-US"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o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k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at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cells and cell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structure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at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very high</a:t>
            </a:r>
            <a:r>
              <a:rPr sz="1900" b="1" u="sng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magnification.</a:t>
            </a:r>
            <a:endParaRPr sz="1900" b="1" u="sng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640" y="65049"/>
            <a:ext cx="576072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8425" algn="ctr">
              <a:lnSpc>
                <a:spcPct val="100000"/>
              </a:lnSpc>
              <a:spcBef>
                <a:spcPts val="105"/>
              </a:spcBef>
            </a:pPr>
            <a:r>
              <a:rPr spc="-229" dirty="0">
                <a:solidFill>
                  <a:srgbClr val="C00000"/>
                </a:solidFill>
                <a:latin typeface="+mn-lt"/>
              </a:rPr>
              <a:t>Light</a:t>
            </a:r>
            <a:r>
              <a:rPr spc="-360" dirty="0">
                <a:solidFill>
                  <a:srgbClr val="C00000"/>
                </a:solidFill>
                <a:latin typeface="+mn-lt"/>
              </a:rPr>
              <a:t> </a:t>
            </a:r>
            <a:r>
              <a:rPr spc="-135" dirty="0">
                <a:solidFill>
                  <a:srgbClr val="C00000"/>
                </a:solidFill>
                <a:latin typeface="+mn-lt"/>
              </a:rPr>
              <a:t>Microscopy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9193" y="1143000"/>
            <a:ext cx="9076183" cy="2169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Font typeface="Courier New"/>
              <a:buChar char="o"/>
              <a:tabLst>
                <a:tab pos="20193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Compound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light microscope </a:t>
            </a:r>
            <a:r>
              <a:rPr sz="2400" b="1" spc="-5" dirty="0">
                <a:solidFill>
                  <a:srgbClr val="7030A0"/>
                </a:solidFill>
                <a:latin typeface="Carlito"/>
                <a:cs typeface="Carlito"/>
              </a:rPr>
              <a:t>uses visible </a:t>
            </a:r>
            <a:r>
              <a:rPr sz="2400" b="1" spc="-10" dirty="0">
                <a:solidFill>
                  <a:srgbClr val="7030A0"/>
                </a:solidFill>
                <a:latin typeface="Carlito"/>
                <a:cs typeface="Carlito"/>
              </a:rPr>
              <a:t>light to illuminate</a:t>
            </a:r>
            <a:r>
              <a:rPr sz="2400" b="1" spc="11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7030A0"/>
                </a:solidFill>
                <a:latin typeface="Carlito"/>
                <a:cs typeface="Carlito"/>
              </a:rPr>
              <a:t>cells</a:t>
            </a:r>
            <a:endParaRPr lang="en-US" sz="2400" b="1" spc="-5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342900" marR="1993900" indent="-342900">
              <a:lnSpc>
                <a:spcPct val="260400"/>
              </a:lnSpc>
              <a:spcBef>
                <a:spcPts val="105"/>
              </a:spcBef>
              <a:buClr>
                <a:srgbClr val="D24717"/>
              </a:buClr>
              <a:buFont typeface="Wingdings" panose="05000000000000000000" pitchFamily="2" charset="2"/>
              <a:buChar char="Ø"/>
              <a:tabLst>
                <a:tab pos="201930" algn="l"/>
              </a:tabLst>
            </a:pP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Many different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types of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light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microscopy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endParaRPr lang="en-US" sz="2400" spc="-1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201930" marR="1993900" indent="-201930">
              <a:lnSpc>
                <a:spcPct val="260400"/>
              </a:lnSpc>
              <a:spcBef>
                <a:spcPts val="105"/>
              </a:spcBef>
              <a:buClr>
                <a:srgbClr val="D24717"/>
              </a:buClr>
              <a:buFont typeface="Courier New"/>
              <a:buChar char="o"/>
              <a:tabLst>
                <a:tab pos="201930" algn="l"/>
              </a:tabLst>
            </a:pPr>
            <a:endParaRPr lang="en-US" sz="2400" spc="-10" dirty="0">
              <a:solidFill>
                <a:srgbClr val="404040"/>
              </a:solidFill>
              <a:latin typeface="Carlito"/>
              <a:cs typeface="Carlit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32F3C4-DCF1-BB87-0097-EF35B0763551}"/>
              </a:ext>
            </a:extLst>
          </p:cNvPr>
          <p:cNvSpPr txBox="1"/>
          <p:nvPr/>
        </p:nvSpPr>
        <p:spPr>
          <a:xfrm>
            <a:off x="990600" y="2362200"/>
            <a:ext cx="8382000" cy="3705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1993900" indent="-342900">
              <a:lnSpc>
                <a:spcPct val="260400"/>
              </a:lnSpc>
              <a:spcBef>
                <a:spcPts val="105"/>
              </a:spcBef>
              <a:buClr>
                <a:srgbClr val="D24717"/>
              </a:buClr>
              <a:buFont typeface="+mj-lt"/>
              <a:buAutoNum type="arabicPeriod"/>
              <a:tabLst>
                <a:tab pos="201930" algn="l"/>
              </a:tabLst>
            </a:pPr>
            <a:r>
              <a:rPr lang="en-US" sz="1800" b="1" spc="-5" dirty="0">
                <a:latin typeface="Carlito"/>
                <a:cs typeface="Carlito"/>
              </a:rPr>
              <a:t>Brightfield</a:t>
            </a:r>
            <a:endParaRPr lang="en-US" b="1" dirty="0">
              <a:latin typeface="Carlito"/>
              <a:cs typeface="Carlito"/>
            </a:endParaRPr>
          </a:p>
          <a:p>
            <a:pPr marL="342900" marR="1993900" indent="-342900">
              <a:lnSpc>
                <a:spcPct val="260400"/>
              </a:lnSpc>
              <a:spcBef>
                <a:spcPts val="105"/>
              </a:spcBef>
              <a:buClr>
                <a:srgbClr val="D24717"/>
              </a:buClr>
              <a:buFont typeface="+mj-lt"/>
              <a:buAutoNum type="arabicPeriod"/>
              <a:tabLst>
                <a:tab pos="201930" algn="l"/>
              </a:tabLst>
            </a:pPr>
            <a:r>
              <a:rPr lang="en-US" sz="1800" b="1" spc="-5" dirty="0">
                <a:latin typeface="Carlito"/>
                <a:cs typeface="Carlito"/>
              </a:rPr>
              <a:t>Darkfield</a:t>
            </a:r>
            <a:endParaRPr lang="en-US" b="1" dirty="0">
              <a:latin typeface="Carlito"/>
              <a:cs typeface="Carlito"/>
            </a:endParaRPr>
          </a:p>
          <a:p>
            <a:pPr marL="342900" marR="1993900" indent="-342900">
              <a:lnSpc>
                <a:spcPct val="260400"/>
              </a:lnSpc>
              <a:spcBef>
                <a:spcPts val="105"/>
              </a:spcBef>
              <a:buClr>
                <a:srgbClr val="D24717"/>
              </a:buClr>
              <a:buFont typeface="+mj-lt"/>
              <a:buAutoNum type="arabicPeriod"/>
              <a:tabLst>
                <a:tab pos="201930" algn="l"/>
              </a:tabLst>
            </a:pPr>
            <a:r>
              <a:rPr lang="en-US" sz="1800" b="1" spc="-10" dirty="0">
                <a:latin typeface="Carlito"/>
                <a:cs typeface="Carlito"/>
              </a:rPr>
              <a:t>Phase-contrast</a:t>
            </a:r>
            <a:endParaRPr lang="en-US" b="1" spc="-10" dirty="0">
              <a:latin typeface="Carlito"/>
              <a:cs typeface="Carlito"/>
            </a:endParaRPr>
          </a:p>
          <a:p>
            <a:pPr marL="342900" marR="1993900" indent="-342900">
              <a:lnSpc>
                <a:spcPct val="260400"/>
              </a:lnSpc>
              <a:spcBef>
                <a:spcPts val="105"/>
              </a:spcBef>
              <a:buClr>
                <a:srgbClr val="D24717"/>
              </a:buClr>
              <a:buFont typeface="+mj-lt"/>
              <a:buAutoNum type="arabicPeriod"/>
              <a:tabLst>
                <a:tab pos="201930" algn="l"/>
              </a:tabLst>
            </a:pPr>
            <a:r>
              <a:rPr lang="en-US" sz="2000" b="1" spc="-10" dirty="0">
                <a:latin typeface="Carlito"/>
                <a:cs typeface="Carlito"/>
              </a:rPr>
              <a:t>Differential</a:t>
            </a:r>
            <a:r>
              <a:rPr lang="en-US" sz="1800" b="1" spc="-10" dirty="0">
                <a:latin typeface="Carlito"/>
                <a:cs typeface="Carlito"/>
              </a:rPr>
              <a:t> interference </a:t>
            </a:r>
            <a:r>
              <a:rPr lang="en-US" sz="1800" b="1" spc="-15" dirty="0">
                <a:latin typeface="Carlito"/>
                <a:cs typeface="Carlito"/>
              </a:rPr>
              <a:t>contrast </a:t>
            </a:r>
            <a:r>
              <a:rPr lang="en-US" sz="1800" b="1" spc="-10" dirty="0">
                <a:latin typeface="Carlito"/>
                <a:cs typeface="Carlito"/>
              </a:rPr>
              <a:t>(DIC) </a:t>
            </a:r>
          </a:p>
          <a:p>
            <a:pPr marL="342900" marR="1993900" indent="-342900">
              <a:lnSpc>
                <a:spcPct val="260400"/>
              </a:lnSpc>
              <a:spcBef>
                <a:spcPts val="105"/>
              </a:spcBef>
              <a:buClr>
                <a:srgbClr val="D24717"/>
              </a:buClr>
              <a:buFont typeface="+mj-lt"/>
              <a:buAutoNum type="arabicPeriod"/>
              <a:tabLst>
                <a:tab pos="201930" algn="l"/>
              </a:tabLst>
            </a:pPr>
            <a:r>
              <a:rPr lang="en-US" sz="1800" b="1" spc="-5" dirty="0">
                <a:latin typeface="Carlito"/>
                <a:cs typeface="Carlito"/>
              </a:rPr>
              <a:t>Fluorescence</a:t>
            </a:r>
            <a:endParaRPr lang="en-US" sz="18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417320"/>
            <a:ext cx="11206976" cy="4624343"/>
          </a:xfrm>
          <a:prstGeom prst="rect">
            <a:avLst/>
          </a:prstGeom>
          <a:solidFill>
            <a:srgbClr val="EBE8E0"/>
          </a:solidFill>
          <a:ln w="15240">
            <a:solidFill>
              <a:srgbClr val="9B310D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spc="-5" dirty="0">
                <a:solidFill>
                  <a:srgbClr val="FF0000"/>
                </a:solidFill>
                <a:cs typeface="Carlito"/>
              </a:rPr>
              <a:t>1-</a:t>
            </a:r>
            <a:r>
              <a:rPr sz="2400" b="1" spc="-5" dirty="0">
                <a:solidFill>
                  <a:srgbClr val="FF0000"/>
                </a:solidFill>
                <a:cs typeface="Carlito"/>
              </a:rPr>
              <a:t>Bright-field</a:t>
            </a:r>
            <a:r>
              <a:rPr sz="2400" b="1" spc="-30" dirty="0">
                <a:solidFill>
                  <a:srgbClr val="FF0000"/>
                </a:solidFill>
                <a:cs typeface="Carlito"/>
              </a:rPr>
              <a:t> </a:t>
            </a:r>
            <a:r>
              <a:rPr sz="2400" b="1" spc="-5" dirty="0">
                <a:solidFill>
                  <a:srgbClr val="FF0000"/>
                </a:solidFill>
                <a:cs typeface="Carlito"/>
              </a:rPr>
              <a:t>microscope</a:t>
            </a:r>
            <a:endParaRPr sz="2400" dirty="0">
              <a:cs typeface="Carlito"/>
            </a:endParaRPr>
          </a:p>
          <a:p>
            <a:pPr marL="91440" marR="328930" indent="-91440">
              <a:lnSpc>
                <a:spcPts val="2160"/>
              </a:lnSpc>
              <a:spcBef>
                <a:spcPts val="1440"/>
              </a:spcBef>
              <a:buClr>
                <a:srgbClr val="D24717"/>
              </a:buClr>
              <a:buFont typeface="Courier New"/>
              <a:buChar char="o"/>
              <a:tabLst>
                <a:tab pos="209550" algn="l"/>
              </a:tabLst>
            </a:pPr>
            <a:r>
              <a:rPr sz="2400" dirty="0">
                <a:cs typeface="Carlito"/>
              </a:rPr>
              <a:t>Specimens </a:t>
            </a:r>
            <a:r>
              <a:rPr sz="2400" spc="-10" dirty="0">
                <a:cs typeface="Carlito"/>
              </a:rPr>
              <a:t>are visualized </a:t>
            </a:r>
            <a:r>
              <a:rPr sz="2400" spc="-5" dirty="0">
                <a:cs typeface="Carlito"/>
              </a:rPr>
              <a:t>because of </a:t>
            </a:r>
            <a:r>
              <a:rPr sz="2400" b="1" spc="-10" dirty="0">
                <a:cs typeface="Carlito"/>
              </a:rPr>
              <a:t>differences </a:t>
            </a:r>
            <a:r>
              <a:rPr sz="2400" b="1" dirty="0">
                <a:cs typeface="Carlito"/>
              </a:rPr>
              <a:t>in </a:t>
            </a:r>
            <a:r>
              <a:rPr sz="2400" b="1" spc="-15" dirty="0">
                <a:cs typeface="Carlito"/>
              </a:rPr>
              <a:t>contrast </a:t>
            </a:r>
            <a:r>
              <a:rPr sz="2400" b="1" spc="-5" dirty="0">
                <a:cs typeface="Carlito"/>
              </a:rPr>
              <a:t>(density) between specimen </a:t>
            </a:r>
            <a:r>
              <a:rPr sz="2400" b="1" dirty="0">
                <a:cs typeface="Carlito"/>
              </a:rPr>
              <a:t>and </a:t>
            </a:r>
            <a:r>
              <a:rPr sz="2400" b="1" spc="-5" dirty="0">
                <a:cs typeface="Carlito"/>
              </a:rPr>
              <a:t>surroundings.</a:t>
            </a:r>
            <a:endParaRPr sz="2400" b="1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1120"/>
              </a:spcBef>
            </a:pPr>
            <a:r>
              <a:rPr sz="2400" spc="-15" dirty="0">
                <a:solidFill>
                  <a:srgbClr val="D24717"/>
                </a:solidFill>
                <a:cs typeface="Courier New"/>
              </a:rPr>
              <a:t>o</a:t>
            </a:r>
            <a:r>
              <a:rPr sz="2400" spc="-15" dirty="0">
                <a:cs typeface="Carlito"/>
              </a:rPr>
              <a:t>Contrast </a:t>
            </a:r>
            <a:r>
              <a:rPr sz="2400" spc="-10" dirty="0">
                <a:cs typeface="Carlito"/>
              </a:rPr>
              <a:t>differences </a:t>
            </a:r>
            <a:r>
              <a:rPr sz="2400" spc="-5" dirty="0">
                <a:cs typeface="Carlito"/>
              </a:rPr>
              <a:t>arise because </a:t>
            </a:r>
            <a:r>
              <a:rPr sz="2400" b="1" dirty="0">
                <a:cs typeface="Carlito"/>
              </a:rPr>
              <a:t>cells </a:t>
            </a:r>
            <a:r>
              <a:rPr sz="2400" b="1" spc="-5" dirty="0">
                <a:cs typeface="Carlito"/>
              </a:rPr>
              <a:t>absorb or </a:t>
            </a:r>
            <a:r>
              <a:rPr sz="2400" b="1" spc="-15" dirty="0">
                <a:cs typeface="Carlito"/>
              </a:rPr>
              <a:t>scatter </a:t>
            </a:r>
            <a:r>
              <a:rPr sz="2400" b="1" spc="-5" dirty="0">
                <a:cs typeface="Carlito"/>
              </a:rPr>
              <a:t>light </a:t>
            </a:r>
            <a:r>
              <a:rPr sz="2400" b="1" spc="-10" dirty="0">
                <a:cs typeface="Carlito"/>
              </a:rPr>
              <a:t>to </a:t>
            </a:r>
            <a:r>
              <a:rPr sz="2400" b="1" spc="-5" dirty="0">
                <a:cs typeface="Carlito"/>
              </a:rPr>
              <a:t>varying</a:t>
            </a:r>
            <a:r>
              <a:rPr sz="2400" b="1" spc="70" dirty="0">
                <a:cs typeface="Carlito"/>
              </a:rPr>
              <a:t> </a:t>
            </a:r>
            <a:r>
              <a:rPr sz="2400" b="1" spc="-5" dirty="0">
                <a:cs typeface="Carlito"/>
              </a:rPr>
              <a:t>degrees</a:t>
            </a:r>
            <a:r>
              <a:rPr sz="2400" spc="-5" dirty="0">
                <a:cs typeface="Carlito"/>
              </a:rPr>
              <a:t>.</a:t>
            </a:r>
            <a:endParaRPr sz="2400" dirty="0">
              <a:cs typeface="Carlito"/>
            </a:endParaRPr>
          </a:p>
          <a:p>
            <a:pPr>
              <a:lnSpc>
                <a:spcPct val="100000"/>
              </a:lnSpc>
            </a:pPr>
            <a:endParaRPr sz="2400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1970"/>
              </a:spcBef>
            </a:pPr>
            <a:r>
              <a:rPr sz="2400" u="sng" spc="-35" dirty="0">
                <a:solidFill>
                  <a:srgbClr val="7030A0"/>
                </a:solidFill>
                <a:cs typeface="Courier New"/>
              </a:rPr>
              <a:t>o</a:t>
            </a:r>
            <a:r>
              <a:rPr sz="2400" u="sng" spc="-35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Two </a:t>
            </a:r>
            <a:r>
              <a:rPr sz="2400" u="sng" spc="-5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sets </a:t>
            </a:r>
            <a:r>
              <a:rPr sz="2400" u="sng" spc="-10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of </a:t>
            </a:r>
            <a:r>
              <a:rPr sz="2400" u="sng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lenses </a:t>
            </a:r>
            <a:r>
              <a:rPr sz="2400" u="sng" spc="-15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form </a:t>
            </a:r>
            <a:r>
              <a:rPr sz="2400" u="sng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the</a:t>
            </a:r>
            <a:r>
              <a:rPr sz="2400" u="sng" spc="30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 </a:t>
            </a:r>
            <a:r>
              <a:rPr sz="2400" u="sng" spc="-5" dirty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image</a:t>
            </a:r>
            <a:endParaRPr sz="2400" u="sng" dirty="0">
              <a:solidFill>
                <a:srgbClr val="7030A0"/>
              </a:solidFill>
              <a:cs typeface="Carlito"/>
            </a:endParaRPr>
          </a:p>
          <a:p>
            <a:pPr marL="440690" lvl="1" indent="-239395">
              <a:lnSpc>
                <a:spcPct val="100000"/>
              </a:lnSpc>
              <a:spcBef>
                <a:spcPts val="185"/>
              </a:spcBef>
              <a:buClr>
                <a:srgbClr val="D24717"/>
              </a:buClr>
              <a:buFont typeface="Courier New"/>
              <a:buChar char="o"/>
              <a:tabLst>
                <a:tab pos="440690" algn="l"/>
              </a:tabLst>
            </a:pPr>
            <a:r>
              <a:rPr sz="2400" b="1" spc="-5" dirty="0">
                <a:cs typeface="Carlito"/>
              </a:rPr>
              <a:t>Objective </a:t>
            </a:r>
            <a:r>
              <a:rPr sz="2400" b="1" dirty="0">
                <a:cs typeface="Carlito"/>
              </a:rPr>
              <a:t>lens and ocular lens (compound</a:t>
            </a:r>
            <a:r>
              <a:rPr sz="2400" b="1" spc="-90" dirty="0">
                <a:cs typeface="Carlito"/>
              </a:rPr>
              <a:t> </a:t>
            </a:r>
            <a:r>
              <a:rPr sz="2400" b="1" dirty="0">
                <a:cs typeface="Carlito"/>
              </a:rPr>
              <a:t>)</a:t>
            </a:r>
            <a:endParaRPr lang="en-US" sz="2400" b="1" dirty="0">
              <a:cs typeface="Carlito"/>
            </a:endParaRPr>
          </a:p>
          <a:p>
            <a:pPr marL="440690" lvl="1" indent="-239395">
              <a:lnSpc>
                <a:spcPct val="100000"/>
              </a:lnSpc>
              <a:spcBef>
                <a:spcPts val="185"/>
              </a:spcBef>
              <a:buClr>
                <a:srgbClr val="D24717"/>
              </a:buClr>
              <a:buFont typeface="Courier New"/>
              <a:buChar char="o"/>
              <a:tabLst>
                <a:tab pos="440690" algn="l"/>
              </a:tabLst>
            </a:pPr>
            <a:endParaRPr sz="2400" dirty="0">
              <a:cs typeface="Carlito"/>
            </a:endParaRPr>
          </a:p>
          <a:p>
            <a:pPr marL="440690" lvl="1" indent="-239395">
              <a:lnSpc>
                <a:spcPct val="100000"/>
              </a:lnSpc>
              <a:spcBef>
                <a:spcPts val="384"/>
              </a:spcBef>
              <a:buClr>
                <a:srgbClr val="D24717"/>
              </a:buClr>
              <a:buFont typeface="Courier New"/>
              <a:buChar char="o"/>
              <a:tabLst>
                <a:tab pos="440690" algn="l"/>
              </a:tabLst>
            </a:pPr>
            <a:r>
              <a:rPr sz="2400" spc="-45" dirty="0">
                <a:cs typeface="Carlito"/>
              </a:rPr>
              <a:t>Total </a:t>
            </a:r>
            <a:r>
              <a:rPr sz="2400" spc="-5" dirty="0">
                <a:cs typeface="Carlito"/>
              </a:rPr>
              <a:t>magnification </a:t>
            </a:r>
            <a:r>
              <a:rPr sz="2400" dirty="0">
                <a:cs typeface="Carlito"/>
              </a:rPr>
              <a:t>= </a:t>
            </a:r>
            <a:r>
              <a:rPr sz="2400" spc="-10" dirty="0">
                <a:cs typeface="Carlito"/>
              </a:rPr>
              <a:t>objective </a:t>
            </a:r>
            <a:r>
              <a:rPr sz="2400" spc="-5" dirty="0">
                <a:cs typeface="Carlito"/>
              </a:rPr>
              <a:t>magnification </a:t>
            </a:r>
            <a:r>
              <a:rPr lang="en-US" sz="2400" dirty="0">
                <a:cs typeface="Symbol"/>
              </a:rPr>
              <a:t>X </a:t>
            </a:r>
            <a:r>
              <a:rPr sz="2400" spc="-5" dirty="0">
                <a:cs typeface="Carlito"/>
              </a:rPr>
              <a:t>ocular</a:t>
            </a:r>
            <a:r>
              <a:rPr sz="2400" spc="15" dirty="0">
                <a:cs typeface="Carlito"/>
              </a:rPr>
              <a:t> </a:t>
            </a:r>
            <a:r>
              <a:rPr sz="2400" spc="-5" dirty="0">
                <a:cs typeface="Carlito"/>
              </a:rPr>
              <a:t>magnification</a:t>
            </a:r>
            <a:endParaRPr sz="2400" dirty="0">
              <a:cs typeface="Carlito"/>
            </a:endParaRPr>
          </a:p>
          <a:p>
            <a:pPr marL="440690" lvl="1" indent="-239395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Font typeface="Courier New"/>
              <a:buChar char="o"/>
              <a:tabLst>
                <a:tab pos="440690" algn="l"/>
              </a:tabLst>
            </a:pPr>
            <a:r>
              <a:rPr sz="2400" spc="-5" dirty="0">
                <a:cs typeface="Carlito"/>
              </a:rPr>
              <a:t>Maximum magnification </a:t>
            </a:r>
            <a:r>
              <a:rPr sz="2400" dirty="0">
                <a:cs typeface="Carlito"/>
              </a:rPr>
              <a:t>is</a:t>
            </a:r>
            <a:r>
              <a:rPr sz="2400" spc="10" dirty="0">
                <a:cs typeface="Carlito"/>
              </a:rPr>
              <a:t> </a:t>
            </a:r>
            <a:r>
              <a:rPr sz="2400" dirty="0">
                <a:cs typeface="Carlito"/>
              </a:rPr>
              <a:t>~2,000</a:t>
            </a:r>
            <a:r>
              <a:rPr lang="en-US" sz="2400" dirty="0">
                <a:cs typeface="Symbol"/>
              </a:rPr>
              <a:t>X</a:t>
            </a:r>
            <a:endParaRPr sz="2400" dirty="0">
              <a:cs typeface="Symbol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016E7C90-1275-1C76-9327-8E51211302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15640" y="65049"/>
            <a:ext cx="576072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105"/>
              </a:spcBef>
            </a:pPr>
            <a:r>
              <a:rPr spc="-145" dirty="0">
                <a:solidFill>
                  <a:srgbClr val="C00000"/>
                </a:solidFill>
                <a:latin typeface="+mn-lt"/>
              </a:rPr>
              <a:t>Some</a:t>
            </a:r>
            <a:r>
              <a:rPr spc="-335" dirty="0">
                <a:solidFill>
                  <a:srgbClr val="C00000"/>
                </a:solidFill>
                <a:latin typeface="+mn-lt"/>
              </a:rPr>
              <a:t> </a:t>
            </a:r>
            <a:r>
              <a:rPr spc="-210" dirty="0">
                <a:solidFill>
                  <a:srgbClr val="C00000"/>
                </a:solidFill>
                <a:latin typeface="+mn-lt"/>
              </a:rPr>
              <a:t>Principles</a:t>
            </a:r>
            <a:r>
              <a:rPr spc="-370" dirty="0">
                <a:solidFill>
                  <a:srgbClr val="C00000"/>
                </a:solidFill>
                <a:latin typeface="+mn-lt"/>
              </a:rPr>
              <a:t> </a:t>
            </a:r>
            <a:r>
              <a:rPr spc="-165" dirty="0">
                <a:solidFill>
                  <a:srgbClr val="C00000"/>
                </a:solidFill>
                <a:latin typeface="+mn-lt"/>
              </a:rPr>
              <a:t>of</a:t>
            </a:r>
            <a:r>
              <a:rPr spc="-330" dirty="0">
                <a:solidFill>
                  <a:srgbClr val="C00000"/>
                </a:solidFill>
                <a:latin typeface="+mn-lt"/>
              </a:rPr>
              <a:t> </a:t>
            </a:r>
            <a:r>
              <a:rPr spc="-229" dirty="0">
                <a:solidFill>
                  <a:srgbClr val="C00000"/>
                </a:solidFill>
                <a:latin typeface="+mn-lt"/>
              </a:rPr>
              <a:t>Light</a:t>
            </a:r>
            <a:r>
              <a:rPr spc="-360" dirty="0">
                <a:solidFill>
                  <a:srgbClr val="C00000"/>
                </a:solidFill>
                <a:latin typeface="+mn-lt"/>
              </a:rPr>
              <a:t> </a:t>
            </a:r>
            <a:r>
              <a:rPr spc="-135" dirty="0">
                <a:solidFill>
                  <a:srgbClr val="C00000"/>
                </a:solidFill>
                <a:latin typeface="+mn-lt"/>
              </a:rPr>
              <a:t>Microscopy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4219" y="931108"/>
            <a:ext cx="5207166" cy="5247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2057400"/>
            <a:ext cx="10525125" cy="312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05" marR="314960" indent="-91440">
              <a:lnSpc>
                <a:spcPct val="150100"/>
              </a:lnSpc>
              <a:spcBef>
                <a:spcPts val="9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Magnification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not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limiting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factor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the ability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seeing small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things but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also </a:t>
            </a:r>
            <a:r>
              <a:rPr sz="2000" b="1" spc="-10" dirty="0">
                <a:solidFill>
                  <a:srgbClr val="7030A0"/>
                </a:solidFill>
                <a:latin typeface="Carlito"/>
                <a:cs typeface="Carlito"/>
              </a:rPr>
              <a:t>we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need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a 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good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resolution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which is the ability </a:t>
            </a:r>
            <a:r>
              <a:rPr sz="2000" b="1" spc="-15" dirty="0">
                <a:solidFill>
                  <a:srgbClr val="7030A0"/>
                </a:solidFill>
                <a:latin typeface="Carlito"/>
                <a:cs typeface="Carlito"/>
              </a:rPr>
              <a:t>to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distinguish </a:t>
            </a:r>
            <a:r>
              <a:rPr sz="2000" b="1" spc="-10" dirty="0">
                <a:solidFill>
                  <a:srgbClr val="7030A0"/>
                </a:solidFill>
                <a:latin typeface="Carlito"/>
                <a:cs typeface="Carlito"/>
              </a:rPr>
              <a:t>two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adjacent objects</a:t>
            </a:r>
            <a:r>
              <a:rPr sz="2000" b="1" spc="-3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Magnification can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be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increased with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out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limit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but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resolution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cannot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 because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 function</a:t>
            </a:r>
            <a:r>
              <a:rPr sz="2000" b="1" spc="1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endParaRPr sz="2000" b="1" dirty="0"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1200"/>
              </a:spcBef>
            </a:pP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physical properties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lang="en-US" sz="2000" b="1" spc="4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light.</a:t>
            </a:r>
            <a:endParaRPr sz="2000" b="1" dirty="0">
              <a:latin typeface="Carlito"/>
              <a:cs typeface="Carlito"/>
            </a:endParaRPr>
          </a:p>
          <a:p>
            <a:pPr marL="103505" marR="471170" indent="-91440">
              <a:lnSpc>
                <a:spcPct val="150000"/>
              </a:lnSpc>
              <a:spcBef>
                <a:spcPts val="139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b="1" u="sng" spc="-10" dirty="0">
                <a:solidFill>
                  <a:srgbClr val="7030A0"/>
                </a:solidFill>
                <a:latin typeface="Carlito"/>
                <a:cs typeface="Carlito"/>
              </a:rPr>
              <a:t>Light microscopy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limits resolution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is about 0.2µm , </a:t>
            </a:r>
            <a:r>
              <a:rPr sz="2000" b="1" u="sng" spc="-10" dirty="0">
                <a:solidFill>
                  <a:srgbClr val="7030A0"/>
                </a:solidFill>
                <a:latin typeface="Carlito"/>
                <a:cs typeface="Carlito"/>
              </a:rPr>
              <a:t>electron microscope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resolution is </a:t>
            </a:r>
            <a:r>
              <a:rPr sz="2000" b="1" u="sng" spc="-10" dirty="0">
                <a:solidFill>
                  <a:srgbClr val="7030A0"/>
                </a:solidFill>
                <a:latin typeface="Carlito"/>
                <a:cs typeface="Carlito"/>
              </a:rPr>
              <a:t>greater 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than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of light </a:t>
            </a:r>
            <a:r>
              <a:rPr sz="2000" b="1" u="sng" spc="-10" dirty="0">
                <a:solidFill>
                  <a:srgbClr val="7030A0"/>
                </a:solidFill>
                <a:latin typeface="Carlito"/>
                <a:cs typeface="Carlito"/>
              </a:rPr>
              <a:t>microscope</a:t>
            </a:r>
            <a:r>
              <a:rPr sz="2000" b="1" u="sng" spc="-1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0" y="0"/>
            <a:ext cx="56743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5" dirty="0">
                <a:solidFill>
                  <a:srgbClr val="FF0000"/>
                </a:solidFill>
                <a:latin typeface="+mn-lt"/>
              </a:rPr>
              <a:t>Some</a:t>
            </a:r>
            <a:r>
              <a:rPr spc="-340" dirty="0">
                <a:solidFill>
                  <a:srgbClr val="FF0000"/>
                </a:solidFill>
                <a:latin typeface="+mn-lt"/>
              </a:rPr>
              <a:t> </a:t>
            </a:r>
            <a:r>
              <a:rPr spc="-210" dirty="0">
                <a:solidFill>
                  <a:srgbClr val="FF0000"/>
                </a:solidFill>
                <a:latin typeface="+mn-lt"/>
              </a:rPr>
              <a:t>Principles</a:t>
            </a:r>
            <a:r>
              <a:rPr spc="-375" dirty="0">
                <a:solidFill>
                  <a:srgbClr val="FF0000"/>
                </a:solidFill>
                <a:latin typeface="+mn-lt"/>
              </a:rPr>
              <a:t> </a:t>
            </a:r>
            <a:r>
              <a:rPr spc="-165" dirty="0">
                <a:solidFill>
                  <a:srgbClr val="FF0000"/>
                </a:solidFill>
                <a:latin typeface="+mn-lt"/>
              </a:rPr>
              <a:t>of</a:t>
            </a:r>
            <a:r>
              <a:rPr spc="-335" dirty="0">
                <a:solidFill>
                  <a:srgbClr val="FF0000"/>
                </a:solidFill>
                <a:latin typeface="+mn-lt"/>
              </a:rPr>
              <a:t> </a:t>
            </a:r>
            <a:r>
              <a:rPr spc="-225" dirty="0">
                <a:solidFill>
                  <a:srgbClr val="FF0000"/>
                </a:solidFill>
                <a:latin typeface="+mn-lt"/>
              </a:rPr>
              <a:t>Light</a:t>
            </a:r>
            <a:r>
              <a:rPr spc="-370" dirty="0">
                <a:solidFill>
                  <a:srgbClr val="FF0000"/>
                </a:solidFill>
                <a:latin typeface="+mn-lt"/>
              </a:rPr>
              <a:t> </a:t>
            </a:r>
            <a:r>
              <a:rPr spc="-135" dirty="0">
                <a:solidFill>
                  <a:srgbClr val="FF0000"/>
                </a:solidFill>
                <a:latin typeface="+mn-lt"/>
              </a:rPr>
              <a:t>Microscopy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4008"/>
                </a:lnTo>
                <a:lnTo>
                  <a:pt x="0" y="67056"/>
                </a:lnTo>
                <a:lnTo>
                  <a:pt x="12192000" y="67056"/>
                </a:lnTo>
                <a:lnTo>
                  <a:pt x="12192000" y="6400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752600" y="3015996"/>
            <a:ext cx="9593580" cy="3317748"/>
            <a:chOff x="1565147" y="3387852"/>
            <a:chExt cx="9593580" cy="3017520"/>
          </a:xfrm>
        </p:grpSpPr>
        <p:sp>
          <p:nvSpPr>
            <p:cNvPr id="6" name="object 6"/>
            <p:cNvSpPr/>
            <p:nvPr/>
          </p:nvSpPr>
          <p:spPr>
            <a:xfrm>
              <a:off x="1572768" y="3395471"/>
              <a:ext cx="9578340" cy="3002280"/>
            </a:xfrm>
            <a:custGeom>
              <a:avLst/>
              <a:gdLst/>
              <a:ahLst/>
              <a:cxnLst/>
              <a:rect l="l" t="t" r="r" b="b"/>
              <a:pathLst>
                <a:path w="9578340" h="3002279">
                  <a:moveTo>
                    <a:pt x="9578340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0" y="3002280"/>
                  </a:lnTo>
                  <a:lnTo>
                    <a:pt x="9578340" y="3002280"/>
                  </a:lnTo>
                  <a:lnTo>
                    <a:pt x="9578340" y="307848"/>
                  </a:lnTo>
                  <a:lnTo>
                    <a:pt x="9578340" y="0"/>
                  </a:lnTo>
                  <a:close/>
                </a:path>
              </a:pathLst>
            </a:custGeom>
            <a:solidFill>
              <a:srgbClr val="EBE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72767" y="3395472"/>
              <a:ext cx="9578340" cy="3002280"/>
            </a:xfrm>
            <a:custGeom>
              <a:avLst/>
              <a:gdLst/>
              <a:ahLst/>
              <a:cxnLst/>
              <a:rect l="l" t="t" r="r" b="b"/>
              <a:pathLst>
                <a:path w="9578340" h="3002279">
                  <a:moveTo>
                    <a:pt x="0" y="3002279"/>
                  </a:moveTo>
                  <a:lnTo>
                    <a:pt x="9578340" y="3002279"/>
                  </a:lnTo>
                  <a:lnTo>
                    <a:pt x="9578340" y="0"/>
                  </a:lnTo>
                  <a:lnTo>
                    <a:pt x="0" y="0"/>
                  </a:lnTo>
                  <a:lnTo>
                    <a:pt x="0" y="3002279"/>
                  </a:lnTo>
                  <a:close/>
                </a:path>
              </a:pathLst>
            </a:custGeom>
            <a:ln w="15240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905000" y="2742422"/>
            <a:ext cx="9433560" cy="3379771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1175"/>
              </a:spcBef>
              <a:buFont typeface="Courier New"/>
              <a:buChar char="o"/>
              <a:tabLst>
                <a:tab pos="756920" algn="l"/>
              </a:tabLst>
            </a:pPr>
            <a:endParaRPr lang="en-US" sz="1800" b="1" spc="-10" dirty="0">
              <a:latin typeface="Carlito"/>
              <a:cs typeface="Carlito"/>
            </a:endParaRPr>
          </a:p>
          <a:p>
            <a:pPr marL="469265">
              <a:spcBef>
                <a:spcPts val="1175"/>
              </a:spcBef>
              <a:tabLst>
                <a:tab pos="756920" algn="l"/>
              </a:tabLst>
            </a:pPr>
            <a:r>
              <a:rPr lang="en-US" sz="1800" b="1" spc="-5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Staining</a:t>
            </a:r>
            <a:endParaRPr lang="en-US" b="1" spc="-10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1175"/>
              </a:spcBef>
              <a:buFont typeface="Courier New"/>
              <a:buChar char="o"/>
              <a:tabLst>
                <a:tab pos="756920" algn="l"/>
              </a:tabLst>
            </a:pP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Dyes</a:t>
            </a:r>
            <a:r>
              <a:rPr sz="1800" b="1" spc="-10" dirty="0">
                <a:latin typeface="Carlito"/>
                <a:cs typeface="Carlito"/>
              </a:rPr>
              <a:t> are organic </a:t>
            </a:r>
            <a:r>
              <a:rPr sz="1800" b="1" spc="-5" dirty="0">
                <a:latin typeface="Carlito"/>
                <a:cs typeface="Carlito"/>
              </a:rPr>
              <a:t>compounds that bind </a:t>
            </a:r>
            <a:r>
              <a:rPr sz="1800" b="1" spc="-10" dirty="0">
                <a:latin typeface="Carlito"/>
                <a:cs typeface="Carlito"/>
              </a:rPr>
              <a:t>to </a:t>
            </a:r>
            <a:r>
              <a:rPr sz="1800" b="1" spc="-5" dirty="0">
                <a:latin typeface="Carlito"/>
                <a:cs typeface="Carlito"/>
              </a:rPr>
              <a:t>specific cellular</a:t>
            </a:r>
            <a:r>
              <a:rPr sz="1800" b="1" spc="120" dirty="0">
                <a:latin typeface="Carlito"/>
                <a:cs typeface="Carlito"/>
              </a:rPr>
              <a:t> </a:t>
            </a:r>
            <a:r>
              <a:rPr sz="1800" b="1" spc="-10" dirty="0">
                <a:latin typeface="Carlito"/>
                <a:cs typeface="Carlito"/>
              </a:rPr>
              <a:t>materials</a:t>
            </a:r>
            <a:endParaRPr sz="1800" b="1" dirty="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1080"/>
              </a:spcBef>
              <a:buFont typeface="Courier New"/>
              <a:buChar char="o"/>
              <a:tabLst>
                <a:tab pos="756920" algn="l"/>
              </a:tabLst>
            </a:pPr>
            <a:r>
              <a:rPr sz="1800" spc="-10" dirty="0">
                <a:solidFill>
                  <a:srgbClr val="C00000"/>
                </a:solidFill>
                <a:latin typeface="Carlito"/>
                <a:cs typeface="Carlito"/>
              </a:rPr>
              <a:t>Examples </a:t>
            </a:r>
            <a:r>
              <a:rPr sz="1800" spc="-5" dirty="0">
                <a:solidFill>
                  <a:srgbClr val="C00000"/>
                </a:solidFill>
                <a:latin typeface="Carlito"/>
                <a:cs typeface="Carlito"/>
              </a:rPr>
              <a:t>of common </a:t>
            </a:r>
            <a:r>
              <a:rPr sz="1800" spc="-15" dirty="0">
                <a:solidFill>
                  <a:srgbClr val="C00000"/>
                </a:solidFill>
                <a:latin typeface="Carlito"/>
                <a:cs typeface="Carlito"/>
              </a:rPr>
              <a:t>stains </a:t>
            </a:r>
            <a:r>
              <a:rPr sz="1800" spc="-10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1800" b="1" spc="-5" dirty="0">
                <a:latin typeface="Carlito"/>
                <a:cs typeface="Carlito"/>
              </a:rPr>
              <a:t>methylene </a:t>
            </a:r>
            <a:r>
              <a:rPr sz="1800" b="1" dirty="0">
                <a:latin typeface="Carlito"/>
                <a:cs typeface="Carlito"/>
              </a:rPr>
              <a:t>blue, </a:t>
            </a:r>
            <a:r>
              <a:rPr sz="1800" b="1" spc="-10" dirty="0">
                <a:latin typeface="Carlito"/>
                <a:cs typeface="Carlito"/>
              </a:rPr>
              <a:t>safranin, </a:t>
            </a:r>
            <a:r>
              <a:rPr sz="1800" b="1" dirty="0">
                <a:latin typeface="Carlito"/>
                <a:cs typeface="Carlito"/>
              </a:rPr>
              <a:t>and </a:t>
            </a:r>
            <a:r>
              <a:rPr sz="1800" b="1" spc="-10" dirty="0">
                <a:latin typeface="Carlito"/>
                <a:cs typeface="Carlito"/>
              </a:rPr>
              <a:t>crystal</a:t>
            </a:r>
            <a:r>
              <a:rPr sz="1800" b="1" spc="-40" dirty="0">
                <a:latin typeface="Carlito"/>
                <a:cs typeface="Carlito"/>
              </a:rPr>
              <a:t> </a:t>
            </a:r>
            <a:r>
              <a:rPr sz="1800" b="1" spc="-5" dirty="0">
                <a:latin typeface="Carlito"/>
                <a:cs typeface="Carlito"/>
              </a:rPr>
              <a:t>violet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Differential stains: </a:t>
            </a:r>
            <a:r>
              <a:rPr sz="1800" b="1" i="1" u="sng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Gram</a:t>
            </a:r>
            <a:r>
              <a:rPr sz="1800" b="1" i="1" u="sng" spc="-40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1800" b="1" i="1" u="sng" spc="-10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stain</a:t>
            </a:r>
            <a:endParaRPr sz="1800" b="1" u="sng" dirty="0"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Courier New"/>
              <a:buChar char="o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Differential stains separate bacteria into</a:t>
            </a:r>
            <a:r>
              <a:rPr sz="1800" spc="5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groups</a:t>
            </a:r>
            <a:endParaRPr sz="1800" dirty="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  <a:spcBef>
                <a:spcPts val="1075"/>
              </a:spcBef>
            </a:pPr>
            <a:r>
              <a:rPr sz="1800" spc="-5" dirty="0">
                <a:latin typeface="Carlito"/>
                <a:cs typeface="Carlito"/>
              </a:rPr>
              <a:t>Bacteria </a:t>
            </a:r>
            <a:r>
              <a:rPr sz="1800" spc="-10" dirty="0">
                <a:latin typeface="Carlito"/>
                <a:cs typeface="Carlito"/>
              </a:rPr>
              <a:t>can </a:t>
            </a:r>
            <a:r>
              <a:rPr sz="1800" spc="-5" dirty="0">
                <a:latin typeface="Carlito"/>
                <a:cs typeface="Carlito"/>
              </a:rPr>
              <a:t>be divided </a:t>
            </a:r>
            <a:r>
              <a:rPr sz="1800" spc="-15" dirty="0">
                <a:latin typeface="Carlito"/>
                <a:cs typeface="Carlito"/>
              </a:rPr>
              <a:t>into </a:t>
            </a:r>
            <a:r>
              <a:rPr sz="1800" spc="-10" dirty="0">
                <a:latin typeface="Carlito"/>
                <a:cs typeface="Carlito"/>
              </a:rPr>
              <a:t>two </a:t>
            </a:r>
            <a:r>
              <a:rPr sz="1800" dirty="0">
                <a:latin typeface="Carlito"/>
                <a:cs typeface="Carlito"/>
              </a:rPr>
              <a:t>major </a:t>
            </a:r>
            <a:r>
              <a:rPr sz="1800" spc="-10" dirty="0">
                <a:latin typeface="Carlito"/>
                <a:cs typeface="Carlito"/>
              </a:rPr>
              <a:t>groups: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gram-positive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150" dirty="0">
                <a:latin typeface="Carlito"/>
                <a:cs typeface="Carlito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gram-negative</a:t>
            </a:r>
            <a:endParaRPr sz="18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085"/>
              </a:spcBef>
              <a:buFont typeface="Courier New"/>
              <a:buChar char="o"/>
              <a:tabLst>
                <a:tab pos="299720" algn="l"/>
              </a:tabLst>
            </a:pPr>
            <a:r>
              <a:rPr sz="1800" b="1" spc="-10" dirty="0">
                <a:solidFill>
                  <a:srgbClr val="7030A0"/>
                </a:solidFill>
                <a:latin typeface="Carlito"/>
                <a:cs typeface="Carlito"/>
              </a:rPr>
              <a:t>Gram-positive bacteria </a:t>
            </a:r>
            <a:r>
              <a:rPr sz="1800" b="1" dirty="0">
                <a:solidFill>
                  <a:srgbClr val="7030A0"/>
                </a:solidFill>
                <a:latin typeface="Carlito"/>
                <a:cs typeface="Carlito"/>
              </a:rPr>
              <a:t>appear </a:t>
            </a:r>
            <a:r>
              <a:rPr sz="1800" b="1" spc="-5" dirty="0">
                <a:solidFill>
                  <a:srgbClr val="7030A0"/>
                </a:solidFill>
                <a:latin typeface="Carlito"/>
                <a:cs typeface="Carlito"/>
              </a:rPr>
              <a:t>purple</a:t>
            </a:r>
            <a:r>
              <a:rPr sz="1800" spc="-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gram-negative bacteria 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appear </a:t>
            </a: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red</a:t>
            </a:r>
            <a:r>
              <a:rPr sz="1800" spc="-10" dirty="0">
                <a:latin typeface="Carlito"/>
                <a:cs typeface="Carlito"/>
              </a:rPr>
              <a:t> after</a:t>
            </a:r>
            <a:r>
              <a:rPr sz="1800" spc="21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staining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800" y="1371600"/>
            <a:ext cx="10210800" cy="8213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9230" marR="5080" indent="-189230" algn="r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90000"/>
              <a:buFont typeface="Courier New"/>
              <a:buChar char="o"/>
              <a:tabLst>
                <a:tab pos="189230" algn="l"/>
              </a:tabLst>
            </a:pPr>
            <a:r>
              <a:rPr sz="2000" b="1" i="1" u="sng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Resolution:</a:t>
            </a:r>
            <a:r>
              <a:rPr sz="2000" b="1" i="1" u="sng" spc="-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ability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distinguish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two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adjacent objects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as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separate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000" spc="10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distinct</a:t>
            </a:r>
            <a:endParaRPr sz="2000" dirty="0">
              <a:latin typeface="Carlito"/>
              <a:cs typeface="Carlito"/>
            </a:endParaRPr>
          </a:p>
          <a:p>
            <a:pPr marL="182880" marR="22225" lvl="1" indent="-182880" algn="r">
              <a:lnSpc>
                <a:spcPct val="100000"/>
              </a:lnSpc>
              <a:spcBef>
                <a:spcPts val="1535"/>
              </a:spcBef>
              <a:buClr>
                <a:srgbClr val="D24717"/>
              </a:buClr>
              <a:buChar char="◦"/>
              <a:tabLst>
                <a:tab pos="182880" algn="l"/>
              </a:tabLst>
            </a:pPr>
            <a:r>
              <a:rPr sz="2000" b="1" u="sng" spc="-10" dirty="0">
                <a:solidFill>
                  <a:srgbClr val="00B050"/>
                </a:solidFill>
                <a:latin typeface="Carlito"/>
                <a:cs typeface="Carlito"/>
              </a:rPr>
              <a:t>Resolution </a:t>
            </a:r>
            <a:r>
              <a:rPr sz="2000" b="1" u="sng" spc="-5" dirty="0">
                <a:solidFill>
                  <a:srgbClr val="00B050"/>
                </a:solidFill>
                <a:latin typeface="Carlito"/>
                <a:cs typeface="Carlito"/>
              </a:rPr>
              <a:t>is determined by </a:t>
            </a:r>
            <a:r>
              <a:rPr sz="2000" b="1" u="sng" dirty="0">
                <a:solidFill>
                  <a:srgbClr val="00B050"/>
                </a:solidFill>
                <a:latin typeface="Carlito"/>
                <a:cs typeface="Carlito"/>
              </a:rPr>
              <a:t>the </a:t>
            </a:r>
            <a:r>
              <a:rPr sz="2000" b="1" u="sng" spc="-10" dirty="0">
                <a:solidFill>
                  <a:srgbClr val="00B050"/>
                </a:solidFill>
                <a:latin typeface="Carlito"/>
                <a:cs typeface="Carlito"/>
              </a:rPr>
              <a:t>wavelength </a:t>
            </a:r>
            <a:r>
              <a:rPr sz="2000" b="1" u="sng" spc="-5" dirty="0">
                <a:solidFill>
                  <a:srgbClr val="00B050"/>
                </a:solidFill>
                <a:latin typeface="Carlito"/>
                <a:cs typeface="Carlito"/>
              </a:rPr>
              <a:t>of light used </a:t>
            </a:r>
            <a:r>
              <a:rPr sz="2000" b="1" u="sng" dirty="0">
                <a:solidFill>
                  <a:srgbClr val="00B050"/>
                </a:solidFill>
                <a:latin typeface="Carlito"/>
                <a:cs typeface="Carlito"/>
              </a:rPr>
              <a:t>and </a:t>
            </a:r>
            <a:r>
              <a:rPr sz="2000" b="1" u="sng" spc="-5" dirty="0">
                <a:solidFill>
                  <a:srgbClr val="00B050"/>
                </a:solidFill>
                <a:latin typeface="Carlito"/>
                <a:cs typeface="Carlito"/>
              </a:rPr>
              <a:t>numerical aperture of</a:t>
            </a:r>
            <a:r>
              <a:rPr sz="2000" b="1" u="sng" spc="130" dirty="0">
                <a:solidFill>
                  <a:srgbClr val="00B050"/>
                </a:solidFill>
                <a:latin typeface="Carlito"/>
                <a:cs typeface="Carlito"/>
              </a:rPr>
              <a:t> </a:t>
            </a:r>
            <a:r>
              <a:rPr sz="2000" b="1" u="sng" dirty="0">
                <a:solidFill>
                  <a:srgbClr val="00B050"/>
                </a:solidFill>
                <a:latin typeface="Carlito"/>
                <a:cs typeface="Carlito"/>
              </a:rPr>
              <a:t>lens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904490" y="2610515"/>
            <a:ext cx="6383020" cy="308418"/>
          </a:xfrm>
          <a:prstGeom prst="rect">
            <a:avLst/>
          </a:prstGeom>
          <a:noFill/>
        </p:spPr>
        <p:txBody>
          <a:bodyPr vert="horz" wrap="square" lIns="0" tIns="31115" rIns="0" bIns="0" rtlCol="0">
            <a:spAutoFit/>
          </a:bodyPr>
          <a:lstStyle/>
          <a:p>
            <a:pPr marL="234315">
              <a:lnSpc>
                <a:spcPct val="100000"/>
              </a:lnSpc>
              <a:spcBef>
                <a:spcPts val="245"/>
              </a:spcBef>
            </a:pPr>
            <a:r>
              <a:rPr sz="1800" b="1" u="sng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Methods </a:t>
            </a:r>
            <a:r>
              <a:rPr sz="1800" b="1" u="sng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to Improve contrast to </a:t>
            </a:r>
            <a:r>
              <a:rPr sz="1800" b="1" u="sng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generate </a:t>
            </a:r>
            <a:r>
              <a:rPr sz="1800" b="1" u="sng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a </a:t>
            </a:r>
            <a:r>
              <a:rPr sz="1800" b="1" u="sng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better </a:t>
            </a:r>
            <a:r>
              <a:rPr sz="1800" b="1" u="sng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final</a:t>
            </a:r>
            <a:r>
              <a:rPr sz="1800" b="1" u="sng" spc="-12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b="1" u="sng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image?</a:t>
            </a:r>
            <a:endParaRPr sz="1800" u="sng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A9158FB2-8410-DA89-A491-D42AF4DC3A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0" y="0"/>
            <a:ext cx="56743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5" dirty="0">
                <a:solidFill>
                  <a:srgbClr val="FF0000"/>
                </a:solidFill>
                <a:latin typeface="+mn-lt"/>
              </a:rPr>
              <a:t>Some</a:t>
            </a:r>
            <a:r>
              <a:rPr spc="-340" dirty="0">
                <a:solidFill>
                  <a:srgbClr val="FF0000"/>
                </a:solidFill>
                <a:latin typeface="+mn-lt"/>
              </a:rPr>
              <a:t> </a:t>
            </a:r>
            <a:r>
              <a:rPr spc="-210" dirty="0">
                <a:solidFill>
                  <a:srgbClr val="FF0000"/>
                </a:solidFill>
                <a:latin typeface="+mn-lt"/>
              </a:rPr>
              <a:t>Principles</a:t>
            </a:r>
            <a:r>
              <a:rPr spc="-375" dirty="0">
                <a:solidFill>
                  <a:srgbClr val="FF0000"/>
                </a:solidFill>
                <a:latin typeface="+mn-lt"/>
              </a:rPr>
              <a:t> </a:t>
            </a:r>
            <a:r>
              <a:rPr spc="-165" dirty="0">
                <a:solidFill>
                  <a:srgbClr val="FF0000"/>
                </a:solidFill>
                <a:latin typeface="+mn-lt"/>
              </a:rPr>
              <a:t>of</a:t>
            </a:r>
            <a:r>
              <a:rPr spc="-335" dirty="0">
                <a:solidFill>
                  <a:srgbClr val="FF0000"/>
                </a:solidFill>
                <a:latin typeface="+mn-lt"/>
              </a:rPr>
              <a:t> </a:t>
            </a:r>
            <a:r>
              <a:rPr spc="-225" dirty="0">
                <a:solidFill>
                  <a:srgbClr val="FF0000"/>
                </a:solidFill>
                <a:latin typeface="+mn-lt"/>
              </a:rPr>
              <a:t>Light</a:t>
            </a:r>
            <a:r>
              <a:rPr spc="-370" dirty="0">
                <a:solidFill>
                  <a:srgbClr val="FF0000"/>
                </a:solidFill>
                <a:latin typeface="+mn-lt"/>
              </a:rPr>
              <a:t> </a:t>
            </a:r>
            <a:r>
              <a:rPr spc="-135" dirty="0">
                <a:solidFill>
                  <a:srgbClr val="FF0000"/>
                </a:solidFill>
                <a:latin typeface="+mn-lt"/>
              </a:rPr>
              <a:t>Microscopy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152400" y="379603"/>
            <a:ext cx="5257800" cy="4314953"/>
            <a:chOff x="1193291" y="117347"/>
            <a:chExt cx="9966960" cy="5139055"/>
          </a:xfrm>
        </p:grpSpPr>
        <p:sp>
          <p:nvSpPr>
            <p:cNvPr id="6" name="object 6"/>
            <p:cNvSpPr/>
            <p:nvPr/>
          </p:nvSpPr>
          <p:spPr>
            <a:xfrm>
              <a:off x="1193291" y="1737359"/>
              <a:ext cx="9966960" cy="0"/>
            </a:xfrm>
            <a:custGeom>
              <a:avLst/>
              <a:gdLst/>
              <a:ahLst/>
              <a:cxnLst/>
              <a:rect l="l" t="t" r="r" b="b"/>
              <a:pathLst>
                <a:path w="9966960">
                  <a:moveTo>
                    <a:pt x="0" y="0"/>
                  </a:moveTo>
                  <a:lnTo>
                    <a:pt x="9966960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07080" y="117347"/>
              <a:ext cx="4398264" cy="51389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27912" y="5151501"/>
            <a:ext cx="88023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Microscopic observation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gram-positive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(purple)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gram-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negative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(red) bacteria</a:t>
            </a:r>
            <a:r>
              <a:rPr sz="2000" spc="2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</p:txBody>
      </p:sp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319655BA-53CC-A564-AB3B-67D18CBB64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41138"/>
            <a:ext cx="2854804" cy="21411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D0D441-051F-38CF-4857-635834C52A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163" y="515157"/>
            <a:ext cx="3046618" cy="22849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95250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u="sng" spc="-260" dirty="0">
                <a:solidFill>
                  <a:srgbClr val="C00000"/>
                </a:solidFill>
                <a:latin typeface="+mn-lt"/>
              </a:rPr>
              <a:t>2-</a:t>
            </a:r>
            <a:r>
              <a:rPr u="sng" spc="-260" dirty="0">
                <a:solidFill>
                  <a:srgbClr val="C00000"/>
                </a:solidFill>
                <a:latin typeface="+mn-lt"/>
              </a:rPr>
              <a:t>Phase-contrast </a:t>
            </a:r>
            <a:r>
              <a:rPr u="sng" spc="-204" dirty="0">
                <a:solidFill>
                  <a:srgbClr val="C00000"/>
                </a:solidFill>
                <a:latin typeface="+mn-lt"/>
              </a:rPr>
              <a:t>and </a:t>
            </a:r>
            <a:br>
              <a:rPr lang="en-US" u="sng" spc="-204" dirty="0">
                <a:solidFill>
                  <a:srgbClr val="C00000"/>
                </a:solidFill>
                <a:latin typeface="+mn-lt"/>
              </a:rPr>
            </a:br>
            <a:r>
              <a:rPr lang="en-US" u="sng" spc="-204" dirty="0">
                <a:solidFill>
                  <a:srgbClr val="C00000"/>
                </a:solidFill>
                <a:latin typeface="+mn-lt"/>
              </a:rPr>
              <a:t>3-</a:t>
            </a:r>
            <a:r>
              <a:rPr u="sng" spc="-290" dirty="0">
                <a:solidFill>
                  <a:srgbClr val="C00000"/>
                </a:solidFill>
                <a:latin typeface="+mn-lt"/>
              </a:rPr>
              <a:t>Dark-felid</a:t>
            </a:r>
            <a:r>
              <a:rPr u="sng" spc="-919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u="sng" spc="-919" dirty="0">
                <a:solidFill>
                  <a:srgbClr val="C00000"/>
                </a:solidFill>
                <a:latin typeface="+mn-lt"/>
              </a:rPr>
              <a:t>   </a:t>
            </a:r>
            <a:r>
              <a:rPr lang="en-US" u="sng" spc="-170" dirty="0">
                <a:solidFill>
                  <a:srgbClr val="C00000"/>
                </a:solidFill>
                <a:latin typeface="+mn-lt"/>
              </a:rPr>
              <a:t> M</a:t>
            </a:r>
            <a:r>
              <a:rPr u="sng" spc="-170" dirty="0">
                <a:solidFill>
                  <a:srgbClr val="C00000"/>
                </a:solidFill>
                <a:latin typeface="+mn-lt"/>
              </a:rPr>
              <a:t>icroscopy</a:t>
            </a:r>
            <a:endParaRPr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295400"/>
            <a:ext cx="11135678" cy="44685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400" spc="-40" dirty="0">
                <a:solidFill>
                  <a:srgbClr val="404040"/>
                </a:solidFill>
                <a:latin typeface="Carlito"/>
                <a:cs typeface="Carlito"/>
              </a:rPr>
              <a:t>Two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form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light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microsco</a:t>
            </a:r>
            <a:r>
              <a:rPr lang="en-US" sz="2400" spc="-10" dirty="0">
                <a:solidFill>
                  <a:srgbClr val="404040"/>
                </a:solidFill>
                <a:latin typeface="Carlito"/>
                <a:cs typeface="Carlito"/>
              </a:rPr>
              <a:t>py </a:t>
            </a:r>
            <a:r>
              <a:rPr lang="en-US" sz="2400" b="1" spc="-15" dirty="0">
                <a:solidFill>
                  <a:srgbClr val="404040"/>
                </a:solidFill>
                <a:latin typeface="Carlito"/>
                <a:cs typeface="Carlito"/>
              </a:rPr>
              <a:t>improve </a:t>
            </a:r>
            <a:r>
              <a:rPr lang="en-US" sz="2400" b="1" spc="-5" dirty="0">
                <a:solidFill>
                  <a:srgbClr val="404040"/>
                </a:solidFill>
                <a:latin typeface="Carlito"/>
                <a:cs typeface="Carlito"/>
              </a:rPr>
              <a:t>image </a:t>
            </a:r>
            <a:r>
              <a:rPr lang="en-US"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without using</a:t>
            </a:r>
            <a:r>
              <a:rPr lang="en-US" sz="2400" b="1" spc="9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lang="en-US"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staining.</a:t>
            </a:r>
          </a:p>
          <a:p>
            <a:pPr marL="129539" indent="-11747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endParaRPr lang="en-US" sz="2000" b="1" dirty="0">
              <a:latin typeface="Carlito"/>
              <a:cs typeface="Carlito"/>
            </a:endParaRPr>
          </a:p>
          <a:p>
            <a:pPr marL="103505" marR="217804" indent="-91440">
              <a:lnSpc>
                <a:spcPct val="150000"/>
              </a:lnSpc>
              <a:spcBef>
                <a:spcPts val="140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85420" algn="l"/>
              </a:tabLst>
            </a:pPr>
            <a:r>
              <a:rPr lang="en-US" sz="2000" b="1" dirty="0">
                <a:solidFill>
                  <a:srgbClr val="404040"/>
                </a:solidFill>
                <a:latin typeface="Carlito"/>
                <a:cs typeface="Carlito"/>
              </a:rPr>
              <a:t>Phase </a:t>
            </a:r>
            <a:r>
              <a:rPr lang="en-US" sz="2000" b="1" spc="-15" dirty="0">
                <a:solidFill>
                  <a:srgbClr val="404040"/>
                </a:solidFill>
                <a:latin typeface="Carlito"/>
                <a:cs typeface="Carlito"/>
              </a:rPr>
              <a:t>–contrast </a:t>
            </a:r>
            <a:r>
              <a:rPr lang="en-US" sz="2000" b="1" spc="-10" dirty="0">
                <a:solidFill>
                  <a:srgbClr val="404040"/>
                </a:solidFill>
                <a:latin typeface="Carlito"/>
                <a:cs typeface="Carlito"/>
              </a:rPr>
              <a:t>microscopy </a:t>
            </a:r>
            <a:r>
              <a:rPr lang="en-US" sz="2000" spc="-5" dirty="0">
                <a:solidFill>
                  <a:srgbClr val="404040"/>
                </a:solidFill>
                <a:latin typeface="Carlito"/>
                <a:cs typeface="Carlito"/>
              </a:rPr>
              <a:t>is based on </a:t>
            </a:r>
            <a:r>
              <a:rPr lang="en-US" sz="20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lang="en-US" sz="2000" b="1" spc="-5" dirty="0">
                <a:solidFill>
                  <a:srgbClr val="404040"/>
                </a:solidFill>
                <a:latin typeface="Carlito"/>
                <a:cs typeface="Carlito"/>
              </a:rPr>
              <a:t>principle</a:t>
            </a:r>
            <a:r>
              <a:rPr lang="en-US" sz="2000" spc="-5" dirty="0">
                <a:solidFill>
                  <a:srgbClr val="404040"/>
                </a:solidFill>
                <a:latin typeface="Carlito"/>
                <a:cs typeface="Carlito"/>
              </a:rPr>
              <a:t> that </a:t>
            </a:r>
            <a:r>
              <a:rPr lang="en-US" sz="2000" b="1" u="sng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cells </a:t>
            </a:r>
            <a:r>
              <a:rPr lang="en-US" sz="2000" b="1" u="sng" spc="-1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differ </a:t>
            </a:r>
            <a:r>
              <a:rPr lang="en-US" sz="2000" b="1" u="sng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in </a:t>
            </a:r>
            <a:r>
              <a:rPr lang="en-US" sz="2000" b="1" u="sng" spc="-15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rlito"/>
                <a:cs typeface="Carlito"/>
              </a:rPr>
              <a:t>refractive </a:t>
            </a:r>
            <a:r>
              <a:rPr lang="en-US" sz="2000" b="1" u="sng" spc="-1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rlito"/>
                <a:cs typeface="Carlito"/>
              </a:rPr>
              <a:t>index </a:t>
            </a:r>
            <a:r>
              <a:rPr lang="en-US" sz="2000" b="1" u="sng" spc="-1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from  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their </a:t>
            </a:r>
            <a:r>
              <a:rPr lang="en-US" sz="2000" b="1" u="sng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surroundings</a:t>
            </a:r>
            <a:r>
              <a:rPr lang="en-US" sz="20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n-US" sz="20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lang="en-US"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Phase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–contrast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microscopy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resulting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dark image on light</a:t>
            </a:r>
            <a:r>
              <a:rPr sz="2000" b="1" spc="2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background</a:t>
            </a:r>
            <a:endParaRPr lang="en-US" sz="2000" b="1" spc="-5" dirty="0">
              <a:solidFill>
                <a:srgbClr val="40404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endParaRPr sz="20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dark-fielded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microscopy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light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microscope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which </a:t>
            </a:r>
            <a:r>
              <a:rPr sz="2000" b="1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light reaches </a:t>
            </a:r>
            <a:r>
              <a:rPr sz="2000" b="1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specimen</a:t>
            </a:r>
            <a:r>
              <a:rPr sz="2000" b="1" spc="15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2000" b="1" spc="-1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from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sides only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Thus </a:t>
            </a:r>
            <a:r>
              <a:rPr sz="2000" b="1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rlito"/>
                <a:cs typeface="Carlito"/>
              </a:rPr>
              <a:t>specimens appears light </a:t>
            </a:r>
            <a:r>
              <a:rPr sz="20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rlito"/>
                <a:cs typeface="Carlito"/>
              </a:rPr>
              <a:t>on a 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rlito"/>
                <a:cs typeface="Carlito"/>
              </a:rPr>
              <a:t>dark</a:t>
            </a:r>
            <a:r>
              <a:rPr sz="2000" b="1" spc="-3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rlito"/>
                <a:cs typeface="Carlito"/>
              </a:rPr>
              <a:t>background</a:t>
            </a:r>
            <a:r>
              <a:rPr sz="2000" b="1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.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dark-fielded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microscopy </a:t>
            </a:r>
            <a:r>
              <a:rPr sz="2000" b="1" u="sng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used </a:t>
            </a:r>
            <a:r>
              <a:rPr sz="2000" b="1" u="sng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in </a:t>
            </a:r>
            <a:r>
              <a:rPr sz="2000" b="1" u="sng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observed </a:t>
            </a:r>
            <a:r>
              <a:rPr sz="2000" b="1" u="sng" spc="-10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microbial </a:t>
            </a:r>
            <a:r>
              <a:rPr sz="2000" b="1" u="sng" spc="-5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motility</a:t>
            </a:r>
            <a:r>
              <a:rPr sz="2000" b="1" u="sng" spc="60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2000" b="1" u="sng" dirty="0">
                <a:solidFill>
                  <a:schemeClr val="accent5">
                    <a:lumMod val="75000"/>
                  </a:schemeClr>
                </a:solidFill>
                <a:latin typeface="Carlito"/>
                <a:cs typeface="Carlito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1259</Words>
  <Application>Microsoft Office PowerPoint</Application>
  <PresentationFormat>Widescreen</PresentationFormat>
  <Paragraphs>183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Carlito</vt:lpstr>
      <vt:lpstr>Courier New</vt:lpstr>
      <vt:lpstr>Roboto</vt:lpstr>
      <vt:lpstr>Times New Roman</vt:lpstr>
      <vt:lpstr>Trebuchet MS</vt:lpstr>
      <vt:lpstr>Wingdings</vt:lpstr>
      <vt:lpstr>Office Theme</vt:lpstr>
      <vt:lpstr>PowerPoint Presentation</vt:lpstr>
      <vt:lpstr>Microscopes</vt:lpstr>
      <vt:lpstr>Light Microscopy</vt:lpstr>
      <vt:lpstr>Some Principles of Light Microscopy</vt:lpstr>
      <vt:lpstr>PowerPoint Presentation</vt:lpstr>
      <vt:lpstr>Some Principles of Light Microscopy</vt:lpstr>
      <vt:lpstr>Some Principles of Light Microscopy</vt:lpstr>
      <vt:lpstr>PowerPoint Presentation</vt:lpstr>
      <vt:lpstr>2-Phase-contrast and  3-Dark-felid     Microscopy</vt:lpstr>
      <vt:lpstr>Fluorescence Microscopy</vt:lpstr>
      <vt:lpstr>PowerPoint Presentation</vt:lpstr>
      <vt:lpstr>Electron Microscopy (EM)</vt:lpstr>
      <vt:lpstr>Electron Microscopy</vt:lpstr>
      <vt:lpstr>Electron source</vt:lpstr>
      <vt:lpstr>Electron Microscopy </vt:lpstr>
      <vt:lpstr>PowerPoint Presentation</vt:lpstr>
      <vt:lpstr>Home work  Black board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Aldossary</cp:lastModifiedBy>
  <cp:revision>8</cp:revision>
  <dcterms:created xsi:type="dcterms:W3CDTF">2023-09-09T07:07:07Z</dcterms:created>
  <dcterms:modified xsi:type="dcterms:W3CDTF">2023-09-10T07:03:02Z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2023-09-09T00:00:00Z</vt:filetime>
  </property>
</Properties>
</file>