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924" y="3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404040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6400799"/>
            <a:ext cx="5106670" cy="178435"/>
          </a:xfrm>
          <a:custGeom>
            <a:avLst/>
            <a:gdLst/>
            <a:ahLst/>
            <a:cxnLst/>
            <a:rect l="l" t="t" r="r" b="b"/>
            <a:pathLst>
              <a:path w="5106670" h="178434">
                <a:moveTo>
                  <a:pt x="0" y="178410"/>
                </a:moveTo>
                <a:lnTo>
                  <a:pt x="5106289" y="178410"/>
                </a:lnTo>
                <a:lnTo>
                  <a:pt x="5106289" y="0"/>
                </a:lnTo>
                <a:lnTo>
                  <a:pt x="0" y="0"/>
                </a:lnTo>
                <a:lnTo>
                  <a:pt x="0" y="178410"/>
                </a:lnTo>
                <a:close/>
              </a:path>
            </a:pathLst>
          </a:custGeom>
          <a:solidFill>
            <a:srgbClr val="9B2C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6400799"/>
            <a:ext cx="12192000" cy="457200"/>
          </a:xfrm>
          <a:custGeom>
            <a:avLst/>
            <a:gdLst/>
            <a:ahLst/>
            <a:cxnLst/>
            <a:rect l="l" t="t" r="r" b="b"/>
            <a:pathLst>
              <a:path w="12192000" h="457200">
                <a:moveTo>
                  <a:pt x="12192000" y="0"/>
                </a:moveTo>
                <a:lnTo>
                  <a:pt x="11537315" y="0"/>
                </a:lnTo>
                <a:lnTo>
                  <a:pt x="11537315" y="178409"/>
                </a:lnTo>
                <a:lnTo>
                  <a:pt x="0" y="178409"/>
                </a:lnTo>
                <a:lnTo>
                  <a:pt x="0" y="457200"/>
                </a:lnTo>
                <a:lnTo>
                  <a:pt x="12192000" y="457200"/>
                </a:lnTo>
                <a:lnTo>
                  <a:pt x="12192000" y="178409"/>
                </a:lnTo>
                <a:lnTo>
                  <a:pt x="12192000" y="0"/>
                </a:lnTo>
                <a:close/>
              </a:path>
            </a:pathLst>
          </a:custGeom>
          <a:solidFill>
            <a:srgbClr val="9B2C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0" y="6333743"/>
            <a:ext cx="12192000" cy="67310"/>
          </a:xfrm>
          <a:custGeom>
            <a:avLst/>
            <a:gdLst/>
            <a:ahLst/>
            <a:cxnLst/>
            <a:rect l="l" t="t" r="r" b="b"/>
            <a:pathLst>
              <a:path w="12192000" h="67310">
                <a:moveTo>
                  <a:pt x="743940" y="0"/>
                </a:moveTo>
                <a:lnTo>
                  <a:pt x="0" y="0"/>
                </a:lnTo>
                <a:lnTo>
                  <a:pt x="0" y="67056"/>
                </a:lnTo>
                <a:lnTo>
                  <a:pt x="743940" y="67056"/>
                </a:lnTo>
                <a:lnTo>
                  <a:pt x="743940" y="0"/>
                </a:lnTo>
                <a:close/>
              </a:path>
              <a:path w="12192000" h="67310">
                <a:moveTo>
                  <a:pt x="12192000" y="0"/>
                </a:moveTo>
                <a:lnTo>
                  <a:pt x="11537315" y="0"/>
                </a:lnTo>
                <a:lnTo>
                  <a:pt x="11537315" y="67056"/>
                </a:lnTo>
                <a:lnTo>
                  <a:pt x="12192000" y="67056"/>
                </a:lnTo>
                <a:lnTo>
                  <a:pt x="12192000" y="0"/>
                </a:lnTo>
                <a:close/>
              </a:path>
            </a:pathLst>
          </a:custGeom>
          <a:solidFill>
            <a:srgbClr val="D247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1193291" y="1735836"/>
            <a:ext cx="9966960" cy="0"/>
          </a:xfrm>
          <a:custGeom>
            <a:avLst/>
            <a:gdLst/>
            <a:ahLst/>
            <a:cxnLst/>
            <a:rect l="l" t="t" r="r" b="b"/>
            <a:pathLst>
              <a:path w="9966960">
                <a:moveTo>
                  <a:pt x="0" y="0"/>
                </a:moveTo>
                <a:lnTo>
                  <a:pt x="9966960" y="0"/>
                </a:lnTo>
              </a:path>
            </a:pathLst>
          </a:custGeom>
          <a:ln w="3175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743940" y="1737360"/>
            <a:ext cx="10793730" cy="396240"/>
          </a:xfrm>
          <a:custGeom>
            <a:avLst/>
            <a:gdLst/>
            <a:ahLst/>
            <a:cxnLst/>
            <a:rect l="l" t="t" r="r" b="b"/>
            <a:pathLst>
              <a:path w="10793730" h="396239">
                <a:moveTo>
                  <a:pt x="10793476" y="0"/>
                </a:moveTo>
                <a:lnTo>
                  <a:pt x="0" y="0"/>
                </a:lnTo>
                <a:lnTo>
                  <a:pt x="0" y="396239"/>
                </a:lnTo>
                <a:lnTo>
                  <a:pt x="10793476" y="396239"/>
                </a:lnTo>
                <a:lnTo>
                  <a:pt x="10793476" y="0"/>
                </a:lnTo>
                <a:close/>
              </a:path>
            </a:pathLst>
          </a:custGeom>
          <a:solidFill>
            <a:srgbClr val="D247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743940" y="2133599"/>
            <a:ext cx="10793730" cy="396240"/>
          </a:xfrm>
          <a:custGeom>
            <a:avLst/>
            <a:gdLst/>
            <a:ahLst/>
            <a:cxnLst/>
            <a:rect l="l" t="t" r="r" b="b"/>
            <a:pathLst>
              <a:path w="10793730" h="396239">
                <a:moveTo>
                  <a:pt x="10793374" y="0"/>
                </a:moveTo>
                <a:lnTo>
                  <a:pt x="4362450" y="0"/>
                </a:lnTo>
                <a:lnTo>
                  <a:pt x="0" y="0"/>
                </a:lnTo>
                <a:lnTo>
                  <a:pt x="0" y="396240"/>
                </a:lnTo>
                <a:lnTo>
                  <a:pt x="4362348" y="396240"/>
                </a:lnTo>
                <a:lnTo>
                  <a:pt x="10793374" y="396240"/>
                </a:lnTo>
                <a:lnTo>
                  <a:pt x="10793374" y="0"/>
                </a:lnTo>
                <a:close/>
              </a:path>
            </a:pathLst>
          </a:custGeom>
          <a:solidFill>
            <a:srgbClr val="EEC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743940" y="2529840"/>
            <a:ext cx="10793730" cy="518159"/>
          </a:xfrm>
          <a:custGeom>
            <a:avLst/>
            <a:gdLst/>
            <a:ahLst/>
            <a:cxnLst/>
            <a:rect l="l" t="t" r="r" b="b"/>
            <a:pathLst>
              <a:path w="10793730" h="518160">
                <a:moveTo>
                  <a:pt x="10793476" y="0"/>
                </a:moveTo>
                <a:lnTo>
                  <a:pt x="0" y="0"/>
                </a:lnTo>
                <a:lnTo>
                  <a:pt x="0" y="518160"/>
                </a:lnTo>
                <a:lnTo>
                  <a:pt x="10793476" y="518160"/>
                </a:lnTo>
                <a:lnTo>
                  <a:pt x="10793476" y="0"/>
                </a:lnTo>
                <a:close/>
              </a:path>
            </a:pathLst>
          </a:custGeom>
          <a:solidFill>
            <a:srgbClr val="F7E9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743940" y="3047987"/>
            <a:ext cx="10793730" cy="913765"/>
          </a:xfrm>
          <a:custGeom>
            <a:avLst/>
            <a:gdLst/>
            <a:ahLst/>
            <a:cxnLst/>
            <a:rect l="l" t="t" r="r" b="b"/>
            <a:pathLst>
              <a:path w="10793730" h="913764">
                <a:moveTo>
                  <a:pt x="10793374" y="0"/>
                </a:moveTo>
                <a:lnTo>
                  <a:pt x="4362450" y="0"/>
                </a:lnTo>
                <a:lnTo>
                  <a:pt x="0" y="0"/>
                </a:lnTo>
                <a:lnTo>
                  <a:pt x="0" y="913396"/>
                </a:lnTo>
                <a:lnTo>
                  <a:pt x="4362348" y="913396"/>
                </a:lnTo>
                <a:lnTo>
                  <a:pt x="10793374" y="913396"/>
                </a:lnTo>
                <a:lnTo>
                  <a:pt x="10793374" y="0"/>
                </a:lnTo>
                <a:close/>
              </a:path>
            </a:pathLst>
          </a:custGeom>
          <a:solidFill>
            <a:srgbClr val="EEC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743940" y="3961396"/>
            <a:ext cx="10793730" cy="396240"/>
          </a:xfrm>
          <a:custGeom>
            <a:avLst/>
            <a:gdLst/>
            <a:ahLst/>
            <a:cxnLst/>
            <a:rect l="l" t="t" r="r" b="b"/>
            <a:pathLst>
              <a:path w="10793730" h="396239">
                <a:moveTo>
                  <a:pt x="10793374" y="0"/>
                </a:moveTo>
                <a:lnTo>
                  <a:pt x="4362450" y="0"/>
                </a:lnTo>
                <a:lnTo>
                  <a:pt x="0" y="0"/>
                </a:lnTo>
                <a:lnTo>
                  <a:pt x="0" y="396227"/>
                </a:lnTo>
                <a:lnTo>
                  <a:pt x="4362348" y="396227"/>
                </a:lnTo>
                <a:lnTo>
                  <a:pt x="10793374" y="396227"/>
                </a:lnTo>
                <a:lnTo>
                  <a:pt x="10793374" y="0"/>
                </a:lnTo>
                <a:close/>
              </a:path>
            </a:pathLst>
          </a:custGeom>
          <a:solidFill>
            <a:srgbClr val="F7E9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743940" y="4357623"/>
            <a:ext cx="10793730" cy="396240"/>
          </a:xfrm>
          <a:custGeom>
            <a:avLst/>
            <a:gdLst/>
            <a:ahLst/>
            <a:cxnLst/>
            <a:rect l="l" t="t" r="r" b="b"/>
            <a:pathLst>
              <a:path w="10793730" h="396239">
                <a:moveTo>
                  <a:pt x="10793374" y="0"/>
                </a:moveTo>
                <a:lnTo>
                  <a:pt x="4362450" y="0"/>
                </a:lnTo>
                <a:lnTo>
                  <a:pt x="0" y="0"/>
                </a:lnTo>
                <a:lnTo>
                  <a:pt x="0" y="396240"/>
                </a:lnTo>
                <a:lnTo>
                  <a:pt x="4362348" y="396240"/>
                </a:lnTo>
                <a:lnTo>
                  <a:pt x="10793374" y="396240"/>
                </a:lnTo>
                <a:lnTo>
                  <a:pt x="10793374" y="0"/>
                </a:lnTo>
                <a:close/>
              </a:path>
            </a:pathLst>
          </a:custGeom>
          <a:solidFill>
            <a:srgbClr val="EEC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g object 26"/>
          <p:cNvSpPr/>
          <p:nvPr/>
        </p:nvSpPr>
        <p:spPr>
          <a:xfrm>
            <a:off x="743940" y="4753902"/>
            <a:ext cx="10793730" cy="636905"/>
          </a:xfrm>
          <a:custGeom>
            <a:avLst/>
            <a:gdLst/>
            <a:ahLst/>
            <a:cxnLst/>
            <a:rect l="l" t="t" r="r" b="b"/>
            <a:pathLst>
              <a:path w="10793730" h="636904">
                <a:moveTo>
                  <a:pt x="10793374" y="0"/>
                </a:moveTo>
                <a:lnTo>
                  <a:pt x="4362450" y="0"/>
                </a:lnTo>
                <a:lnTo>
                  <a:pt x="0" y="0"/>
                </a:lnTo>
                <a:lnTo>
                  <a:pt x="0" y="636612"/>
                </a:lnTo>
                <a:lnTo>
                  <a:pt x="4362348" y="636612"/>
                </a:lnTo>
                <a:lnTo>
                  <a:pt x="10793374" y="636612"/>
                </a:lnTo>
                <a:lnTo>
                  <a:pt x="10793374" y="0"/>
                </a:lnTo>
                <a:close/>
              </a:path>
            </a:pathLst>
          </a:custGeom>
          <a:solidFill>
            <a:srgbClr val="F7E9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g object 27"/>
          <p:cNvSpPr/>
          <p:nvPr/>
        </p:nvSpPr>
        <p:spPr>
          <a:xfrm>
            <a:off x="743940" y="5390489"/>
            <a:ext cx="10793730" cy="396240"/>
          </a:xfrm>
          <a:custGeom>
            <a:avLst/>
            <a:gdLst/>
            <a:ahLst/>
            <a:cxnLst/>
            <a:rect l="l" t="t" r="r" b="b"/>
            <a:pathLst>
              <a:path w="10793730" h="396239">
                <a:moveTo>
                  <a:pt x="10793374" y="0"/>
                </a:moveTo>
                <a:lnTo>
                  <a:pt x="4362450" y="0"/>
                </a:lnTo>
                <a:lnTo>
                  <a:pt x="0" y="0"/>
                </a:lnTo>
                <a:lnTo>
                  <a:pt x="0" y="396240"/>
                </a:lnTo>
                <a:lnTo>
                  <a:pt x="4362348" y="396240"/>
                </a:lnTo>
                <a:lnTo>
                  <a:pt x="10793374" y="396240"/>
                </a:lnTo>
                <a:lnTo>
                  <a:pt x="10793374" y="0"/>
                </a:lnTo>
                <a:close/>
              </a:path>
            </a:pathLst>
          </a:custGeom>
          <a:solidFill>
            <a:srgbClr val="EEC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g object 28"/>
          <p:cNvSpPr/>
          <p:nvPr/>
        </p:nvSpPr>
        <p:spPr>
          <a:xfrm>
            <a:off x="743940" y="5786729"/>
            <a:ext cx="10793730" cy="396240"/>
          </a:xfrm>
          <a:custGeom>
            <a:avLst/>
            <a:gdLst/>
            <a:ahLst/>
            <a:cxnLst/>
            <a:rect l="l" t="t" r="r" b="b"/>
            <a:pathLst>
              <a:path w="10793730" h="396239">
                <a:moveTo>
                  <a:pt x="10793374" y="0"/>
                </a:moveTo>
                <a:lnTo>
                  <a:pt x="4362450" y="0"/>
                </a:lnTo>
                <a:lnTo>
                  <a:pt x="0" y="0"/>
                </a:lnTo>
                <a:lnTo>
                  <a:pt x="0" y="396240"/>
                </a:lnTo>
                <a:lnTo>
                  <a:pt x="4362348" y="396240"/>
                </a:lnTo>
                <a:lnTo>
                  <a:pt x="10793374" y="396240"/>
                </a:lnTo>
                <a:lnTo>
                  <a:pt x="10793374" y="0"/>
                </a:lnTo>
                <a:close/>
              </a:path>
            </a:pathLst>
          </a:custGeom>
          <a:solidFill>
            <a:srgbClr val="F7E9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g object 29"/>
          <p:cNvSpPr/>
          <p:nvPr/>
        </p:nvSpPr>
        <p:spPr>
          <a:xfrm>
            <a:off x="743940" y="6182969"/>
            <a:ext cx="10793730" cy="396240"/>
          </a:xfrm>
          <a:custGeom>
            <a:avLst/>
            <a:gdLst/>
            <a:ahLst/>
            <a:cxnLst/>
            <a:rect l="l" t="t" r="r" b="b"/>
            <a:pathLst>
              <a:path w="10793730" h="396240">
                <a:moveTo>
                  <a:pt x="10793374" y="0"/>
                </a:moveTo>
                <a:lnTo>
                  <a:pt x="4362450" y="0"/>
                </a:lnTo>
                <a:lnTo>
                  <a:pt x="0" y="0"/>
                </a:lnTo>
                <a:lnTo>
                  <a:pt x="0" y="396240"/>
                </a:lnTo>
                <a:lnTo>
                  <a:pt x="4362348" y="396240"/>
                </a:lnTo>
                <a:lnTo>
                  <a:pt x="10793374" y="396240"/>
                </a:lnTo>
                <a:lnTo>
                  <a:pt x="10793374" y="0"/>
                </a:lnTo>
                <a:close/>
              </a:path>
            </a:pathLst>
          </a:custGeom>
          <a:solidFill>
            <a:srgbClr val="EEC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g object 30"/>
          <p:cNvSpPr/>
          <p:nvPr/>
        </p:nvSpPr>
        <p:spPr>
          <a:xfrm>
            <a:off x="5106289" y="2114550"/>
            <a:ext cx="0" cy="4471035"/>
          </a:xfrm>
          <a:custGeom>
            <a:avLst/>
            <a:gdLst/>
            <a:ahLst/>
            <a:cxnLst/>
            <a:rect l="l" t="t" r="r" b="b"/>
            <a:pathLst>
              <a:path h="4471034">
                <a:moveTo>
                  <a:pt x="0" y="0"/>
                </a:moveTo>
                <a:lnTo>
                  <a:pt x="0" y="421639"/>
                </a:lnTo>
              </a:path>
              <a:path h="4471034">
                <a:moveTo>
                  <a:pt x="0" y="927100"/>
                </a:moveTo>
                <a:lnTo>
                  <a:pt x="0" y="4471009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g object 31"/>
          <p:cNvSpPr/>
          <p:nvPr/>
        </p:nvSpPr>
        <p:spPr>
          <a:xfrm>
            <a:off x="737590" y="2133600"/>
            <a:ext cx="10806430" cy="0"/>
          </a:xfrm>
          <a:custGeom>
            <a:avLst/>
            <a:gdLst/>
            <a:ahLst/>
            <a:cxnLst/>
            <a:rect l="l" t="t" r="r" b="b"/>
            <a:pathLst>
              <a:path w="10806430">
                <a:moveTo>
                  <a:pt x="0" y="0"/>
                </a:moveTo>
                <a:lnTo>
                  <a:pt x="10806074" y="0"/>
                </a:lnTo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g object 32"/>
          <p:cNvSpPr/>
          <p:nvPr/>
        </p:nvSpPr>
        <p:spPr>
          <a:xfrm>
            <a:off x="737590" y="1731010"/>
            <a:ext cx="10806430" cy="4854575"/>
          </a:xfrm>
          <a:custGeom>
            <a:avLst/>
            <a:gdLst/>
            <a:ahLst/>
            <a:cxnLst/>
            <a:rect l="l" t="t" r="r" b="b"/>
            <a:pathLst>
              <a:path w="10806430" h="4854575">
                <a:moveTo>
                  <a:pt x="0" y="798829"/>
                </a:moveTo>
                <a:lnTo>
                  <a:pt x="10806074" y="798829"/>
                </a:lnTo>
              </a:path>
              <a:path w="10806430" h="4854575">
                <a:moveTo>
                  <a:pt x="0" y="1316989"/>
                </a:moveTo>
                <a:lnTo>
                  <a:pt x="10806074" y="1316989"/>
                </a:lnTo>
              </a:path>
              <a:path w="10806430" h="4854575">
                <a:moveTo>
                  <a:pt x="0" y="2230373"/>
                </a:moveTo>
                <a:lnTo>
                  <a:pt x="10806074" y="2230373"/>
                </a:lnTo>
              </a:path>
              <a:path w="10806430" h="4854575">
                <a:moveTo>
                  <a:pt x="0" y="2626614"/>
                </a:moveTo>
                <a:lnTo>
                  <a:pt x="10806074" y="2626614"/>
                </a:lnTo>
              </a:path>
              <a:path w="10806430" h="4854575">
                <a:moveTo>
                  <a:pt x="0" y="3022854"/>
                </a:moveTo>
                <a:lnTo>
                  <a:pt x="10806074" y="3022854"/>
                </a:lnTo>
              </a:path>
              <a:path w="10806430" h="4854575">
                <a:moveTo>
                  <a:pt x="0" y="3659504"/>
                </a:moveTo>
                <a:lnTo>
                  <a:pt x="10806074" y="3659504"/>
                </a:lnTo>
              </a:path>
              <a:path w="10806430" h="4854575">
                <a:moveTo>
                  <a:pt x="0" y="4055719"/>
                </a:moveTo>
                <a:lnTo>
                  <a:pt x="10806074" y="4055719"/>
                </a:lnTo>
              </a:path>
              <a:path w="10806430" h="4854575">
                <a:moveTo>
                  <a:pt x="0" y="4451959"/>
                </a:moveTo>
                <a:lnTo>
                  <a:pt x="10806074" y="4451959"/>
                </a:lnTo>
              </a:path>
              <a:path w="10806430" h="4854575">
                <a:moveTo>
                  <a:pt x="6350" y="0"/>
                </a:moveTo>
                <a:lnTo>
                  <a:pt x="6350" y="4854549"/>
                </a:lnTo>
              </a:path>
              <a:path w="10806430" h="4854575">
                <a:moveTo>
                  <a:pt x="10799724" y="0"/>
                </a:moveTo>
                <a:lnTo>
                  <a:pt x="10799724" y="4854549"/>
                </a:lnTo>
              </a:path>
              <a:path w="10806430" h="4854575">
                <a:moveTo>
                  <a:pt x="0" y="6350"/>
                </a:moveTo>
                <a:lnTo>
                  <a:pt x="10806074" y="6350"/>
                </a:lnTo>
              </a:path>
              <a:path w="10806430" h="4854575">
                <a:moveTo>
                  <a:pt x="0" y="4848199"/>
                </a:moveTo>
                <a:lnTo>
                  <a:pt x="10806074" y="4848199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404040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9/4/2023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404040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9/4/2023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9/4/2023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6400799"/>
            <a:ext cx="12192000" cy="457200"/>
          </a:xfrm>
          <a:custGeom>
            <a:avLst/>
            <a:gdLst/>
            <a:ahLst/>
            <a:cxnLst/>
            <a:rect l="l" t="t" r="r" b="b"/>
            <a:pathLst>
              <a:path w="12192000" h="457200">
                <a:moveTo>
                  <a:pt x="12192000" y="0"/>
                </a:moveTo>
                <a:lnTo>
                  <a:pt x="0" y="0"/>
                </a:lnTo>
                <a:lnTo>
                  <a:pt x="0" y="457199"/>
                </a:lnTo>
                <a:lnTo>
                  <a:pt x="12192000" y="457199"/>
                </a:lnTo>
                <a:lnTo>
                  <a:pt x="12192000" y="0"/>
                </a:lnTo>
                <a:close/>
              </a:path>
            </a:pathLst>
          </a:custGeom>
          <a:solidFill>
            <a:srgbClr val="9B2C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6333744"/>
            <a:ext cx="12192000" cy="67310"/>
          </a:xfrm>
          <a:custGeom>
            <a:avLst/>
            <a:gdLst/>
            <a:ahLst/>
            <a:cxnLst/>
            <a:rect l="l" t="t" r="r" b="b"/>
            <a:pathLst>
              <a:path w="12192000" h="67310">
                <a:moveTo>
                  <a:pt x="12192000" y="0"/>
                </a:moveTo>
                <a:lnTo>
                  <a:pt x="0" y="0"/>
                </a:lnTo>
                <a:lnTo>
                  <a:pt x="0" y="67055"/>
                </a:lnTo>
                <a:lnTo>
                  <a:pt x="12192000" y="67055"/>
                </a:lnTo>
                <a:lnTo>
                  <a:pt x="12192000" y="0"/>
                </a:lnTo>
                <a:close/>
              </a:path>
            </a:pathLst>
          </a:custGeom>
          <a:solidFill>
            <a:srgbClr val="D247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1193291" y="1737360"/>
            <a:ext cx="9966960" cy="0"/>
          </a:xfrm>
          <a:custGeom>
            <a:avLst/>
            <a:gdLst/>
            <a:ahLst/>
            <a:cxnLst/>
            <a:rect l="l" t="t" r="r" b="b"/>
            <a:pathLst>
              <a:path w="9966960">
                <a:moveTo>
                  <a:pt x="0" y="0"/>
                </a:moveTo>
                <a:lnTo>
                  <a:pt x="9966960" y="0"/>
                </a:lnTo>
              </a:path>
            </a:pathLst>
          </a:custGeom>
          <a:ln w="6096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062984" y="916889"/>
            <a:ext cx="4066031" cy="4521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rgbClr val="404040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90612" y="1734311"/>
            <a:ext cx="10318750" cy="46570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55977" y="202133"/>
            <a:ext cx="205803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35" dirty="0">
                <a:latin typeface="Trebuchet MS"/>
                <a:cs typeface="Trebuchet MS"/>
              </a:rPr>
              <a:t>140MIC:</a:t>
            </a:r>
            <a:r>
              <a:rPr sz="1800" spc="-170" dirty="0">
                <a:latin typeface="Trebuchet MS"/>
                <a:cs typeface="Trebuchet MS"/>
              </a:rPr>
              <a:t> </a:t>
            </a:r>
            <a:r>
              <a:rPr sz="1800" spc="-60" dirty="0">
                <a:latin typeface="Trebuchet MS"/>
                <a:cs typeface="Trebuchet MS"/>
              </a:rPr>
              <a:t>Microbiology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505327" y="3062097"/>
            <a:ext cx="4345940" cy="86106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2540" algn="ctr">
              <a:lnSpc>
                <a:spcPts val="3450"/>
              </a:lnSpc>
              <a:spcBef>
                <a:spcPts val="135"/>
              </a:spcBef>
            </a:pPr>
            <a:r>
              <a:rPr sz="3000" spc="-170" dirty="0">
                <a:solidFill>
                  <a:srgbClr val="000000"/>
                </a:solidFill>
              </a:rPr>
              <a:t>Lecture-5</a:t>
            </a:r>
            <a:endParaRPr sz="3000"/>
          </a:p>
          <a:p>
            <a:pPr algn="ctr">
              <a:lnSpc>
                <a:spcPts val="3090"/>
              </a:lnSpc>
            </a:pPr>
            <a:r>
              <a:rPr sz="2700" spc="-130" dirty="0">
                <a:solidFill>
                  <a:srgbClr val="000000"/>
                </a:solidFill>
              </a:rPr>
              <a:t>History </a:t>
            </a:r>
            <a:r>
              <a:rPr sz="2700" spc="-120" dirty="0">
                <a:solidFill>
                  <a:srgbClr val="000000"/>
                </a:solidFill>
              </a:rPr>
              <a:t>of </a:t>
            </a:r>
            <a:r>
              <a:rPr sz="2700" spc="-125" dirty="0">
                <a:solidFill>
                  <a:srgbClr val="000000"/>
                </a:solidFill>
              </a:rPr>
              <a:t>microbiology</a:t>
            </a:r>
            <a:r>
              <a:rPr sz="2700" spc="-409" dirty="0">
                <a:solidFill>
                  <a:srgbClr val="000000"/>
                </a:solidFill>
              </a:rPr>
              <a:t> </a:t>
            </a:r>
            <a:r>
              <a:rPr sz="2700" spc="-150" dirty="0">
                <a:solidFill>
                  <a:srgbClr val="000000"/>
                </a:solidFill>
              </a:rPr>
              <a:t>(Part-2)</a:t>
            </a:r>
            <a:endParaRPr sz="27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203195" y="2315109"/>
            <a:ext cx="5651500" cy="3175635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marL="178435" indent="-166370">
              <a:lnSpc>
                <a:spcPct val="100000"/>
              </a:lnSpc>
              <a:spcBef>
                <a:spcPts val="280"/>
              </a:spcBef>
              <a:buClr>
                <a:srgbClr val="D24717"/>
              </a:buClr>
              <a:buFont typeface="Arial"/>
              <a:buChar char="•"/>
              <a:tabLst>
                <a:tab pos="179070" algn="l"/>
              </a:tabLst>
            </a:pPr>
            <a:r>
              <a:rPr sz="2250" b="1" spc="-5" dirty="0">
                <a:solidFill>
                  <a:srgbClr val="BEBEBE"/>
                </a:solidFill>
                <a:latin typeface="Carlito"/>
                <a:cs typeface="Carlito"/>
              </a:rPr>
              <a:t>History </a:t>
            </a:r>
            <a:r>
              <a:rPr sz="2250" b="1" dirty="0">
                <a:solidFill>
                  <a:srgbClr val="BEBEBE"/>
                </a:solidFill>
                <a:latin typeface="Carlito"/>
                <a:cs typeface="Carlito"/>
              </a:rPr>
              <a:t>of microbiology</a:t>
            </a:r>
            <a:r>
              <a:rPr sz="2250" b="1" spc="-50" dirty="0">
                <a:solidFill>
                  <a:srgbClr val="BEBEBE"/>
                </a:solidFill>
                <a:latin typeface="Carlito"/>
                <a:cs typeface="Carlito"/>
              </a:rPr>
              <a:t> </a:t>
            </a:r>
            <a:r>
              <a:rPr sz="2250" b="1" spc="-5" dirty="0">
                <a:solidFill>
                  <a:srgbClr val="BEBEBE"/>
                </a:solidFill>
                <a:latin typeface="Carlito"/>
                <a:cs typeface="Carlito"/>
              </a:rPr>
              <a:t>(part-1)</a:t>
            </a:r>
            <a:endParaRPr sz="2250">
              <a:latin typeface="Carlito"/>
              <a:cs typeface="Carlito"/>
            </a:endParaRPr>
          </a:p>
          <a:p>
            <a:pPr marL="455930" lvl="1" indent="-242570">
              <a:lnSpc>
                <a:spcPct val="100000"/>
              </a:lnSpc>
              <a:spcBef>
                <a:spcPts val="165"/>
              </a:spcBef>
              <a:buClr>
                <a:srgbClr val="D24717"/>
              </a:buClr>
              <a:buFont typeface="Arial"/>
              <a:buChar char="•"/>
              <a:tabLst>
                <a:tab pos="455930" algn="l"/>
                <a:tab pos="456565" algn="l"/>
              </a:tabLst>
            </a:pPr>
            <a:r>
              <a:rPr sz="2050" b="1" spc="-5" dirty="0">
                <a:solidFill>
                  <a:srgbClr val="BEBEBE"/>
                </a:solidFill>
                <a:latin typeface="Carlito"/>
                <a:cs typeface="Carlito"/>
              </a:rPr>
              <a:t>Microbiology </a:t>
            </a:r>
            <a:r>
              <a:rPr sz="2050" b="1" dirty="0">
                <a:solidFill>
                  <a:srgbClr val="BEBEBE"/>
                </a:solidFill>
                <a:latin typeface="Carlito"/>
                <a:cs typeface="Carlito"/>
              </a:rPr>
              <a:t>in the </a:t>
            </a:r>
            <a:r>
              <a:rPr sz="2050" b="1" spc="-5" dirty="0">
                <a:solidFill>
                  <a:srgbClr val="BEBEBE"/>
                </a:solidFill>
                <a:latin typeface="Carlito"/>
                <a:cs typeface="Carlito"/>
              </a:rPr>
              <a:t>Islamic </a:t>
            </a:r>
            <a:r>
              <a:rPr sz="2050" b="1" spc="-20" dirty="0">
                <a:solidFill>
                  <a:srgbClr val="BEBEBE"/>
                </a:solidFill>
                <a:latin typeface="Carlito"/>
                <a:cs typeface="Carlito"/>
              </a:rPr>
              <a:t>era </a:t>
            </a:r>
            <a:r>
              <a:rPr sz="2050" b="1" spc="-10" dirty="0">
                <a:solidFill>
                  <a:srgbClr val="BEBEBE"/>
                </a:solidFill>
                <a:latin typeface="Carlito"/>
                <a:cs typeface="Carlito"/>
              </a:rPr>
              <a:t>(Arabic</a:t>
            </a:r>
            <a:r>
              <a:rPr sz="2050" b="1" spc="-25" dirty="0">
                <a:solidFill>
                  <a:srgbClr val="BEBEBE"/>
                </a:solidFill>
                <a:latin typeface="Carlito"/>
                <a:cs typeface="Carlito"/>
              </a:rPr>
              <a:t> </a:t>
            </a:r>
            <a:r>
              <a:rPr sz="2050" b="1" spc="-15" dirty="0">
                <a:solidFill>
                  <a:srgbClr val="BEBEBE"/>
                </a:solidFill>
                <a:latin typeface="Carlito"/>
                <a:cs typeface="Carlito"/>
              </a:rPr>
              <a:t>content).</a:t>
            </a:r>
            <a:endParaRPr sz="2050">
              <a:latin typeface="Carlito"/>
              <a:cs typeface="Carlito"/>
            </a:endParaRPr>
          </a:p>
          <a:p>
            <a:pPr marL="455930" lvl="1" indent="-242570">
              <a:lnSpc>
                <a:spcPct val="100000"/>
              </a:lnSpc>
              <a:spcBef>
                <a:spcPts val="360"/>
              </a:spcBef>
              <a:buClr>
                <a:srgbClr val="D24717"/>
              </a:buClr>
              <a:buFont typeface="Arial"/>
              <a:buChar char="•"/>
              <a:tabLst>
                <a:tab pos="455930" algn="l"/>
                <a:tab pos="456565" algn="l"/>
              </a:tabLst>
            </a:pPr>
            <a:r>
              <a:rPr sz="2050" b="1" spc="-25" dirty="0">
                <a:solidFill>
                  <a:srgbClr val="BEBEBE"/>
                </a:solidFill>
                <a:latin typeface="Carlito"/>
                <a:cs typeface="Carlito"/>
              </a:rPr>
              <a:t>Pathways </a:t>
            </a:r>
            <a:r>
              <a:rPr sz="2050" b="1" dirty="0">
                <a:solidFill>
                  <a:srgbClr val="BEBEBE"/>
                </a:solidFill>
                <a:latin typeface="Carlito"/>
                <a:cs typeface="Carlito"/>
              </a:rPr>
              <a:t>of </a:t>
            </a:r>
            <a:r>
              <a:rPr sz="2050" b="1" spc="-5" dirty="0">
                <a:solidFill>
                  <a:srgbClr val="BEBEBE"/>
                </a:solidFill>
                <a:latin typeface="Carlito"/>
                <a:cs typeface="Carlito"/>
              </a:rPr>
              <a:t>discovery </a:t>
            </a:r>
            <a:r>
              <a:rPr sz="2050" b="1" dirty="0">
                <a:solidFill>
                  <a:srgbClr val="BEBEBE"/>
                </a:solidFill>
                <a:latin typeface="Carlito"/>
                <a:cs typeface="Carlito"/>
              </a:rPr>
              <a:t>in</a:t>
            </a:r>
            <a:r>
              <a:rPr sz="2050" b="1" spc="-25" dirty="0">
                <a:solidFill>
                  <a:srgbClr val="BEBEBE"/>
                </a:solidFill>
                <a:latin typeface="Carlito"/>
                <a:cs typeface="Carlito"/>
              </a:rPr>
              <a:t> </a:t>
            </a:r>
            <a:r>
              <a:rPr sz="2050" b="1" spc="-5" dirty="0">
                <a:solidFill>
                  <a:srgbClr val="BEBEBE"/>
                </a:solidFill>
                <a:latin typeface="Carlito"/>
                <a:cs typeface="Carlito"/>
              </a:rPr>
              <a:t>microbiology</a:t>
            </a:r>
            <a:endParaRPr sz="2050">
              <a:latin typeface="Carlito"/>
              <a:cs typeface="Carlito"/>
            </a:endParaRPr>
          </a:p>
          <a:p>
            <a:pPr marL="579755" lvl="2" indent="-183515">
              <a:lnSpc>
                <a:spcPct val="100000"/>
              </a:lnSpc>
              <a:spcBef>
                <a:spcPts val="465"/>
              </a:spcBef>
              <a:buClr>
                <a:srgbClr val="D24717"/>
              </a:buClr>
              <a:buFont typeface="Courier New"/>
              <a:buChar char="o"/>
              <a:tabLst>
                <a:tab pos="580390" algn="l"/>
              </a:tabLst>
            </a:pPr>
            <a:r>
              <a:rPr sz="1600" spc="5" dirty="0">
                <a:solidFill>
                  <a:srgbClr val="BEBEBE"/>
                </a:solidFill>
                <a:latin typeface="Carlito"/>
                <a:cs typeface="Carlito"/>
              </a:rPr>
              <a:t>The </a:t>
            </a:r>
            <a:r>
              <a:rPr sz="1600" spc="-5" dirty="0">
                <a:solidFill>
                  <a:srgbClr val="BEBEBE"/>
                </a:solidFill>
                <a:latin typeface="Carlito"/>
                <a:cs typeface="Carlito"/>
              </a:rPr>
              <a:t>historical roots </a:t>
            </a:r>
            <a:r>
              <a:rPr sz="1600" spc="5" dirty="0">
                <a:solidFill>
                  <a:srgbClr val="BEBEBE"/>
                </a:solidFill>
                <a:latin typeface="Carlito"/>
                <a:cs typeface="Carlito"/>
              </a:rPr>
              <a:t>of</a:t>
            </a:r>
            <a:r>
              <a:rPr sz="1600" spc="60" dirty="0">
                <a:solidFill>
                  <a:srgbClr val="BEBEBE"/>
                </a:solidFill>
                <a:latin typeface="Carlito"/>
                <a:cs typeface="Carlito"/>
              </a:rPr>
              <a:t> </a:t>
            </a:r>
            <a:r>
              <a:rPr sz="1600" dirty="0">
                <a:solidFill>
                  <a:srgbClr val="BEBEBE"/>
                </a:solidFill>
                <a:latin typeface="Carlito"/>
                <a:cs typeface="Carlito"/>
              </a:rPr>
              <a:t>microbiology</a:t>
            </a:r>
            <a:endParaRPr sz="1600">
              <a:latin typeface="Carlito"/>
              <a:cs typeface="Carlito"/>
            </a:endParaRPr>
          </a:p>
          <a:p>
            <a:pPr marL="579755" lvl="2" indent="-183515">
              <a:lnSpc>
                <a:spcPct val="100000"/>
              </a:lnSpc>
              <a:spcBef>
                <a:spcPts val="430"/>
              </a:spcBef>
              <a:buClr>
                <a:srgbClr val="D24717"/>
              </a:buClr>
              <a:buFont typeface="Courier New"/>
              <a:buChar char="o"/>
              <a:tabLst>
                <a:tab pos="580390" algn="l"/>
              </a:tabLst>
            </a:pPr>
            <a:r>
              <a:rPr sz="1600" dirty="0">
                <a:solidFill>
                  <a:srgbClr val="BEBEBE"/>
                </a:solidFill>
                <a:latin typeface="Carlito"/>
                <a:cs typeface="Carlito"/>
              </a:rPr>
              <a:t>Pasteur </a:t>
            </a:r>
            <a:r>
              <a:rPr sz="1600" spc="10" dirty="0">
                <a:solidFill>
                  <a:srgbClr val="BEBEBE"/>
                </a:solidFill>
                <a:latin typeface="Carlito"/>
                <a:cs typeface="Carlito"/>
              </a:rPr>
              <a:t>and </a:t>
            </a:r>
            <a:r>
              <a:rPr sz="1600" dirty="0">
                <a:solidFill>
                  <a:srgbClr val="BEBEBE"/>
                </a:solidFill>
                <a:latin typeface="Carlito"/>
                <a:cs typeface="Carlito"/>
              </a:rPr>
              <a:t>the </a:t>
            </a:r>
            <a:r>
              <a:rPr sz="1600" spc="-5" dirty="0">
                <a:solidFill>
                  <a:srgbClr val="BEBEBE"/>
                </a:solidFill>
                <a:latin typeface="Carlito"/>
                <a:cs typeface="Carlito"/>
              </a:rPr>
              <a:t>defeat </a:t>
            </a:r>
            <a:r>
              <a:rPr sz="1600" spc="5" dirty="0">
                <a:solidFill>
                  <a:srgbClr val="BEBEBE"/>
                </a:solidFill>
                <a:latin typeface="Carlito"/>
                <a:cs typeface="Carlito"/>
              </a:rPr>
              <a:t>of </a:t>
            </a:r>
            <a:r>
              <a:rPr sz="1600" dirty="0">
                <a:solidFill>
                  <a:srgbClr val="BEBEBE"/>
                </a:solidFill>
                <a:latin typeface="Carlito"/>
                <a:cs typeface="Carlito"/>
              </a:rPr>
              <a:t>spontaneous</a:t>
            </a:r>
            <a:r>
              <a:rPr sz="1600" spc="35" dirty="0">
                <a:solidFill>
                  <a:srgbClr val="BEBEBE"/>
                </a:solidFill>
                <a:latin typeface="Carlito"/>
                <a:cs typeface="Carlito"/>
              </a:rPr>
              <a:t> </a:t>
            </a:r>
            <a:r>
              <a:rPr sz="1600" dirty="0">
                <a:solidFill>
                  <a:srgbClr val="BEBEBE"/>
                </a:solidFill>
                <a:latin typeface="Carlito"/>
                <a:cs typeface="Carlito"/>
              </a:rPr>
              <a:t>generation</a:t>
            </a:r>
            <a:endParaRPr sz="1600">
              <a:latin typeface="Carlito"/>
              <a:cs typeface="Carlito"/>
            </a:endParaRPr>
          </a:p>
          <a:p>
            <a:pPr marL="579755" lvl="2" indent="-183515">
              <a:lnSpc>
                <a:spcPct val="100000"/>
              </a:lnSpc>
              <a:spcBef>
                <a:spcPts val="434"/>
              </a:spcBef>
              <a:buClr>
                <a:srgbClr val="D24717"/>
              </a:buClr>
              <a:buFont typeface="Courier New"/>
              <a:buChar char="o"/>
              <a:tabLst>
                <a:tab pos="580390" algn="l"/>
              </a:tabLst>
            </a:pPr>
            <a:r>
              <a:rPr sz="1600" dirty="0">
                <a:solidFill>
                  <a:srgbClr val="BEBEBE"/>
                </a:solidFill>
                <a:latin typeface="Carlito"/>
                <a:cs typeface="Carlito"/>
              </a:rPr>
              <a:t>Koch, infectious </a:t>
            </a:r>
            <a:r>
              <a:rPr sz="1600" spc="5" dirty="0">
                <a:solidFill>
                  <a:srgbClr val="BEBEBE"/>
                </a:solidFill>
                <a:latin typeface="Carlito"/>
                <a:cs typeface="Carlito"/>
              </a:rPr>
              <a:t>disease, </a:t>
            </a:r>
            <a:r>
              <a:rPr sz="1600" spc="10" dirty="0">
                <a:solidFill>
                  <a:srgbClr val="BEBEBE"/>
                </a:solidFill>
                <a:latin typeface="Carlito"/>
                <a:cs typeface="Carlito"/>
              </a:rPr>
              <a:t>and </a:t>
            </a:r>
            <a:r>
              <a:rPr sz="1600" dirty="0">
                <a:solidFill>
                  <a:srgbClr val="BEBEBE"/>
                </a:solidFill>
                <a:latin typeface="Carlito"/>
                <a:cs typeface="Carlito"/>
              </a:rPr>
              <a:t>pure culture</a:t>
            </a:r>
            <a:r>
              <a:rPr sz="1600" spc="30" dirty="0">
                <a:solidFill>
                  <a:srgbClr val="BEBEBE"/>
                </a:solidFill>
                <a:latin typeface="Carlito"/>
                <a:cs typeface="Carlito"/>
              </a:rPr>
              <a:t> </a:t>
            </a:r>
            <a:r>
              <a:rPr sz="1600" spc="-5" dirty="0">
                <a:solidFill>
                  <a:srgbClr val="BEBEBE"/>
                </a:solidFill>
                <a:latin typeface="Carlito"/>
                <a:cs typeface="Carlito"/>
              </a:rPr>
              <a:t>microbiology.</a:t>
            </a:r>
            <a:endParaRPr sz="1600">
              <a:latin typeface="Carlito"/>
              <a:cs typeface="Carlito"/>
            </a:endParaRPr>
          </a:p>
          <a:p>
            <a:pPr marL="178435" indent="-166370">
              <a:lnSpc>
                <a:spcPct val="100000"/>
              </a:lnSpc>
              <a:spcBef>
                <a:spcPts val="1295"/>
              </a:spcBef>
              <a:buClr>
                <a:srgbClr val="D24717"/>
              </a:buClr>
              <a:buFont typeface="Arial"/>
              <a:buChar char="•"/>
              <a:tabLst>
                <a:tab pos="179070" algn="l"/>
              </a:tabLst>
            </a:pPr>
            <a:r>
              <a:rPr sz="2250" b="1" spc="-5" dirty="0">
                <a:solidFill>
                  <a:srgbClr val="404040"/>
                </a:solidFill>
                <a:latin typeface="Carlito"/>
                <a:cs typeface="Carlito"/>
              </a:rPr>
              <a:t>History </a:t>
            </a:r>
            <a:r>
              <a:rPr sz="2250" b="1" dirty="0">
                <a:solidFill>
                  <a:srgbClr val="404040"/>
                </a:solidFill>
                <a:latin typeface="Carlito"/>
                <a:cs typeface="Carlito"/>
              </a:rPr>
              <a:t>of microbiology</a:t>
            </a:r>
            <a:r>
              <a:rPr sz="2250" b="1" spc="-50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2250" b="1" spc="-5" dirty="0">
                <a:solidFill>
                  <a:srgbClr val="404040"/>
                </a:solidFill>
                <a:latin typeface="Carlito"/>
                <a:cs typeface="Carlito"/>
              </a:rPr>
              <a:t>(part-2)</a:t>
            </a:r>
            <a:endParaRPr sz="2250">
              <a:latin typeface="Carlito"/>
              <a:cs typeface="Carlito"/>
            </a:endParaRPr>
          </a:p>
          <a:p>
            <a:pPr marL="213995">
              <a:lnSpc>
                <a:spcPct val="100000"/>
              </a:lnSpc>
              <a:spcBef>
                <a:spcPts val="200"/>
              </a:spcBef>
            </a:pPr>
            <a:r>
              <a:rPr sz="2000" spc="15" dirty="0">
                <a:solidFill>
                  <a:srgbClr val="D24717"/>
                </a:solidFill>
                <a:latin typeface="Courier New"/>
                <a:cs typeface="Courier New"/>
              </a:rPr>
              <a:t>o</a:t>
            </a:r>
            <a:r>
              <a:rPr sz="2000" spc="-1025" dirty="0">
                <a:solidFill>
                  <a:srgbClr val="D24717"/>
                </a:solidFill>
                <a:latin typeface="Courier New"/>
                <a:cs typeface="Courier New"/>
              </a:rPr>
              <a:t> </a:t>
            </a:r>
            <a:r>
              <a:rPr sz="2000" spc="10" dirty="0">
                <a:solidFill>
                  <a:srgbClr val="404040"/>
                </a:solidFill>
                <a:latin typeface="Carlito"/>
                <a:cs typeface="Carlito"/>
              </a:rPr>
              <a:t>The rise </a:t>
            </a:r>
            <a:r>
              <a:rPr sz="2000" spc="5" dirty="0">
                <a:solidFill>
                  <a:srgbClr val="404040"/>
                </a:solidFill>
                <a:latin typeface="Carlito"/>
                <a:cs typeface="Carlito"/>
              </a:rPr>
              <a:t>of </a:t>
            </a:r>
            <a:r>
              <a:rPr sz="2000" dirty="0">
                <a:solidFill>
                  <a:srgbClr val="404040"/>
                </a:solidFill>
                <a:latin typeface="Carlito"/>
                <a:cs typeface="Carlito"/>
              </a:rPr>
              <a:t>microbial </a:t>
            </a:r>
            <a:r>
              <a:rPr sz="2000" spc="-5" dirty="0">
                <a:solidFill>
                  <a:srgbClr val="404040"/>
                </a:solidFill>
                <a:latin typeface="Carlito"/>
                <a:cs typeface="Carlito"/>
              </a:rPr>
              <a:t>diversity</a:t>
            </a:r>
            <a:endParaRPr sz="2000">
              <a:latin typeface="Carlito"/>
              <a:cs typeface="Carlito"/>
            </a:endParaRPr>
          </a:p>
          <a:p>
            <a:pPr marL="213995">
              <a:lnSpc>
                <a:spcPct val="100000"/>
              </a:lnSpc>
              <a:spcBef>
                <a:spcPts val="385"/>
              </a:spcBef>
            </a:pPr>
            <a:r>
              <a:rPr sz="2000" spc="15" dirty="0">
                <a:solidFill>
                  <a:srgbClr val="D24717"/>
                </a:solidFill>
                <a:latin typeface="Courier New"/>
                <a:cs typeface="Courier New"/>
              </a:rPr>
              <a:t>o</a:t>
            </a:r>
            <a:r>
              <a:rPr sz="2000" spc="-1030" dirty="0">
                <a:solidFill>
                  <a:srgbClr val="D24717"/>
                </a:solidFill>
                <a:latin typeface="Courier New"/>
                <a:cs typeface="Courier New"/>
              </a:rPr>
              <a:t> </a:t>
            </a:r>
            <a:r>
              <a:rPr sz="2000" spc="10" dirty="0">
                <a:solidFill>
                  <a:srgbClr val="404040"/>
                </a:solidFill>
                <a:latin typeface="Carlito"/>
                <a:cs typeface="Carlito"/>
              </a:rPr>
              <a:t>The </a:t>
            </a:r>
            <a:r>
              <a:rPr sz="2000" spc="15" dirty="0">
                <a:solidFill>
                  <a:srgbClr val="404040"/>
                </a:solidFill>
                <a:latin typeface="Carlito"/>
                <a:cs typeface="Carlito"/>
              </a:rPr>
              <a:t>modern </a:t>
            </a:r>
            <a:r>
              <a:rPr sz="2000" spc="-5" dirty="0">
                <a:solidFill>
                  <a:srgbClr val="404040"/>
                </a:solidFill>
                <a:latin typeface="Carlito"/>
                <a:cs typeface="Carlito"/>
              </a:rPr>
              <a:t>era </a:t>
            </a:r>
            <a:r>
              <a:rPr sz="2000" spc="5" dirty="0">
                <a:solidFill>
                  <a:srgbClr val="404040"/>
                </a:solidFill>
                <a:latin typeface="Carlito"/>
                <a:cs typeface="Carlito"/>
              </a:rPr>
              <a:t>of microbiology</a:t>
            </a:r>
            <a:endParaRPr sz="2000">
              <a:latin typeface="Carlito"/>
              <a:cs typeface="Carlito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341621" y="554481"/>
            <a:ext cx="3616960" cy="904240"/>
          </a:xfrm>
          <a:prstGeom prst="rect">
            <a:avLst/>
          </a:prstGeom>
        </p:spPr>
        <p:txBody>
          <a:bodyPr vert="horz" wrap="square" lIns="0" tIns="64769" rIns="0" bIns="0" rtlCol="0">
            <a:spAutoFit/>
          </a:bodyPr>
          <a:lstStyle/>
          <a:p>
            <a:pPr marL="1190625" marR="5080" indent="-1178560">
              <a:lnSpc>
                <a:spcPts val="3279"/>
              </a:lnSpc>
              <a:spcBef>
                <a:spcPts val="509"/>
              </a:spcBef>
            </a:pPr>
            <a:r>
              <a:rPr sz="3000" spc="-125" dirty="0">
                <a:solidFill>
                  <a:srgbClr val="000000"/>
                </a:solidFill>
              </a:rPr>
              <a:t>History </a:t>
            </a:r>
            <a:r>
              <a:rPr sz="3000" spc="-120" dirty="0">
                <a:solidFill>
                  <a:srgbClr val="000000"/>
                </a:solidFill>
              </a:rPr>
              <a:t>of</a:t>
            </a:r>
            <a:r>
              <a:rPr sz="3000" spc="-370" dirty="0">
                <a:solidFill>
                  <a:srgbClr val="000000"/>
                </a:solidFill>
              </a:rPr>
              <a:t> </a:t>
            </a:r>
            <a:r>
              <a:rPr sz="3000" spc="-125" dirty="0">
                <a:solidFill>
                  <a:srgbClr val="000000"/>
                </a:solidFill>
              </a:rPr>
              <a:t>microbiology  </a:t>
            </a:r>
            <a:r>
              <a:rPr sz="3000" spc="-140" dirty="0">
                <a:solidFill>
                  <a:srgbClr val="000000"/>
                </a:solidFill>
              </a:rPr>
              <a:t>Content</a:t>
            </a:r>
            <a:endParaRPr sz="3000"/>
          </a:p>
        </p:txBody>
      </p:sp>
      <p:sp>
        <p:nvSpPr>
          <p:cNvPr id="4" name="object 4"/>
          <p:cNvSpPr txBox="1"/>
          <p:nvPr/>
        </p:nvSpPr>
        <p:spPr>
          <a:xfrm>
            <a:off x="1855977" y="202133"/>
            <a:ext cx="205803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35" dirty="0">
                <a:latin typeface="Trebuchet MS"/>
                <a:cs typeface="Trebuchet MS"/>
              </a:rPr>
              <a:t>140MIC:</a:t>
            </a:r>
            <a:r>
              <a:rPr sz="1800" spc="-170" dirty="0">
                <a:latin typeface="Trebuchet MS"/>
                <a:cs typeface="Trebuchet MS"/>
              </a:rPr>
              <a:t> </a:t>
            </a:r>
            <a:r>
              <a:rPr sz="1800" spc="-60" dirty="0">
                <a:latin typeface="Trebuchet MS"/>
                <a:cs typeface="Trebuchet MS"/>
              </a:rPr>
              <a:t>Microbiology</a:t>
            </a:r>
            <a:endParaRPr sz="18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090035" y="152400"/>
            <a:ext cx="4011929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b="1" spc="-200" dirty="0">
                <a:solidFill>
                  <a:srgbClr val="FF0000"/>
                </a:solidFill>
                <a:latin typeface="+mn-lt"/>
              </a:rPr>
              <a:t>The</a:t>
            </a:r>
            <a:r>
              <a:rPr b="1" spc="-330" dirty="0">
                <a:solidFill>
                  <a:srgbClr val="FF0000"/>
                </a:solidFill>
                <a:latin typeface="+mn-lt"/>
              </a:rPr>
              <a:t> </a:t>
            </a:r>
            <a:r>
              <a:rPr b="1" spc="-165" dirty="0">
                <a:solidFill>
                  <a:srgbClr val="FF0000"/>
                </a:solidFill>
                <a:latin typeface="+mn-lt"/>
              </a:rPr>
              <a:t>rise</a:t>
            </a:r>
            <a:r>
              <a:rPr b="1" spc="-305" dirty="0">
                <a:solidFill>
                  <a:srgbClr val="FF0000"/>
                </a:solidFill>
                <a:latin typeface="+mn-lt"/>
              </a:rPr>
              <a:t> </a:t>
            </a:r>
            <a:r>
              <a:rPr b="1" spc="-145" dirty="0">
                <a:solidFill>
                  <a:srgbClr val="FF0000"/>
                </a:solidFill>
                <a:latin typeface="+mn-lt"/>
              </a:rPr>
              <a:t>of</a:t>
            </a:r>
            <a:r>
              <a:rPr b="1" spc="-320" dirty="0">
                <a:solidFill>
                  <a:srgbClr val="FF0000"/>
                </a:solidFill>
                <a:latin typeface="+mn-lt"/>
              </a:rPr>
              <a:t> </a:t>
            </a:r>
            <a:r>
              <a:rPr b="1" spc="-200" dirty="0">
                <a:solidFill>
                  <a:srgbClr val="FF0000"/>
                </a:solidFill>
                <a:latin typeface="+mn-lt"/>
              </a:rPr>
              <a:t>microbial</a:t>
            </a:r>
            <a:r>
              <a:rPr b="1" spc="-330" dirty="0">
                <a:solidFill>
                  <a:srgbClr val="FF0000"/>
                </a:solidFill>
                <a:latin typeface="+mn-lt"/>
              </a:rPr>
              <a:t> </a:t>
            </a:r>
            <a:r>
              <a:rPr b="1" spc="-200" dirty="0">
                <a:solidFill>
                  <a:srgbClr val="FF0000"/>
                </a:solidFill>
                <a:latin typeface="+mn-lt"/>
              </a:rPr>
              <a:t>diversity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66800" y="1359959"/>
            <a:ext cx="10210800" cy="3868110"/>
          </a:xfrm>
          <a:prstGeom prst="rect">
            <a:avLst/>
          </a:prstGeom>
        </p:spPr>
        <p:txBody>
          <a:bodyPr vert="horz" wrap="square" lIns="0" tIns="965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60"/>
              </a:spcBef>
            </a:pPr>
            <a:r>
              <a:rPr sz="2000" b="1" i="1" u="heavy" spc="-5" dirty="0">
                <a:solidFill>
                  <a:srgbClr val="C00000"/>
                </a:solidFill>
                <a:uFill>
                  <a:solidFill>
                    <a:srgbClr val="404040"/>
                  </a:solidFill>
                </a:uFill>
                <a:cs typeface="Carlito"/>
              </a:rPr>
              <a:t>Microbial</a:t>
            </a:r>
            <a:r>
              <a:rPr sz="2000" b="1" i="1" u="heavy" spc="-25" dirty="0">
                <a:solidFill>
                  <a:srgbClr val="C00000"/>
                </a:solidFill>
                <a:uFill>
                  <a:solidFill>
                    <a:srgbClr val="404040"/>
                  </a:solidFill>
                </a:uFill>
                <a:cs typeface="Carlito"/>
              </a:rPr>
              <a:t> </a:t>
            </a:r>
            <a:r>
              <a:rPr sz="2000" b="1" i="1" u="heavy" spc="-10" dirty="0">
                <a:solidFill>
                  <a:srgbClr val="C00000"/>
                </a:solidFill>
                <a:uFill>
                  <a:solidFill>
                    <a:srgbClr val="404040"/>
                  </a:solidFill>
                </a:uFill>
                <a:cs typeface="Carlito"/>
              </a:rPr>
              <a:t>Diversity</a:t>
            </a:r>
            <a:endParaRPr sz="2000" b="1" dirty="0">
              <a:solidFill>
                <a:srgbClr val="C00000"/>
              </a:solidFill>
              <a:cs typeface="Carlito"/>
            </a:endParaRPr>
          </a:p>
          <a:p>
            <a:pPr marL="638810" indent="-317500">
              <a:lnSpc>
                <a:spcPct val="100000"/>
              </a:lnSpc>
              <a:spcBef>
                <a:spcPts val="560"/>
              </a:spcBef>
              <a:buClr>
                <a:srgbClr val="D24717"/>
              </a:buClr>
              <a:buChar char="◦"/>
              <a:tabLst>
                <a:tab pos="638810" algn="l"/>
                <a:tab pos="639445" algn="l"/>
              </a:tabLst>
            </a:pPr>
            <a:r>
              <a:rPr sz="2000" b="1" u="sng" spc="-5" dirty="0">
                <a:solidFill>
                  <a:schemeClr val="accent4">
                    <a:lumMod val="75000"/>
                  </a:schemeClr>
                </a:solidFill>
                <a:cs typeface="Carlito"/>
              </a:rPr>
              <a:t>Field that </a:t>
            </a:r>
            <a:r>
              <a:rPr sz="2000" b="1" u="sng" spc="-10" dirty="0">
                <a:solidFill>
                  <a:schemeClr val="accent4">
                    <a:lumMod val="75000"/>
                  </a:schemeClr>
                </a:solidFill>
                <a:cs typeface="Carlito"/>
              </a:rPr>
              <a:t>focuses </a:t>
            </a:r>
            <a:r>
              <a:rPr sz="2000" b="1" u="sng" spc="-5" dirty="0">
                <a:solidFill>
                  <a:schemeClr val="accent4">
                    <a:lumMod val="75000"/>
                  </a:schemeClr>
                </a:solidFill>
                <a:cs typeface="Carlito"/>
              </a:rPr>
              <a:t>on nonmedical </a:t>
            </a:r>
            <a:r>
              <a:rPr sz="2000" b="1" u="sng" dirty="0">
                <a:solidFill>
                  <a:schemeClr val="accent4">
                    <a:lumMod val="75000"/>
                  </a:schemeClr>
                </a:solidFill>
                <a:cs typeface="Carlito"/>
              </a:rPr>
              <a:t>aspects </a:t>
            </a:r>
            <a:r>
              <a:rPr sz="2000" b="1" u="sng" spc="-5" dirty="0">
                <a:solidFill>
                  <a:schemeClr val="accent4">
                    <a:lumMod val="75000"/>
                  </a:schemeClr>
                </a:solidFill>
                <a:cs typeface="Carlito"/>
              </a:rPr>
              <a:t>of </a:t>
            </a:r>
            <a:r>
              <a:rPr sz="2000" b="1" u="sng" spc="-10" dirty="0">
                <a:solidFill>
                  <a:schemeClr val="accent4">
                    <a:lumMod val="75000"/>
                  </a:schemeClr>
                </a:solidFill>
                <a:cs typeface="Carlito"/>
              </a:rPr>
              <a:t>microbiology </a:t>
            </a:r>
            <a:r>
              <a:rPr sz="2000" b="1" u="sng" spc="-5" dirty="0">
                <a:solidFill>
                  <a:schemeClr val="accent4">
                    <a:lumMod val="75000"/>
                  </a:schemeClr>
                </a:solidFill>
                <a:cs typeface="Carlito"/>
              </a:rPr>
              <a:t>(soil </a:t>
            </a:r>
            <a:r>
              <a:rPr sz="2000" b="1" u="sng" dirty="0">
                <a:solidFill>
                  <a:schemeClr val="accent4">
                    <a:lumMod val="75000"/>
                  </a:schemeClr>
                </a:solidFill>
                <a:cs typeface="Carlito"/>
              </a:rPr>
              <a:t>,</a:t>
            </a:r>
            <a:r>
              <a:rPr sz="2000" b="1" u="sng" spc="10" dirty="0">
                <a:solidFill>
                  <a:schemeClr val="accent4">
                    <a:lumMod val="75000"/>
                  </a:schemeClr>
                </a:solidFill>
                <a:cs typeface="Carlito"/>
              </a:rPr>
              <a:t> </a:t>
            </a:r>
            <a:r>
              <a:rPr sz="2000" b="1" u="sng" spc="-15" dirty="0">
                <a:solidFill>
                  <a:schemeClr val="accent4">
                    <a:lumMod val="75000"/>
                  </a:schemeClr>
                </a:solidFill>
                <a:cs typeface="Carlito"/>
              </a:rPr>
              <a:t>water)</a:t>
            </a:r>
            <a:endParaRPr sz="2000" b="1" u="sng" dirty="0">
              <a:solidFill>
                <a:schemeClr val="accent4">
                  <a:lumMod val="75000"/>
                </a:schemeClr>
              </a:solidFill>
              <a:cs typeface="Carlito"/>
            </a:endParaRPr>
          </a:p>
          <a:p>
            <a:pPr>
              <a:lnSpc>
                <a:spcPct val="100000"/>
              </a:lnSpc>
              <a:buClr>
                <a:srgbClr val="D24717"/>
              </a:buClr>
              <a:buFont typeface="Carlito"/>
              <a:buChar char="◦"/>
            </a:pPr>
            <a:endParaRPr sz="2000" dirty="0"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1610"/>
              </a:spcBef>
            </a:pPr>
            <a:r>
              <a:rPr sz="2000" b="1" u="heavy" spc="-5" dirty="0">
                <a:solidFill>
                  <a:srgbClr val="C00000"/>
                </a:solidFill>
                <a:uFill>
                  <a:solidFill>
                    <a:srgbClr val="404040"/>
                  </a:solidFill>
                </a:uFill>
                <a:cs typeface="Carlito"/>
              </a:rPr>
              <a:t>Martinus </a:t>
            </a:r>
            <a:r>
              <a:rPr sz="2000" b="1" u="heavy" dirty="0">
                <a:solidFill>
                  <a:srgbClr val="C00000"/>
                </a:solidFill>
                <a:uFill>
                  <a:solidFill>
                    <a:srgbClr val="404040"/>
                  </a:solidFill>
                </a:uFill>
                <a:cs typeface="Carlito"/>
              </a:rPr>
              <a:t>Beijerinck</a:t>
            </a:r>
            <a:r>
              <a:rPr sz="2000" b="1" u="heavy" spc="5" dirty="0">
                <a:solidFill>
                  <a:srgbClr val="C00000"/>
                </a:solidFill>
                <a:uFill>
                  <a:solidFill>
                    <a:srgbClr val="404040"/>
                  </a:solidFill>
                </a:uFill>
                <a:cs typeface="Carlito"/>
              </a:rPr>
              <a:t> </a:t>
            </a:r>
            <a:r>
              <a:rPr sz="2000" b="1" u="heavy" spc="-10" dirty="0">
                <a:solidFill>
                  <a:srgbClr val="C00000"/>
                </a:solidFill>
                <a:uFill>
                  <a:solidFill>
                    <a:srgbClr val="404040"/>
                  </a:solidFill>
                </a:uFill>
                <a:cs typeface="Carlito"/>
              </a:rPr>
              <a:t>(1851–1931)</a:t>
            </a:r>
            <a:endParaRPr sz="2000" dirty="0">
              <a:solidFill>
                <a:srgbClr val="C00000"/>
              </a:solidFill>
              <a:cs typeface="Carlito"/>
            </a:endParaRPr>
          </a:p>
          <a:p>
            <a:pPr marL="638810" indent="-317500">
              <a:lnSpc>
                <a:spcPct val="100000"/>
              </a:lnSpc>
              <a:spcBef>
                <a:spcPts val="185"/>
              </a:spcBef>
              <a:buClr>
                <a:srgbClr val="D24717"/>
              </a:buClr>
              <a:buChar char="◦"/>
              <a:tabLst>
                <a:tab pos="638810" algn="l"/>
                <a:tab pos="639445" algn="l"/>
              </a:tabLst>
            </a:pPr>
            <a:r>
              <a:rPr sz="2000" spc="-10" dirty="0">
                <a:solidFill>
                  <a:srgbClr val="404040"/>
                </a:solidFill>
                <a:highlight>
                  <a:srgbClr val="FFFF00"/>
                </a:highlight>
                <a:cs typeface="Carlito"/>
              </a:rPr>
              <a:t>Developed </a:t>
            </a:r>
            <a:r>
              <a:rPr sz="2000" i="1" u="heavy" spc="-5" dirty="0">
                <a:solidFill>
                  <a:srgbClr val="404040"/>
                </a:solidFill>
                <a:highlight>
                  <a:srgbClr val="FFFF00"/>
                </a:highlight>
                <a:uFill>
                  <a:solidFill>
                    <a:srgbClr val="404040"/>
                  </a:solidFill>
                </a:uFill>
                <a:cs typeface="Carlito"/>
              </a:rPr>
              <a:t>enrichment culture</a:t>
            </a:r>
            <a:r>
              <a:rPr sz="2000" i="1" u="heavy" spc="-10" dirty="0">
                <a:solidFill>
                  <a:srgbClr val="404040"/>
                </a:solidFill>
                <a:highlight>
                  <a:srgbClr val="FFFF00"/>
                </a:highlight>
                <a:uFill>
                  <a:solidFill>
                    <a:srgbClr val="404040"/>
                  </a:solidFill>
                </a:uFill>
                <a:cs typeface="Carlito"/>
              </a:rPr>
              <a:t> </a:t>
            </a:r>
            <a:r>
              <a:rPr sz="2000" i="1" u="heavy" spc="-5" dirty="0">
                <a:solidFill>
                  <a:srgbClr val="404040"/>
                </a:solidFill>
                <a:highlight>
                  <a:srgbClr val="FFFF00"/>
                </a:highlight>
                <a:uFill>
                  <a:solidFill>
                    <a:srgbClr val="404040"/>
                  </a:solidFill>
                </a:uFill>
                <a:cs typeface="Carlito"/>
              </a:rPr>
              <a:t>technique</a:t>
            </a:r>
            <a:endParaRPr sz="2000" dirty="0">
              <a:highlight>
                <a:srgbClr val="FFFF00"/>
              </a:highlight>
              <a:cs typeface="Carlito"/>
            </a:endParaRPr>
          </a:p>
          <a:p>
            <a:pPr marL="1033780" marR="5080" lvl="1" indent="-253365">
              <a:lnSpc>
                <a:spcPct val="100000"/>
              </a:lnSpc>
              <a:spcBef>
                <a:spcPts val="605"/>
              </a:spcBef>
              <a:buClr>
                <a:srgbClr val="D24717"/>
              </a:buClr>
              <a:buChar char="◦"/>
              <a:tabLst>
                <a:tab pos="1033144" algn="l"/>
                <a:tab pos="1033780" algn="l"/>
              </a:tabLst>
            </a:pPr>
            <a:r>
              <a:rPr sz="2000" b="1" spc="-5" dirty="0">
                <a:solidFill>
                  <a:srgbClr val="404040"/>
                </a:solidFill>
                <a:cs typeface="Carlito"/>
              </a:rPr>
              <a:t>Microbes </a:t>
            </a:r>
            <a:r>
              <a:rPr sz="2000" b="1" spc="-10" dirty="0">
                <a:solidFill>
                  <a:srgbClr val="404040"/>
                </a:solidFill>
                <a:cs typeface="Carlito"/>
              </a:rPr>
              <a:t>isolated </a:t>
            </a:r>
            <a:r>
              <a:rPr sz="2000" b="1" spc="-15" dirty="0">
                <a:solidFill>
                  <a:srgbClr val="404040"/>
                </a:solidFill>
                <a:cs typeface="Carlito"/>
              </a:rPr>
              <a:t>from </a:t>
            </a:r>
            <a:r>
              <a:rPr sz="2000" b="1" spc="-10" dirty="0">
                <a:solidFill>
                  <a:srgbClr val="404040"/>
                </a:solidFill>
                <a:cs typeface="Carlito"/>
              </a:rPr>
              <a:t>natural </a:t>
            </a:r>
            <a:r>
              <a:rPr sz="2000" b="1" spc="-5" dirty="0">
                <a:solidFill>
                  <a:srgbClr val="404040"/>
                </a:solidFill>
                <a:cs typeface="Carlito"/>
              </a:rPr>
              <a:t>samples </a:t>
            </a:r>
            <a:r>
              <a:rPr sz="2000" b="1" dirty="0">
                <a:solidFill>
                  <a:srgbClr val="404040"/>
                </a:solidFill>
                <a:cs typeface="Carlito"/>
              </a:rPr>
              <a:t>in a highly </a:t>
            </a:r>
            <a:r>
              <a:rPr sz="2000" b="1" spc="-10" dirty="0">
                <a:solidFill>
                  <a:srgbClr val="404040"/>
                </a:solidFill>
                <a:cs typeface="Carlito"/>
              </a:rPr>
              <a:t>selective </a:t>
            </a:r>
            <a:r>
              <a:rPr sz="2000" b="1" spc="-5" dirty="0">
                <a:solidFill>
                  <a:srgbClr val="404040"/>
                </a:solidFill>
                <a:cs typeface="Carlito"/>
              </a:rPr>
              <a:t>techniques </a:t>
            </a:r>
            <a:r>
              <a:rPr sz="2000" b="1" spc="-5" dirty="0">
                <a:solidFill>
                  <a:schemeClr val="accent2">
                    <a:lumMod val="75000"/>
                  </a:schemeClr>
                </a:solidFill>
                <a:cs typeface="Carlito"/>
              </a:rPr>
              <a:t>by adjusting  nutrient </a:t>
            </a:r>
            <a:r>
              <a:rPr sz="2000" b="1" dirty="0">
                <a:solidFill>
                  <a:schemeClr val="accent2">
                    <a:lumMod val="75000"/>
                  </a:schemeClr>
                </a:solidFill>
                <a:cs typeface="Carlito"/>
              </a:rPr>
              <a:t>and </a:t>
            </a:r>
            <a:r>
              <a:rPr sz="2000" b="1" spc="-5" dirty="0">
                <a:solidFill>
                  <a:schemeClr val="accent2">
                    <a:lumMod val="75000"/>
                  </a:schemeClr>
                </a:solidFill>
                <a:cs typeface="Carlito"/>
              </a:rPr>
              <a:t>incubation conditions </a:t>
            </a:r>
            <a:r>
              <a:rPr sz="2000" b="1" spc="-15" dirty="0">
                <a:solidFill>
                  <a:schemeClr val="accent2">
                    <a:lumMod val="75000"/>
                  </a:schemeClr>
                </a:solidFill>
                <a:cs typeface="Carlito"/>
              </a:rPr>
              <a:t>to </a:t>
            </a:r>
            <a:r>
              <a:rPr sz="2000" b="1" spc="-25" dirty="0">
                <a:solidFill>
                  <a:schemeClr val="accent2">
                    <a:lumMod val="75000"/>
                  </a:schemeClr>
                </a:solidFill>
                <a:cs typeface="Carlito"/>
              </a:rPr>
              <a:t>favor </a:t>
            </a:r>
            <a:r>
              <a:rPr sz="2000" b="1" dirty="0">
                <a:solidFill>
                  <a:schemeClr val="accent2">
                    <a:lumMod val="75000"/>
                  </a:schemeClr>
                </a:solidFill>
                <a:cs typeface="Carlito"/>
              </a:rPr>
              <a:t>a particular </a:t>
            </a:r>
            <a:r>
              <a:rPr sz="2000" b="1" spc="-5" dirty="0">
                <a:solidFill>
                  <a:schemeClr val="accent2">
                    <a:lumMod val="75000"/>
                  </a:schemeClr>
                </a:solidFill>
                <a:cs typeface="Carlito"/>
              </a:rPr>
              <a:t>metabolic </a:t>
            </a:r>
            <a:r>
              <a:rPr sz="2000" b="1" spc="-10" dirty="0">
                <a:solidFill>
                  <a:schemeClr val="accent2">
                    <a:lumMod val="75000"/>
                  </a:schemeClr>
                </a:solidFill>
                <a:cs typeface="Carlito"/>
              </a:rPr>
              <a:t>group </a:t>
            </a:r>
            <a:r>
              <a:rPr sz="2000" b="1" spc="-5" dirty="0">
                <a:solidFill>
                  <a:schemeClr val="accent2">
                    <a:lumMod val="75000"/>
                  </a:schemeClr>
                </a:solidFill>
                <a:cs typeface="Carlito"/>
              </a:rPr>
              <a:t>of  </a:t>
            </a:r>
            <a:r>
              <a:rPr sz="2000" b="1" spc="-10" dirty="0">
                <a:solidFill>
                  <a:schemeClr val="accent2">
                    <a:lumMod val="75000"/>
                  </a:schemeClr>
                </a:solidFill>
                <a:cs typeface="Carlito"/>
              </a:rPr>
              <a:t>organisms</a:t>
            </a:r>
            <a:endParaRPr lang="en-US" sz="2000" b="1" spc="-10" dirty="0">
              <a:solidFill>
                <a:schemeClr val="accent2">
                  <a:lumMod val="75000"/>
                </a:schemeClr>
              </a:solidFill>
              <a:cs typeface="Carlito"/>
            </a:endParaRPr>
          </a:p>
          <a:p>
            <a:pPr marL="1361440" lvl="2" indent="-254635">
              <a:lnSpc>
                <a:spcPts val="2055"/>
              </a:lnSpc>
              <a:spcBef>
                <a:spcPts val="390"/>
              </a:spcBef>
              <a:buClr>
                <a:srgbClr val="D24717"/>
              </a:buClr>
              <a:buChar char="◦"/>
              <a:tabLst>
                <a:tab pos="1360805" algn="l"/>
                <a:tab pos="1361440" algn="l"/>
              </a:tabLst>
            </a:pPr>
            <a:endParaRPr lang="en-US" sz="2000" b="1" spc="-10" dirty="0">
              <a:solidFill>
                <a:srgbClr val="404040"/>
              </a:solidFill>
              <a:cs typeface="Carlito"/>
            </a:endParaRPr>
          </a:p>
          <a:p>
            <a:pPr marL="1361440" lvl="2" indent="-254635">
              <a:lnSpc>
                <a:spcPts val="2055"/>
              </a:lnSpc>
              <a:spcBef>
                <a:spcPts val="390"/>
              </a:spcBef>
              <a:buClr>
                <a:srgbClr val="D24717"/>
              </a:buClr>
              <a:buChar char="◦"/>
              <a:tabLst>
                <a:tab pos="1360805" algn="l"/>
                <a:tab pos="1361440" algn="l"/>
              </a:tabLst>
            </a:pPr>
            <a:endParaRPr lang="en-US" sz="2000" b="1" spc="-10" dirty="0">
              <a:solidFill>
                <a:srgbClr val="404040"/>
              </a:solidFill>
              <a:cs typeface="Carlito"/>
            </a:endParaRPr>
          </a:p>
          <a:p>
            <a:pPr marL="1361440" lvl="2" indent="-254635">
              <a:lnSpc>
                <a:spcPts val="2055"/>
              </a:lnSpc>
              <a:spcBef>
                <a:spcPts val="390"/>
              </a:spcBef>
              <a:buClr>
                <a:srgbClr val="D24717"/>
              </a:buClr>
              <a:buChar char="◦"/>
              <a:tabLst>
                <a:tab pos="1360805" algn="l"/>
                <a:tab pos="1361440" algn="l"/>
              </a:tabLst>
            </a:pPr>
            <a:r>
              <a:rPr sz="2000" b="1" spc="-10" dirty="0">
                <a:solidFill>
                  <a:srgbClr val="404040"/>
                </a:solidFill>
                <a:cs typeface="Carlito"/>
              </a:rPr>
              <a:t>Example: nitrogen-fixing bacteria, </a:t>
            </a:r>
            <a:r>
              <a:rPr sz="2000" b="1" spc="-15" dirty="0">
                <a:solidFill>
                  <a:srgbClr val="404040"/>
                </a:solidFill>
                <a:cs typeface="Carlito"/>
              </a:rPr>
              <a:t>sulfate </a:t>
            </a:r>
            <a:r>
              <a:rPr sz="2000" b="1" spc="-5" dirty="0">
                <a:solidFill>
                  <a:srgbClr val="404040"/>
                </a:solidFill>
                <a:cs typeface="Carlito"/>
              </a:rPr>
              <a:t>–reducing </a:t>
            </a:r>
            <a:r>
              <a:rPr sz="2000" b="1" spc="-10" dirty="0">
                <a:solidFill>
                  <a:srgbClr val="404040"/>
                </a:solidFill>
                <a:cs typeface="Carlito"/>
              </a:rPr>
              <a:t>bacteria </a:t>
            </a:r>
            <a:r>
              <a:rPr sz="2000" b="1" dirty="0">
                <a:solidFill>
                  <a:srgbClr val="404040"/>
                </a:solidFill>
                <a:cs typeface="Carlito"/>
              </a:rPr>
              <a:t>, </a:t>
            </a:r>
            <a:r>
              <a:rPr sz="2000" b="1" spc="-5" dirty="0">
                <a:solidFill>
                  <a:srgbClr val="404040"/>
                </a:solidFill>
                <a:cs typeface="Carlito"/>
              </a:rPr>
              <a:t>sulfur- </a:t>
            </a:r>
            <a:r>
              <a:rPr sz="2000" b="1" spc="-10" dirty="0">
                <a:solidFill>
                  <a:srgbClr val="404040"/>
                </a:solidFill>
                <a:cs typeface="Carlito"/>
              </a:rPr>
              <a:t>oxidizing</a:t>
            </a:r>
            <a:r>
              <a:rPr sz="2000" b="1" spc="265" dirty="0">
                <a:solidFill>
                  <a:srgbClr val="404040"/>
                </a:solidFill>
                <a:cs typeface="Carlito"/>
              </a:rPr>
              <a:t> </a:t>
            </a:r>
            <a:r>
              <a:rPr sz="2000" b="1" spc="-10" dirty="0">
                <a:solidFill>
                  <a:srgbClr val="404040"/>
                </a:solidFill>
                <a:cs typeface="Carlito"/>
              </a:rPr>
              <a:t>bacteria,</a:t>
            </a:r>
            <a:r>
              <a:rPr lang="en-US" sz="2000" b="1" dirty="0">
                <a:cs typeface="Carlito"/>
              </a:rPr>
              <a:t> </a:t>
            </a:r>
            <a:r>
              <a:rPr sz="2000" b="1" spc="-10" dirty="0">
                <a:solidFill>
                  <a:srgbClr val="404040"/>
                </a:solidFill>
                <a:cs typeface="Carlito"/>
              </a:rPr>
              <a:t>aerobic nitrogen </a:t>
            </a:r>
            <a:r>
              <a:rPr sz="2000" b="1" spc="-5" dirty="0">
                <a:solidFill>
                  <a:srgbClr val="404040"/>
                </a:solidFill>
                <a:cs typeface="Carlito"/>
              </a:rPr>
              <a:t>–fixing</a:t>
            </a:r>
            <a:r>
              <a:rPr sz="2000" b="1" spc="45" dirty="0">
                <a:solidFill>
                  <a:srgbClr val="404040"/>
                </a:solidFill>
                <a:cs typeface="Carlito"/>
              </a:rPr>
              <a:t> </a:t>
            </a:r>
            <a:r>
              <a:rPr sz="2000" b="1" spc="-10" dirty="0">
                <a:solidFill>
                  <a:srgbClr val="404040"/>
                </a:solidFill>
                <a:cs typeface="Carlito"/>
              </a:rPr>
              <a:t>bacteria.</a:t>
            </a:r>
            <a:endParaRPr sz="2000" b="1" dirty="0">
              <a:cs typeface="Carlito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6333744"/>
            <a:ext cx="12192000" cy="524510"/>
            <a:chOff x="0" y="6333744"/>
            <a:chExt cx="12192000" cy="524510"/>
          </a:xfrm>
        </p:grpSpPr>
        <p:sp>
          <p:nvSpPr>
            <p:cNvPr id="3" name="object 3"/>
            <p:cNvSpPr/>
            <p:nvPr/>
          </p:nvSpPr>
          <p:spPr>
            <a:xfrm>
              <a:off x="3047" y="6400799"/>
              <a:ext cx="12189460" cy="457200"/>
            </a:xfrm>
            <a:custGeom>
              <a:avLst/>
              <a:gdLst/>
              <a:ahLst/>
              <a:cxnLst/>
              <a:rect l="l" t="t" r="r" b="b"/>
              <a:pathLst>
                <a:path w="12189460" h="457200">
                  <a:moveTo>
                    <a:pt x="12188952" y="0"/>
                  </a:moveTo>
                  <a:lnTo>
                    <a:pt x="0" y="0"/>
                  </a:lnTo>
                  <a:lnTo>
                    <a:pt x="0" y="457199"/>
                  </a:lnTo>
                  <a:lnTo>
                    <a:pt x="12188952" y="457199"/>
                  </a:lnTo>
                  <a:lnTo>
                    <a:pt x="12188952" y="0"/>
                  </a:lnTo>
                  <a:close/>
                </a:path>
              </a:pathLst>
            </a:custGeom>
            <a:solidFill>
              <a:srgbClr val="9B2C1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6333744"/>
              <a:ext cx="12189460" cy="64135"/>
            </a:xfrm>
            <a:custGeom>
              <a:avLst/>
              <a:gdLst/>
              <a:ahLst/>
              <a:cxnLst/>
              <a:rect l="l" t="t" r="r" b="b"/>
              <a:pathLst>
                <a:path w="12189460" h="64135">
                  <a:moveTo>
                    <a:pt x="12188952" y="0"/>
                  </a:moveTo>
                  <a:lnTo>
                    <a:pt x="0" y="0"/>
                  </a:lnTo>
                  <a:lnTo>
                    <a:pt x="0" y="64007"/>
                  </a:lnTo>
                  <a:lnTo>
                    <a:pt x="12188952" y="64007"/>
                  </a:lnTo>
                  <a:lnTo>
                    <a:pt x="12188952" y="0"/>
                  </a:lnTo>
                  <a:close/>
                </a:path>
              </a:pathLst>
            </a:custGeom>
            <a:solidFill>
              <a:srgbClr val="D2471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/>
          <p:nvPr/>
        </p:nvSpPr>
        <p:spPr>
          <a:xfrm>
            <a:off x="1818132" y="425195"/>
            <a:ext cx="3456432" cy="533549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755394" y="6611213"/>
            <a:ext cx="1967864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Times New Roman"/>
                <a:cs typeface="Times New Roman"/>
              </a:rPr>
              <a:t>© 2012 </a:t>
            </a:r>
            <a:r>
              <a:rPr sz="1200" spc="-5" dirty="0">
                <a:latin typeface="Times New Roman"/>
                <a:cs typeface="Times New Roman"/>
              </a:rPr>
              <a:t>Pearson Education, </a:t>
            </a:r>
            <a:r>
              <a:rPr sz="1200" spc="-10" dirty="0">
                <a:latin typeface="Times New Roman"/>
                <a:cs typeface="Times New Roman"/>
              </a:rPr>
              <a:t>Inc.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699886" y="3763771"/>
            <a:ext cx="4070985" cy="19462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buAutoNum type="alphaLcParenR"/>
              <a:tabLst>
                <a:tab pos="354965" algn="l"/>
                <a:tab pos="355600" algn="l"/>
              </a:tabLst>
            </a:pPr>
            <a:r>
              <a:rPr sz="1800" dirty="0">
                <a:latin typeface="Carlito"/>
                <a:cs typeface="Carlito"/>
              </a:rPr>
              <a:t>A </a:t>
            </a:r>
            <a:r>
              <a:rPr sz="1800" spc="-5" dirty="0">
                <a:latin typeface="Carlito"/>
                <a:cs typeface="Carlito"/>
              </a:rPr>
              <a:t>page </a:t>
            </a:r>
            <a:r>
              <a:rPr sz="1800" spc="-10" dirty="0">
                <a:latin typeface="Carlito"/>
                <a:cs typeface="Carlito"/>
              </a:rPr>
              <a:t>from </a:t>
            </a:r>
            <a:r>
              <a:rPr sz="1800" dirty="0">
                <a:latin typeface="Carlito"/>
                <a:cs typeface="Carlito"/>
              </a:rPr>
              <a:t>the </a:t>
            </a:r>
            <a:r>
              <a:rPr sz="1800" spc="-10" dirty="0">
                <a:latin typeface="Carlito"/>
                <a:cs typeface="Carlito"/>
              </a:rPr>
              <a:t>laboratory </a:t>
            </a:r>
            <a:r>
              <a:rPr sz="1800" spc="-5" dirty="0">
                <a:latin typeface="Carlito"/>
                <a:cs typeface="Carlito"/>
              </a:rPr>
              <a:t>notebook of  M.Beijerinck </a:t>
            </a:r>
            <a:r>
              <a:rPr sz="1800" dirty="0">
                <a:latin typeface="Carlito"/>
                <a:cs typeface="Carlito"/>
              </a:rPr>
              <a:t>in 1900 </a:t>
            </a:r>
            <a:r>
              <a:rPr sz="1800" spc="-5" dirty="0">
                <a:latin typeface="Carlito"/>
                <a:cs typeface="Carlito"/>
              </a:rPr>
              <a:t>describing </a:t>
            </a:r>
            <a:r>
              <a:rPr sz="1800" dirty="0">
                <a:latin typeface="Carlito"/>
                <a:cs typeface="Carlito"/>
              </a:rPr>
              <a:t>the  </a:t>
            </a:r>
            <a:r>
              <a:rPr sz="1800" spc="-10" dirty="0">
                <a:latin typeface="Carlito"/>
                <a:cs typeface="Carlito"/>
              </a:rPr>
              <a:t>aerobic </a:t>
            </a:r>
            <a:r>
              <a:rPr sz="1800" spc="-5" dirty="0">
                <a:latin typeface="Carlito"/>
                <a:cs typeface="Carlito"/>
              </a:rPr>
              <a:t>nitrogen-fixing bacterium  </a:t>
            </a:r>
            <a:r>
              <a:rPr sz="1800" i="1" spc="-15" dirty="0">
                <a:latin typeface="Carlito"/>
                <a:cs typeface="Carlito"/>
              </a:rPr>
              <a:t>Azotobacter </a:t>
            </a:r>
            <a:r>
              <a:rPr sz="1800" i="1" spc="-10" dirty="0">
                <a:latin typeface="Carlito"/>
                <a:cs typeface="Carlito"/>
              </a:rPr>
              <a:t>chroococcum </a:t>
            </a:r>
            <a:r>
              <a:rPr sz="1800" dirty="0">
                <a:latin typeface="Carlito"/>
                <a:cs typeface="Carlito"/>
              </a:rPr>
              <a:t>( </a:t>
            </a:r>
            <a:r>
              <a:rPr sz="1800" spc="-5" dirty="0">
                <a:latin typeface="Carlito"/>
                <a:cs typeface="Carlito"/>
              </a:rPr>
              <a:t>shown in  </a:t>
            </a:r>
            <a:r>
              <a:rPr sz="1800" spc="-10" dirty="0">
                <a:latin typeface="Carlito"/>
                <a:cs typeface="Carlito"/>
              </a:rPr>
              <a:t>red)</a:t>
            </a:r>
            <a:endParaRPr sz="1800" dirty="0">
              <a:latin typeface="Carlito"/>
              <a:cs typeface="Carlito"/>
            </a:endParaRPr>
          </a:p>
          <a:p>
            <a:pPr marL="355600" marR="406400" indent="-342900">
              <a:lnSpc>
                <a:spcPct val="100000"/>
              </a:lnSpc>
              <a:buAutoNum type="alphaLcParenR"/>
              <a:tabLst>
                <a:tab pos="354965" algn="l"/>
                <a:tab pos="355600" algn="l"/>
              </a:tabLst>
            </a:pPr>
            <a:r>
              <a:rPr sz="1800" dirty="0">
                <a:latin typeface="Carlito"/>
                <a:cs typeface="Carlito"/>
              </a:rPr>
              <a:t>A </a:t>
            </a:r>
            <a:r>
              <a:rPr sz="1800" spc="-5" dirty="0">
                <a:latin typeface="Carlito"/>
                <a:cs typeface="Carlito"/>
              </a:rPr>
              <a:t>painting by </a:t>
            </a:r>
            <a:r>
              <a:rPr sz="1800" spc="-15" dirty="0">
                <a:latin typeface="Carlito"/>
                <a:cs typeface="Carlito"/>
              </a:rPr>
              <a:t>M.Beijerinck’s sister  </a:t>
            </a:r>
            <a:r>
              <a:rPr sz="1800" spc="-5" dirty="0">
                <a:latin typeface="Carlito"/>
                <a:cs typeface="Carlito"/>
              </a:rPr>
              <a:t>showing cells of </a:t>
            </a:r>
            <a:r>
              <a:rPr sz="1800" dirty="0">
                <a:latin typeface="Carlito"/>
                <a:cs typeface="Carlito"/>
              </a:rPr>
              <a:t>the </a:t>
            </a:r>
            <a:r>
              <a:rPr sz="1800" spc="-5" dirty="0">
                <a:latin typeface="Carlito"/>
                <a:cs typeface="Carlito"/>
              </a:rPr>
              <a:t>same </a:t>
            </a:r>
            <a:r>
              <a:rPr sz="1800" spc="-10" dirty="0">
                <a:latin typeface="Carlito"/>
                <a:cs typeface="Carlito"/>
              </a:rPr>
              <a:t>bacteria</a:t>
            </a:r>
            <a:r>
              <a:rPr sz="1800" spc="35" dirty="0">
                <a:latin typeface="Carlito"/>
                <a:cs typeface="Carlito"/>
              </a:rPr>
              <a:t> </a:t>
            </a:r>
            <a:r>
              <a:rPr sz="1800" dirty="0">
                <a:latin typeface="Carlito"/>
                <a:cs typeface="Carlito"/>
              </a:rPr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19200" y="1832729"/>
            <a:ext cx="9829800" cy="3169457"/>
          </a:xfrm>
          <a:prstGeom prst="rect">
            <a:avLst/>
          </a:prstGeom>
        </p:spPr>
        <p:txBody>
          <a:bodyPr vert="horz" wrap="square" lIns="0" tIns="1543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15"/>
              </a:spcBef>
            </a:pPr>
            <a:r>
              <a:rPr sz="2400" b="1" u="heavy" spc="-1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cs typeface="Carlito"/>
              </a:rPr>
              <a:t>Sergei Winogradsky</a:t>
            </a:r>
            <a:r>
              <a:rPr sz="2400" b="1" u="heavy" spc="-2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cs typeface="Carlito"/>
              </a:rPr>
              <a:t> </a:t>
            </a:r>
            <a:r>
              <a:rPr sz="2400" b="1" u="heavy" spc="-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cs typeface="Carlito"/>
              </a:rPr>
              <a:t>(1856–1953)</a:t>
            </a:r>
            <a:endParaRPr sz="2400" dirty="0"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1120"/>
              </a:spcBef>
            </a:pPr>
            <a:r>
              <a:rPr sz="2400" b="1" spc="-5" dirty="0">
                <a:solidFill>
                  <a:srgbClr val="C00000"/>
                </a:solidFill>
                <a:cs typeface="Carlito"/>
              </a:rPr>
              <a:t>The Concept of </a:t>
            </a:r>
            <a:r>
              <a:rPr sz="2400" b="1" spc="-5" dirty="0">
                <a:solidFill>
                  <a:srgbClr val="C00000"/>
                </a:solidFill>
                <a:highlight>
                  <a:srgbClr val="FFFF00"/>
                </a:highlight>
                <a:cs typeface="Carlito"/>
              </a:rPr>
              <a:t>Chemo</a:t>
            </a:r>
            <a:r>
              <a:rPr lang="en-US" sz="2400" b="1" spc="-5" dirty="0">
                <a:solidFill>
                  <a:srgbClr val="C00000"/>
                </a:solidFill>
                <a:highlight>
                  <a:srgbClr val="FFFF00"/>
                </a:highlight>
                <a:cs typeface="Carlito"/>
              </a:rPr>
              <a:t>- </a:t>
            </a:r>
            <a:r>
              <a:rPr sz="2400" b="1" spc="-5" dirty="0">
                <a:solidFill>
                  <a:srgbClr val="C00000"/>
                </a:solidFill>
                <a:highlight>
                  <a:srgbClr val="FFFF00"/>
                </a:highlight>
                <a:cs typeface="Carlito"/>
              </a:rPr>
              <a:t>litho</a:t>
            </a:r>
            <a:r>
              <a:rPr lang="en-US" sz="2400" b="1" spc="-5" dirty="0">
                <a:solidFill>
                  <a:srgbClr val="C00000"/>
                </a:solidFill>
                <a:highlight>
                  <a:srgbClr val="FFFF00"/>
                </a:highlight>
                <a:cs typeface="Carlito"/>
              </a:rPr>
              <a:t>-</a:t>
            </a:r>
            <a:r>
              <a:rPr sz="2400" b="1" spc="-5" dirty="0">
                <a:solidFill>
                  <a:srgbClr val="C00000"/>
                </a:solidFill>
                <a:highlight>
                  <a:srgbClr val="FFFF00"/>
                </a:highlight>
                <a:cs typeface="Carlito"/>
              </a:rPr>
              <a:t>trophy</a:t>
            </a:r>
            <a:endParaRPr sz="2400" b="1" dirty="0">
              <a:solidFill>
                <a:srgbClr val="C00000"/>
              </a:solidFill>
              <a:highlight>
                <a:srgbClr val="FFFF00"/>
              </a:highlight>
              <a:cs typeface="Carlito"/>
            </a:endParaRPr>
          </a:p>
          <a:p>
            <a:pPr marL="626745" marR="5080" indent="-317500">
              <a:lnSpc>
                <a:spcPts val="2160"/>
              </a:lnSpc>
              <a:spcBef>
                <a:spcPts val="455"/>
              </a:spcBef>
              <a:buClr>
                <a:srgbClr val="D24717"/>
              </a:buClr>
              <a:buChar char="◦"/>
              <a:tabLst>
                <a:tab pos="626745" algn="l"/>
                <a:tab pos="627380" algn="l"/>
              </a:tabLst>
            </a:pPr>
            <a:r>
              <a:rPr sz="2400" spc="-15" dirty="0">
                <a:solidFill>
                  <a:srgbClr val="404040"/>
                </a:solidFill>
                <a:cs typeface="Carlito"/>
              </a:rPr>
              <a:t>Demonstrated </a:t>
            </a:r>
            <a:r>
              <a:rPr sz="2400" spc="-5" dirty="0">
                <a:solidFill>
                  <a:srgbClr val="404040"/>
                </a:solidFill>
                <a:cs typeface="Carlito"/>
              </a:rPr>
              <a:t>that specific bacteria </a:t>
            </a:r>
            <a:r>
              <a:rPr sz="2400" spc="-10" dirty="0">
                <a:solidFill>
                  <a:srgbClr val="404040"/>
                </a:solidFill>
                <a:cs typeface="Carlito"/>
              </a:rPr>
              <a:t>are </a:t>
            </a:r>
            <a:r>
              <a:rPr sz="2400" spc="-15" dirty="0">
                <a:solidFill>
                  <a:srgbClr val="404040"/>
                </a:solidFill>
                <a:cs typeface="Carlito"/>
              </a:rPr>
              <a:t>linked </a:t>
            </a:r>
            <a:r>
              <a:rPr sz="2400" spc="-10" dirty="0">
                <a:solidFill>
                  <a:srgbClr val="404040"/>
                </a:solidFill>
                <a:cs typeface="Carlito"/>
              </a:rPr>
              <a:t>to </a:t>
            </a:r>
            <a:r>
              <a:rPr sz="2400" spc="-5" dirty="0">
                <a:solidFill>
                  <a:srgbClr val="404040"/>
                </a:solidFill>
                <a:cs typeface="Carlito"/>
              </a:rPr>
              <a:t>specific biogeochemical  </a:t>
            </a:r>
            <a:r>
              <a:rPr sz="2400" spc="-10" dirty="0">
                <a:solidFill>
                  <a:srgbClr val="404040"/>
                </a:solidFill>
                <a:cs typeface="Carlito"/>
              </a:rPr>
              <a:t>transformations </a:t>
            </a:r>
            <a:r>
              <a:rPr sz="2400" dirty="0">
                <a:solidFill>
                  <a:srgbClr val="404040"/>
                </a:solidFill>
                <a:cs typeface="Carlito"/>
              </a:rPr>
              <a:t>(e.g., S &amp; N</a:t>
            </a:r>
            <a:r>
              <a:rPr sz="2400" spc="-30" dirty="0">
                <a:solidFill>
                  <a:srgbClr val="404040"/>
                </a:solidFill>
                <a:cs typeface="Carlito"/>
              </a:rPr>
              <a:t> </a:t>
            </a:r>
            <a:r>
              <a:rPr sz="2400" spc="-5" dirty="0">
                <a:solidFill>
                  <a:srgbClr val="404040"/>
                </a:solidFill>
                <a:cs typeface="Carlito"/>
              </a:rPr>
              <a:t>cycles)</a:t>
            </a:r>
            <a:endParaRPr lang="en-US" sz="2400" spc="-5" dirty="0">
              <a:solidFill>
                <a:srgbClr val="404040"/>
              </a:solidFill>
              <a:cs typeface="Carlito"/>
            </a:endParaRPr>
          </a:p>
          <a:p>
            <a:pPr marL="626745" marR="5080" indent="-317500">
              <a:lnSpc>
                <a:spcPts val="2160"/>
              </a:lnSpc>
              <a:spcBef>
                <a:spcPts val="455"/>
              </a:spcBef>
              <a:buClr>
                <a:srgbClr val="D24717"/>
              </a:buClr>
              <a:buChar char="◦"/>
              <a:tabLst>
                <a:tab pos="626745" algn="l"/>
                <a:tab pos="627380" algn="l"/>
              </a:tabLst>
            </a:pPr>
            <a:endParaRPr sz="2400" dirty="0">
              <a:cs typeface="Carlito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D24717"/>
              </a:buClr>
              <a:buFont typeface="Carlito"/>
              <a:buChar char="◦"/>
            </a:pPr>
            <a:endParaRPr sz="2400" dirty="0">
              <a:cs typeface="Carlito"/>
            </a:endParaRPr>
          </a:p>
          <a:p>
            <a:pPr marL="626745" indent="-317500">
              <a:lnSpc>
                <a:spcPct val="100000"/>
              </a:lnSpc>
              <a:buClr>
                <a:srgbClr val="D24717"/>
              </a:buClr>
              <a:buChar char="◦"/>
              <a:tabLst>
                <a:tab pos="626745" algn="l"/>
                <a:tab pos="627380" algn="l"/>
              </a:tabLst>
            </a:pPr>
            <a:r>
              <a:rPr sz="2400" spc="-10" dirty="0">
                <a:solidFill>
                  <a:srgbClr val="404040"/>
                </a:solidFill>
                <a:cs typeface="Carlito"/>
              </a:rPr>
              <a:t>Proposed </a:t>
            </a:r>
            <a:r>
              <a:rPr sz="2400" dirty="0">
                <a:solidFill>
                  <a:srgbClr val="404040"/>
                </a:solidFill>
                <a:cs typeface="Carlito"/>
              </a:rPr>
              <a:t>concept of</a:t>
            </a:r>
            <a:r>
              <a:rPr sz="2400" spc="-30" dirty="0">
                <a:solidFill>
                  <a:srgbClr val="404040"/>
                </a:solidFill>
                <a:cs typeface="Carlito"/>
              </a:rPr>
              <a:t> </a:t>
            </a:r>
            <a:r>
              <a:rPr sz="2400" b="1" i="1" u="heavy" spc="-5" dirty="0">
                <a:solidFill>
                  <a:srgbClr val="C00000"/>
                </a:solidFill>
                <a:uFill>
                  <a:solidFill>
                    <a:srgbClr val="404040"/>
                  </a:solidFill>
                </a:uFill>
                <a:cs typeface="Carlito"/>
              </a:rPr>
              <a:t>chemolithotrophy</a:t>
            </a:r>
            <a:endParaRPr sz="2400" b="1" dirty="0">
              <a:solidFill>
                <a:srgbClr val="C00000"/>
              </a:solidFill>
              <a:cs typeface="Carlito"/>
            </a:endParaRPr>
          </a:p>
          <a:p>
            <a:pPr marL="1021080" lvl="1" indent="-254635">
              <a:lnSpc>
                <a:spcPct val="100000"/>
              </a:lnSpc>
              <a:spcBef>
                <a:spcPts val="395"/>
              </a:spcBef>
              <a:buClr>
                <a:srgbClr val="D24717"/>
              </a:buClr>
              <a:buChar char="◦"/>
              <a:tabLst>
                <a:tab pos="1021080" algn="l"/>
                <a:tab pos="1021715" algn="l"/>
              </a:tabLst>
            </a:pPr>
            <a:r>
              <a:rPr sz="2400" spc="-10" dirty="0">
                <a:solidFill>
                  <a:srgbClr val="404040"/>
                </a:solidFill>
                <a:cs typeface="Carlito"/>
              </a:rPr>
              <a:t>Oxidation </a:t>
            </a:r>
            <a:r>
              <a:rPr sz="2400" spc="-5" dirty="0">
                <a:solidFill>
                  <a:srgbClr val="404040"/>
                </a:solidFill>
                <a:cs typeface="Carlito"/>
              </a:rPr>
              <a:t>of </a:t>
            </a:r>
            <a:r>
              <a:rPr sz="2400" spc="-10" dirty="0">
                <a:solidFill>
                  <a:srgbClr val="404040"/>
                </a:solidFill>
                <a:cs typeface="Carlito"/>
              </a:rPr>
              <a:t>inorganic </a:t>
            </a:r>
            <a:r>
              <a:rPr sz="2400" spc="-5" dirty="0">
                <a:solidFill>
                  <a:srgbClr val="404040"/>
                </a:solidFill>
                <a:cs typeface="Carlito"/>
              </a:rPr>
              <a:t>compounds </a:t>
            </a:r>
            <a:r>
              <a:rPr sz="2400" spc="-15" dirty="0">
                <a:solidFill>
                  <a:srgbClr val="404040"/>
                </a:solidFill>
                <a:cs typeface="Carlito"/>
              </a:rPr>
              <a:t>linked </a:t>
            </a:r>
            <a:r>
              <a:rPr sz="2400" spc="-10" dirty="0">
                <a:solidFill>
                  <a:srgbClr val="404040"/>
                </a:solidFill>
                <a:cs typeface="Carlito"/>
              </a:rPr>
              <a:t>to </a:t>
            </a:r>
            <a:r>
              <a:rPr sz="2400" spc="-5" dirty="0">
                <a:solidFill>
                  <a:srgbClr val="404040"/>
                </a:solidFill>
                <a:cs typeface="Carlito"/>
              </a:rPr>
              <a:t>energy</a:t>
            </a:r>
            <a:r>
              <a:rPr sz="2400" spc="110" dirty="0">
                <a:solidFill>
                  <a:srgbClr val="404040"/>
                </a:solidFill>
                <a:cs typeface="Carlito"/>
              </a:rPr>
              <a:t> </a:t>
            </a:r>
            <a:r>
              <a:rPr sz="2400" spc="-10" dirty="0">
                <a:solidFill>
                  <a:srgbClr val="404040"/>
                </a:solidFill>
                <a:cs typeface="Carlito"/>
              </a:rPr>
              <a:t>conservation</a:t>
            </a:r>
            <a:endParaRPr sz="2400" dirty="0">
              <a:cs typeface="Carlito"/>
            </a:endParaRPr>
          </a:p>
        </p:txBody>
      </p:sp>
      <p:sp>
        <p:nvSpPr>
          <p:cNvPr id="6" name="object 2">
            <a:extLst>
              <a:ext uri="{FF2B5EF4-FFF2-40B4-BE49-F238E27FC236}">
                <a16:creationId xmlns:a16="http://schemas.microsoft.com/office/drawing/2014/main" id="{55695FD8-0417-DABD-10B7-53C7B5E4B7B6}"/>
              </a:ext>
            </a:extLst>
          </p:cNvPr>
          <p:cNvSpPr txBox="1">
            <a:spLocks/>
          </p:cNvSpPr>
          <p:nvPr/>
        </p:nvSpPr>
        <p:spPr>
          <a:xfrm>
            <a:off x="4090035" y="152400"/>
            <a:ext cx="4011929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lvl1pPr>
              <a:defRPr sz="2800" b="0" i="0">
                <a:solidFill>
                  <a:srgbClr val="404040"/>
                </a:solidFill>
                <a:latin typeface="Trebuchet MS"/>
                <a:ea typeface="+mj-ea"/>
                <a:cs typeface="Trebuchet MS"/>
              </a:defRPr>
            </a:lvl1pPr>
          </a:lstStyle>
          <a:p>
            <a:pPr marL="12700">
              <a:spcBef>
                <a:spcPts val="95"/>
              </a:spcBef>
            </a:pPr>
            <a:r>
              <a:rPr lang="en-US" b="1" kern="0" spc="-200">
                <a:solidFill>
                  <a:srgbClr val="FF0000"/>
                </a:solidFill>
                <a:latin typeface="+mn-lt"/>
              </a:rPr>
              <a:t>The</a:t>
            </a:r>
            <a:r>
              <a:rPr lang="en-US" b="1" kern="0" spc="-330">
                <a:solidFill>
                  <a:srgbClr val="FF0000"/>
                </a:solidFill>
                <a:latin typeface="+mn-lt"/>
              </a:rPr>
              <a:t> </a:t>
            </a:r>
            <a:r>
              <a:rPr lang="en-US" b="1" kern="0" spc="-165">
                <a:solidFill>
                  <a:srgbClr val="FF0000"/>
                </a:solidFill>
                <a:latin typeface="+mn-lt"/>
              </a:rPr>
              <a:t>rise</a:t>
            </a:r>
            <a:r>
              <a:rPr lang="en-US" b="1" kern="0" spc="-305">
                <a:solidFill>
                  <a:srgbClr val="FF0000"/>
                </a:solidFill>
                <a:latin typeface="+mn-lt"/>
              </a:rPr>
              <a:t> </a:t>
            </a:r>
            <a:r>
              <a:rPr lang="en-US" b="1" kern="0" spc="-145">
                <a:solidFill>
                  <a:srgbClr val="FF0000"/>
                </a:solidFill>
                <a:latin typeface="+mn-lt"/>
              </a:rPr>
              <a:t>of</a:t>
            </a:r>
            <a:r>
              <a:rPr lang="en-US" b="1" kern="0" spc="-320">
                <a:solidFill>
                  <a:srgbClr val="FF0000"/>
                </a:solidFill>
                <a:latin typeface="+mn-lt"/>
              </a:rPr>
              <a:t> </a:t>
            </a:r>
            <a:r>
              <a:rPr lang="en-US" b="1" kern="0" spc="-200">
                <a:solidFill>
                  <a:srgbClr val="FF0000"/>
                </a:solidFill>
                <a:latin typeface="+mn-lt"/>
              </a:rPr>
              <a:t>microbial</a:t>
            </a:r>
            <a:r>
              <a:rPr lang="en-US" b="1" kern="0" spc="-330">
                <a:solidFill>
                  <a:srgbClr val="FF0000"/>
                </a:solidFill>
                <a:latin typeface="+mn-lt"/>
              </a:rPr>
              <a:t> </a:t>
            </a:r>
            <a:r>
              <a:rPr lang="en-US" b="1" kern="0" spc="-200">
                <a:solidFill>
                  <a:srgbClr val="FF0000"/>
                </a:solidFill>
                <a:latin typeface="+mn-lt"/>
              </a:rPr>
              <a:t>diversity</a:t>
            </a:r>
            <a:endParaRPr lang="en-US" b="1" kern="0" spc="-200" dirty="0">
              <a:solidFill>
                <a:srgbClr val="FF0000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1401043" y="6230111"/>
            <a:ext cx="457200" cy="457200"/>
            <a:chOff x="11401043" y="6230111"/>
            <a:chExt cx="457200" cy="457200"/>
          </a:xfrm>
        </p:grpSpPr>
        <p:sp>
          <p:nvSpPr>
            <p:cNvPr id="3" name="object 3"/>
            <p:cNvSpPr/>
            <p:nvPr/>
          </p:nvSpPr>
          <p:spPr>
            <a:xfrm>
              <a:off x="11401043" y="6230111"/>
              <a:ext cx="457200" cy="4572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1431523" y="6259067"/>
              <a:ext cx="398145" cy="399415"/>
            </a:xfrm>
            <a:custGeom>
              <a:avLst/>
              <a:gdLst/>
              <a:ahLst/>
              <a:cxnLst/>
              <a:rect l="l" t="t" r="r" b="b"/>
              <a:pathLst>
                <a:path w="398145" h="399415">
                  <a:moveTo>
                    <a:pt x="0" y="199643"/>
                  </a:moveTo>
                  <a:lnTo>
                    <a:pt x="5251" y="153867"/>
                  </a:lnTo>
                  <a:lnTo>
                    <a:pt x="20211" y="111845"/>
                  </a:lnTo>
                  <a:lnTo>
                    <a:pt x="43687" y="74776"/>
                  </a:lnTo>
                  <a:lnTo>
                    <a:pt x="74484" y="43859"/>
                  </a:lnTo>
                  <a:lnTo>
                    <a:pt x="111411" y="20291"/>
                  </a:lnTo>
                  <a:lnTo>
                    <a:pt x="153275" y="5272"/>
                  </a:lnTo>
                  <a:lnTo>
                    <a:pt x="198881" y="0"/>
                  </a:lnTo>
                  <a:lnTo>
                    <a:pt x="244488" y="5272"/>
                  </a:lnTo>
                  <a:lnTo>
                    <a:pt x="286352" y="20291"/>
                  </a:lnTo>
                  <a:lnTo>
                    <a:pt x="323279" y="43859"/>
                  </a:lnTo>
                  <a:lnTo>
                    <a:pt x="354076" y="74776"/>
                  </a:lnTo>
                  <a:lnTo>
                    <a:pt x="377552" y="111845"/>
                  </a:lnTo>
                  <a:lnTo>
                    <a:pt x="392512" y="153867"/>
                  </a:lnTo>
                  <a:lnTo>
                    <a:pt x="397764" y="199643"/>
                  </a:lnTo>
                  <a:lnTo>
                    <a:pt x="392512" y="245420"/>
                  </a:lnTo>
                  <a:lnTo>
                    <a:pt x="377552" y="287442"/>
                  </a:lnTo>
                  <a:lnTo>
                    <a:pt x="354076" y="324511"/>
                  </a:lnTo>
                  <a:lnTo>
                    <a:pt x="323279" y="355428"/>
                  </a:lnTo>
                  <a:lnTo>
                    <a:pt x="286352" y="378996"/>
                  </a:lnTo>
                  <a:lnTo>
                    <a:pt x="244488" y="394015"/>
                  </a:lnTo>
                  <a:lnTo>
                    <a:pt x="198881" y="399287"/>
                  </a:lnTo>
                  <a:lnTo>
                    <a:pt x="153275" y="394015"/>
                  </a:lnTo>
                  <a:lnTo>
                    <a:pt x="111411" y="378996"/>
                  </a:lnTo>
                  <a:lnTo>
                    <a:pt x="74484" y="355428"/>
                  </a:lnTo>
                  <a:lnTo>
                    <a:pt x="43687" y="324511"/>
                  </a:lnTo>
                  <a:lnTo>
                    <a:pt x="20211" y="287442"/>
                  </a:lnTo>
                  <a:lnTo>
                    <a:pt x="5251" y="245420"/>
                  </a:lnTo>
                  <a:lnTo>
                    <a:pt x="0" y="199643"/>
                  </a:lnTo>
                  <a:close/>
                </a:path>
              </a:pathLst>
            </a:custGeom>
            <a:ln w="1219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11581892" y="6329883"/>
            <a:ext cx="10160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180" dirty="0">
                <a:solidFill>
                  <a:srgbClr val="FFFFFF"/>
                </a:solidFill>
                <a:latin typeface="Arial"/>
                <a:cs typeface="Arial"/>
              </a:rPr>
              <a:t>6</a:t>
            </a:r>
            <a:endParaRPr sz="1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45819" y="755904"/>
            <a:ext cx="1472565" cy="646430"/>
          </a:xfrm>
          <a:prstGeom prst="rect">
            <a:avLst/>
          </a:prstGeom>
          <a:ln w="12191">
            <a:solidFill>
              <a:srgbClr val="855D5D"/>
            </a:solidFill>
          </a:ln>
        </p:spPr>
        <p:txBody>
          <a:bodyPr vert="horz" wrap="square" lIns="0" tIns="38100" rIns="0" bIns="0" rtlCol="0">
            <a:spAutoFit/>
          </a:bodyPr>
          <a:lstStyle/>
          <a:p>
            <a:pPr marL="91440" marR="542925">
              <a:lnSpc>
                <a:spcPct val="100000"/>
              </a:lnSpc>
              <a:spcBef>
                <a:spcPts val="300"/>
              </a:spcBef>
            </a:pPr>
            <a:r>
              <a:rPr sz="1800" b="1" spc="50" dirty="0">
                <a:latin typeface="Georgia"/>
                <a:cs typeface="Georgia"/>
              </a:rPr>
              <a:t>C</a:t>
            </a:r>
            <a:r>
              <a:rPr sz="1800" b="1" spc="30" dirty="0">
                <a:latin typeface="Georgia"/>
                <a:cs typeface="Georgia"/>
              </a:rPr>
              <a:t>a</a:t>
            </a:r>
            <a:r>
              <a:rPr sz="1800" b="1" spc="-85" dirty="0">
                <a:latin typeface="Georgia"/>
                <a:cs typeface="Georgia"/>
              </a:rPr>
              <a:t>rbon  </a:t>
            </a:r>
            <a:r>
              <a:rPr sz="1800" b="1" spc="-55" dirty="0">
                <a:latin typeface="Georgia"/>
                <a:cs typeface="Georgia"/>
              </a:rPr>
              <a:t>source</a:t>
            </a:r>
            <a:endParaRPr sz="1800">
              <a:latin typeface="Georgia"/>
              <a:cs typeface="Georgi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411467" y="545591"/>
            <a:ext cx="788035" cy="368935"/>
          </a:xfrm>
          <a:prstGeom prst="rect">
            <a:avLst/>
          </a:prstGeom>
          <a:ln w="12192">
            <a:solidFill>
              <a:srgbClr val="918485"/>
            </a:solidFill>
          </a:ln>
        </p:spPr>
        <p:txBody>
          <a:bodyPr vert="horz" wrap="square" lIns="0" tIns="37465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295"/>
              </a:spcBef>
            </a:pPr>
            <a:r>
              <a:rPr sz="1800" spc="25" dirty="0">
                <a:latin typeface="Arial"/>
                <a:cs typeface="Arial"/>
              </a:rPr>
              <a:t>CO</a:t>
            </a:r>
            <a:r>
              <a:rPr sz="1800" spc="37" baseline="-25462" dirty="0">
                <a:latin typeface="Arial"/>
                <a:cs typeface="Arial"/>
              </a:rPr>
              <a:t>2</a:t>
            </a:r>
            <a:endParaRPr sz="1800" baseline="-25462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773423" y="545591"/>
            <a:ext cx="1556385" cy="368935"/>
          </a:xfrm>
          <a:prstGeom prst="rect">
            <a:avLst/>
          </a:prstGeom>
          <a:ln w="12192">
            <a:solidFill>
              <a:srgbClr val="855D5D"/>
            </a:solidFill>
          </a:ln>
        </p:spPr>
        <p:txBody>
          <a:bodyPr vert="horz" wrap="square" lIns="0" tIns="37465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295"/>
              </a:spcBef>
            </a:pPr>
            <a:r>
              <a:rPr sz="1800" spc="30" dirty="0">
                <a:latin typeface="Arial"/>
                <a:cs typeface="Arial"/>
              </a:rPr>
              <a:t>Autotrophs</a:t>
            </a:r>
            <a:endParaRPr sz="18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730752" y="1263396"/>
            <a:ext cx="1661160" cy="368935"/>
          </a:xfrm>
          <a:prstGeom prst="rect">
            <a:avLst/>
          </a:prstGeom>
          <a:ln w="12192">
            <a:solidFill>
              <a:srgbClr val="855D5D"/>
            </a:solidFill>
          </a:ln>
        </p:spPr>
        <p:txBody>
          <a:bodyPr vert="horz" wrap="square" lIns="0" tIns="38100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300"/>
              </a:spcBef>
            </a:pPr>
            <a:r>
              <a:rPr sz="1800" spc="30" dirty="0">
                <a:latin typeface="Arial"/>
                <a:cs typeface="Arial"/>
              </a:rPr>
              <a:t>Heterotrophs</a:t>
            </a:r>
            <a:endParaRPr sz="18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405371" y="1263396"/>
            <a:ext cx="5445760" cy="368935"/>
          </a:xfrm>
          <a:prstGeom prst="rect">
            <a:avLst/>
          </a:prstGeom>
          <a:ln w="12192">
            <a:solidFill>
              <a:srgbClr val="855D5D"/>
            </a:solidFill>
          </a:ln>
        </p:spPr>
        <p:txBody>
          <a:bodyPr vert="horz" wrap="square" lIns="0" tIns="38100" rIns="0" bIns="0" rtlCol="0">
            <a:spAutoFit/>
          </a:bodyPr>
          <a:lstStyle/>
          <a:p>
            <a:pPr marL="92710">
              <a:lnSpc>
                <a:spcPct val="100000"/>
              </a:lnSpc>
              <a:spcBef>
                <a:spcPts val="300"/>
              </a:spcBef>
            </a:pPr>
            <a:r>
              <a:rPr sz="1800" spc="20" dirty="0">
                <a:latin typeface="Arial"/>
                <a:cs typeface="Arial"/>
              </a:rPr>
              <a:t>Reduced</a:t>
            </a:r>
            <a:r>
              <a:rPr sz="1800" spc="-50" dirty="0">
                <a:latin typeface="Arial"/>
                <a:cs typeface="Arial"/>
              </a:rPr>
              <a:t> </a:t>
            </a:r>
            <a:r>
              <a:rPr sz="1800" spc="50" dirty="0">
                <a:latin typeface="Arial"/>
                <a:cs typeface="Arial"/>
              </a:rPr>
              <a:t>organic</a:t>
            </a:r>
            <a:r>
              <a:rPr sz="1800" spc="-70" dirty="0">
                <a:latin typeface="Arial"/>
                <a:cs typeface="Arial"/>
              </a:rPr>
              <a:t> </a:t>
            </a:r>
            <a:r>
              <a:rPr sz="1800" spc="50" dirty="0">
                <a:latin typeface="Arial"/>
                <a:cs typeface="Arial"/>
              </a:rPr>
              <a:t>molecule</a:t>
            </a:r>
            <a:r>
              <a:rPr sz="1800" spc="-30" dirty="0">
                <a:latin typeface="Arial"/>
                <a:cs typeface="Arial"/>
              </a:rPr>
              <a:t> </a:t>
            </a:r>
            <a:r>
              <a:rPr sz="1800" spc="45" dirty="0">
                <a:latin typeface="Arial"/>
                <a:cs typeface="Arial"/>
              </a:rPr>
              <a:t>from</a:t>
            </a:r>
            <a:r>
              <a:rPr sz="1800" spc="-50" dirty="0">
                <a:latin typeface="Arial"/>
                <a:cs typeface="Arial"/>
              </a:rPr>
              <a:t> </a:t>
            </a:r>
            <a:r>
              <a:rPr sz="1800" spc="50" dirty="0">
                <a:latin typeface="Arial"/>
                <a:cs typeface="Arial"/>
              </a:rPr>
              <a:t>other</a:t>
            </a:r>
            <a:r>
              <a:rPr sz="1800" spc="-40" dirty="0">
                <a:latin typeface="Arial"/>
                <a:cs typeface="Arial"/>
              </a:rPr>
              <a:t> </a:t>
            </a:r>
            <a:r>
              <a:rPr sz="1800" spc="25" dirty="0">
                <a:latin typeface="Arial"/>
                <a:cs typeface="Arial"/>
              </a:rPr>
              <a:t>organisms</a:t>
            </a:r>
            <a:endParaRPr sz="18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2590546" y="602360"/>
            <a:ext cx="930910" cy="847725"/>
          </a:xfrm>
          <a:custGeom>
            <a:avLst/>
            <a:gdLst/>
            <a:ahLst/>
            <a:cxnLst/>
            <a:rect l="l" t="t" r="r" b="b"/>
            <a:pathLst>
              <a:path w="930910" h="847725">
                <a:moveTo>
                  <a:pt x="852551" y="846201"/>
                </a:moveTo>
                <a:lnTo>
                  <a:pt x="838301" y="827786"/>
                </a:lnTo>
                <a:lnTo>
                  <a:pt x="793115" y="769366"/>
                </a:lnTo>
                <a:lnTo>
                  <a:pt x="780542" y="795451"/>
                </a:lnTo>
                <a:lnTo>
                  <a:pt x="18034" y="427736"/>
                </a:lnTo>
                <a:lnTo>
                  <a:pt x="5334" y="453898"/>
                </a:lnTo>
                <a:lnTo>
                  <a:pt x="767981" y="821499"/>
                </a:lnTo>
                <a:lnTo>
                  <a:pt x="755396" y="847598"/>
                </a:lnTo>
                <a:lnTo>
                  <a:pt x="852551" y="846201"/>
                </a:lnTo>
                <a:close/>
              </a:path>
              <a:path w="930910" h="847725">
                <a:moveTo>
                  <a:pt x="930529" y="6477"/>
                </a:moveTo>
                <a:lnTo>
                  <a:pt x="833628" y="0"/>
                </a:lnTo>
                <a:lnTo>
                  <a:pt x="844778" y="26682"/>
                </a:lnTo>
                <a:lnTo>
                  <a:pt x="0" y="380492"/>
                </a:lnTo>
                <a:lnTo>
                  <a:pt x="11176" y="407289"/>
                </a:lnTo>
                <a:lnTo>
                  <a:pt x="855941" y="53352"/>
                </a:lnTo>
                <a:lnTo>
                  <a:pt x="867156" y="80137"/>
                </a:lnTo>
                <a:lnTo>
                  <a:pt x="917956" y="21082"/>
                </a:lnTo>
                <a:lnTo>
                  <a:pt x="930529" y="6477"/>
                </a:lnTo>
                <a:close/>
              </a:path>
            </a:pathLst>
          </a:custGeom>
          <a:solidFill>
            <a:srgbClr val="D247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697092" y="715772"/>
            <a:ext cx="557530" cy="86995"/>
          </a:xfrm>
          <a:custGeom>
            <a:avLst/>
            <a:gdLst/>
            <a:ahLst/>
            <a:cxnLst/>
            <a:rect l="l" t="t" r="r" b="b"/>
            <a:pathLst>
              <a:path w="557529" h="86995">
                <a:moveTo>
                  <a:pt x="530617" y="28448"/>
                </a:moveTo>
                <a:lnTo>
                  <a:pt x="484632" y="28448"/>
                </a:lnTo>
                <a:lnTo>
                  <a:pt x="485521" y="57403"/>
                </a:lnTo>
                <a:lnTo>
                  <a:pt x="471000" y="57818"/>
                </a:lnTo>
                <a:lnTo>
                  <a:pt x="471805" y="86740"/>
                </a:lnTo>
                <a:lnTo>
                  <a:pt x="557403" y="40893"/>
                </a:lnTo>
                <a:lnTo>
                  <a:pt x="530617" y="28448"/>
                </a:lnTo>
                <a:close/>
              </a:path>
              <a:path w="557529" h="86995">
                <a:moveTo>
                  <a:pt x="470194" y="28860"/>
                </a:moveTo>
                <a:lnTo>
                  <a:pt x="0" y="42290"/>
                </a:lnTo>
                <a:lnTo>
                  <a:pt x="762" y="71247"/>
                </a:lnTo>
                <a:lnTo>
                  <a:pt x="471000" y="57818"/>
                </a:lnTo>
                <a:lnTo>
                  <a:pt x="470194" y="28860"/>
                </a:lnTo>
                <a:close/>
              </a:path>
              <a:path w="557529" h="86995">
                <a:moveTo>
                  <a:pt x="484632" y="28448"/>
                </a:moveTo>
                <a:lnTo>
                  <a:pt x="470194" y="28860"/>
                </a:lnTo>
                <a:lnTo>
                  <a:pt x="471000" y="57818"/>
                </a:lnTo>
                <a:lnTo>
                  <a:pt x="485521" y="57403"/>
                </a:lnTo>
                <a:lnTo>
                  <a:pt x="484632" y="28448"/>
                </a:lnTo>
                <a:close/>
              </a:path>
              <a:path w="557529" h="86995">
                <a:moveTo>
                  <a:pt x="469392" y="0"/>
                </a:moveTo>
                <a:lnTo>
                  <a:pt x="470194" y="28860"/>
                </a:lnTo>
                <a:lnTo>
                  <a:pt x="484632" y="28448"/>
                </a:lnTo>
                <a:lnTo>
                  <a:pt x="530617" y="28448"/>
                </a:lnTo>
                <a:lnTo>
                  <a:pt x="469392" y="0"/>
                </a:lnTo>
                <a:close/>
              </a:path>
            </a:pathLst>
          </a:custGeom>
          <a:solidFill>
            <a:srgbClr val="D247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697473" y="1405127"/>
            <a:ext cx="631190" cy="86995"/>
          </a:xfrm>
          <a:custGeom>
            <a:avLst/>
            <a:gdLst/>
            <a:ahLst/>
            <a:cxnLst/>
            <a:rect l="l" t="t" r="r" b="b"/>
            <a:pathLst>
              <a:path w="631189" h="86994">
                <a:moveTo>
                  <a:pt x="543813" y="0"/>
                </a:moveTo>
                <a:lnTo>
                  <a:pt x="543813" y="86868"/>
                </a:lnTo>
                <a:lnTo>
                  <a:pt x="601726" y="57912"/>
                </a:lnTo>
                <a:lnTo>
                  <a:pt x="558291" y="57912"/>
                </a:lnTo>
                <a:lnTo>
                  <a:pt x="558291" y="28956"/>
                </a:lnTo>
                <a:lnTo>
                  <a:pt x="601726" y="28956"/>
                </a:lnTo>
                <a:lnTo>
                  <a:pt x="543813" y="0"/>
                </a:lnTo>
                <a:close/>
              </a:path>
              <a:path w="631189" h="86994">
                <a:moveTo>
                  <a:pt x="543813" y="28956"/>
                </a:moveTo>
                <a:lnTo>
                  <a:pt x="0" y="28956"/>
                </a:lnTo>
                <a:lnTo>
                  <a:pt x="0" y="57912"/>
                </a:lnTo>
                <a:lnTo>
                  <a:pt x="543813" y="57912"/>
                </a:lnTo>
                <a:lnTo>
                  <a:pt x="543813" y="28956"/>
                </a:lnTo>
                <a:close/>
              </a:path>
              <a:path w="631189" h="86994">
                <a:moveTo>
                  <a:pt x="601726" y="28956"/>
                </a:moveTo>
                <a:lnTo>
                  <a:pt x="558291" y="28956"/>
                </a:lnTo>
                <a:lnTo>
                  <a:pt x="558291" y="57912"/>
                </a:lnTo>
                <a:lnTo>
                  <a:pt x="601726" y="57912"/>
                </a:lnTo>
                <a:lnTo>
                  <a:pt x="630681" y="43434"/>
                </a:lnTo>
                <a:lnTo>
                  <a:pt x="601726" y="28956"/>
                </a:lnTo>
                <a:close/>
              </a:path>
            </a:pathLst>
          </a:custGeom>
          <a:solidFill>
            <a:srgbClr val="D247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893063" y="2612135"/>
            <a:ext cx="1335405" cy="646430"/>
          </a:xfrm>
          <a:prstGeom prst="rect">
            <a:avLst/>
          </a:prstGeom>
          <a:ln w="12191">
            <a:solidFill>
              <a:srgbClr val="000000"/>
            </a:solidFill>
          </a:ln>
        </p:spPr>
        <p:txBody>
          <a:bodyPr vert="horz" wrap="square" lIns="0" tIns="38735" rIns="0" bIns="0" rtlCol="0">
            <a:spAutoFit/>
          </a:bodyPr>
          <a:lstStyle/>
          <a:p>
            <a:pPr marL="91440" marR="426084">
              <a:lnSpc>
                <a:spcPct val="100000"/>
              </a:lnSpc>
              <a:spcBef>
                <a:spcPts val="305"/>
              </a:spcBef>
            </a:pPr>
            <a:r>
              <a:rPr sz="1800" b="1" spc="-110" dirty="0">
                <a:latin typeface="Georgia"/>
                <a:cs typeface="Georgia"/>
              </a:rPr>
              <a:t>E</a:t>
            </a:r>
            <a:r>
              <a:rPr sz="1800" b="1" spc="-100" dirty="0">
                <a:latin typeface="Georgia"/>
                <a:cs typeface="Georgia"/>
              </a:rPr>
              <a:t>n</a:t>
            </a:r>
            <a:r>
              <a:rPr sz="1800" b="1" spc="-20" dirty="0">
                <a:latin typeface="Georgia"/>
                <a:cs typeface="Georgia"/>
              </a:rPr>
              <a:t>er</a:t>
            </a:r>
            <a:r>
              <a:rPr sz="1800" b="1" spc="-10" dirty="0">
                <a:latin typeface="Georgia"/>
                <a:cs typeface="Georgia"/>
              </a:rPr>
              <a:t>g</a:t>
            </a:r>
            <a:r>
              <a:rPr sz="1800" b="1" spc="35" dirty="0">
                <a:latin typeface="Georgia"/>
                <a:cs typeface="Georgia"/>
              </a:rPr>
              <a:t>y  </a:t>
            </a:r>
            <a:r>
              <a:rPr sz="1800" b="1" spc="-50" dirty="0">
                <a:latin typeface="Georgia"/>
                <a:cs typeface="Georgia"/>
              </a:rPr>
              <a:t>source</a:t>
            </a:r>
            <a:endParaRPr sz="1800">
              <a:latin typeface="Georgia"/>
              <a:cs typeface="Georgi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730752" y="2407920"/>
            <a:ext cx="1807845" cy="368935"/>
          </a:xfrm>
          <a:prstGeom prst="rect">
            <a:avLst/>
          </a:prstGeom>
          <a:ln w="12192">
            <a:solidFill>
              <a:srgbClr val="9B2C1F"/>
            </a:solidFill>
          </a:ln>
        </p:spPr>
        <p:txBody>
          <a:bodyPr vert="horz" wrap="square" lIns="0" tIns="38735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305"/>
              </a:spcBef>
            </a:pPr>
            <a:r>
              <a:rPr sz="1800" spc="10" dirty="0">
                <a:latin typeface="Arial"/>
                <a:cs typeface="Arial"/>
              </a:rPr>
              <a:t>Phototrophs</a:t>
            </a:r>
            <a:endParaRPr sz="18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411467" y="2407920"/>
            <a:ext cx="788035" cy="368935"/>
          </a:xfrm>
          <a:prstGeom prst="rect">
            <a:avLst/>
          </a:prstGeom>
          <a:ln w="12192">
            <a:solidFill>
              <a:srgbClr val="9B2C1F"/>
            </a:solidFill>
          </a:ln>
        </p:spPr>
        <p:txBody>
          <a:bodyPr vert="horz" wrap="square" lIns="0" tIns="38735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305"/>
              </a:spcBef>
            </a:pPr>
            <a:r>
              <a:rPr sz="1800" spc="50" dirty="0">
                <a:latin typeface="Arial"/>
                <a:cs typeface="Arial"/>
              </a:rPr>
              <a:t>Light</a:t>
            </a:r>
            <a:endParaRPr sz="18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720084" y="3284220"/>
            <a:ext cx="1788160" cy="370840"/>
          </a:xfrm>
          <a:prstGeom prst="rect">
            <a:avLst/>
          </a:prstGeom>
          <a:ln w="12192">
            <a:solidFill>
              <a:srgbClr val="9B2C1F"/>
            </a:solidFill>
          </a:ln>
        </p:spPr>
        <p:txBody>
          <a:bodyPr vert="horz" wrap="square" lIns="0" tIns="39370" rIns="0" bIns="0" rtlCol="0">
            <a:spAutoFit/>
          </a:bodyPr>
          <a:lstStyle/>
          <a:p>
            <a:pPr marL="92710">
              <a:lnSpc>
                <a:spcPct val="100000"/>
              </a:lnSpc>
              <a:spcBef>
                <a:spcPts val="310"/>
              </a:spcBef>
            </a:pPr>
            <a:r>
              <a:rPr sz="1800" spc="35" dirty="0">
                <a:latin typeface="Arial"/>
                <a:cs typeface="Arial"/>
              </a:rPr>
              <a:t>Chemotrophs</a:t>
            </a:r>
            <a:endParaRPr sz="18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400800" y="3276600"/>
            <a:ext cx="3037840" cy="646430"/>
          </a:xfrm>
          <a:prstGeom prst="rect">
            <a:avLst/>
          </a:prstGeom>
          <a:ln w="12192">
            <a:solidFill>
              <a:srgbClr val="9B2C1F"/>
            </a:solidFill>
          </a:ln>
        </p:spPr>
        <p:txBody>
          <a:bodyPr vert="horz" wrap="square" lIns="0" tIns="38100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300"/>
              </a:spcBef>
            </a:pPr>
            <a:r>
              <a:rPr sz="1800" spc="60" dirty="0">
                <a:latin typeface="Arial"/>
                <a:cs typeface="Arial"/>
              </a:rPr>
              <a:t>Oxidation </a:t>
            </a:r>
            <a:r>
              <a:rPr sz="1800" spc="25" dirty="0">
                <a:latin typeface="Arial"/>
                <a:cs typeface="Arial"/>
              </a:rPr>
              <a:t>of </a:t>
            </a:r>
            <a:r>
              <a:rPr sz="1800" spc="50" dirty="0">
                <a:latin typeface="Arial"/>
                <a:cs typeface="Arial"/>
              </a:rPr>
              <a:t>organic</a:t>
            </a:r>
            <a:r>
              <a:rPr sz="1800" spc="-290" dirty="0">
                <a:latin typeface="Arial"/>
                <a:cs typeface="Arial"/>
              </a:rPr>
              <a:t> </a:t>
            </a:r>
            <a:r>
              <a:rPr sz="1800" spc="35" dirty="0">
                <a:latin typeface="Arial"/>
                <a:cs typeface="Arial"/>
              </a:rPr>
              <a:t>and</a:t>
            </a:r>
            <a:endParaRPr sz="1800">
              <a:latin typeface="Arial"/>
              <a:cs typeface="Arial"/>
            </a:endParaRPr>
          </a:p>
          <a:p>
            <a:pPr marL="92075">
              <a:lnSpc>
                <a:spcPct val="100000"/>
              </a:lnSpc>
            </a:pPr>
            <a:r>
              <a:rPr sz="1800" spc="45" dirty="0">
                <a:latin typeface="Arial"/>
                <a:cs typeface="Arial"/>
              </a:rPr>
              <a:t>nonorganic</a:t>
            </a:r>
            <a:r>
              <a:rPr sz="1800" spc="-65" dirty="0">
                <a:latin typeface="Arial"/>
                <a:cs typeface="Arial"/>
              </a:rPr>
              <a:t> </a:t>
            </a:r>
            <a:r>
              <a:rPr sz="1800" spc="50" dirty="0">
                <a:latin typeface="Arial"/>
                <a:cs typeface="Arial"/>
              </a:rPr>
              <a:t>molecule</a:t>
            </a:r>
            <a:endParaRPr sz="1800">
              <a:latin typeface="Arial"/>
              <a:cs typeface="Arial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2463927" y="2624327"/>
            <a:ext cx="1204595" cy="845819"/>
          </a:xfrm>
          <a:custGeom>
            <a:avLst/>
            <a:gdLst/>
            <a:ahLst/>
            <a:cxnLst/>
            <a:rect l="l" t="t" r="r" b="b"/>
            <a:pathLst>
              <a:path w="1204595" h="845820">
                <a:moveTo>
                  <a:pt x="1184402" y="845693"/>
                </a:moveTo>
                <a:lnTo>
                  <a:pt x="1168844" y="822325"/>
                </a:lnTo>
                <a:lnTo>
                  <a:pt x="1130554" y="764794"/>
                </a:lnTo>
                <a:lnTo>
                  <a:pt x="1116139" y="789965"/>
                </a:lnTo>
                <a:lnTo>
                  <a:pt x="14478" y="160401"/>
                </a:lnTo>
                <a:lnTo>
                  <a:pt x="0" y="185547"/>
                </a:lnTo>
                <a:lnTo>
                  <a:pt x="1101763" y="815098"/>
                </a:lnTo>
                <a:lnTo>
                  <a:pt x="1087374" y="840232"/>
                </a:lnTo>
                <a:lnTo>
                  <a:pt x="1184402" y="845693"/>
                </a:lnTo>
                <a:close/>
              </a:path>
              <a:path w="1204595" h="845820">
                <a:moveTo>
                  <a:pt x="1204468" y="34290"/>
                </a:moveTo>
                <a:lnTo>
                  <a:pt x="1185964" y="27305"/>
                </a:lnTo>
                <a:lnTo>
                  <a:pt x="1113663" y="0"/>
                </a:lnTo>
                <a:lnTo>
                  <a:pt x="1116622" y="28803"/>
                </a:lnTo>
                <a:lnTo>
                  <a:pt x="46863" y="139065"/>
                </a:lnTo>
                <a:lnTo>
                  <a:pt x="49911" y="167894"/>
                </a:lnTo>
                <a:lnTo>
                  <a:pt x="1119593" y="57619"/>
                </a:lnTo>
                <a:lnTo>
                  <a:pt x="1122553" y="86360"/>
                </a:lnTo>
                <a:lnTo>
                  <a:pt x="1204468" y="34290"/>
                </a:lnTo>
                <a:close/>
              </a:path>
            </a:pathLst>
          </a:custGeom>
          <a:solidFill>
            <a:srgbClr val="D247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823965" y="2549651"/>
            <a:ext cx="504825" cy="86995"/>
          </a:xfrm>
          <a:custGeom>
            <a:avLst/>
            <a:gdLst/>
            <a:ahLst/>
            <a:cxnLst/>
            <a:rect l="l" t="t" r="r" b="b"/>
            <a:pathLst>
              <a:path w="504825" h="86994">
                <a:moveTo>
                  <a:pt x="417575" y="0"/>
                </a:moveTo>
                <a:lnTo>
                  <a:pt x="417575" y="86868"/>
                </a:lnTo>
                <a:lnTo>
                  <a:pt x="475488" y="57912"/>
                </a:lnTo>
                <a:lnTo>
                  <a:pt x="432054" y="57912"/>
                </a:lnTo>
                <a:lnTo>
                  <a:pt x="432054" y="28956"/>
                </a:lnTo>
                <a:lnTo>
                  <a:pt x="475488" y="28956"/>
                </a:lnTo>
                <a:lnTo>
                  <a:pt x="417575" y="0"/>
                </a:lnTo>
                <a:close/>
              </a:path>
              <a:path w="504825" h="86994">
                <a:moveTo>
                  <a:pt x="417575" y="28956"/>
                </a:moveTo>
                <a:lnTo>
                  <a:pt x="0" y="28956"/>
                </a:lnTo>
                <a:lnTo>
                  <a:pt x="0" y="57912"/>
                </a:lnTo>
                <a:lnTo>
                  <a:pt x="417575" y="57912"/>
                </a:lnTo>
                <a:lnTo>
                  <a:pt x="417575" y="28956"/>
                </a:lnTo>
                <a:close/>
              </a:path>
              <a:path w="504825" h="86994">
                <a:moveTo>
                  <a:pt x="475488" y="28956"/>
                </a:moveTo>
                <a:lnTo>
                  <a:pt x="432054" y="28956"/>
                </a:lnTo>
                <a:lnTo>
                  <a:pt x="432054" y="57912"/>
                </a:lnTo>
                <a:lnTo>
                  <a:pt x="475488" y="57912"/>
                </a:lnTo>
                <a:lnTo>
                  <a:pt x="504444" y="43434"/>
                </a:lnTo>
                <a:lnTo>
                  <a:pt x="475488" y="28956"/>
                </a:lnTo>
                <a:close/>
              </a:path>
            </a:pathLst>
          </a:custGeom>
          <a:solidFill>
            <a:srgbClr val="D247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697473" y="3425952"/>
            <a:ext cx="557530" cy="86995"/>
          </a:xfrm>
          <a:custGeom>
            <a:avLst/>
            <a:gdLst/>
            <a:ahLst/>
            <a:cxnLst/>
            <a:rect l="l" t="t" r="r" b="b"/>
            <a:pathLst>
              <a:path w="557529" h="86995">
                <a:moveTo>
                  <a:pt x="470153" y="0"/>
                </a:moveTo>
                <a:lnTo>
                  <a:pt x="470153" y="86868"/>
                </a:lnTo>
                <a:lnTo>
                  <a:pt x="528066" y="57912"/>
                </a:lnTo>
                <a:lnTo>
                  <a:pt x="484631" y="57912"/>
                </a:lnTo>
                <a:lnTo>
                  <a:pt x="484631" y="28956"/>
                </a:lnTo>
                <a:lnTo>
                  <a:pt x="528066" y="28956"/>
                </a:lnTo>
                <a:lnTo>
                  <a:pt x="470153" y="0"/>
                </a:lnTo>
                <a:close/>
              </a:path>
              <a:path w="557529" h="86995">
                <a:moveTo>
                  <a:pt x="470153" y="28956"/>
                </a:moveTo>
                <a:lnTo>
                  <a:pt x="0" y="28956"/>
                </a:lnTo>
                <a:lnTo>
                  <a:pt x="0" y="57912"/>
                </a:lnTo>
                <a:lnTo>
                  <a:pt x="470153" y="57912"/>
                </a:lnTo>
                <a:lnTo>
                  <a:pt x="470153" y="28956"/>
                </a:lnTo>
                <a:close/>
              </a:path>
              <a:path w="557529" h="86995">
                <a:moveTo>
                  <a:pt x="528066" y="28956"/>
                </a:moveTo>
                <a:lnTo>
                  <a:pt x="484631" y="28956"/>
                </a:lnTo>
                <a:lnTo>
                  <a:pt x="484631" y="57912"/>
                </a:lnTo>
                <a:lnTo>
                  <a:pt x="528066" y="57912"/>
                </a:lnTo>
                <a:lnTo>
                  <a:pt x="557022" y="43434"/>
                </a:lnTo>
                <a:lnTo>
                  <a:pt x="528066" y="28956"/>
                </a:lnTo>
                <a:close/>
              </a:path>
            </a:pathLst>
          </a:custGeom>
          <a:solidFill>
            <a:srgbClr val="D247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804672" y="4986528"/>
            <a:ext cx="1513840" cy="646430"/>
          </a:xfrm>
          <a:prstGeom prst="rect">
            <a:avLst/>
          </a:prstGeom>
          <a:ln w="12191">
            <a:solidFill>
              <a:srgbClr val="000000"/>
            </a:solidFill>
          </a:ln>
        </p:spPr>
        <p:txBody>
          <a:bodyPr vert="horz" wrap="square" lIns="0" tIns="39369" rIns="0" bIns="0" rtlCol="0">
            <a:spAutoFit/>
          </a:bodyPr>
          <a:lstStyle/>
          <a:p>
            <a:pPr marL="90805" marR="467359">
              <a:lnSpc>
                <a:spcPct val="100000"/>
              </a:lnSpc>
              <a:spcBef>
                <a:spcPts val="309"/>
              </a:spcBef>
            </a:pPr>
            <a:r>
              <a:rPr sz="1800" b="1" spc="-10" dirty="0">
                <a:latin typeface="Georgia"/>
                <a:cs typeface="Georgia"/>
              </a:rPr>
              <a:t>Ele</a:t>
            </a:r>
            <a:r>
              <a:rPr sz="1800" b="1" spc="-15" dirty="0">
                <a:latin typeface="Georgia"/>
                <a:cs typeface="Georgia"/>
              </a:rPr>
              <a:t>c</a:t>
            </a:r>
            <a:r>
              <a:rPr sz="1800" b="1" spc="-100" dirty="0">
                <a:latin typeface="Georgia"/>
                <a:cs typeface="Georgia"/>
              </a:rPr>
              <a:t>tron  </a:t>
            </a:r>
            <a:r>
              <a:rPr sz="1800" b="1" spc="-55" dirty="0">
                <a:latin typeface="Georgia"/>
                <a:cs typeface="Georgia"/>
              </a:rPr>
              <a:t>source</a:t>
            </a:r>
            <a:endParaRPr sz="1800">
              <a:latin typeface="Georgia"/>
              <a:cs typeface="Georgi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646932" y="4707635"/>
            <a:ext cx="1687195" cy="368935"/>
          </a:xfrm>
          <a:prstGeom prst="rect">
            <a:avLst/>
          </a:prstGeom>
          <a:ln w="12192">
            <a:solidFill>
              <a:srgbClr val="000000"/>
            </a:solidFill>
          </a:ln>
        </p:spPr>
        <p:txBody>
          <a:bodyPr vert="horz" wrap="square" lIns="0" tIns="38735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305"/>
              </a:spcBef>
            </a:pPr>
            <a:r>
              <a:rPr sz="1800" spc="30" dirty="0">
                <a:latin typeface="Arial"/>
                <a:cs typeface="Arial"/>
              </a:rPr>
              <a:t>Lithotrophs</a:t>
            </a:r>
            <a:endParaRPr sz="18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654552" y="5495544"/>
            <a:ext cx="1792605" cy="368935"/>
          </a:xfrm>
          <a:prstGeom prst="rect">
            <a:avLst/>
          </a:prstGeom>
          <a:ln w="12192">
            <a:solidFill>
              <a:srgbClr val="000000"/>
            </a:solidFill>
          </a:ln>
        </p:spPr>
        <p:txBody>
          <a:bodyPr vert="horz" wrap="square" lIns="0" tIns="39369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309"/>
              </a:spcBef>
            </a:pPr>
            <a:r>
              <a:rPr sz="1800" spc="35" dirty="0">
                <a:latin typeface="Arial"/>
                <a:cs typeface="Arial"/>
              </a:rPr>
              <a:t>Organotrophs</a:t>
            </a:r>
            <a:endParaRPr sz="18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6426708" y="4707635"/>
            <a:ext cx="2702560" cy="646430"/>
          </a:xfrm>
          <a:prstGeom prst="rect">
            <a:avLst/>
          </a:prstGeom>
          <a:ln w="12192">
            <a:solidFill>
              <a:srgbClr val="000000"/>
            </a:solidFill>
          </a:ln>
        </p:spPr>
        <p:txBody>
          <a:bodyPr vert="horz" wrap="square" lIns="0" tIns="38735" rIns="0" bIns="0" rtlCol="0">
            <a:spAutoFit/>
          </a:bodyPr>
          <a:lstStyle/>
          <a:p>
            <a:pPr marL="92710">
              <a:lnSpc>
                <a:spcPct val="100000"/>
              </a:lnSpc>
              <a:spcBef>
                <a:spcPts val="305"/>
              </a:spcBef>
            </a:pPr>
            <a:r>
              <a:rPr sz="1800" dirty="0">
                <a:latin typeface="Arial"/>
                <a:cs typeface="Arial"/>
              </a:rPr>
              <a:t>Reduce</a:t>
            </a:r>
            <a:r>
              <a:rPr sz="1800" spc="-65" dirty="0">
                <a:latin typeface="Arial"/>
                <a:cs typeface="Arial"/>
              </a:rPr>
              <a:t> </a:t>
            </a:r>
            <a:r>
              <a:rPr sz="1800" spc="45" dirty="0">
                <a:latin typeface="Arial"/>
                <a:cs typeface="Arial"/>
              </a:rPr>
              <a:t>nonorganic</a:t>
            </a:r>
            <a:endParaRPr sz="1800">
              <a:latin typeface="Arial"/>
              <a:cs typeface="Arial"/>
            </a:endParaRPr>
          </a:p>
          <a:p>
            <a:pPr marL="92710">
              <a:lnSpc>
                <a:spcPct val="100000"/>
              </a:lnSpc>
            </a:pPr>
            <a:r>
              <a:rPr sz="1800" spc="50" dirty="0">
                <a:latin typeface="Arial"/>
                <a:cs typeface="Arial"/>
              </a:rPr>
              <a:t>molecule</a:t>
            </a:r>
            <a:endParaRPr sz="18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6327647" y="5495544"/>
            <a:ext cx="1912620" cy="646430"/>
          </a:xfrm>
          <a:prstGeom prst="rect">
            <a:avLst/>
          </a:prstGeom>
          <a:ln w="12192">
            <a:solidFill>
              <a:srgbClr val="000000"/>
            </a:solidFill>
          </a:ln>
        </p:spPr>
        <p:txBody>
          <a:bodyPr vert="horz" wrap="square" lIns="0" tIns="39369" rIns="0" bIns="0" rtlCol="0">
            <a:spAutoFit/>
          </a:bodyPr>
          <a:lstStyle/>
          <a:p>
            <a:pPr marL="92075" marR="414020">
              <a:lnSpc>
                <a:spcPct val="100000"/>
              </a:lnSpc>
              <a:spcBef>
                <a:spcPts val="309"/>
              </a:spcBef>
            </a:pPr>
            <a:r>
              <a:rPr sz="1800" spc="15" dirty="0">
                <a:latin typeface="Arial"/>
                <a:cs typeface="Arial"/>
              </a:rPr>
              <a:t>From</a:t>
            </a:r>
            <a:r>
              <a:rPr sz="1800" spc="-120" dirty="0">
                <a:latin typeface="Arial"/>
                <a:cs typeface="Arial"/>
              </a:rPr>
              <a:t> </a:t>
            </a:r>
            <a:r>
              <a:rPr sz="1800" spc="50" dirty="0">
                <a:latin typeface="Arial"/>
                <a:cs typeface="Arial"/>
              </a:rPr>
              <a:t>organic  molecule</a:t>
            </a:r>
            <a:endParaRPr sz="1800">
              <a:latin typeface="Arial"/>
              <a:cs typeface="Arial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2446401" y="4903215"/>
            <a:ext cx="1012825" cy="703580"/>
          </a:xfrm>
          <a:custGeom>
            <a:avLst/>
            <a:gdLst/>
            <a:ahLst/>
            <a:cxnLst/>
            <a:rect l="l" t="t" r="r" b="b"/>
            <a:pathLst>
              <a:path w="1012825" h="703579">
                <a:moveTo>
                  <a:pt x="1012444" y="21590"/>
                </a:moveTo>
                <a:lnTo>
                  <a:pt x="917702" y="0"/>
                </a:lnTo>
                <a:lnTo>
                  <a:pt x="924610" y="28206"/>
                </a:lnTo>
                <a:lnTo>
                  <a:pt x="0" y="254254"/>
                </a:lnTo>
                <a:lnTo>
                  <a:pt x="6858" y="282448"/>
                </a:lnTo>
                <a:lnTo>
                  <a:pt x="31877" y="276326"/>
                </a:lnTo>
                <a:lnTo>
                  <a:pt x="29464" y="281686"/>
                </a:lnTo>
                <a:lnTo>
                  <a:pt x="911910" y="677062"/>
                </a:lnTo>
                <a:lnTo>
                  <a:pt x="900049" y="703516"/>
                </a:lnTo>
                <a:lnTo>
                  <a:pt x="997077" y="699401"/>
                </a:lnTo>
                <a:lnTo>
                  <a:pt x="983665" y="683006"/>
                </a:lnTo>
                <a:lnTo>
                  <a:pt x="935609" y="624205"/>
                </a:lnTo>
                <a:lnTo>
                  <a:pt x="923747" y="650659"/>
                </a:lnTo>
                <a:lnTo>
                  <a:pt x="68427" y="267385"/>
                </a:lnTo>
                <a:lnTo>
                  <a:pt x="931481" y="56273"/>
                </a:lnTo>
                <a:lnTo>
                  <a:pt x="938403" y="84455"/>
                </a:lnTo>
                <a:lnTo>
                  <a:pt x="1008697" y="24765"/>
                </a:lnTo>
                <a:lnTo>
                  <a:pt x="1012444" y="21590"/>
                </a:lnTo>
                <a:close/>
              </a:path>
            </a:pathLst>
          </a:custGeom>
          <a:solidFill>
            <a:srgbClr val="D247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542026" y="4849367"/>
            <a:ext cx="628015" cy="86995"/>
          </a:xfrm>
          <a:custGeom>
            <a:avLst/>
            <a:gdLst/>
            <a:ahLst/>
            <a:cxnLst/>
            <a:rect l="l" t="t" r="r" b="b"/>
            <a:pathLst>
              <a:path w="628014" h="86995">
                <a:moveTo>
                  <a:pt x="541147" y="0"/>
                </a:moveTo>
                <a:lnTo>
                  <a:pt x="541147" y="86867"/>
                </a:lnTo>
                <a:lnTo>
                  <a:pt x="599058" y="57911"/>
                </a:lnTo>
                <a:lnTo>
                  <a:pt x="555625" y="57911"/>
                </a:lnTo>
                <a:lnTo>
                  <a:pt x="555625" y="28955"/>
                </a:lnTo>
                <a:lnTo>
                  <a:pt x="599059" y="28955"/>
                </a:lnTo>
                <a:lnTo>
                  <a:pt x="541147" y="0"/>
                </a:lnTo>
                <a:close/>
              </a:path>
              <a:path w="628014" h="86995">
                <a:moveTo>
                  <a:pt x="541147" y="28955"/>
                </a:moveTo>
                <a:lnTo>
                  <a:pt x="0" y="28955"/>
                </a:lnTo>
                <a:lnTo>
                  <a:pt x="0" y="57911"/>
                </a:lnTo>
                <a:lnTo>
                  <a:pt x="541147" y="57911"/>
                </a:lnTo>
                <a:lnTo>
                  <a:pt x="541147" y="28955"/>
                </a:lnTo>
                <a:close/>
              </a:path>
              <a:path w="628014" h="86995">
                <a:moveTo>
                  <a:pt x="599059" y="28955"/>
                </a:moveTo>
                <a:lnTo>
                  <a:pt x="555625" y="28955"/>
                </a:lnTo>
                <a:lnTo>
                  <a:pt x="555625" y="57911"/>
                </a:lnTo>
                <a:lnTo>
                  <a:pt x="599058" y="57911"/>
                </a:lnTo>
                <a:lnTo>
                  <a:pt x="628014" y="43433"/>
                </a:lnTo>
                <a:lnTo>
                  <a:pt x="599059" y="28955"/>
                </a:lnTo>
                <a:close/>
              </a:path>
            </a:pathLst>
          </a:custGeom>
          <a:solidFill>
            <a:srgbClr val="D247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538978" y="5637276"/>
            <a:ext cx="631190" cy="86995"/>
          </a:xfrm>
          <a:custGeom>
            <a:avLst/>
            <a:gdLst/>
            <a:ahLst/>
            <a:cxnLst/>
            <a:rect l="l" t="t" r="r" b="b"/>
            <a:pathLst>
              <a:path w="631189" h="86995">
                <a:moveTo>
                  <a:pt x="543813" y="0"/>
                </a:moveTo>
                <a:lnTo>
                  <a:pt x="543813" y="86868"/>
                </a:lnTo>
                <a:lnTo>
                  <a:pt x="601726" y="57912"/>
                </a:lnTo>
                <a:lnTo>
                  <a:pt x="558292" y="57912"/>
                </a:lnTo>
                <a:lnTo>
                  <a:pt x="558292" y="28956"/>
                </a:lnTo>
                <a:lnTo>
                  <a:pt x="601726" y="28956"/>
                </a:lnTo>
                <a:lnTo>
                  <a:pt x="543813" y="0"/>
                </a:lnTo>
                <a:close/>
              </a:path>
              <a:path w="631189" h="86995">
                <a:moveTo>
                  <a:pt x="543813" y="28956"/>
                </a:moveTo>
                <a:lnTo>
                  <a:pt x="0" y="28956"/>
                </a:lnTo>
                <a:lnTo>
                  <a:pt x="0" y="57912"/>
                </a:lnTo>
                <a:lnTo>
                  <a:pt x="543813" y="57912"/>
                </a:lnTo>
                <a:lnTo>
                  <a:pt x="543813" y="28956"/>
                </a:lnTo>
                <a:close/>
              </a:path>
              <a:path w="631189" h="86995">
                <a:moveTo>
                  <a:pt x="601726" y="28956"/>
                </a:moveTo>
                <a:lnTo>
                  <a:pt x="558292" y="28956"/>
                </a:lnTo>
                <a:lnTo>
                  <a:pt x="558292" y="57912"/>
                </a:lnTo>
                <a:lnTo>
                  <a:pt x="601726" y="57912"/>
                </a:lnTo>
                <a:lnTo>
                  <a:pt x="630682" y="43434"/>
                </a:lnTo>
                <a:lnTo>
                  <a:pt x="601726" y="28956"/>
                </a:lnTo>
                <a:close/>
              </a:path>
            </a:pathLst>
          </a:custGeom>
          <a:solidFill>
            <a:srgbClr val="D24717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0" name="object 30"/>
          <p:cNvGrpSpPr/>
          <p:nvPr/>
        </p:nvGrpSpPr>
        <p:grpSpPr>
          <a:xfrm>
            <a:off x="9431901" y="4870731"/>
            <a:ext cx="1917700" cy="1404620"/>
            <a:chOff x="9431901" y="4870731"/>
            <a:chExt cx="1917700" cy="1404620"/>
          </a:xfrm>
        </p:grpSpPr>
        <p:sp>
          <p:nvSpPr>
            <p:cNvPr id="31" name="object 31"/>
            <p:cNvSpPr/>
            <p:nvPr/>
          </p:nvSpPr>
          <p:spPr>
            <a:xfrm>
              <a:off x="9437997" y="4876827"/>
              <a:ext cx="1905635" cy="1392555"/>
            </a:xfrm>
            <a:custGeom>
              <a:avLst/>
              <a:gdLst/>
              <a:ahLst/>
              <a:cxnLst/>
              <a:rect l="l" t="t" r="r" b="b"/>
              <a:pathLst>
                <a:path w="1905634" h="1392554">
                  <a:moveTo>
                    <a:pt x="971994" y="0"/>
                  </a:moveTo>
                  <a:lnTo>
                    <a:pt x="921223" y="237"/>
                  </a:lnTo>
                  <a:lnTo>
                    <a:pt x="870670" y="2224"/>
                  </a:lnTo>
                  <a:lnTo>
                    <a:pt x="820447" y="5941"/>
                  </a:lnTo>
                  <a:lnTo>
                    <a:pt x="770662" y="11369"/>
                  </a:lnTo>
                  <a:lnTo>
                    <a:pt x="721425" y="18487"/>
                  </a:lnTo>
                  <a:lnTo>
                    <a:pt x="672845" y="27275"/>
                  </a:lnTo>
                  <a:lnTo>
                    <a:pt x="625033" y="37714"/>
                  </a:lnTo>
                  <a:lnTo>
                    <a:pt x="578097" y="49785"/>
                  </a:lnTo>
                  <a:lnTo>
                    <a:pt x="532146" y="63467"/>
                  </a:lnTo>
                  <a:lnTo>
                    <a:pt x="487291" y="78741"/>
                  </a:lnTo>
                  <a:lnTo>
                    <a:pt x="443641" y="95586"/>
                  </a:lnTo>
                  <a:lnTo>
                    <a:pt x="401305" y="113984"/>
                  </a:lnTo>
                  <a:lnTo>
                    <a:pt x="360393" y="133915"/>
                  </a:lnTo>
                  <a:lnTo>
                    <a:pt x="321014" y="155358"/>
                  </a:lnTo>
                  <a:lnTo>
                    <a:pt x="283278" y="178294"/>
                  </a:lnTo>
                  <a:lnTo>
                    <a:pt x="247294" y="202703"/>
                  </a:lnTo>
                  <a:lnTo>
                    <a:pt x="213172" y="228566"/>
                  </a:lnTo>
                  <a:lnTo>
                    <a:pt x="181021" y="255863"/>
                  </a:lnTo>
                  <a:lnTo>
                    <a:pt x="150950" y="284573"/>
                  </a:lnTo>
                  <a:lnTo>
                    <a:pt x="123070" y="314678"/>
                  </a:lnTo>
                  <a:lnTo>
                    <a:pt x="94066" y="350750"/>
                  </a:lnTo>
                  <a:lnTo>
                    <a:pt x="69048" y="387478"/>
                  </a:lnTo>
                  <a:lnTo>
                    <a:pt x="47970" y="424750"/>
                  </a:lnTo>
                  <a:lnTo>
                    <a:pt x="30783" y="462455"/>
                  </a:lnTo>
                  <a:lnTo>
                    <a:pt x="17440" y="500483"/>
                  </a:lnTo>
                  <a:lnTo>
                    <a:pt x="7894" y="538721"/>
                  </a:lnTo>
                  <a:lnTo>
                    <a:pt x="2096" y="577060"/>
                  </a:lnTo>
                  <a:lnTo>
                    <a:pt x="0" y="615387"/>
                  </a:lnTo>
                  <a:lnTo>
                    <a:pt x="1556" y="653593"/>
                  </a:lnTo>
                  <a:lnTo>
                    <a:pt x="6719" y="691565"/>
                  </a:lnTo>
                  <a:lnTo>
                    <a:pt x="15441" y="729192"/>
                  </a:lnTo>
                  <a:lnTo>
                    <a:pt x="27673" y="766364"/>
                  </a:lnTo>
                  <a:lnTo>
                    <a:pt x="43368" y="802969"/>
                  </a:lnTo>
                  <a:lnTo>
                    <a:pt x="62479" y="838897"/>
                  </a:lnTo>
                  <a:lnTo>
                    <a:pt x="84958" y="874036"/>
                  </a:lnTo>
                  <a:lnTo>
                    <a:pt x="110757" y="908274"/>
                  </a:lnTo>
                  <a:lnTo>
                    <a:pt x="139829" y="941502"/>
                  </a:lnTo>
                  <a:lnTo>
                    <a:pt x="172126" y="973607"/>
                  </a:lnTo>
                  <a:lnTo>
                    <a:pt x="207600" y="1004479"/>
                  </a:lnTo>
                  <a:lnTo>
                    <a:pt x="246205" y="1034007"/>
                  </a:lnTo>
                  <a:lnTo>
                    <a:pt x="287892" y="1062079"/>
                  </a:lnTo>
                  <a:lnTo>
                    <a:pt x="332614" y="1088584"/>
                  </a:lnTo>
                  <a:lnTo>
                    <a:pt x="380323" y="1113412"/>
                  </a:lnTo>
                  <a:lnTo>
                    <a:pt x="430971" y="1136451"/>
                  </a:lnTo>
                  <a:lnTo>
                    <a:pt x="484512" y="1157590"/>
                  </a:lnTo>
                  <a:lnTo>
                    <a:pt x="555759" y="1392146"/>
                  </a:lnTo>
                  <a:lnTo>
                    <a:pt x="829444" y="1232253"/>
                  </a:lnTo>
                  <a:lnTo>
                    <a:pt x="884361" y="1235867"/>
                  </a:lnTo>
                  <a:lnTo>
                    <a:pt x="939054" y="1237408"/>
                  </a:lnTo>
                  <a:lnTo>
                    <a:pt x="993408" y="1236915"/>
                  </a:lnTo>
                  <a:lnTo>
                    <a:pt x="1047306" y="1234424"/>
                  </a:lnTo>
                  <a:lnTo>
                    <a:pt x="1100635" y="1229973"/>
                  </a:lnTo>
                  <a:lnTo>
                    <a:pt x="1153277" y="1223600"/>
                  </a:lnTo>
                  <a:lnTo>
                    <a:pt x="1205119" y="1215342"/>
                  </a:lnTo>
                  <a:lnTo>
                    <a:pt x="1256044" y="1205236"/>
                  </a:lnTo>
                  <a:lnTo>
                    <a:pt x="1305938" y="1193320"/>
                  </a:lnTo>
                  <a:lnTo>
                    <a:pt x="1354685" y="1179631"/>
                  </a:lnTo>
                  <a:lnTo>
                    <a:pt x="1402169" y="1164208"/>
                  </a:lnTo>
                  <a:lnTo>
                    <a:pt x="1448275" y="1147087"/>
                  </a:lnTo>
                  <a:lnTo>
                    <a:pt x="1492888" y="1128306"/>
                  </a:lnTo>
                  <a:lnTo>
                    <a:pt x="1535893" y="1107902"/>
                  </a:lnTo>
                  <a:lnTo>
                    <a:pt x="1577174" y="1085913"/>
                  </a:lnTo>
                  <a:lnTo>
                    <a:pt x="1616615" y="1062377"/>
                  </a:lnTo>
                  <a:lnTo>
                    <a:pt x="1654102" y="1037330"/>
                  </a:lnTo>
                  <a:lnTo>
                    <a:pt x="1689520" y="1010811"/>
                  </a:lnTo>
                  <a:lnTo>
                    <a:pt x="1722751" y="982856"/>
                  </a:lnTo>
                  <a:lnTo>
                    <a:pt x="1753683" y="953504"/>
                  </a:lnTo>
                  <a:lnTo>
                    <a:pt x="1782198" y="922792"/>
                  </a:lnTo>
                  <a:lnTo>
                    <a:pt x="1811202" y="886715"/>
                  </a:lnTo>
                  <a:lnTo>
                    <a:pt x="1836219" y="849983"/>
                  </a:lnTo>
                  <a:lnTo>
                    <a:pt x="1857298" y="812707"/>
                  </a:lnTo>
                  <a:lnTo>
                    <a:pt x="1874484" y="774998"/>
                  </a:lnTo>
                  <a:lnTo>
                    <a:pt x="1887827" y="736966"/>
                  </a:lnTo>
                  <a:lnTo>
                    <a:pt x="1897374" y="698724"/>
                  </a:lnTo>
                  <a:lnTo>
                    <a:pt x="1903171" y="660382"/>
                  </a:lnTo>
                  <a:lnTo>
                    <a:pt x="1905268" y="622051"/>
                  </a:lnTo>
                  <a:lnTo>
                    <a:pt x="1903711" y="583843"/>
                  </a:lnTo>
                  <a:lnTo>
                    <a:pt x="1898548" y="545869"/>
                  </a:lnTo>
                  <a:lnTo>
                    <a:pt x="1889827" y="508239"/>
                  </a:lnTo>
                  <a:lnTo>
                    <a:pt x="1877595" y="471065"/>
                  </a:lnTo>
                  <a:lnTo>
                    <a:pt x="1861899" y="434458"/>
                  </a:lnTo>
                  <a:lnTo>
                    <a:pt x="1842789" y="398530"/>
                  </a:lnTo>
                  <a:lnTo>
                    <a:pt x="1820310" y="363390"/>
                  </a:lnTo>
                  <a:lnTo>
                    <a:pt x="1794511" y="329151"/>
                  </a:lnTo>
                  <a:lnTo>
                    <a:pt x="1765439" y="295924"/>
                  </a:lnTo>
                  <a:lnTo>
                    <a:pt x="1733142" y="263819"/>
                  </a:lnTo>
                  <a:lnTo>
                    <a:pt x="1697667" y="232948"/>
                  </a:lnTo>
                  <a:lnTo>
                    <a:pt x="1659063" y="203422"/>
                  </a:lnTo>
                  <a:lnTo>
                    <a:pt x="1617376" y="175352"/>
                  </a:lnTo>
                  <a:lnTo>
                    <a:pt x="1572654" y="148849"/>
                  </a:lnTo>
                  <a:lnTo>
                    <a:pt x="1524945" y="124025"/>
                  </a:lnTo>
                  <a:lnTo>
                    <a:pt x="1474296" y="100989"/>
                  </a:lnTo>
                  <a:lnTo>
                    <a:pt x="1420756" y="79855"/>
                  </a:lnTo>
                  <a:lnTo>
                    <a:pt x="1372935" y="63457"/>
                  </a:lnTo>
                  <a:lnTo>
                    <a:pt x="1324348" y="48986"/>
                  </a:lnTo>
                  <a:lnTo>
                    <a:pt x="1275105" y="36423"/>
                  </a:lnTo>
                  <a:lnTo>
                    <a:pt x="1225315" y="25748"/>
                  </a:lnTo>
                  <a:lnTo>
                    <a:pt x="1175087" y="16941"/>
                  </a:lnTo>
                  <a:lnTo>
                    <a:pt x="1124532" y="9982"/>
                  </a:lnTo>
                  <a:lnTo>
                    <a:pt x="1073759" y="4852"/>
                  </a:lnTo>
                  <a:lnTo>
                    <a:pt x="1022876" y="1531"/>
                  </a:lnTo>
                  <a:lnTo>
                    <a:pt x="971994" y="0"/>
                  </a:lnTo>
                  <a:close/>
                </a:path>
              </a:pathLst>
            </a:custGeom>
            <a:solidFill>
              <a:srgbClr val="D2471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9437997" y="4876827"/>
              <a:ext cx="1905635" cy="1392555"/>
            </a:xfrm>
            <a:custGeom>
              <a:avLst/>
              <a:gdLst/>
              <a:ahLst/>
              <a:cxnLst/>
              <a:rect l="l" t="t" r="r" b="b"/>
              <a:pathLst>
                <a:path w="1905634" h="1392554">
                  <a:moveTo>
                    <a:pt x="555759" y="1392146"/>
                  </a:moveTo>
                  <a:lnTo>
                    <a:pt x="484512" y="1157590"/>
                  </a:lnTo>
                  <a:lnTo>
                    <a:pt x="430971" y="1136451"/>
                  </a:lnTo>
                  <a:lnTo>
                    <a:pt x="380323" y="1113412"/>
                  </a:lnTo>
                  <a:lnTo>
                    <a:pt x="332614" y="1088584"/>
                  </a:lnTo>
                  <a:lnTo>
                    <a:pt x="287892" y="1062079"/>
                  </a:lnTo>
                  <a:lnTo>
                    <a:pt x="246205" y="1034007"/>
                  </a:lnTo>
                  <a:lnTo>
                    <a:pt x="207600" y="1004479"/>
                  </a:lnTo>
                  <a:lnTo>
                    <a:pt x="172126" y="973607"/>
                  </a:lnTo>
                  <a:lnTo>
                    <a:pt x="139829" y="941502"/>
                  </a:lnTo>
                  <a:lnTo>
                    <a:pt x="110757" y="908274"/>
                  </a:lnTo>
                  <a:lnTo>
                    <a:pt x="84958" y="874036"/>
                  </a:lnTo>
                  <a:lnTo>
                    <a:pt x="62479" y="838897"/>
                  </a:lnTo>
                  <a:lnTo>
                    <a:pt x="43368" y="802969"/>
                  </a:lnTo>
                  <a:lnTo>
                    <a:pt x="27673" y="766364"/>
                  </a:lnTo>
                  <a:lnTo>
                    <a:pt x="15441" y="729192"/>
                  </a:lnTo>
                  <a:lnTo>
                    <a:pt x="6719" y="691565"/>
                  </a:lnTo>
                  <a:lnTo>
                    <a:pt x="1556" y="653593"/>
                  </a:lnTo>
                  <a:lnTo>
                    <a:pt x="0" y="615387"/>
                  </a:lnTo>
                  <a:lnTo>
                    <a:pt x="2096" y="577060"/>
                  </a:lnTo>
                  <a:lnTo>
                    <a:pt x="7894" y="538721"/>
                  </a:lnTo>
                  <a:lnTo>
                    <a:pt x="17440" y="500483"/>
                  </a:lnTo>
                  <a:lnTo>
                    <a:pt x="30783" y="462455"/>
                  </a:lnTo>
                  <a:lnTo>
                    <a:pt x="47970" y="424750"/>
                  </a:lnTo>
                  <a:lnTo>
                    <a:pt x="69048" y="387478"/>
                  </a:lnTo>
                  <a:lnTo>
                    <a:pt x="94066" y="350750"/>
                  </a:lnTo>
                  <a:lnTo>
                    <a:pt x="123070" y="314678"/>
                  </a:lnTo>
                  <a:lnTo>
                    <a:pt x="150950" y="284573"/>
                  </a:lnTo>
                  <a:lnTo>
                    <a:pt x="181021" y="255863"/>
                  </a:lnTo>
                  <a:lnTo>
                    <a:pt x="213172" y="228566"/>
                  </a:lnTo>
                  <a:lnTo>
                    <a:pt x="247294" y="202703"/>
                  </a:lnTo>
                  <a:lnTo>
                    <a:pt x="283278" y="178294"/>
                  </a:lnTo>
                  <a:lnTo>
                    <a:pt x="321014" y="155358"/>
                  </a:lnTo>
                  <a:lnTo>
                    <a:pt x="360393" y="133915"/>
                  </a:lnTo>
                  <a:lnTo>
                    <a:pt x="401305" y="113984"/>
                  </a:lnTo>
                  <a:lnTo>
                    <a:pt x="443641" y="95586"/>
                  </a:lnTo>
                  <a:lnTo>
                    <a:pt x="487291" y="78741"/>
                  </a:lnTo>
                  <a:lnTo>
                    <a:pt x="532146" y="63467"/>
                  </a:lnTo>
                  <a:lnTo>
                    <a:pt x="578097" y="49785"/>
                  </a:lnTo>
                  <a:lnTo>
                    <a:pt x="625033" y="37714"/>
                  </a:lnTo>
                  <a:lnTo>
                    <a:pt x="672845" y="27275"/>
                  </a:lnTo>
                  <a:lnTo>
                    <a:pt x="721425" y="18487"/>
                  </a:lnTo>
                  <a:lnTo>
                    <a:pt x="770662" y="11369"/>
                  </a:lnTo>
                  <a:lnTo>
                    <a:pt x="820447" y="5941"/>
                  </a:lnTo>
                  <a:lnTo>
                    <a:pt x="870670" y="2224"/>
                  </a:lnTo>
                  <a:lnTo>
                    <a:pt x="921223" y="237"/>
                  </a:lnTo>
                  <a:lnTo>
                    <a:pt x="971994" y="0"/>
                  </a:lnTo>
                  <a:lnTo>
                    <a:pt x="1022876" y="1531"/>
                  </a:lnTo>
                  <a:lnTo>
                    <a:pt x="1073759" y="4852"/>
                  </a:lnTo>
                  <a:lnTo>
                    <a:pt x="1124532" y="9982"/>
                  </a:lnTo>
                  <a:lnTo>
                    <a:pt x="1175087" y="16941"/>
                  </a:lnTo>
                  <a:lnTo>
                    <a:pt x="1225315" y="25748"/>
                  </a:lnTo>
                  <a:lnTo>
                    <a:pt x="1275105" y="36423"/>
                  </a:lnTo>
                  <a:lnTo>
                    <a:pt x="1324348" y="48986"/>
                  </a:lnTo>
                  <a:lnTo>
                    <a:pt x="1372935" y="63457"/>
                  </a:lnTo>
                  <a:lnTo>
                    <a:pt x="1420756" y="79855"/>
                  </a:lnTo>
                  <a:lnTo>
                    <a:pt x="1474296" y="100989"/>
                  </a:lnTo>
                  <a:lnTo>
                    <a:pt x="1524945" y="124025"/>
                  </a:lnTo>
                  <a:lnTo>
                    <a:pt x="1572654" y="148849"/>
                  </a:lnTo>
                  <a:lnTo>
                    <a:pt x="1617376" y="175352"/>
                  </a:lnTo>
                  <a:lnTo>
                    <a:pt x="1659063" y="203422"/>
                  </a:lnTo>
                  <a:lnTo>
                    <a:pt x="1697667" y="232948"/>
                  </a:lnTo>
                  <a:lnTo>
                    <a:pt x="1733142" y="263819"/>
                  </a:lnTo>
                  <a:lnTo>
                    <a:pt x="1765439" y="295924"/>
                  </a:lnTo>
                  <a:lnTo>
                    <a:pt x="1794511" y="329151"/>
                  </a:lnTo>
                  <a:lnTo>
                    <a:pt x="1820310" y="363390"/>
                  </a:lnTo>
                  <a:lnTo>
                    <a:pt x="1842789" y="398530"/>
                  </a:lnTo>
                  <a:lnTo>
                    <a:pt x="1861899" y="434458"/>
                  </a:lnTo>
                  <a:lnTo>
                    <a:pt x="1877595" y="471065"/>
                  </a:lnTo>
                  <a:lnTo>
                    <a:pt x="1889827" y="508239"/>
                  </a:lnTo>
                  <a:lnTo>
                    <a:pt x="1898548" y="545869"/>
                  </a:lnTo>
                  <a:lnTo>
                    <a:pt x="1903711" y="583843"/>
                  </a:lnTo>
                  <a:lnTo>
                    <a:pt x="1905268" y="622051"/>
                  </a:lnTo>
                  <a:lnTo>
                    <a:pt x="1903171" y="660382"/>
                  </a:lnTo>
                  <a:lnTo>
                    <a:pt x="1897374" y="698724"/>
                  </a:lnTo>
                  <a:lnTo>
                    <a:pt x="1887827" y="736966"/>
                  </a:lnTo>
                  <a:lnTo>
                    <a:pt x="1874484" y="774998"/>
                  </a:lnTo>
                  <a:lnTo>
                    <a:pt x="1857298" y="812707"/>
                  </a:lnTo>
                  <a:lnTo>
                    <a:pt x="1836219" y="849983"/>
                  </a:lnTo>
                  <a:lnTo>
                    <a:pt x="1811202" y="886715"/>
                  </a:lnTo>
                  <a:lnTo>
                    <a:pt x="1782198" y="922792"/>
                  </a:lnTo>
                  <a:lnTo>
                    <a:pt x="1753683" y="953504"/>
                  </a:lnTo>
                  <a:lnTo>
                    <a:pt x="1722751" y="982856"/>
                  </a:lnTo>
                  <a:lnTo>
                    <a:pt x="1689520" y="1010811"/>
                  </a:lnTo>
                  <a:lnTo>
                    <a:pt x="1654102" y="1037330"/>
                  </a:lnTo>
                  <a:lnTo>
                    <a:pt x="1616615" y="1062377"/>
                  </a:lnTo>
                  <a:lnTo>
                    <a:pt x="1577174" y="1085913"/>
                  </a:lnTo>
                  <a:lnTo>
                    <a:pt x="1535893" y="1107902"/>
                  </a:lnTo>
                  <a:lnTo>
                    <a:pt x="1492888" y="1128306"/>
                  </a:lnTo>
                  <a:lnTo>
                    <a:pt x="1448275" y="1147087"/>
                  </a:lnTo>
                  <a:lnTo>
                    <a:pt x="1402169" y="1164208"/>
                  </a:lnTo>
                  <a:lnTo>
                    <a:pt x="1354685" y="1179631"/>
                  </a:lnTo>
                  <a:lnTo>
                    <a:pt x="1305938" y="1193320"/>
                  </a:lnTo>
                  <a:lnTo>
                    <a:pt x="1256044" y="1205236"/>
                  </a:lnTo>
                  <a:lnTo>
                    <a:pt x="1205119" y="1215342"/>
                  </a:lnTo>
                  <a:lnTo>
                    <a:pt x="1153277" y="1223600"/>
                  </a:lnTo>
                  <a:lnTo>
                    <a:pt x="1100635" y="1229973"/>
                  </a:lnTo>
                  <a:lnTo>
                    <a:pt x="1047306" y="1234424"/>
                  </a:lnTo>
                  <a:lnTo>
                    <a:pt x="993408" y="1236915"/>
                  </a:lnTo>
                  <a:lnTo>
                    <a:pt x="939054" y="1237408"/>
                  </a:lnTo>
                  <a:lnTo>
                    <a:pt x="884361" y="1235867"/>
                  </a:lnTo>
                  <a:lnTo>
                    <a:pt x="829444" y="1232253"/>
                  </a:lnTo>
                  <a:lnTo>
                    <a:pt x="555759" y="1392146"/>
                  </a:lnTo>
                  <a:close/>
                </a:path>
              </a:pathLst>
            </a:custGeom>
            <a:ln w="12192">
              <a:solidFill>
                <a:srgbClr val="9B310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3" name="object 33"/>
          <p:cNvSpPr txBox="1"/>
          <p:nvPr/>
        </p:nvSpPr>
        <p:spPr>
          <a:xfrm>
            <a:off x="9726294" y="5136591"/>
            <a:ext cx="1331595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2400" b="1" spc="-130" dirty="0">
                <a:solidFill>
                  <a:srgbClr val="FFFFFF"/>
                </a:solidFill>
                <a:latin typeface="Georgia"/>
                <a:cs typeface="Georgia"/>
              </a:rPr>
              <a:t>Not</a:t>
            </a:r>
            <a:endParaRPr sz="2400">
              <a:latin typeface="Georgia"/>
              <a:cs typeface="Georgia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sz="2400" b="1" spc="-90" dirty="0">
                <a:solidFill>
                  <a:srgbClr val="FFFFFF"/>
                </a:solidFill>
                <a:latin typeface="Georgia"/>
                <a:cs typeface="Georgia"/>
              </a:rPr>
              <a:t>r</a:t>
            </a:r>
            <a:r>
              <a:rPr sz="2400" b="1" spc="-80" dirty="0">
                <a:solidFill>
                  <a:srgbClr val="FFFFFF"/>
                </a:solidFill>
                <a:latin typeface="Georgia"/>
                <a:cs typeface="Georgia"/>
              </a:rPr>
              <a:t>e</a:t>
            </a:r>
            <a:r>
              <a:rPr sz="2400" b="1" spc="-75" dirty="0">
                <a:solidFill>
                  <a:srgbClr val="FFFFFF"/>
                </a:solidFill>
                <a:latin typeface="Georgia"/>
                <a:cs typeface="Georgia"/>
              </a:rPr>
              <a:t>qu</a:t>
            </a:r>
            <a:r>
              <a:rPr sz="2400" b="1" spc="-35" dirty="0">
                <a:solidFill>
                  <a:srgbClr val="FFFFFF"/>
                </a:solidFill>
                <a:latin typeface="Georgia"/>
                <a:cs typeface="Georgia"/>
              </a:rPr>
              <a:t>i</a:t>
            </a:r>
            <a:r>
              <a:rPr sz="2400" b="1" spc="-90" dirty="0">
                <a:solidFill>
                  <a:srgbClr val="FFFFFF"/>
                </a:solidFill>
                <a:latin typeface="Georgia"/>
                <a:cs typeface="Georgia"/>
              </a:rPr>
              <a:t>r</a:t>
            </a:r>
            <a:r>
              <a:rPr sz="2400" b="1" spc="-80" dirty="0">
                <a:solidFill>
                  <a:srgbClr val="FFFFFF"/>
                </a:solidFill>
                <a:latin typeface="Georgia"/>
                <a:cs typeface="Georgia"/>
              </a:rPr>
              <a:t>e</a:t>
            </a:r>
            <a:r>
              <a:rPr sz="2400" b="1" spc="-95" dirty="0">
                <a:solidFill>
                  <a:srgbClr val="FFFFFF"/>
                </a:solidFill>
                <a:latin typeface="Georgia"/>
                <a:cs typeface="Georgia"/>
              </a:rPr>
              <a:t>d</a:t>
            </a:r>
            <a:endParaRPr sz="24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79711" y="209042"/>
            <a:ext cx="5042535" cy="38279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sz="2400" b="1" spc="-229" dirty="0">
                <a:solidFill>
                  <a:srgbClr val="FF0000"/>
                </a:solidFill>
                <a:latin typeface="+mn-lt"/>
              </a:rPr>
              <a:t>The</a:t>
            </a:r>
            <a:r>
              <a:rPr sz="2400" b="1" spc="-434" dirty="0">
                <a:solidFill>
                  <a:srgbClr val="FF0000"/>
                </a:solidFill>
                <a:latin typeface="+mn-lt"/>
              </a:rPr>
              <a:t> </a:t>
            </a:r>
            <a:r>
              <a:rPr sz="2400" b="1" spc="-85" dirty="0">
                <a:solidFill>
                  <a:srgbClr val="FF0000"/>
                </a:solidFill>
                <a:latin typeface="+mn-lt"/>
              </a:rPr>
              <a:t>Modern</a:t>
            </a:r>
            <a:r>
              <a:rPr sz="2400" b="1" spc="-430" dirty="0">
                <a:solidFill>
                  <a:srgbClr val="FF0000"/>
                </a:solidFill>
                <a:latin typeface="+mn-lt"/>
              </a:rPr>
              <a:t> </a:t>
            </a:r>
            <a:r>
              <a:rPr sz="2400" b="1" spc="-220" dirty="0">
                <a:solidFill>
                  <a:srgbClr val="FF0000"/>
                </a:solidFill>
                <a:latin typeface="+mn-lt"/>
              </a:rPr>
              <a:t>Era</a:t>
            </a:r>
            <a:r>
              <a:rPr sz="2400" b="1" spc="-430" dirty="0">
                <a:solidFill>
                  <a:srgbClr val="FF0000"/>
                </a:solidFill>
                <a:latin typeface="+mn-lt"/>
              </a:rPr>
              <a:t> </a:t>
            </a:r>
            <a:r>
              <a:rPr sz="2400" b="1" spc="-170" dirty="0">
                <a:solidFill>
                  <a:srgbClr val="FF0000"/>
                </a:solidFill>
                <a:latin typeface="+mn-lt"/>
              </a:rPr>
              <a:t>of</a:t>
            </a:r>
            <a:r>
              <a:rPr sz="2400" b="1" spc="-420" dirty="0">
                <a:solidFill>
                  <a:srgbClr val="FF0000"/>
                </a:solidFill>
                <a:latin typeface="+mn-lt"/>
              </a:rPr>
              <a:t> </a:t>
            </a:r>
            <a:r>
              <a:rPr sz="2400" b="1" spc="-165" dirty="0">
                <a:solidFill>
                  <a:srgbClr val="FF0000"/>
                </a:solidFill>
                <a:latin typeface="+mn-lt"/>
              </a:rPr>
              <a:t>Microbiology</a:t>
            </a:r>
            <a:endParaRPr sz="2400" b="1" dirty="0">
              <a:latin typeface="+mn-l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22756" y="1776553"/>
            <a:ext cx="433260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solidFill>
                  <a:srgbClr val="FFFFFF"/>
                </a:solidFill>
                <a:latin typeface="Carlito"/>
                <a:cs typeface="Carlito"/>
              </a:rPr>
              <a:t>The </a:t>
            </a:r>
            <a:r>
              <a:rPr sz="2000" b="1" spc="-5" dirty="0">
                <a:solidFill>
                  <a:srgbClr val="FFFFFF"/>
                </a:solidFill>
                <a:latin typeface="Carlito"/>
                <a:cs typeface="Carlito"/>
              </a:rPr>
              <a:t>major </a:t>
            </a:r>
            <a:r>
              <a:rPr sz="2000" b="1" dirty="0">
                <a:solidFill>
                  <a:srgbClr val="FFFFFF"/>
                </a:solidFill>
                <a:latin typeface="Carlito"/>
                <a:cs typeface="Carlito"/>
              </a:rPr>
              <a:t>subdisciplines of</a:t>
            </a:r>
            <a:r>
              <a:rPr sz="2000" b="1" spc="-7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000" b="1" spc="-5" dirty="0">
                <a:solidFill>
                  <a:srgbClr val="FFFFFF"/>
                </a:solidFill>
                <a:latin typeface="Carlito"/>
                <a:cs typeface="Carlito"/>
              </a:rPr>
              <a:t>microbiology</a:t>
            </a:r>
            <a:endParaRPr sz="2000" dirty="0">
              <a:latin typeface="Carlito"/>
              <a:cs typeface="Carlit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22756" y="2150491"/>
            <a:ext cx="136017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5" dirty="0">
                <a:latin typeface="Carlito"/>
                <a:cs typeface="Carlito"/>
              </a:rPr>
              <a:t>subdiscipline</a:t>
            </a:r>
            <a:endParaRPr sz="2000">
              <a:latin typeface="Carlito"/>
              <a:cs typeface="Carlito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185664" y="2150491"/>
            <a:ext cx="61531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25" dirty="0">
                <a:latin typeface="Carlito"/>
                <a:cs typeface="Carlito"/>
              </a:rPr>
              <a:t>F</a:t>
            </a:r>
            <a:r>
              <a:rPr sz="2000" spc="-5" dirty="0">
                <a:latin typeface="Carlito"/>
                <a:cs typeface="Carlito"/>
              </a:rPr>
              <a:t>oc</a:t>
            </a:r>
            <a:r>
              <a:rPr sz="2000" spc="5" dirty="0">
                <a:latin typeface="Carlito"/>
                <a:cs typeface="Carlito"/>
              </a:rPr>
              <a:t>u</a:t>
            </a:r>
            <a:r>
              <a:rPr sz="2000" dirty="0">
                <a:latin typeface="Carlito"/>
                <a:cs typeface="Carlito"/>
              </a:rPr>
              <a:t>s</a:t>
            </a:r>
            <a:endParaRPr sz="2000">
              <a:latin typeface="Carlito"/>
              <a:cs typeface="Carlito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22756" y="2540635"/>
            <a:ext cx="271716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latin typeface="Carlito"/>
                <a:cs typeface="Carlito"/>
              </a:rPr>
              <a:t>1- Basic</a:t>
            </a:r>
            <a:r>
              <a:rPr sz="2800" b="1" spc="-10" dirty="0">
                <a:latin typeface="Carlito"/>
                <a:cs typeface="Carlito"/>
              </a:rPr>
              <a:t> emphases</a:t>
            </a:r>
            <a:endParaRPr sz="2800">
              <a:latin typeface="Carlito"/>
              <a:cs typeface="Carlito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22756" y="3065145"/>
            <a:ext cx="215201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5" dirty="0">
                <a:latin typeface="Carlito"/>
                <a:cs typeface="Carlito"/>
              </a:rPr>
              <a:t>Microbial</a:t>
            </a:r>
            <a:r>
              <a:rPr sz="2000" spc="-55" dirty="0">
                <a:latin typeface="Carlito"/>
                <a:cs typeface="Carlito"/>
              </a:rPr>
              <a:t> </a:t>
            </a:r>
            <a:r>
              <a:rPr sz="2000" spc="-10" dirty="0">
                <a:latin typeface="Carlito"/>
                <a:cs typeface="Carlito"/>
              </a:rPr>
              <a:t>physiology</a:t>
            </a:r>
            <a:endParaRPr sz="2000">
              <a:latin typeface="Carlito"/>
              <a:cs typeface="Carlito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185664" y="3065145"/>
            <a:ext cx="6202045" cy="6356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2000" spc="-5" dirty="0">
                <a:latin typeface="Carlito"/>
                <a:cs typeface="Carlito"/>
              </a:rPr>
              <a:t>Study of </a:t>
            </a:r>
            <a:r>
              <a:rPr sz="2000" dirty="0">
                <a:latin typeface="Carlito"/>
                <a:cs typeface="Carlito"/>
              </a:rPr>
              <a:t>the </a:t>
            </a:r>
            <a:r>
              <a:rPr sz="2000" b="1" spc="-5" dirty="0">
                <a:latin typeface="Carlito"/>
                <a:cs typeface="Carlito"/>
              </a:rPr>
              <a:t>nutrients </a:t>
            </a:r>
            <a:r>
              <a:rPr sz="2000" spc="-5" dirty="0">
                <a:latin typeface="Carlito"/>
                <a:cs typeface="Carlito"/>
              </a:rPr>
              <a:t>that </a:t>
            </a:r>
            <a:r>
              <a:rPr sz="2000" spc="-10" dirty="0">
                <a:latin typeface="Carlito"/>
                <a:cs typeface="Carlito"/>
              </a:rPr>
              <a:t>microbes require </a:t>
            </a:r>
            <a:r>
              <a:rPr sz="2000" spc="-15" dirty="0">
                <a:latin typeface="Carlito"/>
                <a:cs typeface="Carlito"/>
              </a:rPr>
              <a:t>for </a:t>
            </a:r>
            <a:r>
              <a:rPr sz="2000" spc="-5" dirty="0">
                <a:latin typeface="Carlito"/>
                <a:cs typeface="Carlito"/>
              </a:rPr>
              <a:t>metabolism  </a:t>
            </a:r>
            <a:r>
              <a:rPr sz="2000" dirty="0">
                <a:latin typeface="Carlito"/>
                <a:cs typeface="Carlito"/>
              </a:rPr>
              <a:t>and </a:t>
            </a:r>
            <a:r>
              <a:rPr sz="2000" spc="-10" dirty="0">
                <a:latin typeface="Carlito"/>
                <a:cs typeface="Carlito"/>
              </a:rPr>
              <a:t>growth </a:t>
            </a:r>
            <a:r>
              <a:rPr sz="2000" dirty="0">
                <a:latin typeface="Carlito"/>
                <a:cs typeface="Carlito"/>
              </a:rPr>
              <a:t>and the </a:t>
            </a:r>
            <a:r>
              <a:rPr sz="2000" b="1" spc="-5" dirty="0">
                <a:latin typeface="Carlito"/>
                <a:cs typeface="Carlito"/>
              </a:rPr>
              <a:t>products that they</a:t>
            </a:r>
            <a:r>
              <a:rPr sz="2000" b="1" spc="-20" dirty="0">
                <a:latin typeface="Carlito"/>
                <a:cs typeface="Carlito"/>
              </a:rPr>
              <a:t> </a:t>
            </a:r>
            <a:r>
              <a:rPr sz="2000" b="1" spc="-15" dirty="0">
                <a:latin typeface="Carlito"/>
                <a:cs typeface="Carlito"/>
              </a:rPr>
              <a:t>generate</a:t>
            </a:r>
            <a:endParaRPr sz="2000" b="1" dirty="0">
              <a:latin typeface="Carlito"/>
              <a:cs typeface="Carlito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22756" y="3978655"/>
            <a:ext cx="196977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latin typeface="Carlito"/>
                <a:cs typeface="Carlito"/>
              </a:rPr>
              <a:t>Microbial</a:t>
            </a:r>
            <a:r>
              <a:rPr sz="2000" spc="385" dirty="0">
                <a:latin typeface="Carlito"/>
                <a:cs typeface="Carlito"/>
              </a:rPr>
              <a:t> </a:t>
            </a:r>
            <a:r>
              <a:rPr sz="2000" spc="-5" dirty="0">
                <a:latin typeface="Carlito"/>
                <a:cs typeface="Carlito"/>
              </a:rPr>
              <a:t>genetics</a:t>
            </a:r>
            <a:endParaRPr sz="2000">
              <a:latin typeface="Carlito"/>
              <a:cs typeface="Carlito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185664" y="3978655"/>
            <a:ext cx="490728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latin typeface="Carlito"/>
                <a:cs typeface="Carlito"/>
              </a:rPr>
              <a:t>Study of Genes </a:t>
            </a:r>
            <a:r>
              <a:rPr sz="2000" dirty="0">
                <a:latin typeface="Carlito"/>
                <a:cs typeface="Carlito"/>
              </a:rPr>
              <a:t>, </a:t>
            </a:r>
            <a:r>
              <a:rPr sz="2000" spc="-5" dirty="0">
                <a:latin typeface="Carlito"/>
                <a:cs typeface="Carlito"/>
              </a:rPr>
              <a:t>heredity </a:t>
            </a:r>
            <a:r>
              <a:rPr sz="2000" dirty="0">
                <a:latin typeface="Carlito"/>
                <a:cs typeface="Carlito"/>
              </a:rPr>
              <a:t>and </a:t>
            </a:r>
            <a:r>
              <a:rPr sz="2000" spc="-5" dirty="0">
                <a:latin typeface="Carlito"/>
                <a:cs typeface="Carlito"/>
              </a:rPr>
              <a:t>genetic</a:t>
            </a:r>
            <a:r>
              <a:rPr sz="2000" spc="440" dirty="0">
                <a:latin typeface="Carlito"/>
                <a:cs typeface="Carlito"/>
              </a:rPr>
              <a:t> </a:t>
            </a:r>
            <a:r>
              <a:rPr sz="2000" spc="-10" dirty="0">
                <a:latin typeface="Carlito"/>
                <a:cs typeface="Carlito"/>
              </a:rPr>
              <a:t>variation</a:t>
            </a:r>
            <a:endParaRPr sz="2000" dirty="0">
              <a:latin typeface="Carlito"/>
              <a:cs typeface="Carlito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22756" y="4374896"/>
            <a:ext cx="239903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latin typeface="Carlito"/>
                <a:cs typeface="Carlito"/>
              </a:rPr>
              <a:t>Microbial</a:t>
            </a:r>
            <a:r>
              <a:rPr sz="2000" spc="-55" dirty="0">
                <a:latin typeface="Carlito"/>
                <a:cs typeface="Carlito"/>
              </a:rPr>
              <a:t> </a:t>
            </a:r>
            <a:r>
              <a:rPr sz="2000" spc="-5" dirty="0">
                <a:latin typeface="Carlito"/>
                <a:cs typeface="Carlito"/>
              </a:rPr>
              <a:t>biochemistry</a:t>
            </a:r>
            <a:endParaRPr sz="2000">
              <a:latin typeface="Carlito"/>
              <a:cs typeface="Carlito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185664" y="4374896"/>
            <a:ext cx="528574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latin typeface="Carlito"/>
                <a:cs typeface="Carlito"/>
              </a:rPr>
              <a:t>Study of </a:t>
            </a:r>
            <a:r>
              <a:rPr sz="2000" spc="-10" dirty="0">
                <a:latin typeface="Carlito"/>
                <a:cs typeface="Carlito"/>
              </a:rPr>
              <a:t>microbial </a:t>
            </a:r>
            <a:r>
              <a:rPr sz="2000" dirty="0">
                <a:latin typeface="Carlito"/>
                <a:cs typeface="Carlito"/>
              </a:rPr>
              <a:t>enzymes and </a:t>
            </a:r>
            <a:r>
              <a:rPr sz="2000" spc="-5" dirty="0">
                <a:latin typeface="Carlito"/>
                <a:cs typeface="Carlito"/>
              </a:rPr>
              <a:t>chemical</a:t>
            </a:r>
            <a:r>
              <a:rPr sz="2000" spc="15" dirty="0">
                <a:latin typeface="Carlito"/>
                <a:cs typeface="Carlito"/>
              </a:rPr>
              <a:t> </a:t>
            </a:r>
            <a:r>
              <a:rPr sz="2000" spc="-5" dirty="0">
                <a:latin typeface="Carlito"/>
                <a:cs typeface="Carlito"/>
              </a:rPr>
              <a:t>reactions</a:t>
            </a:r>
            <a:endParaRPr sz="2000">
              <a:latin typeface="Carlito"/>
              <a:cs typeface="Carlito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22756" y="4770831"/>
            <a:ext cx="2299335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5" dirty="0">
                <a:latin typeface="Carlito"/>
                <a:cs typeface="Carlito"/>
              </a:rPr>
              <a:t>Microbial</a:t>
            </a:r>
            <a:r>
              <a:rPr sz="2000" spc="390" dirty="0">
                <a:latin typeface="Carlito"/>
                <a:cs typeface="Carlito"/>
              </a:rPr>
              <a:t> </a:t>
            </a:r>
            <a:r>
              <a:rPr sz="2000" spc="-15" dirty="0">
                <a:latin typeface="Carlito"/>
                <a:cs typeface="Carlito"/>
              </a:rPr>
              <a:t>systematics</a:t>
            </a:r>
            <a:endParaRPr sz="2000">
              <a:latin typeface="Carlito"/>
              <a:cs typeface="Carlito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185664" y="4770831"/>
            <a:ext cx="6244590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5" dirty="0">
                <a:latin typeface="Carlito"/>
                <a:cs typeface="Carlito"/>
              </a:rPr>
              <a:t>The </a:t>
            </a:r>
            <a:r>
              <a:rPr sz="2000" dirty="0">
                <a:latin typeface="Carlito"/>
                <a:cs typeface="Carlito"/>
              </a:rPr>
              <a:t>science of </a:t>
            </a:r>
            <a:r>
              <a:rPr sz="2000" spc="-10" dirty="0">
                <a:latin typeface="Carlito"/>
                <a:cs typeface="Carlito"/>
              </a:rPr>
              <a:t>grouping </a:t>
            </a:r>
            <a:r>
              <a:rPr sz="2000" dirty="0">
                <a:latin typeface="Carlito"/>
                <a:cs typeface="Carlito"/>
              </a:rPr>
              <a:t>and </a:t>
            </a:r>
            <a:r>
              <a:rPr sz="2000" spc="-5" dirty="0">
                <a:latin typeface="Carlito"/>
                <a:cs typeface="Carlito"/>
              </a:rPr>
              <a:t>classification </a:t>
            </a:r>
            <a:r>
              <a:rPr sz="2000" dirty="0">
                <a:latin typeface="Carlito"/>
                <a:cs typeface="Carlito"/>
              </a:rPr>
              <a:t>and</a:t>
            </a:r>
            <a:r>
              <a:rPr sz="2000" spc="15" dirty="0">
                <a:latin typeface="Carlito"/>
                <a:cs typeface="Carlito"/>
              </a:rPr>
              <a:t> </a:t>
            </a:r>
            <a:r>
              <a:rPr sz="2000" spc="-5" dirty="0">
                <a:latin typeface="Carlito"/>
                <a:cs typeface="Carlito"/>
              </a:rPr>
              <a:t>nomenclature</a:t>
            </a:r>
            <a:endParaRPr sz="2000">
              <a:latin typeface="Carlito"/>
              <a:cs typeface="Carlito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22756" y="5408167"/>
            <a:ext cx="188277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Carlito"/>
                <a:cs typeface="Carlito"/>
              </a:rPr>
              <a:t>Molecular</a:t>
            </a:r>
            <a:r>
              <a:rPr sz="2000" spc="-60" dirty="0">
                <a:latin typeface="Carlito"/>
                <a:cs typeface="Carlito"/>
              </a:rPr>
              <a:t> </a:t>
            </a:r>
            <a:r>
              <a:rPr sz="2000" spc="-5" dirty="0">
                <a:latin typeface="Carlito"/>
                <a:cs typeface="Carlito"/>
              </a:rPr>
              <a:t>biology</a:t>
            </a:r>
            <a:endParaRPr sz="2000">
              <a:latin typeface="Carlito"/>
              <a:cs typeface="Carlito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185664" y="5408167"/>
            <a:ext cx="331533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latin typeface="Carlito"/>
                <a:cs typeface="Carlito"/>
              </a:rPr>
              <a:t>Study </a:t>
            </a:r>
            <a:r>
              <a:rPr sz="2000" dirty="0">
                <a:latin typeface="Carlito"/>
                <a:cs typeface="Carlito"/>
              </a:rPr>
              <a:t>Nucleic acids and</a:t>
            </a:r>
            <a:r>
              <a:rPr sz="2000" spc="-35" dirty="0">
                <a:latin typeface="Carlito"/>
                <a:cs typeface="Carlito"/>
              </a:rPr>
              <a:t> </a:t>
            </a:r>
            <a:r>
              <a:rPr sz="2000" spc="-15" dirty="0">
                <a:latin typeface="Carlito"/>
                <a:cs typeface="Carlito"/>
              </a:rPr>
              <a:t>protein</a:t>
            </a:r>
            <a:endParaRPr sz="2000">
              <a:latin typeface="Carlito"/>
              <a:cs typeface="Carlito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822756" y="5804408"/>
            <a:ext cx="185166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latin typeface="Carlito"/>
                <a:cs typeface="Carlito"/>
              </a:rPr>
              <a:t>Microbial</a:t>
            </a:r>
            <a:r>
              <a:rPr sz="2000" spc="-65" dirty="0">
                <a:latin typeface="Carlito"/>
                <a:cs typeface="Carlito"/>
              </a:rPr>
              <a:t> </a:t>
            </a:r>
            <a:r>
              <a:rPr sz="2000" spc="-5" dirty="0">
                <a:latin typeface="Carlito"/>
                <a:cs typeface="Carlito"/>
              </a:rPr>
              <a:t>ecology</a:t>
            </a:r>
            <a:endParaRPr sz="2000">
              <a:latin typeface="Carlito"/>
              <a:cs typeface="Carlito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185664" y="5804408"/>
            <a:ext cx="579882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latin typeface="Carlito"/>
                <a:cs typeface="Carlito"/>
              </a:rPr>
              <a:t>Study </a:t>
            </a:r>
            <a:r>
              <a:rPr sz="2000" spc="-10" dirty="0">
                <a:latin typeface="Carlito"/>
                <a:cs typeface="Carlito"/>
              </a:rPr>
              <a:t>microbial </a:t>
            </a:r>
            <a:r>
              <a:rPr sz="2000" spc="-15" dirty="0">
                <a:latin typeface="Carlito"/>
                <a:cs typeface="Carlito"/>
              </a:rPr>
              <a:t>diversity </a:t>
            </a:r>
            <a:r>
              <a:rPr sz="2000" dirty="0">
                <a:latin typeface="Carlito"/>
                <a:cs typeface="Carlito"/>
              </a:rPr>
              <a:t>and activity in </a:t>
            </a:r>
            <a:r>
              <a:rPr sz="2000" spc="-10" dirty="0">
                <a:latin typeface="Carlito"/>
                <a:cs typeface="Carlito"/>
              </a:rPr>
              <a:t>natural</a:t>
            </a:r>
            <a:r>
              <a:rPr sz="2000" spc="85" dirty="0">
                <a:latin typeface="Carlito"/>
                <a:cs typeface="Carlito"/>
              </a:rPr>
              <a:t> </a:t>
            </a:r>
            <a:r>
              <a:rPr sz="2000" spc="-10" dirty="0">
                <a:latin typeface="Carlito"/>
                <a:cs typeface="Carlito"/>
              </a:rPr>
              <a:t>habitats</a:t>
            </a:r>
            <a:endParaRPr sz="2000">
              <a:latin typeface="Carlito"/>
              <a:cs typeface="Carlito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822756" y="6200647"/>
            <a:ext cx="87312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10" dirty="0">
                <a:latin typeface="Carlito"/>
                <a:cs typeface="Carlito"/>
              </a:rPr>
              <a:t>Virology</a:t>
            </a:r>
            <a:endParaRPr sz="2000">
              <a:latin typeface="Carlito"/>
              <a:cs typeface="Carlito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185664" y="6200647"/>
            <a:ext cx="368935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latin typeface="Carlito"/>
                <a:cs typeface="Carlito"/>
              </a:rPr>
              <a:t>Study </a:t>
            </a:r>
            <a:r>
              <a:rPr sz="2000" dirty="0">
                <a:latin typeface="Carlito"/>
                <a:cs typeface="Carlito"/>
              </a:rPr>
              <a:t>viruses and </a:t>
            </a:r>
            <a:r>
              <a:rPr sz="2000" spc="-10" dirty="0">
                <a:latin typeface="Carlito"/>
                <a:cs typeface="Carlito"/>
              </a:rPr>
              <a:t>subviral</a:t>
            </a:r>
            <a:r>
              <a:rPr sz="2000" spc="-25" dirty="0">
                <a:latin typeface="Carlito"/>
                <a:cs typeface="Carlito"/>
              </a:rPr>
              <a:t> </a:t>
            </a:r>
            <a:r>
              <a:rPr sz="2000" spc="-5" dirty="0">
                <a:latin typeface="Carlito"/>
                <a:cs typeface="Carlito"/>
              </a:rPr>
              <a:t>particles</a:t>
            </a:r>
            <a:endParaRPr sz="20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6333744"/>
            <a:ext cx="12192000" cy="524510"/>
            <a:chOff x="0" y="6333744"/>
            <a:chExt cx="12192000" cy="524510"/>
          </a:xfrm>
        </p:grpSpPr>
        <p:sp>
          <p:nvSpPr>
            <p:cNvPr id="3" name="object 3"/>
            <p:cNvSpPr/>
            <p:nvPr/>
          </p:nvSpPr>
          <p:spPr>
            <a:xfrm>
              <a:off x="0" y="6400799"/>
              <a:ext cx="12192000" cy="457200"/>
            </a:xfrm>
            <a:custGeom>
              <a:avLst/>
              <a:gdLst/>
              <a:ahLst/>
              <a:cxnLst/>
              <a:rect l="l" t="t" r="r" b="b"/>
              <a:pathLst>
                <a:path w="12192000" h="457200">
                  <a:moveTo>
                    <a:pt x="12192000" y="0"/>
                  </a:moveTo>
                  <a:lnTo>
                    <a:pt x="0" y="0"/>
                  </a:lnTo>
                  <a:lnTo>
                    <a:pt x="0" y="457199"/>
                  </a:lnTo>
                  <a:lnTo>
                    <a:pt x="12192000" y="457199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9B2C1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6333743"/>
              <a:ext cx="12192000" cy="67310"/>
            </a:xfrm>
            <a:custGeom>
              <a:avLst/>
              <a:gdLst/>
              <a:ahLst/>
              <a:cxnLst/>
              <a:rect l="l" t="t" r="r" b="b"/>
              <a:pathLst>
                <a:path w="12192000" h="67310">
                  <a:moveTo>
                    <a:pt x="12192000" y="0"/>
                  </a:moveTo>
                  <a:lnTo>
                    <a:pt x="11396459" y="0"/>
                  </a:lnTo>
                  <a:lnTo>
                    <a:pt x="11396459" y="54038"/>
                  </a:lnTo>
                  <a:lnTo>
                    <a:pt x="5020691" y="54038"/>
                  </a:lnTo>
                  <a:lnTo>
                    <a:pt x="5020691" y="0"/>
                  </a:lnTo>
                  <a:lnTo>
                    <a:pt x="0" y="0"/>
                  </a:lnTo>
                  <a:lnTo>
                    <a:pt x="0" y="54038"/>
                  </a:lnTo>
                  <a:lnTo>
                    <a:pt x="0" y="67056"/>
                  </a:lnTo>
                  <a:lnTo>
                    <a:pt x="12192000" y="67056"/>
                  </a:lnTo>
                  <a:lnTo>
                    <a:pt x="12192000" y="54038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D2471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176324" y="1168349"/>
            <a:ext cx="5044440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229" dirty="0">
                <a:solidFill>
                  <a:srgbClr val="FF0000"/>
                </a:solidFill>
              </a:rPr>
              <a:t>The</a:t>
            </a:r>
            <a:r>
              <a:rPr sz="3200" spc="-430" dirty="0">
                <a:solidFill>
                  <a:srgbClr val="FF0000"/>
                </a:solidFill>
              </a:rPr>
              <a:t> </a:t>
            </a:r>
            <a:r>
              <a:rPr sz="3200" spc="-85" dirty="0">
                <a:solidFill>
                  <a:srgbClr val="FF0000"/>
                </a:solidFill>
              </a:rPr>
              <a:t>Modern</a:t>
            </a:r>
            <a:r>
              <a:rPr sz="3200" spc="-430" dirty="0">
                <a:solidFill>
                  <a:srgbClr val="FF0000"/>
                </a:solidFill>
              </a:rPr>
              <a:t> </a:t>
            </a:r>
            <a:r>
              <a:rPr sz="3200" spc="-220" dirty="0">
                <a:solidFill>
                  <a:srgbClr val="FF0000"/>
                </a:solidFill>
              </a:rPr>
              <a:t>Era</a:t>
            </a:r>
            <a:r>
              <a:rPr sz="3200" spc="-425" dirty="0">
                <a:solidFill>
                  <a:srgbClr val="FF0000"/>
                </a:solidFill>
              </a:rPr>
              <a:t> </a:t>
            </a:r>
            <a:r>
              <a:rPr sz="3200" spc="-170" dirty="0">
                <a:solidFill>
                  <a:srgbClr val="FF0000"/>
                </a:solidFill>
              </a:rPr>
              <a:t>of</a:t>
            </a:r>
            <a:r>
              <a:rPr sz="3200" spc="-420" dirty="0">
                <a:solidFill>
                  <a:srgbClr val="FF0000"/>
                </a:solidFill>
              </a:rPr>
              <a:t> </a:t>
            </a:r>
            <a:r>
              <a:rPr sz="3200" spc="-165" dirty="0">
                <a:solidFill>
                  <a:srgbClr val="FF0000"/>
                </a:solidFill>
              </a:rPr>
              <a:t>Microbiology</a:t>
            </a:r>
            <a:endParaRPr sz="3200"/>
          </a:p>
        </p:txBody>
      </p:sp>
      <p:sp>
        <p:nvSpPr>
          <p:cNvPr id="6" name="object 6"/>
          <p:cNvSpPr/>
          <p:nvPr/>
        </p:nvSpPr>
        <p:spPr>
          <a:xfrm>
            <a:off x="1090612" y="1846326"/>
            <a:ext cx="10312400" cy="0"/>
          </a:xfrm>
          <a:custGeom>
            <a:avLst/>
            <a:gdLst/>
            <a:ahLst/>
            <a:cxnLst/>
            <a:rect l="l" t="t" r="r" b="b"/>
            <a:pathLst>
              <a:path w="10312400">
                <a:moveTo>
                  <a:pt x="0" y="0"/>
                </a:moveTo>
                <a:lnTo>
                  <a:pt x="10312336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090612" y="6387782"/>
            <a:ext cx="10312400" cy="0"/>
          </a:xfrm>
          <a:custGeom>
            <a:avLst/>
            <a:gdLst/>
            <a:ahLst/>
            <a:cxnLst/>
            <a:rect l="l" t="t" r="r" b="b"/>
            <a:pathLst>
              <a:path w="10312400">
                <a:moveTo>
                  <a:pt x="0" y="0"/>
                </a:moveTo>
                <a:lnTo>
                  <a:pt x="10312336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1090612" y="1734311"/>
          <a:ext cx="10299700" cy="465375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236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760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8965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239">
                <a:tc gridSpan="2"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2000" b="1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The </a:t>
                      </a:r>
                      <a:r>
                        <a:rPr sz="20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major 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subdisciplines of</a:t>
                      </a:r>
                      <a:r>
                        <a:rPr sz="2000" b="1" spc="-5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 </a:t>
                      </a:r>
                      <a:r>
                        <a:rPr sz="20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microbiology</a:t>
                      </a:r>
                      <a:endParaRPr sz="2000">
                        <a:latin typeface="Carlito"/>
                        <a:cs typeface="Carlito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D2471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23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2000" spc="-5" dirty="0">
                          <a:latin typeface="Carlito"/>
                          <a:cs typeface="Carlito"/>
                        </a:rPr>
                        <a:t>subdisciplines</a:t>
                      </a:r>
                      <a:endParaRPr sz="2000">
                        <a:latin typeface="Carlito"/>
                        <a:cs typeface="Carlito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CFCC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2000" spc="-5" dirty="0">
                          <a:latin typeface="Carlito"/>
                          <a:cs typeface="Carlito"/>
                        </a:rPr>
                        <a:t>Focus</a:t>
                      </a:r>
                      <a:endParaRPr sz="2000">
                        <a:latin typeface="Carlito"/>
                        <a:cs typeface="Carlito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C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2400" b="1" spc="-5" dirty="0">
                          <a:latin typeface="Carlito"/>
                          <a:cs typeface="Carlito"/>
                        </a:rPr>
                        <a:t>2- Applied emphases</a:t>
                      </a:r>
                      <a:endParaRPr sz="2400">
                        <a:latin typeface="Carlito"/>
                        <a:cs typeface="Carlito"/>
                      </a:endParaRPr>
                    </a:p>
                  </a:txBody>
                  <a:tcPr marL="0" marR="0" marT="26670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7E9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2000" dirty="0">
                          <a:latin typeface="Carlito"/>
                          <a:cs typeface="Carlito"/>
                        </a:rPr>
                        <a:t>Medical</a:t>
                      </a:r>
                      <a:r>
                        <a:rPr sz="2000" spc="-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2000" spc="-10" dirty="0">
                          <a:latin typeface="Carlito"/>
                          <a:cs typeface="Carlito"/>
                        </a:rPr>
                        <a:t>Microbiology</a:t>
                      </a:r>
                      <a:endParaRPr sz="2000">
                        <a:latin typeface="Carlito"/>
                        <a:cs typeface="Carlito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CFCC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2000" spc="-5" dirty="0">
                          <a:latin typeface="Carlito"/>
                          <a:cs typeface="Carlito"/>
                        </a:rPr>
                        <a:t>Infectious</a:t>
                      </a:r>
                      <a:r>
                        <a:rPr sz="2000" spc="-1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2000" dirty="0">
                          <a:latin typeface="Carlito"/>
                          <a:cs typeface="Carlito"/>
                        </a:rPr>
                        <a:t>disease</a:t>
                      </a:r>
                      <a:endParaRPr sz="2000">
                        <a:latin typeface="Carlito"/>
                        <a:cs typeface="Carlito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C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623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2000" dirty="0">
                          <a:latin typeface="Carlito"/>
                          <a:cs typeface="Carlito"/>
                        </a:rPr>
                        <a:t>Immunology</a:t>
                      </a:r>
                      <a:endParaRPr sz="2000">
                        <a:latin typeface="Carlito"/>
                        <a:cs typeface="Carlito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2000" dirty="0">
                          <a:latin typeface="Carlito"/>
                          <a:cs typeface="Carlito"/>
                        </a:rPr>
                        <a:t>Immune</a:t>
                      </a:r>
                      <a:r>
                        <a:rPr sz="2000" spc="-15" dirty="0">
                          <a:latin typeface="Carlito"/>
                          <a:cs typeface="Carlito"/>
                        </a:rPr>
                        <a:t> systems</a:t>
                      </a:r>
                      <a:endParaRPr sz="2000">
                        <a:latin typeface="Carlito"/>
                        <a:cs typeface="Carlito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7E9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6113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2000" spc="-5" dirty="0">
                          <a:latin typeface="Carlito"/>
                          <a:cs typeface="Carlito"/>
                        </a:rPr>
                        <a:t>Agricultural </a:t>
                      </a:r>
                      <a:r>
                        <a:rPr sz="2000" spc="-10" dirty="0">
                          <a:latin typeface="Carlito"/>
                          <a:cs typeface="Carlito"/>
                        </a:rPr>
                        <a:t>/soil</a:t>
                      </a:r>
                      <a:r>
                        <a:rPr sz="200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2000" spc="-10" dirty="0">
                          <a:latin typeface="Carlito"/>
                          <a:cs typeface="Carlito"/>
                        </a:rPr>
                        <a:t>microbiology</a:t>
                      </a:r>
                      <a:endParaRPr sz="2000">
                        <a:latin typeface="Carlito"/>
                        <a:cs typeface="Carlito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CFCC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2000" spc="-5" dirty="0">
                          <a:latin typeface="Carlito"/>
                          <a:cs typeface="Carlito"/>
                        </a:rPr>
                        <a:t>Microbial </a:t>
                      </a:r>
                      <a:r>
                        <a:rPr sz="2000" spc="-10" dirty="0">
                          <a:latin typeface="Carlito"/>
                          <a:cs typeface="Carlito"/>
                        </a:rPr>
                        <a:t>diversity </a:t>
                      </a:r>
                      <a:r>
                        <a:rPr sz="2000" dirty="0">
                          <a:latin typeface="Carlito"/>
                          <a:cs typeface="Carlito"/>
                        </a:rPr>
                        <a:t>and </a:t>
                      </a:r>
                      <a:r>
                        <a:rPr sz="2000" spc="-5" dirty="0">
                          <a:latin typeface="Carlito"/>
                          <a:cs typeface="Carlito"/>
                        </a:rPr>
                        <a:t>processes </a:t>
                      </a:r>
                      <a:r>
                        <a:rPr sz="2000" dirty="0">
                          <a:latin typeface="Carlito"/>
                          <a:cs typeface="Carlito"/>
                        </a:rPr>
                        <a:t>in</a:t>
                      </a:r>
                      <a:r>
                        <a:rPr sz="2000" spc="2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2000" spc="-5" dirty="0">
                          <a:latin typeface="Carlito"/>
                          <a:cs typeface="Carlito"/>
                        </a:rPr>
                        <a:t>soil</a:t>
                      </a:r>
                      <a:endParaRPr sz="2000">
                        <a:latin typeface="Carlito"/>
                        <a:cs typeface="Carlito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C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01167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2000" spc="-5" dirty="0">
                          <a:latin typeface="Carlito"/>
                          <a:cs typeface="Carlito"/>
                        </a:rPr>
                        <a:t>industrial</a:t>
                      </a:r>
                      <a:r>
                        <a:rPr sz="200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2000" spc="-10" dirty="0">
                          <a:latin typeface="Carlito"/>
                          <a:cs typeface="Carlito"/>
                        </a:rPr>
                        <a:t>microbiology</a:t>
                      </a:r>
                      <a:endParaRPr sz="2000">
                        <a:latin typeface="Carlito"/>
                        <a:cs typeface="Carlito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59372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2000" spc="-10" dirty="0">
                          <a:latin typeface="Carlito"/>
                          <a:cs typeface="Carlito"/>
                        </a:rPr>
                        <a:t>Large-scale </a:t>
                      </a:r>
                      <a:r>
                        <a:rPr sz="2000" spc="-5" dirty="0">
                          <a:latin typeface="Carlito"/>
                          <a:cs typeface="Carlito"/>
                        </a:rPr>
                        <a:t>production of antibiotics ,alcohol </a:t>
                      </a:r>
                      <a:r>
                        <a:rPr sz="2000" dirty="0">
                          <a:latin typeface="Carlito"/>
                          <a:cs typeface="Carlito"/>
                        </a:rPr>
                        <a:t>and </a:t>
                      </a:r>
                      <a:r>
                        <a:rPr sz="2000" spc="-5" dirty="0">
                          <a:latin typeface="Carlito"/>
                          <a:cs typeface="Carlito"/>
                        </a:rPr>
                        <a:t>other  chemicals</a:t>
                      </a:r>
                      <a:endParaRPr sz="2000">
                        <a:latin typeface="Carlito"/>
                        <a:cs typeface="Carlito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7E9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00976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2000" spc="-5" dirty="0">
                          <a:latin typeface="Carlito"/>
                          <a:cs typeface="Carlito"/>
                        </a:rPr>
                        <a:t>Biotechnology</a:t>
                      </a:r>
                      <a:r>
                        <a:rPr sz="2000" spc="-4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2000" spc="-5" dirty="0">
                          <a:latin typeface="Carlito"/>
                          <a:cs typeface="Carlito"/>
                        </a:rPr>
                        <a:t>**</a:t>
                      </a:r>
                      <a:endParaRPr sz="2000">
                        <a:latin typeface="Carlito"/>
                        <a:cs typeface="Carlito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CFCC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2000" spc="-5" dirty="0">
                          <a:latin typeface="Carlito"/>
                          <a:cs typeface="Carlito"/>
                        </a:rPr>
                        <a:t>Production of </a:t>
                      </a:r>
                      <a:r>
                        <a:rPr sz="2000" dirty="0">
                          <a:latin typeface="Carlito"/>
                          <a:cs typeface="Carlito"/>
                        </a:rPr>
                        <a:t>human </a:t>
                      </a:r>
                      <a:r>
                        <a:rPr sz="2000" spc="-10" dirty="0">
                          <a:latin typeface="Carlito"/>
                          <a:cs typeface="Carlito"/>
                        </a:rPr>
                        <a:t>proteins </a:t>
                      </a:r>
                      <a:r>
                        <a:rPr sz="2000" spc="-5" dirty="0">
                          <a:latin typeface="Carlito"/>
                          <a:cs typeface="Carlito"/>
                        </a:rPr>
                        <a:t>by genetically</a:t>
                      </a:r>
                      <a:r>
                        <a:rPr sz="2000" spc="1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2000" spc="-5" dirty="0">
                          <a:latin typeface="Carlito"/>
                          <a:cs typeface="Carlito"/>
                        </a:rPr>
                        <a:t>engineered</a:t>
                      </a:r>
                      <a:endParaRPr sz="2000">
                        <a:latin typeface="Carlito"/>
                        <a:cs typeface="Carlito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</a:pPr>
                      <a:r>
                        <a:rPr sz="2000" spc="-10" dirty="0">
                          <a:latin typeface="Carlito"/>
                          <a:cs typeface="Carlito"/>
                        </a:rPr>
                        <a:t>microorganisms</a:t>
                      </a:r>
                      <a:endParaRPr sz="2000">
                        <a:latin typeface="Carlito"/>
                        <a:cs typeface="Carlito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C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704373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2000" spc="-5" dirty="0">
                          <a:latin typeface="Carlito"/>
                          <a:cs typeface="Carlito"/>
                        </a:rPr>
                        <a:t>Aquatic Microbiology</a:t>
                      </a:r>
                      <a:endParaRPr sz="2000">
                        <a:latin typeface="Carlito"/>
                        <a:cs typeface="Carlito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46799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2000" spc="-5" dirty="0">
                          <a:latin typeface="Carlito"/>
                          <a:cs typeface="Carlito"/>
                        </a:rPr>
                        <a:t>Microbial </a:t>
                      </a:r>
                      <a:r>
                        <a:rPr sz="2000" spc="-10" dirty="0">
                          <a:latin typeface="Carlito"/>
                          <a:cs typeface="Carlito"/>
                        </a:rPr>
                        <a:t>processes </a:t>
                      </a:r>
                      <a:r>
                        <a:rPr sz="2000" dirty="0">
                          <a:latin typeface="Carlito"/>
                          <a:cs typeface="Carlito"/>
                        </a:rPr>
                        <a:t>in </a:t>
                      </a:r>
                      <a:r>
                        <a:rPr sz="2000" spc="-20" dirty="0">
                          <a:latin typeface="Carlito"/>
                          <a:cs typeface="Carlito"/>
                        </a:rPr>
                        <a:t>waters </a:t>
                      </a:r>
                      <a:r>
                        <a:rPr sz="2000" dirty="0">
                          <a:latin typeface="Carlito"/>
                          <a:cs typeface="Carlito"/>
                        </a:rPr>
                        <a:t>and </a:t>
                      </a:r>
                      <a:r>
                        <a:rPr sz="2000" spc="-20" dirty="0">
                          <a:latin typeface="Carlito"/>
                          <a:cs typeface="Carlito"/>
                        </a:rPr>
                        <a:t>wastewaters, </a:t>
                      </a:r>
                      <a:r>
                        <a:rPr sz="2000" spc="-5" dirty="0">
                          <a:latin typeface="Carlito"/>
                          <a:cs typeface="Carlito"/>
                        </a:rPr>
                        <a:t>drinking  </a:t>
                      </a:r>
                      <a:r>
                        <a:rPr sz="2000" spc="-15" dirty="0">
                          <a:latin typeface="Carlito"/>
                          <a:cs typeface="Carlito"/>
                        </a:rPr>
                        <a:t>water</a:t>
                      </a:r>
                      <a:r>
                        <a:rPr sz="2000" spc="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2000" spc="-30" dirty="0">
                          <a:latin typeface="Carlito"/>
                          <a:cs typeface="Carlito"/>
                        </a:rPr>
                        <a:t>safety.</a:t>
                      </a:r>
                      <a:endParaRPr sz="2000">
                        <a:latin typeface="Carlito"/>
                        <a:cs typeface="Carlito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F7E9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43000" y="1295400"/>
            <a:ext cx="9561195" cy="3978653"/>
          </a:xfrm>
          <a:prstGeom prst="rect">
            <a:avLst/>
          </a:prstGeom>
        </p:spPr>
        <p:txBody>
          <a:bodyPr vert="horz" wrap="square" lIns="0" tIns="641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5"/>
              </a:spcBef>
            </a:pPr>
            <a:r>
              <a:rPr sz="2400" b="1" u="sng" spc="-5" dirty="0">
                <a:solidFill>
                  <a:srgbClr val="C00000"/>
                </a:solidFill>
                <a:uFill>
                  <a:solidFill>
                    <a:srgbClr val="404040"/>
                  </a:solidFill>
                </a:uFill>
                <a:latin typeface="Carlito"/>
                <a:cs typeface="Carlito"/>
              </a:rPr>
              <a:t>Molecular</a:t>
            </a:r>
            <a:r>
              <a:rPr sz="2400" b="1" u="sng" spc="-30" dirty="0">
                <a:solidFill>
                  <a:srgbClr val="C00000"/>
                </a:solidFill>
                <a:uFill>
                  <a:solidFill>
                    <a:srgbClr val="404040"/>
                  </a:solidFill>
                </a:uFill>
                <a:latin typeface="Carlito"/>
                <a:cs typeface="Carlito"/>
              </a:rPr>
              <a:t> </a:t>
            </a:r>
            <a:r>
              <a:rPr sz="2400" b="1" u="sng" spc="-5" dirty="0">
                <a:solidFill>
                  <a:srgbClr val="C00000"/>
                </a:solidFill>
                <a:uFill>
                  <a:solidFill>
                    <a:srgbClr val="404040"/>
                  </a:solidFill>
                </a:uFill>
                <a:latin typeface="Carlito"/>
                <a:cs typeface="Carlito"/>
              </a:rPr>
              <a:t>Microbiology</a:t>
            </a:r>
            <a:endParaRPr sz="2400" b="1" u="sng" dirty="0">
              <a:solidFill>
                <a:srgbClr val="C00000"/>
              </a:solidFill>
              <a:latin typeface="Carlito"/>
              <a:cs typeface="Carlito"/>
            </a:endParaRPr>
          </a:p>
          <a:p>
            <a:pPr marL="558165" indent="-317500">
              <a:lnSpc>
                <a:spcPct val="100000"/>
              </a:lnSpc>
              <a:spcBef>
                <a:spcPts val="405"/>
              </a:spcBef>
              <a:buClr>
                <a:srgbClr val="D24717"/>
              </a:buClr>
              <a:buFont typeface="Carlito"/>
              <a:buChar char="◦"/>
              <a:tabLst>
                <a:tab pos="558165" algn="l"/>
                <a:tab pos="558800" algn="l"/>
              </a:tabLst>
            </a:pPr>
            <a:r>
              <a:rPr sz="2400" i="1" spc="-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arlito"/>
                <a:cs typeface="Carlito"/>
              </a:rPr>
              <a:t>**</a:t>
            </a:r>
            <a:r>
              <a:rPr sz="2400" i="1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arlito"/>
                <a:cs typeface="Carlito"/>
              </a:rPr>
              <a:t> </a:t>
            </a:r>
            <a:r>
              <a:rPr sz="2400" i="1" spc="-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arlito"/>
                <a:cs typeface="Carlito"/>
              </a:rPr>
              <a:t>Biotechnology</a:t>
            </a:r>
            <a:endParaRPr sz="2400" dirty="0">
              <a:latin typeface="Carlito"/>
              <a:cs typeface="Carlito"/>
            </a:endParaRPr>
          </a:p>
          <a:p>
            <a:pPr marL="952500" lvl="1" indent="-254635">
              <a:lnSpc>
                <a:spcPct val="100000"/>
              </a:lnSpc>
              <a:spcBef>
                <a:spcPts val="620"/>
              </a:spcBef>
              <a:buClr>
                <a:srgbClr val="D24717"/>
              </a:buClr>
              <a:buChar char="◦"/>
              <a:tabLst>
                <a:tab pos="952500" algn="l"/>
                <a:tab pos="953135" algn="l"/>
              </a:tabLst>
            </a:pPr>
            <a:r>
              <a:rPr sz="2000" spc="-5" dirty="0">
                <a:solidFill>
                  <a:srgbClr val="404040"/>
                </a:solidFill>
                <a:latin typeface="Carlito"/>
                <a:cs typeface="Carlito"/>
              </a:rPr>
              <a:t>Manipulation of </a:t>
            </a:r>
            <a:r>
              <a:rPr sz="2000" dirty="0">
                <a:solidFill>
                  <a:srgbClr val="404040"/>
                </a:solidFill>
                <a:latin typeface="Carlito"/>
                <a:cs typeface="Carlito"/>
              </a:rPr>
              <a:t>cellular</a:t>
            </a:r>
            <a:r>
              <a:rPr sz="2000" spc="-5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2000" dirty="0">
                <a:solidFill>
                  <a:srgbClr val="404040"/>
                </a:solidFill>
                <a:latin typeface="Carlito"/>
                <a:cs typeface="Carlito"/>
              </a:rPr>
              <a:t>genomes</a:t>
            </a:r>
            <a:endParaRPr sz="2000" dirty="0">
              <a:latin typeface="Carlito"/>
              <a:cs typeface="Carlito"/>
            </a:endParaRPr>
          </a:p>
          <a:p>
            <a:pPr marL="952500" marR="5080" lvl="1" indent="-254635">
              <a:lnSpc>
                <a:spcPct val="100000"/>
              </a:lnSpc>
              <a:spcBef>
                <a:spcPts val="600"/>
              </a:spcBef>
              <a:buClr>
                <a:srgbClr val="D24717"/>
              </a:buClr>
              <a:buChar char="◦"/>
              <a:tabLst>
                <a:tab pos="952500" algn="l"/>
                <a:tab pos="953135" algn="l"/>
              </a:tabLst>
            </a:pPr>
            <a:r>
              <a:rPr sz="2000" spc="-5" dirty="0">
                <a:solidFill>
                  <a:srgbClr val="404040"/>
                </a:solidFill>
                <a:latin typeface="Carlito"/>
                <a:cs typeface="Carlito"/>
              </a:rPr>
              <a:t>DNA </a:t>
            </a:r>
            <a:r>
              <a:rPr sz="2000" spc="-15" dirty="0">
                <a:solidFill>
                  <a:srgbClr val="404040"/>
                </a:solidFill>
                <a:latin typeface="Carlito"/>
                <a:cs typeface="Carlito"/>
              </a:rPr>
              <a:t>from </a:t>
            </a:r>
            <a:r>
              <a:rPr sz="2000" spc="-5" dirty="0">
                <a:solidFill>
                  <a:srgbClr val="404040"/>
                </a:solidFill>
                <a:latin typeface="Carlito"/>
                <a:cs typeface="Carlito"/>
              </a:rPr>
              <a:t>one </a:t>
            </a:r>
            <a:r>
              <a:rPr sz="2000" spc="-10" dirty="0">
                <a:solidFill>
                  <a:srgbClr val="404040"/>
                </a:solidFill>
                <a:latin typeface="Carlito"/>
                <a:cs typeface="Carlito"/>
              </a:rPr>
              <a:t>organism </a:t>
            </a:r>
            <a:r>
              <a:rPr sz="2000" spc="-5" dirty="0">
                <a:solidFill>
                  <a:srgbClr val="404040"/>
                </a:solidFill>
                <a:latin typeface="Carlito"/>
                <a:cs typeface="Carlito"/>
              </a:rPr>
              <a:t>can be inserted </a:t>
            </a:r>
            <a:r>
              <a:rPr sz="2000" spc="-15" dirty="0">
                <a:solidFill>
                  <a:srgbClr val="404040"/>
                </a:solidFill>
                <a:latin typeface="Carlito"/>
                <a:cs typeface="Carlito"/>
              </a:rPr>
              <a:t>into </a:t>
            </a:r>
            <a:r>
              <a:rPr sz="2000" dirty="0">
                <a:solidFill>
                  <a:srgbClr val="404040"/>
                </a:solidFill>
                <a:latin typeface="Carlito"/>
                <a:cs typeface="Carlito"/>
              </a:rPr>
              <a:t>a </a:t>
            </a:r>
            <a:r>
              <a:rPr sz="2000" spc="-5" dirty="0">
                <a:solidFill>
                  <a:srgbClr val="404040"/>
                </a:solidFill>
                <a:latin typeface="Carlito"/>
                <a:cs typeface="Carlito"/>
              </a:rPr>
              <a:t>bacterium </a:t>
            </a:r>
            <a:r>
              <a:rPr sz="2000" dirty="0">
                <a:solidFill>
                  <a:srgbClr val="404040"/>
                </a:solidFill>
                <a:latin typeface="Carlito"/>
                <a:cs typeface="Carlito"/>
              </a:rPr>
              <a:t>and the </a:t>
            </a:r>
            <a:r>
              <a:rPr sz="2000" spc="-10" dirty="0">
                <a:solidFill>
                  <a:srgbClr val="404040"/>
                </a:solidFill>
                <a:latin typeface="Carlito"/>
                <a:cs typeface="Carlito"/>
              </a:rPr>
              <a:t>proteins </a:t>
            </a:r>
            <a:r>
              <a:rPr sz="2000" dirty="0">
                <a:solidFill>
                  <a:srgbClr val="404040"/>
                </a:solidFill>
                <a:latin typeface="Carlito"/>
                <a:cs typeface="Carlito"/>
              </a:rPr>
              <a:t>encoded  </a:t>
            </a:r>
            <a:r>
              <a:rPr sz="2000" spc="-5" dirty="0">
                <a:solidFill>
                  <a:srgbClr val="404040"/>
                </a:solidFill>
                <a:latin typeface="Carlito"/>
                <a:cs typeface="Carlito"/>
              </a:rPr>
              <a:t>by that </a:t>
            </a:r>
            <a:r>
              <a:rPr sz="2000" dirty="0">
                <a:solidFill>
                  <a:srgbClr val="404040"/>
                </a:solidFill>
                <a:latin typeface="Carlito"/>
                <a:cs typeface="Carlito"/>
              </a:rPr>
              <a:t>DNA</a:t>
            </a:r>
            <a:r>
              <a:rPr sz="2000" spc="-25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Carlito"/>
                <a:cs typeface="Carlito"/>
              </a:rPr>
              <a:t>harvested</a:t>
            </a:r>
            <a:endParaRPr lang="en-US" sz="2000" spc="-10" dirty="0">
              <a:solidFill>
                <a:srgbClr val="404040"/>
              </a:solidFill>
              <a:latin typeface="Carlito"/>
              <a:cs typeface="Carlito"/>
            </a:endParaRPr>
          </a:p>
          <a:p>
            <a:pPr marL="952500" marR="5080" lvl="1" indent="-254635">
              <a:lnSpc>
                <a:spcPct val="100000"/>
              </a:lnSpc>
              <a:spcBef>
                <a:spcPts val="600"/>
              </a:spcBef>
              <a:buClr>
                <a:srgbClr val="D24717"/>
              </a:buClr>
              <a:buChar char="◦"/>
              <a:tabLst>
                <a:tab pos="952500" algn="l"/>
                <a:tab pos="953135" algn="l"/>
              </a:tabLst>
            </a:pPr>
            <a:endParaRPr sz="2000" dirty="0">
              <a:latin typeface="Carlito"/>
              <a:cs typeface="Carlito"/>
            </a:endParaRPr>
          </a:p>
          <a:p>
            <a:pPr marL="558165" indent="-317500">
              <a:lnSpc>
                <a:spcPct val="100000"/>
              </a:lnSpc>
              <a:spcBef>
                <a:spcPts val="560"/>
              </a:spcBef>
              <a:buClr>
                <a:srgbClr val="D24717"/>
              </a:buClr>
              <a:buFont typeface="Carlito"/>
              <a:buChar char="◦"/>
              <a:tabLst>
                <a:tab pos="558165" algn="l"/>
                <a:tab pos="558800" algn="l"/>
              </a:tabLst>
            </a:pPr>
            <a:r>
              <a:rPr sz="2400" b="1" i="1" u="sng" dirty="0">
                <a:solidFill>
                  <a:srgbClr val="C00000"/>
                </a:solidFill>
                <a:uFill>
                  <a:solidFill>
                    <a:srgbClr val="404040"/>
                  </a:solidFill>
                </a:uFill>
                <a:latin typeface="Carlito"/>
                <a:cs typeface="Carlito"/>
              </a:rPr>
              <a:t>Genomics</a:t>
            </a:r>
            <a:r>
              <a:rPr sz="2400" dirty="0">
                <a:solidFill>
                  <a:srgbClr val="404040"/>
                </a:solidFill>
                <a:latin typeface="Carlito"/>
                <a:cs typeface="Carlito"/>
              </a:rPr>
              <a:t>: </a:t>
            </a:r>
            <a:r>
              <a:rPr sz="2400" spc="-5" dirty="0">
                <a:solidFill>
                  <a:srgbClr val="404040"/>
                </a:solidFill>
                <a:latin typeface="Carlito"/>
                <a:cs typeface="Carlito"/>
              </a:rPr>
              <a:t>study of </a:t>
            </a:r>
            <a:r>
              <a:rPr sz="2400" dirty="0">
                <a:solidFill>
                  <a:srgbClr val="404040"/>
                </a:solidFill>
                <a:latin typeface="Carlito"/>
                <a:cs typeface="Carlito"/>
              </a:rPr>
              <a:t>all </a:t>
            </a:r>
            <a:r>
              <a:rPr sz="2400" spc="-5" dirty="0">
                <a:solidFill>
                  <a:srgbClr val="404040"/>
                </a:solidFill>
                <a:latin typeface="Carlito"/>
                <a:cs typeface="Carlito"/>
              </a:rPr>
              <a:t>of </a:t>
            </a:r>
            <a:r>
              <a:rPr sz="2400" dirty="0">
                <a:solidFill>
                  <a:srgbClr val="404040"/>
                </a:solidFill>
                <a:latin typeface="Carlito"/>
                <a:cs typeface="Carlito"/>
              </a:rPr>
              <a:t>the </a:t>
            </a:r>
            <a:r>
              <a:rPr sz="2400" spc="-5" dirty="0">
                <a:solidFill>
                  <a:srgbClr val="404040"/>
                </a:solidFill>
                <a:latin typeface="Carlito"/>
                <a:cs typeface="Carlito"/>
              </a:rPr>
              <a:t>genetic material </a:t>
            </a:r>
            <a:r>
              <a:rPr sz="2400" dirty="0">
                <a:solidFill>
                  <a:srgbClr val="404040"/>
                </a:solidFill>
                <a:latin typeface="Carlito"/>
                <a:cs typeface="Carlito"/>
              </a:rPr>
              <a:t>(DNA) in living</a:t>
            </a:r>
            <a:r>
              <a:rPr sz="2400" spc="-155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2800" spc="-5" dirty="0">
                <a:solidFill>
                  <a:srgbClr val="404040"/>
                </a:solidFill>
                <a:latin typeface="Carlito"/>
                <a:cs typeface="Carlito"/>
              </a:rPr>
              <a:t>cells</a:t>
            </a:r>
            <a:endParaRPr sz="2800" dirty="0">
              <a:latin typeface="Carlito"/>
              <a:cs typeface="Carlito"/>
            </a:endParaRPr>
          </a:p>
          <a:p>
            <a:pPr marL="952500" lvl="1" indent="-254635">
              <a:lnSpc>
                <a:spcPct val="100000"/>
              </a:lnSpc>
              <a:spcBef>
                <a:spcPts val="645"/>
              </a:spcBef>
              <a:buClr>
                <a:srgbClr val="D24717"/>
              </a:buClr>
              <a:buFont typeface="Carlito"/>
              <a:buChar char="◦"/>
              <a:tabLst>
                <a:tab pos="952500" algn="l"/>
                <a:tab pos="953135" algn="l"/>
              </a:tabLst>
            </a:pPr>
            <a:r>
              <a:rPr sz="2000" i="1" spc="-1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arlito"/>
                <a:cs typeface="Carlito"/>
              </a:rPr>
              <a:t>Transcriptomics</a:t>
            </a:r>
            <a:r>
              <a:rPr sz="2000" spc="-10" dirty="0">
                <a:solidFill>
                  <a:srgbClr val="404040"/>
                </a:solidFill>
                <a:latin typeface="Carlito"/>
                <a:cs typeface="Carlito"/>
              </a:rPr>
              <a:t>: </a:t>
            </a:r>
            <a:r>
              <a:rPr sz="2000" spc="-5" dirty="0">
                <a:solidFill>
                  <a:srgbClr val="404040"/>
                </a:solidFill>
                <a:latin typeface="Carlito"/>
                <a:cs typeface="Carlito"/>
              </a:rPr>
              <a:t>study of </a:t>
            </a:r>
            <a:r>
              <a:rPr sz="2000" dirty="0">
                <a:solidFill>
                  <a:srgbClr val="404040"/>
                </a:solidFill>
                <a:latin typeface="Carlito"/>
                <a:cs typeface="Carlito"/>
              </a:rPr>
              <a:t>RNA</a:t>
            </a:r>
            <a:r>
              <a:rPr sz="2000" spc="-45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Carlito"/>
                <a:cs typeface="Carlito"/>
              </a:rPr>
              <a:t>patterns.</a:t>
            </a:r>
            <a:endParaRPr sz="2000" dirty="0">
              <a:latin typeface="Carlito"/>
              <a:cs typeface="Carlito"/>
            </a:endParaRPr>
          </a:p>
          <a:p>
            <a:pPr marL="952500" lvl="1" indent="-254635">
              <a:lnSpc>
                <a:spcPct val="100000"/>
              </a:lnSpc>
              <a:spcBef>
                <a:spcPts val="600"/>
              </a:spcBef>
              <a:buClr>
                <a:srgbClr val="D24717"/>
              </a:buClr>
              <a:buFont typeface="Carlito"/>
              <a:buChar char="◦"/>
              <a:tabLst>
                <a:tab pos="952500" algn="l"/>
                <a:tab pos="953135" algn="l"/>
              </a:tabLst>
            </a:pPr>
            <a:r>
              <a:rPr sz="2000" i="1" spc="-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arlito"/>
                <a:cs typeface="Carlito"/>
              </a:rPr>
              <a:t>Proteomics</a:t>
            </a:r>
            <a:r>
              <a:rPr sz="2000" spc="-5" dirty="0">
                <a:solidFill>
                  <a:srgbClr val="404040"/>
                </a:solidFill>
                <a:latin typeface="Carlito"/>
                <a:cs typeface="Carlito"/>
              </a:rPr>
              <a:t>: study of </a:t>
            </a:r>
            <a:r>
              <a:rPr sz="2000" dirty="0">
                <a:solidFill>
                  <a:srgbClr val="404040"/>
                </a:solidFill>
                <a:latin typeface="Carlito"/>
                <a:cs typeface="Carlito"/>
              </a:rPr>
              <a:t>all the </a:t>
            </a:r>
            <a:r>
              <a:rPr sz="2000" spc="-10" dirty="0">
                <a:solidFill>
                  <a:srgbClr val="404040"/>
                </a:solidFill>
                <a:latin typeface="Carlito"/>
                <a:cs typeface="Carlito"/>
              </a:rPr>
              <a:t>proteins </a:t>
            </a:r>
            <a:r>
              <a:rPr sz="2000" spc="-5" dirty="0">
                <a:solidFill>
                  <a:srgbClr val="404040"/>
                </a:solidFill>
                <a:latin typeface="Carlito"/>
                <a:cs typeface="Carlito"/>
              </a:rPr>
              <a:t>produced by</a:t>
            </a:r>
            <a:r>
              <a:rPr sz="2000" spc="-65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Carlito"/>
                <a:cs typeface="Carlito"/>
              </a:rPr>
              <a:t>cells.</a:t>
            </a:r>
            <a:endParaRPr sz="2000" dirty="0">
              <a:latin typeface="Carlito"/>
              <a:cs typeface="Carlito"/>
            </a:endParaRPr>
          </a:p>
          <a:p>
            <a:pPr marL="952500" lvl="1" indent="-254635">
              <a:lnSpc>
                <a:spcPct val="100000"/>
              </a:lnSpc>
              <a:spcBef>
                <a:spcPts val="600"/>
              </a:spcBef>
              <a:buClr>
                <a:srgbClr val="D24717"/>
              </a:buClr>
              <a:buFont typeface="Carlito"/>
              <a:buChar char="◦"/>
              <a:tabLst>
                <a:tab pos="952500" algn="l"/>
                <a:tab pos="953135" algn="l"/>
              </a:tabLst>
            </a:pPr>
            <a:r>
              <a:rPr sz="2000" i="1" spc="-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arlito"/>
                <a:cs typeface="Carlito"/>
              </a:rPr>
              <a:t>Metabolomics</a:t>
            </a:r>
            <a:r>
              <a:rPr sz="2000" spc="-5" dirty="0">
                <a:solidFill>
                  <a:srgbClr val="404040"/>
                </a:solidFill>
                <a:latin typeface="Carlito"/>
                <a:cs typeface="Carlito"/>
              </a:rPr>
              <a:t>: study </a:t>
            </a:r>
            <a:r>
              <a:rPr sz="2000" dirty="0">
                <a:solidFill>
                  <a:srgbClr val="404040"/>
                </a:solidFill>
                <a:latin typeface="Carlito"/>
                <a:cs typeface="Carlito"/>
              </a:rPr>
              <a:t>of </a:t>
            </a:r>
            <a:r>
              <a:rPr sz="2000" spc="-5" dirty="0">
                <a:solidFill>
                  <a:srgbClr val="404040"/>
                </a:solidFill>
                <a:latin typeface="Carlito"/>
                <a:cs typeface="Carlito"/>
              </a:rPr>
              <a:t>metabolic </a:t>
            </a:r>
            <a:r>
              <a:rPr sz="2000" spc="-10" dirty="0">
                <a:solidFill>
                  <a:srgbClr val="404040"/>
                </a:solidFill>
                <a:latin typeface="Carlito"/>
                <a:cs typeface="Carlito"/>
              </a:rPr>
              <a:t>expression </a:t>
            </a:r>
            <a:r>
              <a:rPr sz="2000" dirty="0">
                <a:solidFill>
                  <a:srgbClr val="404040"/>
                </a:solidFill>
                <a:latin typeface="Carlito"/>
                <a:cs typeface="Carlito"/>
              </a:rPr>
              <a:t>in</a:t>
            </a:r>
            <a:r>
              <a:rPr sz="2000" spc="-25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Carlito"/>
                <a:cs typeface="Carlito"/>
              </a:rPr>
              <a:t>cells.</a:t>
            </a:r>
            <a:endParaRPr sz="2000" dirty="0">
              <a:latin typeface="Carlito"/>
              <a:cs typeface="Carlito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200400" y="228600"/>
            <a:ext cx="5044440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229" dirty="0">
                <a:solidFill>
                  <a:srgbClr val="FF0000"/>
                </a:solidFill>
              </a:rPr>
              <a:t>The</a:t>
            </a:r>
            <a:r>
              <a:rPr sz="3200" spc="-430" dirty="0">
                <a:solidFill>
                  <a:srgbClr val="FF0000"/>
                </a:solidFill>
              </a:rPr>
              <a:t> </a:t>
            </a:r>
            <a:r>
              <a:rPr sz="3200" spc="-85" dirty="0">
                <a:solidFill>
                  <a:srgbClr val="FF0000"/>
                </a:solidFill>
              </a:rPr>
              <a:t>Modern</a:t>
            </a:r>
            <a:r>
              <a:rPr sz="3200" spc="-430" dirty="0">
                <a:solidFill>
                  <a:srgbClr val="FF0000"/>
                </a:solidFill>
              </a:rPr>
              <a:t> </a:t>
            </a:r>
            <a:r>
              <a:rPr sz="3200" spc="-220" dirty="0">
                <a:solidFill>
                  <a:srgbClr val="FF0000"/>
                </a:solidFill>
              </a:rPr>
              <a:t>Era</a:t>
            </a:r>
            <a:r>
              <a:rPr sz="3200" spc="-425" dirty="0">
                <a:solidFill>
                  <a:srgbClr val="FF0000"/>
                </a:solidFill>
              </a:rPr>
              <a:t> </a:t>
            </a:r>
            <a:r>
              <a:rPr sz="3200" spc="-170" dirty="0">
                <a:solidFill>
                  <a:srgbClr val="FF0000"/>
                </a:solidFill>
              </a:rPr>
              <a:t>of</a:t>
            </a:r>
            <a:r>
              <a:rPr sz="3200" spc="-420" dirty="0">
                <a:solidFill>
                  <a:srgbClr val="FF0000"/>
                </a:solidFill>
              </a:rPr>
              <a:t> </a:t>
            </a:r>
            <a:r>
              <a:rPr sz="3200" spc="-165" dirty="0">
                <a:solidFill>
                  <a:srgbClr val="FF0000"/>
                </a:solidFill>
              </a:rPr>
              <a:t>Microbiology</a:t>
            </a:r>
            <a:endParaRPr sz="3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C99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</TotalTime>
  <Words>505</Words>
  <Application>Microsoft Office PowerPoint</Application>
  <PresentationFormat>Widescreen</PresentationFormat>
  <Paragraphs>102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Calibri</vt:lpstr>
      <vt:lpstr>Carlito</vt:lpstr>
      <vt:lpstr>Courier New</vt:lpstr>
      <vt:lpstr>Georgia</vt:lpstr>
      <vt:lpstr>Times New Roman</vt:lpstr>
      <vt:lpstr>Trebuchet MS</vt:lpstr>
      <vt:lpstr>Office Theme</vt:lpstr>
      <vt:lpstr>Lecture-5 History of microbiology (Part-2)</vt:lpstr>
      <vt:lpstr>History of microbiology  Content</vt:lpstr>
      <vt:lpstr>The rise of microbial diversity</vt:lpstr>
      <vt:lpstr>PowerPoint Presentation</vt:lpstr>
      <vt:lpstr>PowerPoint Presentation</vt:lpstr>
      <vt:lpstr>PowerPoint Presentation</vt:lpstr>
      <vt:lpstr>The Modern Era of Microbiology</vt:lpstr>
      <vt:lpstr>The Modern Era of Microbiology</vt:lpstr>
      <vt:lpstr>The Modern Era of Microbiology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Reem Aljowaie</dc:creator>
  <cp:lastModifiedBy>Haya Al-Dossary</cp:lastModifiedBy>
  <cp:revision>2</cp:revision>
  <dcterms:created xsi:type="dcterms:W3CDTF">2023-09-02T05:48:40Z</dcterms:created>
  <dcterms:modified xsi:type="dcterms:W3CDTF">2023-09-04T16:08:14Z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2021-01-23T00:00:00Z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2023-09-02T00:00:00Z</vt:filetime>
  </property>
</Properties>
</file>