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3.jpg" ContentType="image/jpg"/>
  <Override PartName="/ppt/media/image4.jpg" ContentType="image/jpg"/>
  <Override PartName="/ppt/media/image5.jpg" ContentType="image/jpg"/>
  <Override PartName="/ppt/media/image6.jpg" ContentType="image/jpg"/>
  <Override PartName="/ppt/media/image7.jpg" ContentType="image/jpg"/>
  <Override PartName="/ppt/media/image8.jpg" ContentType="image/jpg"/>
  <Override PartName="/ppt/media/image9.jpg" ContentType="image/jpg"/>
  <Override PartName="/ppt/media/image10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71" r:id="rId4"/>
    <p:sldId id="272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924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12192000" y="0"/>
                </a:moveTo>
                <a:lnTo>
                  <a:pt x="0" y="0"/>
                </a:lnTo>
                <a:lnTo>
                  <a:pt x="0" y="457199"/>
                </a:lnTo>
                <a:lnTo>
                  <a:pt x="12192000" y="4571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12192000" cy="67310"/>
          </a:xfrm>
          <a:custGeom>
            <a:avLst/>
            <a:gdLst/>
            <a:ahLst/>
            <a:cxnLst/>
            <a:rect l="l" t="t" r="r" b="b"/>
            <a:pathLst>
              <a:path w="12192000" h="67310">
                <a:moveTo>
                  <a:pt x="12192000" y="0"/>
                </a:moveTo>
                <a:lnTo>
                  <a:pt x="0" y="0"/>
                </a:lnTo>
                <a:lnTo>
                  <a:pt x="0" y="67055"/>
                </a:lnTo>
                <a:lnTo>
                  <a:pt x="12192000" y="67055"/>
                </a:lnTo>
                <a:lnTo>
                  <a:pt x="121920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99992" y="833120"/>
            <a:ext cx="5192014" cy="402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10765" y="1712163"/>
            <a:ext cx="8570468" cy="3832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 u="heavy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5977" y="202133"/>
            <a:ext cx="2058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latin typeface="Trebuchet MS"/>
                <a:cs typeface="Trebuchet MS"/>
              </a:rPr>
              <a:t>140MIC:</a:t>
            </a:r>
            <a:r>
              <a:rPr sz="1800" spc="-170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Microbiology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39008" y="2895600"/>
            <a:ext cx="5713983" cy="8726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175" algn="ctr">
              <a:lnSpc>
                <a:spcPts val="3450"/>
              </a:lnSpc>
              <a:spcBef>
                <a:spcPts val="135"/>
              </a:spcBef>
            </a:pPr>
            <a:r>
              <a:rPr sz="3200" b="1" spc="-170" dirty="0">
                <a:solidFill>
                  <a:srgbClr val="C00000"/>
                </a:solidFill>
                <a:latin typeface="+mn-lt"/>
                <a:cs typeface="Trebuchet MS"/>
              </a:rPr>
              <a:t>Lecture-4</a:t>
            </a:r>
            <a:endParaRPr sz="3200" b="1">
              <a:solidFill>
                <a:srgbClr val="C00000"/>
              </a:solidFill>
              <a:latin typeface="+mn-lt"/>
              <a:cs typeface="Trebuchet MS"/>
            </a:endParaRPr>
          </a:p>
          <a:p>
            <a:pPr algn="ctr">
              <a:lnSpc>
                <a:spcPts val="3090"/>
              </a:lnSpc>
            </a:pPr>
            <a:r>
              <a:rPr sz="3200" b="1" spc="-130" dirty="0">
                <a:solidFill>
                  <a:srgbClr val="C00000"/>
                </a:solidFill>
                <a:latin typeface="+mn-lt"/>
                <a:cs typeface="Trebuchet MS"/>
              </a:rPr>
              <a:t>History </a:t>
            </a:r>
            <a:r>
              <a:rPr sz="3200" b="1" spc="-120" dirty="0">
                <a:solidFill>
                  <a:srgbClr val="C00000"/>
                </a:solidFill>
                <a:latin typeface="+mn-lt"/>
                <a:cs typeface="Trebuchet MS"/>
              </a:rPr>
              <a:t>of </a:t>
            </a:r>
            <a:r>
              <a:rPr sz="3200" b="1" spc="-125" dirty="0">
                <a:solidFill>
                  <a:srgbClr val="C00000"/>
                </a:solidFill>
                <a:latin typeface="+mn-lt"/>
                <a:cs typeface="Trebuchet MS"/>
              </a:rPr>
              <a:t>microbiology</a:t>
            </a:r>
            <a:r>
              <a:rPr sz="3200" b="1" spc="-375" dirty="0">
                <a:solidFill>
                  <a:srgbClr val="C00000"/>
                </a:solidFill>
                <a:latin typeface="+mn-lt"/>
                <a:cs typeface="Trebuchet MS"/>
              </a:rPr>
              <a:t> </a:t>
            </a:r>
            <a:r>
              <a:rPr sz="3200" b="1" spc="-155" dirty="0">
                <a:solidFill>
                  <a:srgbClr val="C00000"/>
                </a:solidFill>
                <a:latin typeface="+mn-lt"/>
                <a:cs typeface="Trebuchet MS"/>
              </a:rPr>
              <a:t>(Part-1)</a:t>
            </a:r>
            <a:endParaRPr sz="3200" b="1">
              <a:solidFill>
                <a:srgbClr val="C00000"/>
              </a:solidFill>
              <a:latin typeface="+mn-lt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12189460" cy="457200"/>
            </a:xfrm>
            <a:custGeom>
              <a:avLst/>
              <a:gdLst/>
              <a:ahLst/>
              <a:cxnLst/>
              <a:rect l="l" t="t" r="r" b="b"/>
              <a:pathLst>
                <a:path w="12189460" h="457200">
                  <a:moveTo>
                    <a:pt x="12188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88952" y="457199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89460" cy="64135"/>
            </a:xfrm>
            <a:custGeom>
              <a:avLst/>
              <a:gdLst/>
              <a:ahLst/>
              <a:cxnLst/>
              <a:rect l="l" t="t" r="r" b="b"/>
              <a:pathLst>
                <a:path w="12189460" h="64135">
                  <a:moveTo>
                    <a:pt x="12188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12188952" y="64007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02071" y="134992"/>
            <a:ext cx="8927593" cy="391133"/>
          </a:xfrm>
          <a:prstGeom prst="rect">
            <a:avLst/>
          </a:prstGeom>
          <a:ln w="15240">
            <a:solidFill>
              <a:srgbClr val="9B2C1F"/>
            </a:solidFill>
          </a:ln>
        </p:spPr>
        <p:txBody>
          <a:bodyPr vert="horz" wrap="square" lIns="0" tIns="113030" rIns="0" bIns="0" rtlCol="0">
            <a:spAutoFit/>
          </a:bodyPr>
          <a:lstStyle/>
          <a:p>
            <a:pPr marL="245110" algn="ctr">
              <a:lnSpc>
                <a:spcPct val="100000"/>
              </a:lnSpc>
              <a:spcBef>
                <a:spcPts val="890"/>
              </a:spcBef>
            </a:pPr>
            <a:r>
              <a:rPr sz="1800" b="1" spc="-5" dirty="0">
                <a:solidFill>
                  <a:srgbClr val="FF0000"/>
                </a:solidFill>
                <a:highlight>
                  <a:srgbClr val="FFFF00"/>
                </a:highlight>
                <a:latin typeface="Carlito"/>
                <a:cs typeface="Carlito"/>
              </a:rPr>
              <a:t>Pasteur's experiment </a:t>
            </a:r>
            <a:r>
              <a:rPr sz="1800" b="1" dirty="0">
                <a:solidFill>
                  <a:srgbClr val="FF0000"/>
                </a:solidFill>
                <a:highlight>
                  <a:srgbClr val="FFFF00"/>
                </a:highlight>
                <a:latin typeface="Carlito"/>
                <a:cs typeface="Carlito"/>
              </a:rPr>
              <a:t>that </a:t>
            </a:r>
            <a:r>
              <a:rPr sz="1800" b="1" spc="-5" dirty="0">
                <a:solidFill>
                  <a:srgbClr val="FF0000"/>
                </a:solidFill>
                <a:highlight>
                  <a:srgbClr val="FFFF00"/>
                </a:highlight>
                <a:latin typeface="Carlito"/>
                <a:cs typeface="Carlito"/>
              </a:rPr>
              <a:t>defeated </a:t>
            </a:r>
            <a:r>
              <a:rPr sz="1800" b="1" dirty="0">
                <a:solidFill>
                  <a:srgbClr val="FF0000"/>
                </a:solidFill>
                <a:highlight>
                  <a:srgbClr val="FFFF00"/>
                </a:highlight>
                <a:latin typeface="Carlito"/>
                <a:cs typeface="Carlito"/>
              </a:rPr>
              <a:t>the </a:t>
            </a:r>
            <a:r>
              <a:rPr sz="1800" b="1" spc="-5" dirty="0">
                <a:solidFill>
                  <a:srgbClr val="FF0000"/>
                </a:solidFill>
                <a:highlight>
                  <a:srgbClr val="FFFF00"/>
                </a:highlight>
                <a:latin typeface="Carlito"/>
                <a:cs typeface="Carlito"/>
              </a:rPr>
              <a:t>spontaneous </a:t>
            </a:r>
            <a:r>
              <a:rPr sz="1800" b="1" spc="-10" dirty="0">
                <a:solidFill>
                  <a:srgbClr val="FF0000"/>
                </a:solidFill>
                <a:highlight>
                  <a:srgbClr val="FFFF00"/>
                </a:highlight>
                <a:latin typeface="Carlito"/>
                <a:cs typeface="Carlito"/>
              </a:rPr>
              <a:t>generation</a:t>
            </a:r>
            <a:r>
              <a:rPr sz="1800" b="1" spc="-135" dirty="0">
                <a:solidFill>
                  <a:srgbClr val="FF000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FF0000"/>
                </a:solidFill>
                <a:highlight>
                  <a:srgbClr val="FFFF00"/>
                </a:highlight>
                <a:latin typeface="Carlito"/>
                <a:cs typeface="Carlito"/>
              </a:rPr>
              <a:t>theory</a:t>
            </a:r>
            <a:endParaRPr sz="1800">
              <a:highlight>
                <a:srgbClr val="FFFF00"/>
              </a:highlight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89787" y="1586483"/>
            <a:ext cx="4736592" cy="2597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089019" y="1276350"/>
            <a:ext cx="1202690" cy="43180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>
              <a:lnSpc>
                <a:spcPts val="1510"/>
              </a:lnSpc>
              <a:spcBef>
                <a:spcPts val="295"/>
              </a:spcBef>
            </a:pPr>
            <a:r>
              <a:rPr sz="1400" b="1" dirty="0">
                <a:latin typeface="Arial"/>
                <a:cs typeface="Arial"/>
              </a:rPr>
              <a:t>Steam,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forced  </a:t>
            </a:r>
            <a:r>
              <a:rPr sz="1400" b="1" spc="-5" dirty="0">
                <a:latin typeface="Arial"/>
                <a:cs typeface="Arial"/>
              </a:rPr>
              <a:t>out open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end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6925" y="4249673"/>
            <a:ext cx="1455420" cy="43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595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Nonsterile</a:t>
            </a:r>
            <a:r>
              <a:rPr sz="1400" b="1" spc="-6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liquid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</a:pPr>
            <a:r>
              <a:rPr sz="1400" b="1" spc="-5" dirty="0">
                <a:latin typeface="Arial"/>
                <a:cs typeface="Arial"/>
              </a:rPr>
              <a:t>poured </a:t>
            </a:r>
            <a:r>
              <a:rPr sz="1400" b="1" dirty="0">
                <a:latin typeface="Arial"/>
                <a:cs typeface="Arial"/>
              </a:rPr>
              <a:t>into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flask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32457" y="4273118"/>
            <a:ext cx="1593215" cy="4324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595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Neck </a:t>
            </a:r>
            <a:r>
              <a:rPr sz="1400" b="1" spc="-5" dirty="0">
                <a:latin typeface="Arial"/>
                <a:cs typeface="Arial"/>
              </a:rPr>
              <a:t>of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flask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595"/>
              </a:lnSpc>
            </a:pPr>
            <a:r>
              <a:rPr sz="1400" b="1" dirty="0">
                <a:latin typeface="Arial"/>
                <a:cs typeface="Arial"/>
              </a:rPr>
              <a:t>drawn </a:t>
            </a:r>
            <a:r>
              <a:rPr sz="1400" b="1" spc="-5" dirty="0">
                <a:latin typeface="Arial"/>
                <a:cs typeface="Arial"/>
              </a:rPr>
              <a:t>out </a:t>
            </a:r>
            <a:r>
              <a:rPr sz="1400" b="1" dirty="0">
                <a:latin typeface="Arial"/>
                <a:cs typeface="Arial"/>
              </a:rPr>
              <a:t>in</a:t>
            </a:r>
            <a:r>
              <a:rPr sz="1400" b="1" spc="-1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flame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45763" y="4263390"/>
            <a:ext cx="1769110" cy="43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595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Liquid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sterilized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</a:pPr>
            <a:r>
              <a:rPr sz="1400" b="1" spc="-5" dirty="0">
                <a:latin typeface="Arial"/>
                <a:cs typeface="Arial"/>
              </a:rPr>
              <a:t>by extensive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heating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55394" y="6611213"/>
            <a:ext cx="19678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655307" y="1101852"/>
            <a:ext cx="4346575" cy="1859280"/>
            <a:chOff x="6655307" y="1101852"/>
            <a:chExt cx="4346575" cy="1859280"/>
          </a:xfrm>
        </p:grpSpPr>
        <p:sp>
          <p:nvSpPr>
            <p:cNvPr id="13" name="object 13"/>
            <p:cNvSpPr/>
            <p:nvPr/>
          </p:nvSpPr>
          <p:spPr>
            <a:xfrm>
              <a:off x="8148827" y="2046732"/>
              <a:ext cx="76200" cy="282575"/>
            </a:xfrm>
            <a:custGeom>
              <a:avLst/>
              <a:gdLst/>
              <a:ahLst/>
              <a:cxnLst/>
              <a:rect l="l" t="t" r="r" b="b"/>
              <a:pathLst>
                <a:path w="76200" h="282575">
                  <a:moveTo>
                    <a:pt x="31750" y="206120"/>
                  </a:moveTo>
                  <a:lnTo>
                    <a:pt x="0" y="206120"/>
                  </a:lnTo>
                  <a:lnTo>
                    <a:pt x="38100" y="282320"/>
                  </a:lnTo>
                  <a:lnTo>
                    <a:pt x="69850" y="218820"/>
                  </a:lnTo>
                  <a:lnTo>
                    <a:pt x="31750" y="218820"/>
                  </a:lnTo>
                  <a:lnTo>
                    <a:pt x="31750" y="206120"/>
                  </a:lnTo>
                  <a:close/>
                </a:path>
                <a:path w="76200" h="282575">
                  <a:moveTo>
                    <a:pt x="44450" y="0"/>
                  </a:moveTo>
                  <a:lnTo>
                    <a:pt x="31750" y="0"/>
                  </a:lnTo>
                  <a:lnTo>
                    <a:pt x="31750" y="218820"/>
                  </a:lnTo>
                  <a:lnTo>
                    <a:pt x="44450" y="218820"/>
                  </a:lnTo>
                  <a:lnTo>
                    <a:pt x="44450" y="0"/>
                  </a:lnTo>
                  <a:close/>
                </a:path>
                <a:path w="76200" h="282575">
                  <a:moveTo>
                    <a:pt x="76200" y="206120"/>
                  </a:moveTo>
                  <a:lnTo>
                    <a:pt x="44450" y="206120"/>
                  </a:lnTo>
                  <a:lnTo>
                    <a:pt x="44450" y="218820"/>
                  </a:lnTo>
                  <a:lnTo>
                    <a:pt x="69850" y="218820"/>
                  </a:lnTo>
                  <a:lnTo>
                    <a:pt x="76200" y="20612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655307" y="1101852"/>
              <a:ext cx="4346448" cy="185928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8566531" y="2043176"/>
            <a:ext cx="7562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71C9"/>
                </a:solidFill>
                <a:latin typeface="Arial"/>
                <a:cs typeface="Arial"/>
              </a:rPr>
              <a:t>Long</a:t>
            </a:r>
            <a:r>
              <a:rPr sz="1200" b="1" spc="-45" dirty="0">
                <a:solidFill>
                  <a:srgbClr val="0071C9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71C9"/>
                </a:solidFill>
                <a:latin typeface="Arial"/>
                <a:cs typeface="Arial"/>
              </a:rPr>
              <a:t>time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64806" y="2936875"/>
            <a:ext cx="117792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Liquid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cooled  </a:t>
            </a:r>
            <a:r>
              <a:rPr sz="1400" b="1" dirty="0">
                <a:latin typeface="Arial"/>
                <a:cs typeface="Arial"/>
              </a:rPr>
              <a:t>slowly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71868" y="869695"/>
            <a:ext cx="221805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Dust and microorganisms  trapped </a:t>
            </a:r>
            <a:r>
              <a:rPr sz="1400" b="1" dirty="0">
                <a:latin typeface="Arial"/>
                <a:cs typeface="Arial"/>
              </a:rPr>
              <a:t>in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bend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528554" y="948055"/>
            <a:ext cx="8432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Open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end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546463" y="2829509"/>
            <a:ext cx="1534795" cy="454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Arial"/>
                <a:cs typeface="Arial"/>
              </a:rPr>
              <a:t>Liquid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remains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latin typeface="Arial"/>
                <a:cs typeface="Arial"/>
              </a:rPr>
              <a:t>sterile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indefinitely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387084" y="3514344"/>
            <a:ext cx="5147184" cy="21322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673722" y="5383174"/>
            <a:ext cx="2577465" cy="70802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310"/>
              </a:spcBef>
            </a:pPr>
            <a:r>
              <a:rPr sz="1600" b="1" spc="-5" dirty="0">
                <a:latin typeface="Arial"/>
                <a:cs typeface="Arial"/>
              </a:rPr>
              <a:t>Flask tipped so  microorganism-laden dust  contacts sterile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liquid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964928" y="5380735"/>
            <a:ext cx="15468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Liquid</a:t>
            </a:r>
            <a:r>
              <a:rPr sz="1600" b="1" spc="-4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putrefies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692642" y="4230700"/>
            <a:ext cx="10280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1C9"/>
                </a:solidFill>
                <a:latin typeface="Arial"/>
                <a:cs typeface="Arial"/>
              </a:rPr>
              <a:t>Short</a:t>
            </a:r>
            <a:r>
              <a:rPr sz="1600" b="1" spc="-65" dirty="0">
                <a:solidFill>
                  <a:srgbClr val="0071C9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1C9"/>
                </a:solidFill>
                <a:latin typeface="Arial"/>
                <a:cs typeface="Arial"/>
              </a:rPr>
              <a:t>time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768340" y="1207008"/>
            <a:ext cx="515620" cy="4723130"/>
          </a:xfrm>
          <a:custGeom>
            <a:avLst/>
            <a:gdLst/>
            <a:ahLst/>
            <a:cxnLst/>
            <a:rect l="l" t="t" r="r" b="b"/>
            <a:pathLst>
              <a:path w="515620" h="4723130">
                <a:moveTo>
                  <a:pt x="0" y="0"/>
                </a:moveTo>
                <a:lnTo>
                  <a:pt x="68467" y="1530"/>
                </a:lnTo>
                <a:lnTo>
                  <a:pt x="129991" y="5851"/>
                </a:lnTo>
                <a:lnTo>
                  <a:pt x="182117" y="12557"/>
                </a:lnTo>
                <a:lnTo>
                  <a:pt x="222391" y="21241"/>
                </a:lnTo>
                <a:lnTo>
                  <a:pt x="257556" y="42925"/>
                </a:lnTo>
                <a:lnTo>
                  <a:pt x="257556" y="2318512"/>
                </a:lnTo>
                <a:lnTo>
                  <a:pt x="266756" y="2329937"/>
                </a:lnTo>
                <a:lnTo>
                  <a:pt x="332993" y="2348880"/>
                </a:lnTo>
                <a:lnTo>
                  <a:pt x="385120" y="2355586"/>
                </a:lnTo>
                <a:lnTo>
                  <a:pt x="446644" y="2359907"/>
                </a:lnTo>
                <a:lnTo>
                  <a:pt x="515112" y="2361438"/>
                </a:lnTo>
                <a:lnTo>
                  <a:pt x="446644" y="2362968"/>
                </a:lnTo>
                <a:lnTo>
                  <a:pt x="385120" y="2367289"/>
                </a:lnTo>
                <a:lnTo>
                  <a:pt x="332994" y="2373995"/>
                </a:lnTo>
                <a:lnTo>
                  <a:pt x="292720" y="2382679"/>
                </a:lnTo>
                <a:lnTo>
                  <a:pt x="257556" y="2404364"/>
                </a:lnTo>
                <a:lnTo>
                  <a:pt x="257556" y="4679950"/>
                </a:lnTo>
                <a:lnTo>
                  <a:pt x="248355" y="4691362"/>
                </a:lnTo>
                <a:lnTo>
                  <a:pt x="222391" y="4701617"/>
                </a:lnTo>
                <a:lnTo>
                  <a:pt x="182117" y="4710304"/>
                </a:lnTo>
                <a:lnTo>
                  <a:pt x="129991" y="4717016"/>
                </a:lnTo>
                <a:lnTo>
                  <a:pt x="68467" y="4721342"/>
                </a:lnTo>
                <a:lnTo>
                  <a:pt x="0" y="4722876"/>
                </a:lnTo>
              </a:path>
            </a:pathLst>
          </a:custGeom>
          <a:ln w="12191">
            <a:solidFill>
              <a:srgbClr val="D247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12189460" cy="457200"/>
            </a:xfrm>
            <a:custGeom>
              <a:avLst/>
              <a:gdLst/>
              <a:ahLst/>
              <a:cxnLst/>
              <a:rect l="l" t="t" r="r" b="b"/>
              <a:pathLst>
                <a:path w="12189460" h="457200">
                  <a:moveTo>
                    <a:pt x="12188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88952" y="457199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89460" cy="64135"/>
            </a:xfrm>
            <a:custGeom>
              <a:avLst/>
              <a:gdLst/>
              <a:ahLst/>
              <a:cxnLst/>
              <a:rect l="l" t="t" r="r" b="b"/>
              <a:pathLst>
                <a:path w="12189460" h="64135">
                  <a:moveTo>
                    <a:pt x="12188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12188952" y="64007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755394" y="22351"/>
            <a:ext cx="8210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14" dirty="0">
                <a:solidFill>
                  <a:srgbClr val="9B2C1F"/>
                </a:solidFill>
                <a:latin typeface="Trebuchet MS"/>
                <a:cs typeface="Trebuchet MS"/>
              </a:rPr>
              <a:t>Figure</a:t>
            </a:r>
            <a:r>
              <a:rPr sz="1400" spc="-310" dirty="0">
                <a:solidFill>
                  <a:srgbClr val="9B2C1F"/>
                </a:solidFill>
                <a:latin typeface="Trebuchet MS"/>
                <a:cs typeface="Trebuchet MS"/>
              </a:rPr>
              <a:t> </a:t>
            </a:r>
            <a:r>
              <a:rPr sz="1400" spc="-114" dirty="0">
                <a:solidFill>
                  <a:srgbClr val="9B2C1F"/>
                </a:solidFill>
                <a:latin typeface="Trebuchet MS"/>
                <a:cs typeface="Trebuchet MS"/>
              </a:rPr>
              <a:t>1.16c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55876" y="1437132"/>
            <a:ext cx="7026773" cy="28197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451354" y="3920997"/>
            <a:ext cx="2577465" cy="70802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310"/>
              </a:spcBef>
            </a:pPr>
            <a:r>
              <a:rPr sz="1600" b="1" spc="-5" dirty="0">
                <a:latin typeface="Arial"/>
                <a:cs typeface="Arial"/>
              </a:rPr>
              <a:t>Flask tipped so  microorganism-laden dust  contacts sterile</a:t>
            </a:r>
            <a:r>
              <a:rPr sz="1600" b="1" spc="4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liquid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44106" y="3910329"/>
            <a:ext cx="15462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Liquid</a:t>
            </a:r>
            <a:r>
              <a:rPr sz="1600" b="1" spc="-5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putrefies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07253" y="2388819"/>
            <a:ext cx="10280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71C9"/>
                </a:solidFill>
                <a:latin typeface="Arial"/>
                <a:cs typeface="Arial"/>
              </a:rPr>
              <a:t>Short</a:t>
            </a:r>
            <a:r>
              <a:rPr sz="1600" b="1" spc="-65" dirty="0">
                <a:solidFill>
                  <a:srgbClr val="0071C9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71C9"/>
                </a:solidFill>
                <a:latin typeface="Arial"/>
                <a:cs typeface="Arial"/>
              </a:rPr>
              <a:t>time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55394" y="6611213"/>
            <a:ext cx="19678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7700" y="1433778"/>
            <a:ext cx="10896600" cy="4884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u="sng" spc="-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cs typeface="Carlito"/>
              </a:rPr>
              <a:t>Robert </a:t>
            </a:r>
            <a:r>
              <a:rPr sz="2400" b="1" u="sng" spc="-10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cs typeface="Carlito"/>
              </a:rPr>
              <a:t>Koch</a:t>
            </a:r>
            <a:r>
              <a:rPr sz="2400" b="1" u="sng" spc="-15" dirty="0">
                <a:solidFill>
                  <a:srgbClr val="C00000"/>
                </a:solidFill>
                <a:highlight>
                  <a:srgbClr val="FFFF00"/>
                </a:highlight>
                <a:cs typeface="Carlito"/>
              </a:rPr>
              <a:t> </a:t>
            </a:r>
            <a:r>
              <a:rPr sz="2400" b="1" u="sng" dirty="0">
                <a:solidFill>
                  <a:srgbClr val="C00000"/>
                </a:solidFill>
                <a:highlight>
                  <a:srgbClr val="FFFF00"/>
                </a:highlight>
                <a:cs typeface="Carlito"/>
              </a:rPr>
              <a:t>(1843–1910)</a:t>
            </a:r>
          </a:p>
          <a:p>
            <a:pPr marL="652780" indent="-318770">
              <a:lnSpc>
                <a:spcPct val="100000"/>
              </a:lnSpc>
              <a:spcBef>
                <a:spcPts val="1595"/>
              </a:spcBef>
              <a:buClr>
                <a:srgbClr val="D24717"/>
              </a:buClr>
              <a:buChar char="◦"/>
              <a:tabLst>
                <a:tab pos="652145" algn="l"/>
                <a:tab pos="652780" algn="l"/>
              </a:tabLst>
            </a:pPr>
            <a:r>
              <a:rPr sz="2400" b="1" spc="-10" dirty="0">
                <a:solidFill>
                  <a:srgbClr val="7030A0"/>
                </a:solidFill>
                <a:cs typeface="Carlito"/>
              </a:rPr>
              <a:t>Demonstrated </a:t>
            </a:r>
            <a:r>
              <a:rPr sz="2400" b="1" dirty="0">
                <a:solidFill>
                  <a:srgbClr val="7030A0"/>
                </a:solidFill>
                <a:cs typeface="Carlito"/>
              </a:rPr>
              <a:t>the link </a:t>
            </a:r>
            <a:r>
              <a:rPr sz="2400" b="1" spc="-5" dirty="0">
                <a:solidFill>
                  <a:srgbClr val="7030A0"/>
                </a:solidFill>
                <a:cs typeface="Carlito"/>
              </a:rPr>
              <a:t>between microbes </a:t>
            </a:r>
            <a:r>
              <a:rPr sz="2400" b="1" dirty="0">
                <a:solidFill>
                  <a:srgbClr val="7030A0"/>
                </a:solidFill>
                <a:cs typeface="Carlito"/>
              </a:rPr>
              <a:t>and </a:t>
            </a:r>
            <a:r>
              <a:rPr sz="2400" b="1" spc="-5" dirty="0">
                <a:solidFill>
                  <a:srgbClr val="7030A0"/>
                </a:solidFill>
                <a:cs typeface="Carlito"/>
              </a:rPr>
              <a:t>infectious</a:t>
            </a:r>
            <a:r>
              <a:rPr sz="2400" b="1" spc="35" dirty="0">
                <a:solidFill>
                  <a:srgbClr val="7030A0"/>
                </a:solidFill>
                <a:cs typeface="Carlito"/>
              </a:rPr>
              <a:t> </a:t>
            </a:r>
            <a:r>
              <a:rPr sz="2400" b="1" dirty="0">
                <a:solidFill>
                  <a:srgbClr val="7030A0"/>
                </a:solidFill>
                <a:cs typeface="Carlito"/>
              </a:rPr>
              <a:t>diseases</a:t>
            </a:r>
          </a:p>
          <a:p>
            <a:pPr marL="1033780" lvl="1" indent="-253365">
              <a:lnSpc>
                <a:spcPct val="100000"/>
              </a:lnSpc>
              <a:spcBef>
                <a:spcPts val="1735"/>
              </a:spcBef>
              <a:buClr>
                <a:srgbClr val="D24717"/>
              </a:buClr>
              <a:buChar char="◦"/>
              <a:tabLst>
                <a:tab pos="1033780" algn="l"/>
                <a:tab pos="1034415" algn="l"/>
              </a:tabLst>
            </a:pPr>
            <a:r>
              <a:rPr sz="2400" b="1" spc="-5" dirty="0">
                <a:solidFill>
                  <a:srgbClr val="404040"/>
                </a:solidFill>
                <a:cs typeface="Carlito"/>
              </a:rPr>
              <a:t>Identified </a:t>
            </a:r>
            <a:r>
              <a:rPr sz="2400" b="1" spc="-10" dirty="0">
                <a:solidFill>
                  <a:srgbClr val="404040"/>
                </a:solidFill>
                <a:cs typeface="Carlito"/>
              </a:rPr>
              <a:t>causative </a:t>
            </a:r>
            <a:r>
              <a:rPr sz="2400" b="1" spc="-5" dirty="0">
                <a:solidFill>
                  <a:srgbClr val="404040"/>
                </a:solidFill>
                <a:cs typeface="Carlito"/>
              </a:rPr>
              <a:t>agents of </a:t>
            </a:r>
            <a:r>
              <a:rPr sz="2400" b="1" spc="-10" dirty="0">
                <a:solidFill>
                  <a:srgbClr val="404040"/>
                </a:solidFill>
                <a:cs typeface="Carlito"/>
              </a:rPr>
              <a:t>anthrax </a:t>
            </a:r>
            <a:r>
              <a:rPr sz="2400" b="1" dirty="0">
                <a:solidFill>
                  <a:srgbClr val="404040"/>
                </a:solidFill>
                <a:cs typeface="Carlito"/>
              </a:rPr>
              <a:t>and</a:t>
            </a:r>
            <a:r>
              <a:rPr sz="2400" b="1" spc="25" dirty="0">
                <a:solidFill>
                  <a:srgbClr val="404040"/>
                </a:solidFill>
                <a:cs typeface="Carlito"/>
              </a:rPr>
              <a:t> </a:t>
            </a:r>
            <a:r>
              <a:rPr sz="2400" b="1" spc="-10" dirty="0">
                <a:solidFill>
                  <a:srgbClr val="404040"/>
                </a:solidFill>
                <a:cs typeface="Carlito"/>
              </a:rPr>
              <a:t>tuberculosis</a:t>
            </a:r>
            <a:endParaRPr sz="2400" b="1" dirty="0">
              <a:cs typeface="Carlito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D24717"/>
              </a:buClr>
              <a:buFont typeface="Carlito"/>
              <a:buChar char="◦"/>
            </a:pPr>
            <a:endParaRPr sz="2400" b="1" dirty="0">
              <a:cs typeface="Carlito"/>
            </a:endParaRPr>
          </a:p>
          <a:p>
            <a:pPr marL="652780" indent="-318770">
              <a:lnSpc>
                <a:spcPct val="100000"/>
              </a:lnSpc>
              <a:spcBef>
                <a:spcPts val="1800"/>
              </a:spcBef>
              <a:buClr>
                <a:srgbClr val="D24717"/>
              </a:buClr>
              <a:buChar char="◦"/>
              <a:tabLst>
                <a:tab pos="652145" algn="l"/>
                <a:tab pos="652780" algn="l"/>
              </a:tabLst>
            </a:pPr>
            <a:r>
              <a:rPr sz="2400" b="1" spc="-5" dirty="0">
                <a:solidFill>
                  <a:srgbClr val="404040"/>
                </a:solidFill>
                <a:cs typeface="Carlito"/>
              </a:rPr>
              <a:t>Developed </a:t>
            </a:r>
            <a:r>
              <a:rPr sz="2400" b="1" dirty="0">
                <a:solidFill>
                  <a:srgbClr val="404040"/>
                </a:solidFill>
                <a:cs typeface="Carlito"/>
              </a:rPr>
              <a:t>techniques </a:t>
            </a:r>
            <a:r>
              <a:rPr sz="2400" b="1" spc="-5" dirty="0">
                <a:solidFill>
                  <a:srgbClr val="404040"/>
                </a:solidFill>
                <a:cs typeface="Carlito"/>
              </a:rPr>
              <a:t>(solid </a:t>
            </a:r>
            <a:r>
              <a:rPr sz="2400" b="1" dirty="0">
                <a:solidFill>
                  <a:srgbClr val="404040"/>
                </a:solidFill>
                <a:cs typeface="Carlito"/>
              </a:rPr>
              <a:t>media) </a:t>
            </a:r>
            <a:r>
              <a:rPr sz="2400" b="1" spc="-15" dirty="0">
                <a:solidFill>
                  <a:srgbClr val="404040"/>
                </a:solidFill>
                <a:cs typeface="Carlito"/>
              </a:rPr>
              <a:t>for </a:t>
            </a:r>
            <a:r>
              <a:rPr sz="2400" b="1" spc="-5" dirty="0">
                <a:solidFill>
                  <a:srgbClr val="404040"/>
                </a:solidFill>
                <a:cs typeface="Carlito"/>
              </a:rPr>
              <a:t>obtaining </a:t>
            </a:r>
            <a:r>
              <a:rPr sz="2400" b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cs typeface="Carlito"/>
              </a:rPr>
              <a:t>pure </a:t>
            </a:r>
            <a:r>
              <a:rPr sz="24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cs typeface="Carlito"/>
              </a:rPr>
              <a:t>cultures</a:t>
            </a:r>
            <a:r>
              <a:rPr sz="2400" b="1" spc="-15" dirty="0">
                <a:solidFill>
                  <a:srgbClr val="404040"/>
                </a:solidFill>
                <a:cs typeface="Carlito"/>
              </a:rPr>
              <a:t> </a:t>
            </a:r>
            <a:r>
              <a:rPr sz="2400" b="1" spc="-5" dirty="0">
                <a:solidFill>
                  <a:srgbClr val="404040"/>
                </a:solidFill>
                <a:cs typeface="Carlito"/>
              </a:rPr>
              <a:t>of</a:t>
            </a:r>
            <a:endParaRPr sz="2400" b="1" dirty="0">
              <a:cs typeface="Carlito"/>
            </a:endParaRPr>
          </a:p>
          <a:p>
            <a:pPr marL="652780">
              <a:lnSpc>
                <a:spcPct val="100000"/>
              </a:lnSpc>
              <a:spcBef>
                <a:spcPts val="1200"/>
              </a:spcBef>
            </a:pPr>
            <a:r>
              <a:rPr sz="2400" b="1" spc="-5" dirty="0">
                <a:solidFill>
                  <a:srgbClr val="404040"/>
                </a:solidFill>
                <a:cs typeface="Carlito"/>
              </a:rPr>
              <a:t>microbes, some </a:t>
            </a:r>
            <a:r>
              <a:rPr sz="2400" b="1" spc="-10" dirty="0">
                <a:solidFill>
                  <a:srgbClr val="404040"/>
                </a:solidFill>
                <a:cs typeface="Carlito"/>
              </a:rPr>
              <a:t>still </a:t>
            </a:r>
            <a:r>
              <a:rPr sz="2400" b="1" dirty="0">
                <a:solidFill>
                  <a:srgbClr val="404040"/>
                </a:solidFill>
                <a:cs typeface="Carlito"/>
              </a:rPr>
              <a:t>in </a:t>
            </a:r>
            <a:r>
              <a:rPr sz="2400" b="1" spc="-10" dirty="0">
                <a:solidFill>
                  <a:srgbClr val="404040"/>
                </a:solidFill>
                <a:cs typeface="Carlito"/>
              </a:rPr>
              <a:t>existence</a:t>
            </a:r>
            <a:r>
              <a:rPr sz="2400" b="1" spc="55" dirty="0">
                <a:solidFill>
                  <a:srgbClr val="404040"/>
                </a:solidFill>
                <a:cs typeface="Carlito"/>
              </a:rPr>
              <a:t> </a:t>
            </a:r>
            <a:r>
              <a:rPr sz="2400" b="1" spc="-10" dirty="0">
                <a:solidFill>
                  <a:srgbClr val="404040"/>
                </a:solidFill>
                <a:cs typeface="Carlito"/>
              </a:rPr>
              <a:t>today</a:t>
            </a:r>
            <a:endParaRPr sz="2400" b="1" dirty="0"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 b="1" dirty="0">
              <a:cs typeface="Carlito"/>
            </a:endParaRPr>
          </a:p>
          <a:p>
            <a:pPr marL="652780" indent="-318770">
              <a:lnSpc>
                <a:spcPct val="100000"/>
              </a:lnSpc>
              <a:buClr>
                <a:srgbClr val="D24717"/>
              </a:buClr>
              <a:buChar char="◦"/>
              <a:tabLst>
                <a:tab pos="652145" algn="l"/>
                <a:tab pos="652780" algn="l"/>
              </a:tabLst>
            </a:pPr>
            <a:r>
              <a:rPr sz="2400" b="1" spc="-10" dirty="0">
                <a:solidFill>
                  <a:srgbClr val="404040"/>
                </a:solidFill>
                <a:cs typeface="Carlito"/>
              </a:rPr>
              <a:t>Awarded </a:t>
            </a:r>
            <a:r>
              <a:rPr sz="2400" b="1" dirty="0">
                <a:solidFill>
                  <a:srgbClr val="404040"/>
                </a:solidFill>
                <a:cs typeface="Carlito"/>
              </a:rPr>
              <a:t>Nobel </a:t>
            </a:r>
            <a:r>
              <a:rPr sz="2400" b="1" spc="-15" dirty="0">
                <a:solidFill>
                  <a:srgbClr val="404040"/>
                </a:solidFill>
                <a:cs typeface="Carlito"/>
              </a:rPr>
              <a:t>Prize for </a:t>
            </a:r>
            <a:r>
              <a:rPr sz="2400" b="1" spc="-10" dirty="0">
                <a:solidFill>
                  <a:srgbClr val="404040"/>
                </a:solidFill>
                <a:cs typeface="Carlito"/>
              </a:rPr>
              <a:t>Physiology </a:t>
            </a:r>
            <a:r>
              <a:rPr sz="2400" b="1" dirty="0">
                <a:solidFill>
                  <a:srgbClr val="404040"/>
                </a:solidFill>
                <a:cs typeface="Carlito"/>
              </a:rPr>
              <a:t>and Medicine in</a:t>
            </a:r>
            <a:r>
              <a:rPr sz="2400" b="1" spc="-50" dirty="0">
                <a:solidFill>
                  <a:srgbClr val="404040"/>
                </a:solidFill>
                <a:cs typeface="Carlito"/>
              </a:rPr>
              <a:t> </a:t>
            </a:r>
            <a:r>
              <a:rPr sz="2400" b="1" dirty="0">
                <a:solidFill>
                  <a:srgbClr val="404040"/>
                </a:solidFill>
                <a:cs typeface="Carlito"/>
              </a:rPr>
              <a:t>1905</a:t>
            </a:r>
            <a:endParaRPr lang="en-US" sz="2400" b="1" dirty="0">
              <a:solidFill>
                <a:srgbClr val="404040"/>
              </a:solidFill>
              <a:cs typeface="Carlito"/>
            </a:endParaRPr>
          </a:p>
          <a:p>
            <a:pPr marL="652780" indent="-318770">
              <a:lnSpc>
                <a:spcPct val="100000"/>
              </a:lnSpc>
              <a:buClr>
                <a:srgbClr val="D24717"/>
              </a:buClr>
              <a:buChar char="◦"/>
              <a:tabLst>
                <a:tab pos="652145" algn="l"/>
                <a:tab pos="652780" algn="l"/>
              </a:tabLst>
            </a:pPr>
            <a:endParaRPr lang="en-US" sz="2400" b="1" dirty="0">
              <a:solidFill>
                <a:srgbClr val="404040"/>
              </a:solidFill>
              <a:cs typeface="Carlito"/>
            </a:endParaRPr>
          </a:p>
          <a:p>
            <a:pPr marL="652780" indent="-318770">
              <a:buClr>
                <a:srgbClr val="D24717"/>
              </a:buClr>
              <a:buFontTx/>
              <a:buChar char="◦"/>
              <a:tabLst>
                <a:tab pos="652145" algn="l"/>
                <a:tab pos="652780" algn="l"/>
              </a:tabLst>
            </a:pPr>
            <a:r>
              <a:rPr lang="en-US" sz="2400" b="1" spc="-25" dirty="0">
                <a:solidFill>
                  <a:srgbClr val="7030A0"/>
                </a:solidFill>
                <a:cs typeface="Carlito"/>
              </a:rPr>
              <a:t>Koch’s</a:t>
            </a:r>
            <a:r>
              <a:rPr lang="en-US" sz="2400" b="1" spc="-30" dirty="0">
                <a:solidFill>
                  <a:srgbClr val="7030A0"/>
                </a:solidFill>
                <a:cs typeface="Carlito"/>
              </a:rPr>
              <a:t> </a:t>
            </a:r>
            <a:r>
              <a:rPr lang="en-US" sz="2400" b="1" spc="-10" dirty="0">
                <a:solidFill>
                  <a:srgbClr val="7030A0"/>
                </a:solidFill>
                <a:cs typeface="Carlito"/>
              </a:rPr>
              <a:t>postulates ( Next slide)</a:t>
            </a:r>
            <a:endParaRPr lang="en-US" sz="2400" b="1" dirty="0">
              <a:solidFill>
                <a:srgbClr val="7030A0"/>
              </a:solidFill>
              <a:cs typeface="Carlito"/>
            </a:endParaRPr>
          </a:p>
          <a:p>
            <a:pPr marL="652780" indent="-318770">
              <a:lnSpc>
                <a:spcPct val="100000"/>
              </a:lnSpc>
              <a:buClr>
                <a:srgbClr val="D24717"/>
              </a:buClr>
              <a:buChar char="◦"/>
              <a:tabLst>
                <a:tab pos="652145" algn="l"/>
                <a:tab pos="652780" algn="l"/>
              </a:tabLst>
            </a:pPr>
            <a:endParaRPr sz="2400" b="1" dirty="0"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3018" y="540193"/>
            <a:ext cx="8085964" cy="371961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373630" marR="5080" indent="-2361565">
              <a:lnSpc>
                <a:spcPct val="101299"/>
              </a:lnSpc>
              <a:spcBef>
                <a:spcPts val="85"/>
              </a:spcBef>
            </a:pPr>
            <a:r>
              <a:rPr sz="2400" b="1" spc="-5" dirty="0">
                <a:solidFill>
                  <a:srgbClr val="C00000"/>
                </a:solidFill>
                <a:latin typeface="+mn-lt"/>
              </a:rPr>
              <a:t>Koch, </a:t>
            </a:r>
            <a:r>
              <a:rPr sz="2400" b="1" dirty="0">
                <a:solidFill>
                  <a:srgbClr val="C00000"/>
                </a:solidFill>
                <a:latin typeface="+mn-lt"/>
              </a:rPr>
              <a:t>Infectious </a:t>
            </a:r>
            <a:r>
              <a:rPr sz="2400" b="1" spc="5" dirty="0">
                <a:solidFill>
                  <a:srgbClr val="C00000"/>
                </a:solidFill>
                <a:latin typeface="+mn-lt"/>
              </a:rPr>
              <a:t>Disease, </a:t>
            </a:r>
            <a:r>
              <a:rPr sz="2400" b="1" spc="10" dirty="0">
                <a:solidFill>
                  <a:srgbClr val="C00000"/>
                </a:solidFill>
                <a:latin typeface="+mn-lt"/>
              </a:rPr>
              <a:t>and the Rise of </a:t>
            </a:r>
            <a:r>
              <a:rPr sz="2400" b="1" spc="-5" dirty="0">
                <a:solidFill>
                  <a:srgbClr val="C00000"/>
                </a:solidFill>
                <a:latin typeface="+mn-lt"/>
              </a:rPr>
              <a:t>Pure  </a:t>
            </a:r>
            <a:r>
              <a:rPr sz="2400" b="1" dirty="0">
                <a:solidFill>
                  <a:srgbClr val="C00000"/>
                </a:solidFill>
                <a:latin typeface="+mn-lt"/>
              </a:rPr>
              <a:t>Cultures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37159"/>
            <a:ext cx="12039600" cy="6605271"/>
            <a:chOff x="0" y="137160"/>
            <a:chExt cx="12192000" cy="672084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12189460" cy="457200"/>
            </a:xfrm>
            <a:custGeom>
              <a:avLst/>
              <a:gdLst/>
              <a:ahLst/>
              <a:cxnLst/>
              <a:rect l="l" t="t" r="r" b="b"/>
              <a:pathLst>
                <a:path w="12189460" h="457200">
                  <a:moveTo>
                    <a:pt x="12188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88952" y="457199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89460" cy="64135"/>
            </a:xfrm>
            <a:custGeom>
              <a:avLst/>
              <a:gdLst/>
              <a:ahLst/>
              <a:cxnLst/>
              <a:rect l="l" t="t" r="r" b="b"/>
              <a:pathLst>
                <a:path w="12189460" h="64135">
                  <a:moveTo>
                    <a:pt x="12188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12188952" y="64007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76044" y="137160"/>
              <a:ext cx="8549640" cy="64068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261484" y="4199382"/>
            <a:ext cx="905510" cy="3448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250"/>
              </a:spcBef>
            </a:pPr>
            <a:r>
              <a:rPr sz="1100" b="1" spc="-5" dirty="0">
                <a:latin typeface="Arial"/>
                <a:cs typeface="Arial"/>
              </a:rPr>
              <a:t>E</a:t>
            </a:r>
            <a:r>
              <a:rPr sz="1100" b="1" dirty="0">
                <a:latin typeface="Arial"/>
                <a:cs typeface="Arial"/>
              </a:rPr>
              <a:t>x</a:t>
            </a:r>
            <a:r>
              <a:rPr sz="1100" b="1" spc="-5" dirty="0">
                <a:latin typeface="Arial"/>
                <a:cs typeface="Arial"/>
              </a:rPr>
              <a:t>p</a:t>
            </a:r>
            <a:r>
              <a:rPr sz="1100" b="1" dirty="0">
                <a:latin typeface="Arial"/>
                <a:cs typeface="Arial"/>
              </a:rPr>
              <a:t>erimental  animals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67961" y="2735326"/>
            <a:ext cx="757555" cy="3448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250"/>
              </a:spcBef>
            </a:pPr>
            <a:r>
              <a:rPr sz="1100" b="1" dirty="0">
                <a:latin typeface="Arial"/>
                <a:cs typeface="Arial"/>
              </a:rPr>
              <a:t>L</a:t>
            </a:r>
            <a:r>
              <a:rPr sz="1100" b="1" spc="-5" dirty="0">
                <a:latin typeface="Arial"/>
                <a:cs typeface="Arial"/>
              </a:rPr>
              <a:t>a</a:t>
            </a:r>
            <a:r>
              <a:rPr sz="1100" b="1" dirty="0">
                <a:latin typeface="Arial"/>
                <a:cs typeface="Arial"/>
              </a:rPr>
              <a:t>b</a:t>
            </a:r>
            <a:r>
              <a:rPr sz="1100" b="1" spc="-10" dirty="0">
                <a:latin typeface="Arial"/>
                <a:cs typeface="Arial"/>
              </a:rPr>
              <a:t>o</a:t>
            </a:r>
            <a:r>
              <a:rPr sz="1100" b="1" dirty="0">
                <a:latin typeface="Arial"/>
                <a:cs typeface="Arial"/>
              </a:rPr>
              <a:t>ratory  culture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67961" y="1307719"/>
            <a:ext cx="840105" cy="3448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250"/>
              </a:spcBef>
            </a:pPr>
            <a:r>
              <a:rPr sz="1100" b="1" dirty="0">
                <a:latin typeface="Arial"/>
                <a:cs typeface="Arial"/>
              </a:rPr>
              <a:t>Micro</a:t>
            </a:r>
            <a:r>
              <a:rPr sz="1100" b="1" spc="-5" dirty="0">
                <a:latin typeface="Arial"/>
                <a:cs typeface="Arial"/>
              </a:rPr>
              <a:t>s</a:t>
            </a:r>
            <a:r>
              <a:rPr sz="1100" b="1" dirty="0">
                <a:latin typeface="Arial"/>
                <a:cs typeface="Arial"/>
              </a:rPr>
              <a:t>c</a:t>
            </a:r>
            <a:r>
              <a:rPr sz="1100" b="1" spc="-5" dirty="0">
                <a:latin typeface="Arial"/>
                <a:cs typeface="Arial"/>
              </a:rPr>
              <a:t>o</a:t>
            </a:r>
            <a:r>
              <a:rPr sz="1100" b="1" dirty="0">
                <a:latin typeface="Arial"/>
                <a:cs typeface="Arial"/>
              </a:rPr>
              <a:t>p</a:t>
            </a:r>
            <a:r>
              <a:rPr sz="1100" b="1" spc="-30" dirty="0">
                <a:latin typeface="Arial"/>
                <a:cs typeface="Arial"/>
              </a:rPr>
              <a:t>y</a:t>
            </a:r>
            <a:r>
              <a:rPr sz="1100" b="1" dirty="0">
                <a:latin typeface="Arial"/>
                <a:cs typeface="Arial"/>
              </a:rPr>
              <a:t>,  staining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67961" y="5621528"/>
            <a:ext cx="781685" cy="49657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algn="just">
              <a:lnSpc>
                <a:spcPct val="90100"/>
              </a:lnSpc>
              <a:spcBef>
                <a:spcPts val="235"/>
              </a:spcBef>
            </a:pPr>
            <a:r>
              <a:rPr sz="1100" b="1" dirty="0">
                <a:latin typeface="Arial"/>
                <a:cs typeface="Arial"/>
              </a:rPr>
              <a:t>Laboratory  reisolation  and</a:t>
            </a:r>
            <a:r>
              <a:rPr sz="1100" b="1" spc="-8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culture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14186" y="1347038"/>
            <a:ext cx="407034" cy="49657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254"/>
              </a:spcBef>
            </a:pPr>
            <a:r>
              <a:rPr sz="1100" b="1" dirty="0">
                <a:latin typeface="Arial"/>
                <a:cs typeface="Arial"/>
              </a:rPr>
              <a:t>Red  blood  cell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43166" y="791718"/>
            <a:ext cx="640080" cy="3448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250"/>
              </a:spcBef>
            </a:pPr>
            <a:r>
              <a:rPr sz="1100" b="1" spc="-10" dirty="0">
                <a:latin typeface="Arial"/>
                <a:cs typeface="Arial"/>
              </a:rPr>
              <a:t>D</a:t>
            </a:r>
            <a:r>
              <a:rPr sz="1100" b="1" dirty="0">
                <a:latin typeface="Arial"/>
                <a:cs typeface="Arial"/>
              </a:rPr>
              <a:t>is</a:t>
            </a:r>
            <a:r>
              <a:rPr sz="1100" b="1" spc="-5" dirty="0">
                <a:latin typeface="Arial"/>
                <a:cs typeface="Arial"/>
              </a:rPr>
              <a:t>e</a:t>
            </a:r>
            <a:r>
              <a:rPr sz="1100" b="1" dirty="0">
                <a:latin typeface="Arial"/>
                <a:cs typeface="Arial"/>
              </a:rPr>
              <a:t>a</a:t>
            </a:r>
            <a:r>
              <a:rPr sz="1100" b="1" spc="-5" dirty="0">
                <a:latin typeface="Arial"/>
                <a:cs typeface="Arial"/>
              </a:rPr>
              <a:t>s</a:t>
            </a:r>
            <a:r>
              <a:rPr sz="1100" b="1" dirty="0">
                <a:latin typeface="Arial"/>
                <a:cs typeface="Arial"/>
              </a:rPr>
              <a:t>ed  animal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53988" y="4681854"/>
            <a:ext cx="11220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Arial"/>
                <a:cs typeface="Arial"/>
              </a:rPr>
              <a:t>Diseased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animal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297669" y="785240"/>
            <a:ext cx="532130" cy="3448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250"/>
              </a:spcBef>
            </a:pPr>
            <a:r>
              <a:rPr sz="1100" b="1" spc="-10" dirty="0">
                <a:latin typeface="Arial"/>
                <a:cs typeface="Arial"/>
              </a:rPr>
              <a:t>H</a:t>
            </a:r>
            <a:r>
              <a:rPr sz="1100" b="1" dirty="0">
                <a:latin typeface="Arial"/>
                <a:cs typeface="Arial"/>
              </a:rPr>
              <a:t>e</a:t>
            </a:r>
            <a:r>
              <a:rPr sz="1100" b="1" spc="-5" dirty="0">
                <a:latin typeface="Arial"/>
                <a:cs typeface="Arial"/>
              </a:rPr>
              <a:t>a</a:t>
            </a:r>
            <a:r>
              <a:rPr sz="1100" b="1" dirty="0">
                <a:latin typeface="Arial"/>
                <a:cs typeface="Arial"/>
              </a:rPr>
              <a:t>lthy  animal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615296" y="1656969"/>
            <a:ext cx="407034" cy="495934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250"/>
              </a:spcBef>
            </a:pPr>
            <a:r>
              <a:rPr sz="1100" b="1" spc="-5" dirty="0">
                <a:latin typeface="Arial"/>
                <a:cs typeface="Arial"/>
              </a:rPr>
              <a:t>Red  </a:t>
            </a:r>
            <a:r>
              <a:rPr sz="1100" b="1" dirty="0">
                <a:latin typeface="Arial"/>
                <a:cs typeface="Arial"/>
              </a:rPr>
              <a:t>blood  cell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23635" y="1961464"/>
            <a:ext cx="733425" cy="3454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105"/>
              </a:spcBef>
            </a:pPr>
            <a:r>
              <a:rPr sz="1100" b="1" spc="-5" dirty="0">
                <a:latin typeface="Arial"/>
                <a:cs typeface="Arial"/>
              </a:rPr>
              <a:t>Suspected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55"/>
              </a:lnSpc>
            </a:pPr>
            <a:r>
              <a:rPr sz="1100" b="1" spc="-5" dirty="0">
                <a:latin typeface="Arial"/>
                <a:cs typeface="Arial"/>
              </a:rPr>
              <a:t>pathogen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74614" y="5582208"/>
            <a:ext cx="732790" cy="3448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250"/>
              </a:spcBef>
            </a:pPr>
            <a:r>
              <a:rPr sz="1100" b="1" spc="-5" dirty="0">
                <a:latin typeface="Arial"/>
                <a:cs typeface="Arial"/>
              </a:rPr>
              <a:t>S</a:t>
            </a:r>
            <a:r>
              <a:rPr sz="1100" b="1" dirty="0">
                <a:latin typeface="Arial"/>
                <a:cs typeface="Arial"/>
              </a:rPr>
              <a:t>u</a:t>
            </a:r>
            <a:r>
              <a:rPr sz="1100" b="1" spc="-5" dirty="0">
                <a:latin typeface="Arial"/>
                <a:cs typeface="Arial"/>
              </a:rPr>
              <a:t>s</a:t>
            </a:r>
            <a:r>
              <a:rPr sz="1100" b="1" dirty="0">
                <a:latin typeface="Arial"/>
                <a:cs typeface="Arial"/>
              </a:rPr>
              <a:t>p</a:t>
            </a:r>
            <a:r>
              <a:rPr sz="1100" b="1" spc="-5" dirty="0">
                <a:latin typeface="Arial"/>
                <a:cs typeface="Arial"/>
              </a:rPr>
              <a:t>e</a:t>
            </a:r>
            <a:r>
              <a:rPr sz="1100" b="1" dirty="0">
                <a:latin typeface="Arial"/>
                <a:cs typeface="Arial"/>
              </a:rPr>
              <a:t>cted  </a:t>
            </a:r>
            <a:r>
              <a:rPr sz="1100" b="1" spc="-5" dirty="0">
                <a:latin typeface="Arial"/>
                <a:cs typeface="Arial"/>
              </a:rPr>
              <a:t>pathogen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20690" y="3291077"/>
            <a:ext cx="786130" cy="495934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250"/>
              </a:spcBef>
            </a:pPr>
            <a:r>
              <a:rPr sz="1100" b="1" dirty="0">
                <a:latin typeface="Arial"/>
                <a:cs typeface="Arial"/>
              </a:rPr>
              <a:t>Colonies</a:t>
            </a:r>
            <a:r>
              <a:rPr sz="1100" b="1" spc="-10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of  suspected  </a:t>
            </a:r>
            <a:r>
              <a:rPr sz="1100" b="1" spc="-5" dirty="0">
                <a:latin typeface="Arial"/>
                <a:cs typeface="Arial"/>
              </a:rPr>
              <a:t>pathogen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550145" y="5566359"/>
            <a:ext cx="842644" cy="79756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250"/>
              </a:spcBef>
            </a:pPr>
            <a:r>
              <a:rPr sz="1100" b="1" dirty="0">
                <a:latin typeface="Arial"/>
                <a:cs typeface="Arial"/>
              </a:rPr>
              <a:t>Pure</a:t>
            </a:r>
            <a:r>
              <a:rPr sz="1100" b="1" spc="-9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culture  (must be  same  organism  as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before)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547097" y="2793873"/>
            <a:ext cx="734060" cy="495934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250"/>
              </a:spcBef>
            </a:pPr>
            <a:r>
              <a:rPr sz="1100" b="1" spc="-10" dirty="0">
                <a:latin typeface="Arial"/>
                <a:cs typeface="Arial"/>
              </a:rPr>
              <a:t>No  </a:t>
            </a:r>
            <a:r>
              <a:rPr sz="1100" b="1" dirty="0">
                <a:latin typeface="Arial"/>
                <a:cs typeface="Arial"/>
              </a:rPr>
              <a:t>org</a:t>
            </a:r>
            <a:r>
              <a:rPr sz="1100" b="1" spc="-5" dirty="0">
                <a:latin typeface="Arial"/>
                <a:cs typeface="Arial"/>
              </a:rPr>
              <a:t>a</a:t>
            </a:r>
            <a:r>
              <a:rPr sz="1100" b="1" dirty="0">
                <a:latin typeface="Arial"/>
                <a:cs typeface="Arial"/>
              </a:rPr>
              <a:t>nisms  present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481443" y="1539367"/>
            <a:ext cx="771525" cy="58928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ct val="90100"/>
              </a:lnSpc>
              <a:spcBef>
                <a:spcPts val="215"/>
              </a:spcBef>
            </a:pP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Observe  blo</a:t>
            </a:r>
            <a:r>
              <a:rPr sz="10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d/tis</a:t>
            </a:r>
            <a:r>
              <a:rPr sz="1000" b="1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ue  under the  microscope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344918" y="2724149"/>
            <a:ext cx="1043305" cy="72644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>
              <a:lnSpc>
                <a:spcPts val="1080"/>
              </a:lnSpc>
              <a:spcBef>
                <a:spcPts val="229"/>
              </a:spcBef>
            </a:pP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Streak agar</a:t>
            </a:r>
            <a:r>
              <a:rPr sz="10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plate  </a:t>
            </a:r>
            <a:r>
              <a:rPr sz="1000" b="1" dirty="0">
                <a:solidFill>
                  <a:srgbClr val="FF0000"/>
                </a:solidFill>
                <a:latin typeface="Arial"/>
                <a:cs typeface="Arial"/>
              </a:rPr>
              <a:t>with </a:t>
            </a: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sample  from either  diseased or  healthy</a:t>
            </a:r>
            <a:r>
              <a:rPr sz="10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animal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62013" y="3716528"/>
            <a:ext cx="1781810" cy="31496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>
              <a:lnSpc>
                <a:spcPts val="1080"/>
              </a:lnSpc>
              <a:spcBef>
                <a:spcPts val="229"/>
              </a:spcBef>
            </a:pP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Inoculate healthy animal</a:t>
            </a:r>
            <a:r>
              <a:rPr sz="10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FF0000"/>
                </a:solidFill>
                <a:latin typeface="Arial"/>
                <a:cs typeface="Arial"/>
              </a:rPr>
              <a:t>with  </a:t>
            </a: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cells of suspected</a:t>
            </a:r>
            <a:r>
              <a:rPr sz="10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pathogen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960489" y="5091429"/>
            <a:ext cx="1931670" cy="31496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>
              <a:lnSpc>
                <a:spcPts val="1080"/>
              </a:lnSpc>
              <a:spcBef>
                <a:spcPts val="229"/>
              </a:spcBef>
            </a:pP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Remove blood or tissue</a:t>
            </a:r>
            <a:r>
              <a:rPr sz="10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sample  and observe by</a:t>
            </a:r>
            <a:r>
              <a:rPr sz="1000" b="1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microscopy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430516" y="5615432"/>
            <a:ext cx="687070" cy="31496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>
              <a:lnSpc>
                <a:spcPts val="1080"/>
              </a:lnSpc>
              <a:spcBef>
                <a:spcPts val="229"/>
              </a:spcBef>
            </a:pP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Labo</a:t>
            </a:r>
            <a:r>
              <a:rPr sz="1000" b="1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at</a:t>
            </a:r>
            <a:r>
              <a:rPr sz="1000" b="1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000" b="1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y  culture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21860" y="963294"/>
            <a:ext cx="5073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5" dirty="0">
                <a:latin typeface="Arial"/>
                <a:cs typeface="Arial"/>
              </a:rPr>
              <a:t>T</a:t>
            </a:r>
            <a:r>
              <a:rPr sz="1300" b="1" spc="-5" dirty="0">
                <a:latin typeface="Arial"/>
                <a:cs typeface="Arial"/>
              </a:rPr>
              <a:t>ools:</a:t>
            </a:r>
            <a:endParaRPr sz="13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00554" y="958723"/>
            <a:ext cx="2228850" cy="1263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Arial"/>
                <a:cs typeface="Arial"/>
              </a:rPr>
              <a:t>The</a:t>
            </a:r>
            <a:r>
              <a:rPr sz="1300" b="1" spc="1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Postulates:</a:t>
            </a:r>
            <a:endParaRPr sz="1300">
              <a:latin typeface="Arial"/>
              <a:cs typeface="Arial"/>
            </a:endParaRPr>
          </a:p>
          <a:p>
            <a:pPr marL="266700" marR="5080" indent="-184785">
              <a:lnSpc>
                <a:spcPts val="1400"/>
              </a:lnSpc>
              <a:spcBef>
                <a:spcPts val="1195"/>
              </a:spcBef>
            </a:pPr>
            <a:r>
              <a:rPr sz="1300" b="1" spc="-5" dirty="0">
                <a:latin typeface="Arial"/>
                <a:cs typeface="Arial"/>
              </a:rPr>
              <a:t>1. The suspected pathogen  must be present in </a:t>
            </a:r>
            <a:r>
              <a:rPr sz="1300" b="1" i="1" spc="-10" dirty="0">
                <a:latin typeface="Arial"/>
                <a:cs typeface="Arial"/>
              </a:rPr>
              <a:t>all  </a:t>
            </a:r>
            <a:r>
              <a:rPr sz="1300" b="1" spc="-5" dirty="0">
                <a:latin typeface="Arial"/>
                <a:cs typeface="Arial"/>
              </a:rPr>
              <a:t>cases of the</a:t>
            </a:r>
            <a:r>
              <a:rPr sz="1300" b="1" spc="3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disease</a:t>
            </a:r>
            <a:endParaRPr sz="1300">
              <a:latin typeface="Arial"/>
              <a:cs typeface="Arial"/>
            </a:endParaRPr>
          </a:p>
          <a:p>
            <a:pPr marL="266700" marR="41275">
              <a:lnSpc>
                <a:spcPts val="1400"/>
              </a:lnSpc>
              <a:spcBef>
                <a:spcPts val="10"/>
              </a:spcBef>
            </a:pPr>
            <a:r>
              <a:rPr sz="1300" b="1" spc="-5" dirty="0">
                <a:latin typeface="Arial"/>
                <a:cs typeface="Arial"/>
              </a:rPr>
              <a:t>and absent from healthy  </a:t>
            </a:r>
            <a:r>
              <a:rPr sz="1300" b="1" spc="-10" dirty="0">
                <a:latin typeface="Arial"/>
                <a:cs typeface="Arial"/>
              </a:rPr>
              <a:t>animals.</a:t>
            </a:r>
            <a:endParaRPr sz="13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62404" y="2706750"/>
            <a:ext cx="2159000" cy="57975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96850" marR="5080" indent="-184785">
              <a:lnSpc>
                <a:spcPts val="1400"/>
              </a:lnSpc>
              <a:spcBef>
                <a:spcPts val="275"/>
              </a:spcBef>
            </a:pPr>
            <a:r>
              <a:rPr sz="1300" b="1" spc="-5" dirty="0">
                <a:latin typeface="Arial"/>
                <a:cs typeface="Arial"/>
              </a:rPr>
              <a:t>2. The suspected pathogen  must be </a:t>
            </a:r>
            <a:r>
              <a:rPr sz="1300" b="1" dirty="0">
                <a:latin typeface="Arial"/>
                <a:cs typeface="Arial"/>
              </a:rPr>
              <a:t>grown </a:t>
            </a:r>
            <a:r>
              <a:rPr sz="1300" b="1" spc="-5" dirty="0">
                <a:latin typeface="Arial"/>
                <a:cs typeface="Arial"/>
              </a:rPr>
              <a:t>in pure  culture.</a:t>
            </a:r>
            <a:endParaRPr sz="13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76754" y="4202684"/>
            <a:ext cx="2120900" cy="93662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96850" marR="5080" indent="-184785">
              <a:lnSpc>
                <a:spcPts val="1400"/>
              </a:lnSpc>
              <a:spcBef>
                <a:spcPts val="275"/>
              </a:spcBef>
            </a:pPr>
            <a:r>
              <a:rPr sz="1300" b="1" spc="-5" dirty="0">
                <a:latin typeface="Arial"/>
                <a:cs typeface="Arial"/>
              </a:rPr>
              <a:t>3. Cells from a pure  culture of the suspected  pathogen must cause  disease in a healthy  </a:t>
            </a:r>
            <a:r>
              <a:rPr sz="1300" b="1" spc="-10" dirty="0">
                <a:latin typeface="Arial"/>
                <a:cs typeface="Arial"/>
              </a:rPr>
              <a:t>animal.</a:t>
            </a:r>
            <a:endParaRPr sz="13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75230" y="5591962"/>
            <a:ext cx="2159000" cy="75819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96850" marR="5080" indent="-184785">
              <a:lnSpc>
                <a:spcPts val="1400"/>
              </a:lnSpc>
              <a:spcBef>
                <a:spcPts val="275"/>
              </a:spcBef>
            </a:pPr>
            <a:r>
              <a:rPr sz="1300" b="1" spc="-5" dirty="0">
                <a:latin typeface="Arial"/>
                <a:cs typeface="Arial"/>
              </a:rPr>
              <a:t>4. The suspected pathogen  must be reisolated and  </a:t>
            </a:r>
            <a:r>
              <a:rPr sz="1300" b="1" dirty="0">
                <a:latin typeface="Arial"/>
                <a:cs typeface="Arial"/>
              </a:rPr>
              <a:t>shown </a:t>
            </a:r>
            <a:r>
              <a:rPr sz="1300" b="1" spc="-5" dirty="0">
                <a:latin typeface="Arial"/>
                <a:cs typeface="Arial"/>
              </a:rPr>
              <a:t>to be the same  as the</a:t>
            </a:r>
            <a:r>
              <a:rPr sz="1300" b="1" spc="2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original.</a:t>
            </a:r>
            <a:endParaRPr sz="13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060947" y="1455419"/>
            <a:ext cx="3533140" cy="4394200"/>
          </a:xfrm>
          <a:custGeom>
            <a:avLst/>
            <a:gdLst/>
            <a:ahLst/>
            <a:cxnLst/>
            <a:rect l="l" t="t" r="r" b="b"/>
            <a:pathLst>
              <a:path w="3533140" h="4394200">
                <a:moveTo>
                  <a:pt x="0" y="0"/>
                </a:moveTo>
                <a:lnTo>
                  <a:pt x="397763" y="184403"/>
                </a:lnTo>
              </a:path>
              <a:path w="3533140" h="4394200">
                <a:moveTo>
                  <a:pt x="502920" y="477012"/>
                </a:moveTo>
                <a:lnTo>
                  <a:pt x="356615" y="608076"/>
                </a:lnTo>
              </a:path>
              <a:path w="3533140" h="4394200">
                <a:moveTo>
                  <a:pt x="2976372" y="132587"/>
                </a:moveTo>
                <a:lnTo>
                  <a:pt x="3532631" y="318515"/>
                </a:lnTo>
              </a:path>
              <a:path w="3533140" h="4394200">
                <a:moveTo>
                  <a:pt x="449579" y="1758695"/>
                </a:moveTo>
                <a:lnTo>
                  <a:pt x="198119" y="1930907"/>
                </a:lnTo>
              </a:path>
              <a:path w="3533140" h="4394200">
                <a:moveTo>
                  <a:pt x="542544" y="1851659"/>
                </a:moveTo>
                <a:lnTo>
                  <a:pt x="198119" y="1930907"/>
                </a:lnTo>
              </a:path>
              <a:path w="3533140" h="4394200">
                <a:moveTo>
                  <a:pt x="330707" y="4247388"/>
                </a:moveTo>
                <a:lnTo>
                  <a:pt x="528827" y="439369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4948809" y="115569"/>
            <a:ext cx="22123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KOCH’S</a:t>
            </a:r>
            <a:r>
              <a:rPr sz="1600" b="1" spc="-30" dirty="0">
                <a:latin typeface="Arial"/>
                <a:cs typeface="Arial"/>
              </a:rPr>
              <a:t> </a:t>
            </a:r>
            <a:r>
              <a:rPr sz="1600" b="1" spc="-25" dirty="0">
                <a:latin typeface="Arial"/>
                <a:cs typeface="Arial"/>
              </a:rPr>
              <a:t>POSTULATES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55394" y="6611213"/>
            <a:ext cx="19678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11353800" cy="4906921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426720">
              <a:lnSpc>
                <a:spcPct val="100000"/>
              </a:lnSpc>
              <a:spcBef>
                <a:spcPts val="275"/>
              </a:spcBef>
            </a:pPr>
            <a:r>
              <a:rPr sz="2400" spc="-15" dirty="0">
                <a:latin typeface="+mn-lt"/>
              </a:rPr>
              <a:t>Koch’s </a:t>
            </a:r>
            <a:r>
              <a:rPr sz="2400" dirty="0">
                <a:latin typeface="+mn-lt"/>
              </a:rPr>
              <a:t>Postulates</a:t>
            </a:r>
            <a:r>
              <a:rPr sz="2400" spc="10" dirty="0">
                <a:latin typeface="+mn-lt"/>
              </a:rPr>
              <a:t> </a:t>
            </a:r>
            <a:r>
              <a:rPr sz="2400" spc="-30" dirty="0">
                <a:latin typeface="+mn-lt"/>
              </a:rPr>
              <a:t>Today</a:t>
            </a:r>
          </a:p>
          <a:p>
            <a:pPr marL="1003300" marR="440690" indent="-317500">
              <a:lnSpc>
                <a:spcPts val="2200"/>
              </a:lnSpc>
              <a:spcBef>
                <a:spcPts val="420"/>
              </a:spcBef>
              <a:buClr>
                <a:srgbClr val="D24717"/>
              </a:buClr>
              <a:buChar char="◦"/>
              <a:tabLst>
                <a:tab pos="1003300" algn="l"/>
                <a:tab pos="1003935" algn="l"/>
              </a:tabLst>
            </a:pPr>
            <a:r>
              <a:rPr sz="2400" b="0" u="none" spc="-20" dirty="0">
                <a:latin typeface="+mn-lt"/>
                <a:cs typeface="Carlito"/>
              </a:rPr>
              <a:t>Koch’s </a:t>
            </a:r>
            <a:r>
              <a:rPr sz="2400" b="0" u="none" dirty="0">
                <a:latin typeface="+mn-lt"/>
                <a:cs typeface="Carlito"/>
              </a:rPr>
              <a:t>postulates </a:t>
            </a:r>
            <a:r>
              <a:rPr sz="2400" u="none" spc="10" dirty="0">
                <a:solidFill>
                  <a:schemeClr val="accent5"/>
                </a:solidFill>
                <a:latin typeface="+mn-lt"/>
                <a:cs typeface="Carlito"/>
              </a:rPr>
              <a:t>apply </a:t>
            </a:r>
            <a:r>
              <a:rPr sz="2400" u="none" spc="-10" dirty="0">
                <a:solidFill>
                  <a:schemeClr val="accent5"/>
                </a:solidFill>
                <a:latin typeface="+mn-lt"/>
                <a:cs typeface="Carlito"/>
              </a:rPr>
              <a:t>for </a:t>
            </a:r>
            <a:r>
              <a:rPr sz="2400" u="none" spc="5" dirty="0">
                <a:solidFill>
                  <a:schemeClr val="accent5"/>
                </a:solidFill>
                <a:latin typeface="+mn-lt"/>
                <a:cs typeface="Carlito"/>
              </a:rPr>
              <a:t>diseases that </a:t>
            </a:r>
            <a:r>
              <a:rPr sz="2400" u="none" spc="-5" dirty="0">
                <a:solidFill>
                  <a:schemeClr val="accent5"/>
                </a:solidFill>
                <a:latin typeface="+mn-lt"/>
                <a:cs typeface="Carlito"/>
              </a:rPr>
              <a:t>have </a:t>
            </a:r>
            <a:r>
              <a:rPr sz="2400" u="none" spc="10" dirty="0">
                <a:solidFill>
                  <a:schemeClr val="accent5"/>
                </a:solidFill>
                <a:latin typeface="+mn-lt"/>
                <a:cs typeface="Carlito"/>
              </a:rPr>
              <a:t>an </a:t>
            </a:r>
            <a:r>
              <a:rPr sz="2400" u="none" dirty="0">
                <a:solidFill>
                  <a:schemeClr val="accent5"/>
                </a:solidFill>
                <a:latin typeface="+mn-lt"/>
                <a:cs typeface="Carlito"/>
              </a:rPr>
              <a:t>appropriate </a:t>
            </a:r>
            <a:r>
              <a:rPr sz="2400" u="none" spc="10" dirty="0">
                <a:solidFill>
                  <a:schemeClr val="accent5"/>
                </a:solidFill>
                <a:latin typeface="+mn-lt"/>
                <a:cs typeface="Carlito"/>
              </a:rPr>
              <a:t>animal model</a:t>
            </a:r>
          </a:p>
          <a:p>
            <a:pPr marL="1003300" marR="5080" indent="-317500">
              <a:lnSpc>
                <a:spcPts val="2180"/>
              </a:lnSpc>
              <a:spcBef>
                <a:spcPts val="595"/>
              </a:spcBef>
              <a:buClr>
                <a:srgbClr val="D24717"/>
              </a:buClr>
              <a:buChar char="◦"/>
              <a:tabLst>
                <a:tab pos="1003300" algn="l"/>
                <a:tab pos="1003935" algn="l"/>
              </a:tabLst>
            </a:pPr>
            <a:r>
              <a:rPr sz="2400" b="0" u="none" spc="5" dirty="0">
                <a:latin typeface="+mn-lt"/>
                <a:cs typeface="Carlito"/>
              </a:rPr>
              <a:t>Remain </a:t>
            </a:r>
            <a:r>
              <a:rPr sz="2400" b="0" u="none" spc="-10" dirty="0">
                <a:latin typeface="+mn-lt"/>
                <a:cs typeface="Carlito"/>
              </a:rPr>
              <a:t>“gold </a:t>
            </a:r>
            <a:r>
              <a:rPr sz="2400" b="0" u="none" spc="5" dirty="0">
                <a:latin typeface="+mn-lt"/>
                <a:cs typeface="Carlito"/>
              </a:rPr>
              <a:t>standard” </a:t>
            </a:r>
            <a:r>
              <a:rPr sz="2400" b="0" u="none" spc="10" dirty="0">
                <a:latin typeface="+mn-lt"/>
                <a:cs typeface="Carlito"/>
              </a:rPr>
              <a:t>in medical </a:t>
            </a:r>
            <a:r>
              <a:rPr sz="2400" b="0" u="none" spc="-10" dirty="0">
                <a:latin typeface="+mn-lt"/>
                <a:cs typeface="Carlito"/>
              </a:rPr>
              <a:t>microbiology, </a:t>
            </a:r>
            <a:r>
              <a:rPr sz="2400" b="0" u="none" spc="10" dirty="0">
                <a:latin typeface="+mn-lt"/>
                <a:cs typeface="Carlito"/>
              </a:rPr>
              <a:t>but </a:t>
            </a:r>
            <a:r>
              <a:rPr sz="2400" b="0" u="none" spc="5" dirty="0">
                <a:solidFill>
                  <a:schemeClr val="accent5"/>
                </a:solidFill>
                <a:latin typeface="+mn-lt"/>
                <a:cs typeface="Carlito"/>
              </a:rPr>
              <a:t>not </a:t>
            </a:r>
            <a:r>
              <a:rPr sz="2400" b="0" u="none" spc="-5" dirty="0">
                <a:solidFill>
                  <a:schemeClr val="accent5"/>
                </a:solidFill>
                <a:latin typeface="+mn-lt"/>
                <a:cs typeface="Carlito"/>
              </a:rPr>
              <a:t>always </a:t>
            </a:r>
            <a:r>
              <a:rPr sz="2400" b="0" u="none" spc="5" dirty="0">
                <a:solidFill>
                  <a:schemeClr val="accent5"/>
                </a:solidFill>
                <a:latin typeface="+mn-lt"/>
                <a:cs typeface="Carlito"/>
              </a:rPr>
              <a:t>possible  </a:t>
            </a:r>
            <a:r>
              <a:rPr sz="2400" b="0" u="none" spc="-5" dirty="0">
                <a:solidFill>
                  <a:schemeClr val="accent5"/>
                </a:solidFill>
                <a:latin typeface="+mn-lt"/>
                <a:cs typeface="Carlito"/>
              </a:rPr>
              <a:t>to </a:t>
            </a:r>
            <a:r>
              <a:rPr sz="2400" b="0" u="none" dirty="0">
                <a:solidFill>
                  <a:schemeClr val="accent5"/>
                </a:solidFill>
                <a:latin typeface="+mn-lt"/>
                <a:cs typeface="Carlito"/>
              </a:rPr>
              <a:t>satisfy </a:t>
            </a:r>
            <a:r>
              <a:rPr sz="2400" b="0" u="none" spc="5" dirty="0">
                <a:solidFill>
                  <a:schemeClr val="accent5"/>
                </a:solidFill>
                <a:latin typeface="+mn-lt"/>
                <a:cs typeface="Carlito"/>
              </a:rPr>
              <a:t>all </a:t>
            </a:r>
            <a:r>
              <a:rPr sz="2400" b="0" u="none" dirty="0">
                <a:solidFill>
                  <a:schemeClr val="accent5"/>
                </a:solidFill>
                <a:latin typeface="+mn-lt"/>
                <a:cs typeface="Carlito"/>
              </a:rPr>
              <a:t>postulates </a:t>
            </a:r>
            <a:r>
              <a:rPr sz="2400" b="0" u="none" spc="-10" dirty="0">
                <a:solidFill>
                  <a:schemeClr val="accent5"/>
                </a:solidFill>
                <a:latin typeface="+mn-lt"/>
                <a:cs typeface="Carlito"/>
              </a:rPr>
              <a:t>for </a:t>
            </a:r>
            <a:r>
              <a:rPr sz="2400" b="0" u="none" dirty="0">
                <a:solidFill>
                  <a:schemeClr val="accent5"/>
                </a:solidFill>
                <a:latin typeface="+mn-lt"/>
                <a:cs typeface="Carlito"/>
              </a:rPr>
              <a:t>every infectious</a:t>
            </a:r>
            <a:r>
              <a:rPr sz="2400" b="0" u="none" spc="-65" dirty="0">
                <a:solidFill>
                  <a:schemeClr val="accent5"/>
                </a:solidFill>
                <a:latin typeface="+mn-lt"/>
                <a:cs typeface="Carlito"/>
              </a:rPr>
              <a:t> </a:t>
            </a:r>
            <a:r>
              <a:rPr sz="2400" b="0" u="none" spc="5" dirty="0">
                <a:solidFill>
                  <a:schemeClr val="accent5"/>
                </a:solidFill>
                <a:latin typeface="+mn-lt"/>
                <a:cs typeface="Carlito"/>
              </a:rPr>
              <a:t>disease</a:t>
            </a:r>
            <a:endParaRPr lang="en-US" sz="2400" b="0" u="none" spc="5" dirty="0">
              <a:solidFill>
                <a:schemeClr val="accent5"/>
              </a:solidFill>
              <a:latin typeface="+mn-lt"/>
              <a:cs typeface="Carlito"/>
            </a:endParaRPr>
          </a:p>
          <a:p>
            <a:pPr marL="1003300" marR="5080" indent="-317500">
              <a:lnSpc>
                <a:spcPts val="2180"/>
              </a:lnSpc>
              <a:spcBef>
                <a:spcPts val="595"/>
              </a:spcBef>
              <a:buClr>
                <a:srgbClr val="D24717"/>
              </a:buClr>
              <a:buChar char="◦"/>
              <a:tabLst>
                <a:tab pos="1003300" algn="l"/>
                <a:tab pos="1003935" algn="l"/>
              </a:tabLst>
            </a:pPr>
            <a:endParaRPr sz="2400" b="0" u="none" spc="5" dirty="0">
              <a:solidFill>
                <a:schemeClr val="accent5"/>
              </a:solidFill>
              <a:latin typeface="+mn-lt"/>
              <a:cs typeface="Carlito"/>
            </a:endParaRPr>
          </a:p>
          <a:p>
            <a:pPr marL="1003300" indent="-317500">
              <a:lnSpc>
                <a:spcPct val="100000"/>
              </a:lnSpc>
              <a:spcBef>
                <a:spcPts val="355"/>
              </a:spcBef>
              <a:buClr>
                <a:srgbClr val="D24717"/>
              </a:buClr>
              <a:buChar char="◦"/>
              <a:tabLst>
                <a:tab pos="1003300" algn="l"/>
                <a:tab pos="1003935" algn="l"/>
              </a:tabLst>
            </a:pPr>
            <a:r>
              <a:rPr sz="2400" b="0" u="none" spc="10" dirty="0">
                <a:solidFill>
                  <a:schemeClr val="accent5"/>
                </a:solidFill>
                <a:latin typeface="+mn-lt"/>
                <a:cs typeface="Carlito"/>
              </a:rPr>
              <a:t>Animal models </a:t>
            </a:r>
            <a:r>
              <a:rPr sz="2400" b="0" u="none" spc="5" dirty="0">
                <a:solidFill>
                  <a:schemeClr val="accent5"/>
                </a:solidFill>
                <a:latin typeface="+mn-lt"/>
                <a:cs typeface="Carlito"/>
              </a:rPr>
              <a:t>not </a:t>
            </a:r>
            <a:r>
              <a:rPr sz="2400" b="0" u="none" spc="-5" dirty="0">
                <a:solidFill>
                  <a:schemeClr val="accent5"/>
                </a:solidFill>
                <a:latin typeface="+mn-lt"/>
                <a:cs typeface="Carlito"/>
              </a:rPr>
              <a:t>always</a:t>
            </a:r>
            <a:r>
              <a:rPr sz="2400" b="0" u="none" spc="-55" dirty="0">
                <a:solidFill>
                  <a:schemeClr val="accent5"/>
                </a:solidFill>
                <a:latin typeface="+mn-lt"/>
                <a:cs typeface="Carlito"/>
              </a:rPr>
              <a:t> </a:t>
            </a:r>
            <a:r>
              <a:rPr sz="2400" b="0" u="none" dirty="0">
                <a:solidFill>
                  <a:schemeClr val="accent5"/>
                </a:solidFill>
                <a:latin typeface="+mn-lt"/>
                <a:cs typeface="Carlito"/>
              </a:rPr>
              <a:t>available</a:t>
            </a:r>
          </a:p>
          <a:p>
            <a:pPr marL="1447800" lvl="1" indent="-253365">
              <a:lnSpc>
                <a:spcPct val="100000"/>
              </a:lnSpc>
              <a:spcBef>
                <a:spcPts val="470"/>
              </a:spcBef>
              <a:buClr>
                <a:srgbClr val="D24717"/>
              </a:buClr>
              <a:buChar char="◦"/>
              <a:tabLst>
                <a:tab pos="1448435" algn="l"/>
                <a:tab pos="1449070" algn="l"/>
              </a:tabLst>
            </a:pPr>
            <a:r>
              <a:rPr sz="2400" spc="-5" dirty="0">
                <a:solidFill>
                  <a:srgbClr val="404040"/>
                </a:solidFill>
                <a:cs typeface="Carlito"/>
              </a:rPr>
              <a:t>For </a:t>
            </a:r>
            <a:r>
              <a:rPr sz="2400" dirty="0">
                <a:solidFill>
                  <a:srgbClr val="404040"/>
                </a:solidFill>
                <a:cs typeface="Carlito"/>
              </a:rPr>
              <a:t>example, cholera, rickettsias, </a:t>
            </a:r>
            <a:r>
              <a:rPr sz="2400" dirty="0" err="1">
                <a:solidFill>
                  <a:srgbClr val="404040"/>
                </a:solidFill>
                <a:cs typeface="Carlito"/>
              </a:rPr>
              <a:t>chlamydias</a:t>
            </a:r>
            <a:endParaRPr lang="en-US" sz="2400" dirty="0">
              <a:solidFill>
                <a:srgbClr val="404040"/>
              </a:solidFill>
              <a:cs typeface="Carlito"/>
            </a:endParaRPr>
          </a:p>
          <a:p>
            <a:pPr marL="1194435" lvl="1">
              <a:lnSpc>
                <a:spcPct val="100000"/>
              </a:lnSpc>
              <a:spcBef>
                <a:spcPts val="470"/>
              </a:spcBef>
              <a:buClr>
                <a:srgbClr val="D24717"/>
              </a:buClr>
              <a:tabLst>
                <a:tab pos="1448435" algn="l"/>
                <a:tab pos="1449070" algn="l"/>
              </a:tabLst>
            </a:pPr>
            <a:endParaRPr lang="en-US" sz="2400" dirty="0">
              <a:cs typeface="Carlito"/>
            </a:endParaRPr>
          </a:p>
          <a:p>
            <a:pPr marL="414020" lvl="1">
              <a:lnSpc>
                <a:spcPct val="100000"/>
              </a:lnSpc>
              <a:spcBef>
                <a:spcPts val="25"/>
              </a:spcBef>
              <a:buClr>
                <a:srgbClr val="D24717"/>
              </a:buClr>
            </a:pPr>
            <a:endParaRPr sz="2400" dirty="0">
              <a:highlight>
                <a:srgbClr val="FFFF00"/>
              </a:highlight>
              <a:cs typeface="Carlito"/>
            </a:endParaRPr>
          </a:p>
          <a:p>
            <a:pPr marL="426720">
              <a:lnSpc>
                <a:spcPct val="100000"/>
              </a:lnSpc>
            </a:pPr>
            <a:r>
              <a:rPr sz="2400" spc="50" dirty="0">
                <a:highlight>
                  <a:srgbClr val="FFFF00"/>
                </a:highlight>
                <a:latin typeface="+mn-lt"/>
              </a:rPr>
              <a:t> </a:t>
            </a:r>
            <a:r>
              <a:rPr sz="2400" spc="-10" dirty="0">
                <a:highlight>
                  <a:srgbClr val="FFFF00"/>
                </a:highlight>
                <a:latin typeface="+mn-lt"/>
              </a:rPr>
              <a:t>Koch </a:t>
            </a:r>
            <a:r>
              <a:rPr sz="2400" dirty="0">
                <a:highlight>
                  <a:srgbClr val="FFFF00"/>
                </a:highlight>
                <a:latin typeface="+mn-lt"/>
              </a:rPr>
              <a:t>and the Rise of </a:t>
            </a:r>
            <a:r>
              <a:rPr sz="2400" spc="-10" dirty="0">
                <a:highlight>
                  <a:srgbClr val="FFFF00"/>
                </a:highlight>
                <a:latin typeface="+mn-lt"/>
              </a:rPr>
              <a:t>Pure</a:t>
            </a:r>
            <a:r>
              <a:rPr sz="2400" spc="-30" dirty="0">
                <a:highlight>
                  <a:srgbClr val="FFFF00"/>
                </a:highlight>
                <a:latin typeface="+mn-lt"/>
              </a:rPr>
              <a:t> </a:t>
            </a:r>
            <a:r>
              <a:rPr sz="2400" spc="-10" dirty="0">
                <a:highlight>
                  <a:srgbClr val="FFFF00"/>
                </a:highlight>
                <a:latin typeface="+mn-lt"/>
              </a:rPr>
              <a:t>Cultures</a:t>
            </a:r>
          </a:p>
          <a:p>
            <a:pPr marL="1003300" marR="660400" indent="-317500">
              <a:lnSpc>
                <a:spcPts val="1939"/>
              </a:lnSpc>
              <a:spcBef>
                <a:spcPts val="425"/>
              </a:spcBef>
              <a:buClr>
                <a:srgbClr val="D24717"/>
              </a:buClr>
              <a:buChar char="◦"/>
              <a:tabLst>
                <a:tab pos="1003300" algn="l"/>
                <a:tab pos="1003935" algn="l"/>
              </a:tabLst>
            </a:pPr>
            <a:r>
              <a:rPr sz="2400" b="0" u="none" spc="-10" dirty="0">
                <a:latin typeface="+mn-lt"/>
                <a:cs typeface="Carlito"/>
              </a:rPr>
              <a:t>Discovered </a:t>
            </a:r>
            <a:r>
              <a:rPr sz="2400" b="0" u="none" spc="-5" dirty="0">
                <a:latin typeface="+mn-lt"/>
                <a:cs typeface="Carlito"/>
              </a:rPr>
              <a:t>that using solid </a:t>
            </a:r>
            <a:r>
              <a:rPr sz="2400" b="0" u="none" dirty="0">
                <a:latin typeface="+mn-lt"/>
                <a:cs typeface="Carlito"/>
              </a:rPr>
              <a:t>media </a:t>
            </a:r>
            <a:r>
              <a:rPr sz="2400" b="0" u="none" spc="-10" dirty="0">
                <a:latin typeface="+mn-lt"/>
                <a:cs typeface="Carlito"/>
              </a:rPr>
              <a:t>provided </a:t>
            </a:r>
            <a:r>
              <a:rPr sz="2400" b="0" u="none" dirty="0">
                <a:latin typeface="+mn-lt"/>
                <a:cs typeface="Carlito"/>
              </a:rPr>
              <a:t>a simple </a:t>
            </a:r>
            <a:r>
              <a:rPr sz="2400" b="0" u="none" spc="-25" dirty="0">
                <a:latin typeface="+mn-lt"/>
                <a:cs typeface="Carlito"/>
              </a:rPr>
              <a:t>way </a:t>
            </a:r>
            <a:r>
              <a:rPr sz="2400" b="0" u="none" spc="-5" dirty="0">
                <a:latin typeface="+mn-lt"/>
                <a:cs typeface="Carlito"/>
              </a:rPr>
              <a:t>of </a:t>
            </a:r>
            <a:r>
              <a:rPr sz="2400" b="0" u="none" spc="-10" dirty="0">
                <a:latin typeface="+mn-lt"/>
                <a:cs typeface="Carlito"/>
              </a:rPr>
              <a:t>obtaining pure  cultures</a:t>
            </a:r>
            <a:endParaRPr sz="2400" dirty="0">
              <a:latin typeface="+mn-lt"/>
              <a:cs typeface="Carlito"/>
            </a:endParaRPr>
          </a:p>
          <a:p>
            <a:pPr marL="1003300" indent="-317500">
              <a:lnSpc>
                <a:spcPts val="2050"/>
              </a:lnSpc>
              <a:spcBef>
                <a:spcPts val="359"/>
              </a:spcBef>
              <a:buClr>
                <a:srgbClr val="D24717"/>
              </a:buClr>
              <a:buChar char="◦"/>
              <a:tabLst>
                <a:tab pos="1003300" algn="l"/>
                <a:tab pos="1003935" algn="l"/>
              </a:tabLst>
            </a:pPr>
            <a:r>
              <a:rPr sz="2400" b="0" u="none" spc="-10" dirty="0">
                <a:latin typeface="+mn-lt"/>
                <a:cs typeface="Carlito"/>
              </a:rPr>
              <a:t>Began </a:t>
            </a:r>
            <a:r>
              <a:rPr sz="2400" b="0" u="none" spc="-5" dirty="0">
                <a:latin typeface="+mn-lt"/>
                <a:cs typeface="Carlito"/>
              </a:rPr>
              <a:t>with </a:t>
            </a:r>
            <a:r>
              <a:rPr sz="2400" b="0" u="none" spc="-15" dirty="0">
                <a:latin typeface="+mn-lt"/>
                <a:cs typeface="Carlito"/>
              </a:rPr>
              <a:t>potato </a:t>
            </a:r>
            <a:r>
              <a:rPr sz="2400" b="0" u="none" spc="-5" dirty="0">
                <a:latin typeface="+mn-lt"/>
                <a:cs typeface="Carlito"/>
              </a:rPr>
              <a:t>slices, but eventually devised </a:t>
            </a:r>
            <a:r>
              <a:rPr sz="2400" b="0" u="none" spc="-10" dirty="0">
                <a:latin typeface="+mn-lt"/>
                <a:cs typeface="Carlito"/>
              </a:rPr>
              <a:t>uniform </a:t>
            </a:r>
            <a:r>
              <a:rPr sz="2400" b="0" u="none" dirty="0">
                <a:latin typeface="+mn-lt"/>
                <a:cs typeface="Carlito"/>
              </a:rPr>
              <a:t>and</a:t>
            </a:r>
            <a:r>
              <a:rPr sz="2400" b="0" u="none" spc="85" dirty="0">
                <a:latin typeface="+mn-lt"/>
                <a:cs typeface="Carlito"/>
              </a:rPr>
              <a:t> </a:t>
            </a:r>
            <a:r>
              <a:rPr sz="2400" b="0" u="none" spc="-10" dirty="0">
                <a:latin typeface="+mn-lt"/>
                <a:cs typeface="Carlito"/>
              </a:rPr>
              <a:t>reproducible</a:t>
            </a:r>
            <a:endParaRPr sz="2400" dirty="0">
              <a:latin typeface="+mn-lt"/>
              <a:cs typeface="Carlito"/>
            </a:endParaRPr>
          </a:p>
          <a:p>
            <a:pPr marL="1003300">
              <a:lnSpc>
                <a:spcPts val="2050"/>
              </a:lnSpc>
            </a:pPr>
            <a:r>
              <a:rPr sz="2400" b="0" u="none" spc="-5" dirty="0">
                <a:latin typeface="+mn-lt"/>
                <a:cs typeface="Carlito"/>
              </a:rPr>
              <a:t>nutrient solutions solidified with </a:t>
            </a:r>
            <a:r>
              <a:rPr sz="2400" b="0" u="none" spc="-10" dirty="0">
                <a:latin typeface="+mn-lt"/>
                <a:cs typeface="Carlito"/>
              </a:rPr>
              <a:t>gelatin </a:t>
            </a:r>
            <a:r>
              <a:rPr sz="2400" b="0" u="none" dirty="0">
                <a:latin typeface="+mn-lt"/>
                <a:cs typeface="Carlito"/>
              </a:rPr>
              <a:t>and</a:t>
            </a:r>
            <a:r>
              <a:rPr sz="2400" b="0" u="none" spc="65" dirty="0">
                <a:latin typeface="+mn-lt"/>
                <a:cs typeface="Carlito"/>
              </a:rPr>
              <a:t> </a:t>
            </a:r>
            <a:r>
              <a:rPr sz="2400" b="0" u="none" spc="-10" dirty="0">
                <a:latin typeface="+mn-lt"/>
                <a:cs typeface="Carlito"/>
              </a:rPr>
              <a:t>agar</a:t>
            </a:r>
            <a:endParaRPr sz="2400" dirty="0">
              <a:latin typeface="+mn-lt"/>
              <a:cs typeface="Carlito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596DE92C-0E1D-4C64-8CFF-2692DDC774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14600" y="152400"/>
            <a:ext cx="8085964" cy="371961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373630" marR="5080" indent="-2361565">
              <a:lnSpc>
                <a:spcPct val="101299"/>
              </a:lnSpc>
              <a:spcBef>
                <a:spcPts val="85"/>
              </a:spcBef>
            </a:pPr>
            <a:r>
              <a:rPr sz="2400" b="1" spc="-5" dirty="0">
                <a:solidFill>
                  <a:srgbClr val="C00000"/>
                </a:solidFill>
                <a:latin typeface="+mn-lt"/>
              </a:rPr>
              <a:t>Koch, </a:t>
            </a:r>
            <a:r>
              <a:rPr sz="2400" b="1" dirty="0">
                <a:solidFill>
                  <a:srgbClr val="C00000"/>
                </a:solidFill>
                <a:latin typeface="+mn-lt"/>
              </a:rPr>
              <a:t>Infectious </a:t>
            </a:r>
            <a:r>
              <a:rPr sz="2400" b="1" spc="5" dirty="0">
                <a:solidFill>
                  <a:srgbClr val="C00000"/>
                </a:solidFill>
                <a:latin typeface="+mn-lt"/>
              </a:rPr>
              <a:t>Disease, </a:t>
            </a:r>
            <a:r>
              <a:rPr sz="2400" b="1" spc="10" dirty="0">
                <a:solidFill>
                  <a:srgbClr val="C00000"/>
                </a:solidFill>
                <a:latin typeface="+mn-lt"/>
              </a:rPr>
              <a:t>and the Rise of </a:t>
            </a:r>
            <a:r>
              <a:rPr sz="2400" b="1" spc="-5" dirty="0">
                <a:solidFill>
                  <a:srgbClr val="C00000"/>
                </a:solidFill>
                <a:latin typeface="+mn-lt"/>
              </a:rPr>
              <a:t>Pure  </a:t>
            </a:r>
            <a:r>
              <a:rPr sz="2400" b="1" dirty="0">
                <a:solidFill>
                  <a:srgbClr val="C00000"/>
                </a:solidFill>
                <a:latin typeface="+mn-lt"/>
              </a:rPr>
              <a:t>Cultures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800" y="2133601"/>
            <a:ext cx="9372600" cy="3200876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78435" indent="-166370">
              <a:lnSpc>
                <a:spcPct val="100000"/>
              </a:lnSpc>
              <a:spcBef>
                <a:spcPts val="280"/>
              </a:spcBef>
              <a:buClr>
                <a:srgbClr val="D24717"/>
              </a:buClr>
              <a:buFont typeface="Arial"/>
              <a:buChar char="•"/>
              <a:tabLst>
                <a:tab pos="179070" algn="l"/>
              </a:tabLst>
            </a:pPr>
            <a:r>
              <a:rPr sz="2250" b="1" spc="-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History </a:t>
            </a:r>
            <a:r>
              <a:rPr sz="2250" b="1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of microbiology</a:t>
            </a:r>
            <a:r>
              <a:rPr sz="2250" b="1" spc="-50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 </a:t>
            </a:r>
            <a:r>
              <a:rPr sz="2250" b="1" spc="-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(part-1)</a:t>
            </a:r>
            <a:endParaRPr sz="2250" dirty="0">
              <a:solidFill>
                <a:schemeClr val="accent2">
                  <a:lumMod val="75000"/>
                </a:schemeClr>
              </a:solidFill>
              <a:cs typeface="Carlito"/>
            </a:endParaRPr>
          </a:p>
          <a:p>
            <a:pPr marL="455930" lvl="1" indent="-242570">
              <a:lnSpc>
                <a:spcPct val="100000"/>
              </a:lnSpc>
              <a:spcBef>
                <a:spcPts val="165"/>
              </a:spcBef>
              <a:buClr>
                <a:srgbClr val="D24717"/>
              </a:buClr>
              <a:buFont typeface="Arial"/>
              <a:buChar char="•"/>
              <a:tabLst>
                <a:tab pos="455930" algn="l"/>
                <a:tab pos="456565" algn="l"/>
              </a:tabLst>
            </a:pPr>
            <a:r>
              <a:rPr sz="2050" b="1" spc="-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Microbiology </a:t>
            </a:r>
            <a:r>
              <a:rPr sz="2050" b="1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in the </a:t>
            </a:r>
            <a:r>
              <a:rPr sz="2050" b="1" spc="-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Islamic </a:t>
            </a:r>
            <a:r>
              <a:rPr sz="2050" b="1" spc="-20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era </a:t>
            </a:r>
            <a:r>
              <a:rPr sz="2050" b="1" spc="-10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(Arabic</a:t>
            </a:r>
            <a:r>
              <a:rPr sz="2050" b="1" spc="-2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 </a:t>
            </a:r>
            <a:r>
              <a:rPr sz="2050" b="1" spc="-1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content).</a:t>
            </a:r>
            <a:endParaRPr sz="2050" dirty="0">
              <a:solidFill>
                <a:schemeClr val="accent2">
                  <a:lumMod val="75000"/>
                </a:schemeClr>
              </a:solidFill>
              <a:cs typeface="Carlito"/>
            </a:endParaRPr>
          </a:p>
          <a:p>
            <a:pPr marL="455930" lvl="1" indent="-242570">
              <a:lnSpc>
                <a:spcPct val="100000"/>
              </a:lnSpc>
              <a:spcBef>
                <a:spcPts val="360"/>
              </a:spcBef>
              <a:buClr>
                <a:srgbClr val="D24717"/>
              </a:buClr>
              <a:buFont typeface="Arial"/>
              <a:buChar char="•"/>
              <a:tabLst>
                <a:tab pos="455930" algn="l"/>
                <a:tab pos="456565" algn="l"/>
              </a:tabLst>
            </a:pPr>
            <a:r>
              <a:rPr sz="2050" b="1" spc="-2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Pathways </a:t>
            </a:r>
            <a:r>
              <a:rPr sz="2050" b="1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of </a:t>
            </a:r>
            <a:r>
              <a:rPr sz="2050" b="1" spc="-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discovery </a:t>
            </a:r>
            <a:r>
              <a:rPr sz="2050" b="1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in</a:t>
            </a:r>
            <a:r>
              <a:rPr sz="2050" b="1" spc="-2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 </a:t>
            </a:r>
            <a:r>
              <a:rPr sz="2050" b="1" spc="-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microbiology</a:t>
            </a:r>
            <a:endParaRPr sz="2050" dirty="0">
              <a:solidFill>
                <a:schemeClr val="accent2">
                  <a:lumMod val="75000"/>
                </a:schemeClr>
              </a:solidFill>
              <a:cs typeface="Carlito"/>
            </a:endParaRPr>
          </a:p>
          <a:p>
            <a:pPr marL="579755" lvl="2" indent="-183515">
              <a:lnSpc>
                <a:spcPct val="100000"/>
              </a:lnSpc>
              <a:spcBef>
                <a:spcPts val="465"/>
              </a:spcBef>
              <a:buClr>
                <a:srgbClr val="D24717"/>
              </a:buClr>
              <a:buFont typeface="Courier New"/>
              <a:buChar char="o"/>
              <a:tabLst>
                <a:tab pos="580390" algn="l"/>
              </a:tabLst>
            </a:pPr>
            <a:r>
              <a:rPr sz="1600" spc="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The </a:t>
            </a:r>
            <a:r>
              <a:rPr sz="1600" spc="-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historical roots </a:t>
            </a:r>
            <a:r>
              <a:rPr sz="1600" spc="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of</a:t>
            </a:r>
            <a:r>
              <a:rPr sz="1600" spc="60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 </a:t>
            </a:r>
            <a:r>
              <a:rPr sz="1600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microbiology</a:t>
            </a:r>
          </a:p>
          <a:p>
            <a:pPr marL="579755" lvl="2" indent="-183515">
              <a:lnSpc>
                <a:spcPct val="100000"/>
              </a:lnSpc>
              <a:spcBef>
                <a:spcPts val="430"/>
              </a:spcBef>
              <a:buClr>
                <a:srgbClr val="D24717"/>
              </a:buClr>
              <a:buFont typeface="Courier New"/>
              <a:buChar char="o"/>
              <a:tabLst>
                <a:tab pos="580390" algn="l"/>
              </a:tabLst>
            </a:pPr>
            <a:r>
              <a:rPr sz="1600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Pasteur </a:t>
            </a:r>
            <a:r>
              <a:rPr sz="1600" spc="10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and </a:t>
            </a:r>
            <a:r>
              <a:rPr sz="1600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the </a:t>
            </a:r>
            <a:r>
              <a:rPr sz="1600" spc="-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defeat </a:t>
            </a:r>
            <a:r>
              <a:rPr sz="1600" spc="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of </a:t>
            </a:r>
            <a:r>
              <a:rPr sz="1600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spontaneous</a:t>
            </a:r>
            <a:r>
              <a:rPr sz="1600" spc="3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 </a:t>
            </a:r>
            <a:r>
              <a:rPr sz="1600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generation</a:t>
            </a:r>
          </a:p>
          <a:p>
            <a:pPr marL="579755" lvl="2" indent="-183515">
              <a:lnSpc>
                <a:spcPct val="100000"/>
              </a:lnSpc>
              <a:spcBef>
                <a:spcPts val="434"/>
              </a:spcBef>
              <a:buClr>
                <a:srgbClr val="D24717"/>
              </a:buClr>
              <a:buFont typeface="Courier New"/>
              <a:buChar char="o"/>
              <a:tabLst>
                <a:tab pos="580390" algn="l"/>
              </a:tabLst>
            </a:pPr>
            <a:r>
              <a:rPr sz="1600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Koch, infectious </a:t>
            </a:r>
            <a:r>
              <a:rPr sz="1600" spc="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disease, </a:t>
            </a:r>
            <a:r>
              <a:rPr sz="1600" spc="10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and </a:t>
            </a:r>
            <a:r>
              <a:rPr sz="1600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pure culture</a:t>
            </a:r>
            <a:r>
              <a:rPr sz="1600" spc="30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 </a:t>
            </a:r>
            <a:r>
              <a:rPr sz="1600" spc="-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microbiology.</a:t>
            </a:r>
            <a:endParaRPr sz="1600" dirty="0">
              <a:solidFill>
                <a:schemeClr val="accent2">
                  <a:lumMod val="75000"/>
                </a:schemeClr>
              </a:solidFill>
              <a:cs typeface="Carlito"/>
            </a:endParaRPr>
          </a:p>
          <a:p>
            <a:pPr marL="178435" indent="-166370">
              <a:lnSpc>
                <a:spcPct val="100000"/>
              </a:lnSpc>
              <a:spcBef>
                <a:spcPts val="1295"/>
              </a:spcBef>
              <a:buClr>
                <a:srgbClr val="D24717"/>
              </a:buClr>
              <a:buFont typeface="Arial"/>
              <a:buChar char="•"/>
              <a:tabLst>
                <a:tab pos="179070" algn="l"/>
              </a:tabLst>
            </a:pPr>
            <a:r>
              <a:rPr sz="2250" b="1" spc="-5" dirty="0">
                <a:solidFill>
                  <a:srgbClr val="404040"/>
                </a:solidFill>
                <a:cs typeface="Carlito"/>
              </a:rPr>
              <a:t>History </a:t>
            </a:r>
            <a:r>
              <a:rPr sz="2250" b="1" dirty="0">
                <a:solidFill>
                  <a:srgbClr val="404040"/>
                </a:solidFill>
                <a:cs typeface="Carlito"/>
              </a:rPr>
              <a:t>of microbiology</a:t>
            </a:r>
            <a:r>
              <a:rPr sz="2250" b="1" spc="-50" dirty="0">
                <a:solidFill>
                  <a:srgbClr val="404040"/>
                </a:solidFill>
                <a:cs typeface="Carlito"/>
              </a:rPr>
              <a:t> </a:t>
            </a:r>
            <a:r>
              <a:rPr sz="2250" b="1" spc="-5" dirty="0">
                <a:solidFill>
                  <a:srgbClr val="404040"/>
                </a:solidFill>
                <a:cs typeface="Carlito"/>
              </a:rPr>
              <a:t>(part-2)</a:t>
            </a:r>
            <a:endParaRPr sz="2250" dirty="0">
              <a:cs typeface="Carlito"/>
            </a:endParaRPr>
          </a:p>
          <a:p>
            <a:pPr marL="213995">
              <a:lnSpc>
                <a:spcPct val="100000"/>
              </a:lnSpc>
              <a:spcBef>
                <a:spcPts val="200"/>
              </a:spcBef>
            </a:pPr>
            <a:r>
              <a:rPr sz="2000" spc="15" dirty="0">
                <a:solidFill>
                  <a:srgbClr val="D24717"/>
                </a:solidFill>
                <a:cs typeface="Courier New"/>
              </a:rPr>
              <a:t>o</a:t>
            </a:r>
            <a:r>
              <a:rPr sz="2000" spc="-1025" dirty="0">
                <a:solidFill>
                  <a:srgbClr val="D24717"/>
                </a:solidFill>
                <a:cs typeface="Courier New"/>
              </a:rPr>
              <a:t> </a:t>
            </a:r>
            <a:r>
              <a:rPr sz="2000" spc="10" dirty="0">
                <a:solidFill>
                  <a:srgbClr val="404040"/>
                </a:solidFill>
                <a:cs typeface="Carlito"/>
              </a:rPr>
              <a:t>The rise </a:t>
            </a:r>
            <a:r>
              <a:rPr sz="2000" spc="5" dirty="0">
                <a:solidFill>
                  <a:srgbClr val="404040"/>
                </a:solidFill>
                <a:cs typeface="Carlito"/>
              </a:rPr>
              <a:t>of </a:t>
            </a:r>
            <a:r>
              <a:rPr sz="2000" dirty="0">
                <a:solidFill>
                  <a:srgbClr val="404040"/>
                </a:solidFill>
                <a:cs typeface="Carlito"/>
              </a:rPr>
              <a:t>microbial </a:t>
            </a:r>
            <a:r>
              <a:rPr sz="2000" spc="-5" dirty="0">
                <a:solidFill>
                  <a:srgbClr val="404040"/>
                </a:solidFill>
                <a:cs typeface="Carlito"/>
              </a:rPr>
              <a:t>diversity</a:t>
            </a:r>
            <a:endParaRPr sz="2000" dirty="0">
              <a:cs typeface="Carlito"/>
            </a:endParaRPr>
          </a:p>
          <a:p>
            <a:pPr marL="213995">
              <a:lnSpc>
                <a:spcPct val="100000"/>
              </a:lnSpc>
              <a:spcBef>
                <a:spcPts val="385"/>
              </a:spcBef>
            </a:pPr>
            <a:r>
              <a:rPr sz="2000" spc="15" dirty="0">
                <a:solidFill>
                  <a:srgbClr val="D24717"/>
                </a:solidFill>
                <a:cs typeface="Courier New"/>
              </a:rPr>
              <a:t>o</a:t>
            </a:r>
            <a:r>
              <a:rPr sz="2000" spc="-1030" dirty="0">
                <a:solidFill>
                  <a:srgbClr val="D24717"/>
                </a:solidFill>
                <a:cs typeface="Courier New"/>
              </a:rPr>
              <a:t> </a:t>
            </a:r>
            <a:r>
              <a:rPr sz="2000" spc="10" dirty="0">
                <a:solidFill>
                  <a:srgbClr val="404040"/>
                </a:solidFill>
                <a:cs typeface="Carlito"/>
              </a:rPr>
              <a:t>The </a:t>
            </a:r>
            <a:r>
              <a:rPr sz="2000" spc="15" dirty="0">
                <a:solidFill>
                  <a:srgbClr val="404040"/>
                </a:solidFill>
                <a:cs typeface="Carlito"/>
              </a:rPr>
              <a:t>modern </a:t>
            </a:r>
            <a:r>
              <a:rPr sz="2000" spc="-5" dirty="0">
                <a:solidFill>
                  <a:srgbClr val="404040"/>
                </a:solidFill>
                <a:cs typeface="Carlito"/>
              </a:rPr>
              <a:t>era </a:t>
            </a:r>
            <a:r>
              <a:rPr sz="2000" spc="5" dirty="0">
                <a:solidFill>
                  <a:srgbClr val="404040"/>
                </a:solidFill>
                <a:cs typeface="Carlito"/>
              </a:rPr>
              <a:t>of microbiology</a:t>
            </a:r>
            <a:endParaRPr sz="2000" dirty="0"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0" y="920204"/>
            <a:ext cx="5651500" cy="488594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190625" marR="5080" indent="-1178560">
              <a:lnSpc>
                <a:spcPts val="3279"/>
              </a:lnSpc>
              <a:spcBef>
                <a:spcPts val="509"/>
              </a:spcBef>
            </a:pPr>
            <a:r>
              <a:rPr sz="3000" spc="-125" dirty="0">
                <a:latin typeface="Trebuchet MS"/>
                <a:cs typeface="Trebuchet MS"/>
              </a:rPr>
              <a:t>History </a:t>
            </a:r>
            <a:r>
              <a:rPr sz="3000" spc="-120" dirty="0">
                <a:latin typeface="Trebuchet MS"/>
                <a:cs typeface="Trebuchet MS"/>
              </a:rPr>
              <a:t>of</a:t>
            </a:r>
            <a:r>
              <a:rPr sz="3000" spc="-370" dirty="0">
                <a:latin typeface="Trebuchet MS"/>
                <a:cs typeface="Trebuchet MS"/>
              </a:rPr>
              <a:t> </a:t>
            </a:r>
            <a:r>
              <a:rPr sz="3000" spc="-125" dirty="0">
                <a:latin typeface="Trebuchet MS"/>
                <a:cs typeface="Trebuchet MS"/>
              </a:rPr>
              <a:t>microbiology </a:t>
            </a:r>
            <a:r>
              <a:rPr sz="3000" spc="-140" dirty="0">
                <a:latin typeface="Trebuchet MS"/>
                <a:cs typeface="Trebuchet MS"/>
              </a:rPr>
              <a:t>Content</a:t>
            </a:r>
            <a:endParaRPr sz="30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55977" y="202133"/>
            <a:ext cx="2058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latin typeface="Trebuchet MS"/>
                <a:cs typeface="Trebuchet MS"/>
              </a:rPr>
              <a:t>140MIC:</a:t>
            </a:r>
            <a:r>
              <a:rPr sz="1800" spc="-170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Microbiology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A2F6C1F8-E99D-842E-9C79-09DB036531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11277600" cy="619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282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document&#10;&#10;Description automatically generated">
            <a:extLst>
              <a:ext uri="{FF2B5EF4-FFF2-40B4-BE49-F238E27FC236}">
                <a16:creationId xmlns:a16="http://schemas.microsoft.com/office/drawing/2014/main" id="{1F9469DB-8C67-4F55-60A3-5BB12E1B9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0"/>
            <a:ext cx="10287000" cy="633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933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1888693"/>
            <a:ext cx="5912104" cy="275780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01625">
              <a:lnSpc>
                <a:spcPct val="100000"/>
              </a:lnSpc>
              <a:spcBef>
                <a:spcPts val="125"/>
              </a:spcBef>
            </a:pPr>
            <a:r>
              <a:rPr sz="2400" b="1" u="sng" spc="10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Microbiology </a:t>
            </a:r>
            <a:r>
              <a:rPr sz="2400" b="1" u="sng" spc="5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began with </a:t>
            </a:r>
            <a:r>
              <a:rPr sz="2400" b="1" u="sng" spc="10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the</a:t>
            </a:r>
            <a:r>
              <a:rPr sz="2400" b="1" u="sng" spc="-35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400" b="1" u="sng" spc="5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microscope</a:t>
            </a:r>
            <a:endParaRPr sz="2400" u="sng" dirty="0">
              <a:solidFill>
                <a:schemeClr val="accent2">
                  <a:lumMod val="75000"/>
                </a:schemeClr>
              </a:solidFill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sz="2000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Robert </a:t>
            </a:r>
            <a:r>
              <a:rPr sz="2000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Hooke</a:t>
            </a:r>
            <a:r>
              <a:rPr sz="2000" spc="-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(1635–1703)</a:t>
            </a:r>
            <a:endParaRPr sz="2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035"/>
              </a:spcBef>
              <a:buFont typeface="Wingdings" panose="05000000000000000000" pitchFamily="2" charset="2"/>
              <a:buChar char="Ø"/>
            </a:pPr>
            <a:r>
              <a:rPr sz="2000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Antoni van </a:t>
            </a:r>
            <a:r>
              <a:rPr sz="2000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Leeuwenhoek</a:t>
            </a:r>
            <a:r>
              <a:rPr sz="2000" spc="-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(1632–1723)</a:t>
            </a:r>
            <a:endParaRPr sz="2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045"/>
              </a:spcBef>
              <a:buFont typeface="Wingdings" panose="05000000000000000000" pitchFamily="2" charset="2"/>
              <a:buChar char="Ø"/>
            </a:pPr>
            <a:r>
              <a:rPr sz="2000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Ferdinand </a:t>
            </a:r>
            <a:r>
              <a:rPr sz="2000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Cohn</a:t>
            </a:r>
            <a:r>
              <a:rPr sz="2000" spc="-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(1828–1898)</a:t>
            </a:r>
            <a:endParaRPr sz="2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055"/>
              </a:spcBef>
              <a:buFont typeface="Wingdings" panose="05000000000000000000" pitchFamily="2" charset="2"/>
              <a:buChar char="Ø"/>
            </a:pPr>
            <a:r>
              <a:rPr sz="2000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Louis </a:t>
            </a:r>
            <a:r>
              <a:rPr sz="2000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Pasteur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10" dirty="0">
                <a:solidFill>
                  <a:srgbClr val="404040"/>
                </a:solidFill>
                <a:latin typeface="Carlito"/>
                <a:cs typeface="Carlito"/>
              </a:rPr>
              <a:t>(1822–1895)</a:t>
            </a:r>
            <a:endParaRPr sz="2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045"/>
              </a:spcBef>
              <a:buFont typeface="Wingdings" panose="05000000000000000000" pitchFamily="2" charset="2"/>
              <a:buChar char="Ø"/>
            </a:pPr>
            <a:r>
              <a:rPr sz="2000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Robert Koch</a:t>
            </a:r>
            <a:r>
              <a:rPr sz="2000" spc="-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(1843–1910)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71800" y="304800"/>
            <a:ext cx="7168007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79755">
              <a:lnSpc>
                <a:spcPct val="100000"/>
              </a:lnSpc>
              <a:spcBef>
                <a:spcPts val="120"/>
              </a:spcBef>
            </a:pPr>
            <a:r>
              <a:rPr b="1" spc="5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The </a:t>
            </a:r>
            <a:r>
              <a:rPr b="1" spc="-5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Historical Roots </a:t>
            </a:r>
            <a:r>
              <a:rPr b="1" spc="5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of</a:t>
            </a:r>
            <a:r>
              <a:rPr b="1" spc="-25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Microbiology</a:t>
            </a:r>
          </a:p>
        </p:txBody>
      </p:sp>
      <p:sp>
        <p:nvSpPr>
          <p:cNvPr id="5" name="object 5"/>
          <p:cNvSpPr/>
          <p:nvPr/>
        </p:nvSpPr>
        <p:spPr>
          <a:xfrm>
            <a:off x="6991413" y="1763394"/>
            <a:ext cx="2247900" cy="3584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949820" y="5347842"/>
            <a:ext cx="46325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9370">
              <a:lnSpc>
                <a:spcPct val="100000"/>
              </a:lnSpc>
              <a:spcBef>
                <a:spcPts val="100"/>
              </a:spcBef>
            </a:pPr>
            <a:r>
              <a:rPr b="1" u="sng" dirty="0">
                <a:latin typeface="Carlito"/>
                <a:cs typeface="Carlito"/>
              </a:rPr>
              <a:t>A </a:t>
            </a:r>
            <a:r>
              <a:rPr b="1" u="sng" spc="-10" dirty="0">
                <a:latin typeface="Carlito"/>
                <a:cs typeface="Carlito"/>
              </a:rPr>
              <a:t>drawing </a:t>
            </a:r>
            <a:r>
              <a:rPr b="1" u="sng" spc="-5" dirty="0">
                <a:latin typeface="Carlito"/>
                <a:cs typeface="Carlito"/>
              </a:rPr>
              <a:t>of the </a:t>
            </a:r>
            <a:r>
              <a:rPr b="1" u="sng" spc="-10" dirty="0">
                <a:latin typeface="Carlito"/>
                <a:cs typeface="Carlito"/>
              </a:rPr>
              <a:t>microscope  </a:t>
            </a:r>
            <a:r>
              <a:rPr b="1" u="sng" spc="-5" dirty="0">
                <a:latin typeface="Carlito"/>
                <a:cs typeface="Carlito"/>
              </a:rPr>
              <a:t>used </a:t>
            </a:r>
            <a:r>
              <a:rPr b="1" u="sng" spc="-10" dirty="0">
                <a:latin typeface="Carlito"/>
                <a:cs typeface="Carlito"/>
              </a:rPr>
              <a:t>by </a:t>
            </a:r>
            <a:r>
              <a:rPr b="1" u="sng" spc="-5" dirty="0">
                <a:latin typeface="Carlito"/>
                <a:cs typeface="Carlito"/>
              </a:rPr>
              <a:t>Robert </a:t>
            </a:r>
            <a:r>
              <a:rPr b="1" u="sng" spc="-10" dirty="0">
                <a:latin typeface="Carlito"/>
                <a:cs typeface="Carlito"/>
              </a:rPr>
              <a:t>Hooke </a:t>
            </a:r>
            <a:r>
              <a:rPr b="1" u="sng" dirty="0">
                <a:latin typeface="Carlito"/>
                <a:cs typeface="Carlito"/>
              </a:rPr>
              <a:t>in  </a:t>
            </a:r>
            <a:r>
              <a:rPr b="1" u="sng" spc="-5" dirty="0">
                <a:latin typeface="Carlito"/>
                <a:cs typeface="Carlito"/>
              </a:rPr>
              <a:t>1664</a:t>
            </a:r>
            <a:r>
              <a:rPr b="1" u="sng" spc="10" dirty="0">
                <a:latin typeface="Carlito"/>
                <a:cs typeface="Carlito"/>
              </a:rPr>
              <a:t> </a:t>
            </a:r>
            <a:r>
              <a:rPr b="1" u="sng" dirty="0">
                <a:latin typeface="Carlito"/>
                <a:cs typeface="Carlito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012" y="2209800"/>
            <a:ext cx="6906388" cy="29116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53085">
              <a:lnSpc>
                <a:spcPct val="100000"/>
              </a:lnSpc>
              <a:spcBef>
                <a:spcPts val="125"/>
              </a:spcBef>
            </a:pPr>
            <a:r>
              <a:rPr sz="2400" b="1" u="sng" spc="10" dirty="0">
                <a:solidFill>
                  <a:schemeClr val="accent4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Carlito"/>
              </a:rPr>
              <a:t>Microbiology </a:t>
            </a:r>
            <a:r>
              <a:rPr sz="2400" b="1" u="sng" spc="5" dirty="0">
                <a:solidFill>
                  <a:schemeClr val="accent4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Carlito"/>
              </a:rPr>
              <a:t>began with </a:t>
            </a:r>
            <a:r>
              <a:rPr sz="2400" b="1" u="sng" spc="10" dirty="0">
                <a:solidFill>
                  <a:schemeClr val="accent4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Carlito"/>
              </a:rPr>
              <a:t>the</a:t>
            </a:r>
            <a:r>
              <a:rPr sz="2400" b="1" u="sng" spc="-35" dirty="0">
                <a:solidFill>
                  <a:schemeClr val="accent4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Carlito"/>
              </a:rPr>
              <a:t> </a:t>
            </a:r>
            <a:r>
              <a:rPr sz="2400" b="1" u="sng" spc="5" dirty="0">
                <a:solidFill>
                  <a:schemeClr val="accent4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cs typeface="Carlito"/>
              </a:rPr>
              <a:t>microscope</a:t>
            </a:r>
            <a:endParaRPr sz="2400" u="sng" dirty="0">
              <a:solidFill>
                <a:schemeClr val="accent4">
                  <a:lumMod val="75000"/>
                </a:schemeClr>
              </a:solidFill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 dirty="0"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400" b="1" u="heavy" spc="-5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404040"/>
                  </a:solidFill>
                </a:uFill>
                <a:cs typeface="Carlito"/>
              </a:rPr>
              <a:t>Robert </a:t>
            </a:r>
            <a:r>
              <a:rPr sz="2400" b="1" u="heavy" spc="-15" dirty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404040"/>
                  </a:solidFill>
                </a:uFill>
                <a:cs typeface="Carlito"/>
              </a:rPr>
              <a:t>Hooke</a:t>
            </a:r>
            <a:r>
              <a:rPr sz="2400" b="1" spc="-25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 </a:t>
            </a:r>
            <a:r>
              <a:rPr sz="2400" b="1" dirty="0">
                <a:solidFill>
                  <a:schemeClr val="accent2">
                    <a:lumMod val="75000"/>
                  </a:schemeClr>
                </a:solidFill>
                <a:cs typeface="Carlito"/>
              </a:rPr>
              <a:t>(1635–1703):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400" b="1" dirty="0">
              <a:solidFill>
                <a:schemeClr val="accent2">
                  <a:lumMod val="75000"/>
                </a:schemeClr>
              </a:solidFill>
              <a:cs typeface="Carlito"/>
            </a:endParaRPr>
          </a:p>
          <a:p>
            <a:pPr marL="12700">
              <a:lnSpc>
                <a:spcPct val="100000"/>
              </a:lnSpc>
            </a:pPr>
            <a:endParaRPr sz="2400" b="1" dirty="0">
              <a:solidFill>
                <a:schemeClr val="accent2">
                  <a:lumMod val="75000"/>
                </a:schemeClr>
              </a:solidFill>
              <a:cs typeface="Carlito"/>
            </a:endParaRPr>
          </a:p>
          <a:p>
            <a:pPr marL="220979" indent="-208915">
              <a:lnSpc>
                <a:spcPct val="100000"/>
              </a:lnSpc>
              <a:spcBef>
                <a:spcPts val="1030"/>
              </a:spcBef>
              <a:buClr>
                <a:srgbClr val="D24717"/>
              </a:buClr>
              <a:buFont typeface="Courier New"/>
              <a:buChar char="o"/>
              <a:tabLst>
                <a:tab pos="221615" algn="l"/>
              </a:tabLst>
            </a:pPr>
            <a:r>
              <a:rPr sz="2400" spc="-5" dirty="0">
                <a:solidFill>
                  <a:srgbClr val="404040"/>
                </a:solidFill>
                <a:cs typeface="Carlito"/>
              </a:rPr>
              <a:t>The </a:t>
            </a:r>
            <a:r>
              <a:rPr sz="2400" spc="-20" dirty="0">
                <a:solidFill>
                  <a:srgbClr val="404040"/>
                </a:solidFill>
                <a:cs typeface="Carlito"/>
              </a:rPr>
              <a:t>first </a:t>
            </a:r>
            <a:r>
              <a:rPr sz="2400" spc="-5" dirty="0">
                <a:solidFill>
                  <a:srgbClr val="404040"/>
                </a:solidFill>
                <a:cs typeface="Carlito"/>
              </a:rPr>
              <a:t>description of</a:t>
            </a:r>
            <a:r>
              <a:rPr sz="2400" spc="70" dirty="0">
                <a:solidFill>
                  <a:srgbClr val="404040"/>
                </a:solidFill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cs typeface="Carlito"/>
              </a:rPr>
              <a:t>microorganisms</a:t>
            </a:r>
            <a:endParaRPr sz="2400" dirty="0">
              <a:cs typeface="Carlito"/>
            </a:endParaRPr>
          </a:p>
          <a:p>
            <a:pPr marL="220979" indent="-208915">
              <a:lnSpc>
                <a:spcPct val="100000"/>
              </a:lnSpc>
              <a:spcBef>
                <a:spcPts val="1045"/>
              </a:spcBef>
              <a:buClr>
                <a:srgbClr val="D24717"/>
              </a:buClr>
              <a:buFont typeface="Courier New"/>
              <a:buChar char="o"/>
              <a:tabLst>
                <a:tab pos="221615" algn="l"/>
              </a:tabLst>
            </a:pPr>
            <a:r>
              <a:rPr sz="2400" spc="-10" dirty="0">
                <a:solidFill>
                  <a:srgbClr val="404040"/>
                </a:solidFill>
                <a:cs typeface="Carlito"/>
              </a:rPr>
              <a:t>Illustrated </a:t>
            </a:r>
            <a:r>
              <a:rPr sz="2400" dirty="0">
                <a:solidFill>
                  <a:srgbClr val="404040"/>
                </a:solidFill>
                <a:cs typeface="Carlito"/>
              </a:rPr>
              <a:t>the </a:t>
            </a:r>
            <a:r>
              <a:rPr sz="2400" spc="-5" dirty="0">
                <a:solidFill>
                  <a:srgbClr val="404040"/>
                </a:solidFill>
                <a:cs typeface="Carlito"/>
              </a:rPr>
              <a:t>fruiting structures </a:t>
            </a:r>
            <a:r>
              <a:rPr sz="2400" dirty="0">
                <a:solidFill>
                  <a:srgbClr val="404040"/>
                </a:solidFill>
                <a:cs typeface="Carlito"/>
              </a:rPr>
              <a:t>of</a:t>
            </a:r>
            <a:r>
              <a:rPr sz="2400" spc="5" dirty="0">
                <a:solidFill>
                  <a:srgbClr val="404040"/>
                </a:solidFill>
                <a:cs typeface="Carlito"/>
              </a:rPr>
              <a:t> </a:t>
            </a:r>
            <a:r>
              <a:rPr sz="2400" spc="-5" dirty="0">
                <a:solidFill>
                  <a:srgbClr val="404040"/>
                </a:solidFill>
                <a:cs typeface="Carlito"/>
              </a:rPr>
              <a:t>molds</a:t>
            </a:r>
            <a:endParaRPr sz="2400" dirty="0"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99993" y="838200"/>
            <a:ext cx="5192014" cy="38472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79755">
              <a:lnSpc>
                <a:spcPct val="100000"/>
              </a:lnSpc>
              <a:spcBef>
                <a:spcPts val="120"/>
              </a:spcBef>
            </a:pPr>
            <a:r>
              <a:rPr sz="2400" b="1" spc="5" dirty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sz="2400" b="1" spc="-5" dirty="0">
                <a:solidFill>
                  <a:schemeClr val="accent2">
                    <a:lumMod val="75000"/>
                  </a:schemeClr>
                </a:solidFill>
              </a:rPr>
              <a:t>Historical Roots </a:t>
            </a:r>
            <a:r>
              <a:rPr sz="2400" b="1" spc="5" dirty="0">
                <a:solidFill>
                  <a:schemeClr val="accent2">
                    <a:lumMod val="75000"/>
                  </a:schemeClr>
                </a:solidFill>
              </a:rPr>
              <a:t>of</a:t>
            </a:r>
            <a:r>
              <a:rPr sz="2400" b="1" spc="-25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sz="2400" b="1" dirty="0">
                <a:solidFill>
                  <a:schemeClr val="accent2">
                    <a:lumMod val="75000"/>
                  </a:schemeClr>
                </a:solidFill>
              </a:rPr>
              <a:t>Microbiology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55977" y="202133"/>
            <a:ext cx="2058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latin typeface="Trebuchet MS"/>
                <a:cs typeface="Trebuchet MS"/>
              </a:rPr>
              <a:t>140MIC:</a:t>
            </a:r>
            <a:r>
              <a:rPr sz="1800" spc="-170" dirty="0">
                <a:latin typeface="Trebuchet MS"/>
                <a:cs typeface="Trebuchet MS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Microbiology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153400" y="3124200"/>
            <a:ext cx="2607141" cy="27294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137" y="1219200"/>
            <a:ext cx="8965310" cy="2340384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99695">
              <a:lnSpc>
                <a:spcPct val="100000"/>
              </a:lnSpc>
              <a:spcBef>
                <a:spcPts val="650"/>
              </a:spcBef>
            </a:pPr>
            <a:r>
              <a:rPr sz="2400" b="1" spc="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Microbiology </a:t>
            </a:r>
            <a:r>
              <a:rPr sz="2400" b="1" spc="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began with </a:t>
            </a:r>
            <a:r>
              <a:rPr sz="2400" b="1" spc="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the</a:t>
            </a:r>
            <a:r>
              <a:rPr sz="2400" b="1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400" b="1" spc="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microscope</a:t>
            </a:r>
            <a:endParaRPr lang="en-US" sz="2400" b="1" spc="5" dirty="0">
              <a:uFill>
                <a:solidFill>
                  <a:srgbClr val="000000"/>
                </a:solidFill>
              </a:uFill>
              <a:latin typeface="Carlito"/>
              <a:cs typeface="Carlito"/>
            </a:endParaRPr>
          </a:p>
          <a:p>
            <a:pPr marL="99695">
              <a:lnSpc>
                <a:spcPct val="100000"/>
              </a:lnSpc>
              <a:spcBef>
                <a:spcPts val="650"/>
              </a:spcBef>
            </a:pPr>
            <a:endParaRPr sz="24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400" b="1" u="sng" spc="-5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Antoni </a:t>
            </a:r>
            <a:r>
              <a:rPr sz="2400" b="1" u="sng" spc="-10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van </a:t>
            </a:r>
            <a:r>
              <a:rPr sz="2400" b="1" u="sng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Leeuwenhoek</a:t>
            </a:r>
            <a:r>
              <a:rPr sz="2400" b="1" u="sng" spc="-5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(1632–1723)</a:t>
            </a:r>
            <a:endParaRPr sz="2400" dirty="0">
              <a:latin typeface="Carlito"/>
              <a:cs typeface="Carlito"/>
            </a:endParaRPr>
          </a:p>
          <a:p>
            <a:pPr marL="221615" indent="-209550">
              <a:lnSpc>
                <a:spcPct val="100000"/>
              </a:lnSpc>
              <a:spcBef>
                <a:spcPts val="1030"/>
              </a:spcBef>
              <a:buClr>
                <a:srgbClr val="D24717"/>
              </a:buClr>
              <a:buFont typeface="Courier New"/>
              <a:buChar char="o"/>
              <a:tabLst>
                <a:tab pos="222250" algn="l"/>
              </a:tabLst>
            </a:pPr>
            <a:r>
              <a:rPr sz="24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The </a:t>
            </a:r>
            <a:r>
              <a:rPr sz="2400" b="1" spc="-1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first </a:t>
            </a:r>
            <a:r>
              <a:rPr sz="24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to </a:t>
            </a:r>
            <a:r>
              <a:rPr sz="24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describe</a:t>
            </a:r>
            <a:r>
              <a:rPr sz="2400" b="1" spc="4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bacteria.</a:t>
            </a:r>
            <a:endParaRPr sz="2400" b="1" dirty="0">
              <a:highlight>
                <a:srgbClr val="FFFF00"/>
              </a:highlight>
              <a:latin typeface="Carlito"/>
              <a:cs typeface="Carlito"/>
            </a:endParaRPr>
          </a:p>
          <a:p>
            <a:pPr marL="221615" indent="-209550">
              <a:lnSpc>
                <a:spcPct val="100000"/>
              </a:lnSpc>
              <a:spcBef>
                <a:spcPts val="1045"/>
              </a:spcBef>
              <a:buClr>
                <a:srgbClr val="D24717"/>
              </a:buClr>
              <a:buFont typeface="Courier New"/>
              <a:buChar char="o"/>
              <a:tabLst>
                <a:tab pos="222250" algn="l"/>
              </a:tabLst>
            </a:pP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Further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progress required development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more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powerful</a:t>
            </a:r>
            <a:r>
              <a:rPr sz="2400" spc="7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microscopes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60440" y="343790"/>
            <a:ext cx="7168007" cy="44627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79755">
              <a:lnSpc>
                <a:spcPct val="100000"/>
              </a:lnSpc>
              <a:spcBef>
                <a:spcPts val="120"/>
              </a:spcBef>
            </a:pPr>
            <a:r>
              <a:rPr sz="2800" b="1" spc="5" dirty="0">
                <a:solidFill>
                  <a:srgbClr val="C00000"/>
                </a:solidFill>
                <a:latin typeface="+mn-lt"/>
              </a:rPr>
              <a:t>The </a:t>
            </a:r>
            <a:r>
              <a:rPr sz="2800" b="1" spc="-5" dirty="0">
                <a:solidFill>
                  <a:srgbClr val="C00000"/>
                </a:solidFill>
                <a:latin typeface="+mn-lt"/>
              </a:rPr>
              <a:t>Historical Roots </a:t>
            </a:r>
            <a:r>
              <a:rPr sz="2800" b="1" spc="5" dirty="0">
                <a:solidFill>
                  <a:srgbClr val="C00000"/>
                </a:solidFill>
                <a:latin typeface="+mn-lt"/>
              </a:rPr>
              <a:t>of</a:t>
            </a:r>
            <a:r>
              <a:rPr sz="2800" b="1" spc="-25" dirty="0">
                <a:solidFill>
                  <a:srgbClr val="C00000"/>
                </a:solidFill>
                <a:latin typeface="+mn-lt"/>
              </a:rPr>
              <a:t> </a:t>
            </a:r>
            <a:r>
              <a:rPr sz="2800" b="1" dirty="0">
                <a:solidFill>
                  <a:srgbClr val="C00000"/>
                </a:solidFill>
                <a:latin typeface="+mn-lt"/>
              </a:rPr>
              <a:t>Microbiology</a:t>
            </a:r>
          </a:p>
        </p:txBody>
      </p:sp>
      <p:sp>
        <p:nvSpPr>
          <p:cNvPr id="5" name="object 5"/>
          <p:cNvSpPr/>
          <p:nvPr/>
        </p:nvSpPr>
        <p:spPr>
          <a:xfrm>
            <a:off x="3657601" y="4179774"/>
            <a:ext cx="3352800" cy="22210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1705046"/>
            <a:ext cx="9829800" cy="2628284"/>
          </a:xfrm>
          <a:prstGeom prst="rect">
            <a:avLst/>
          </a:prstGeom>
        </p:spPr>
        <p:txBody>
          <a:bodyPr vert="horz" wrap="square" lIns="0" tIns="177165" rIns="0" bIns="0" rtlCol="0">
            <a:spAutoFit/>
          </a:bodyPr>
          <a:lstStyle/>
          <a:p>
            <a:pPr marL="99695">
              <a:lnSpc>
                <a:spcPct val="100000"/>
              </a:lnSpc>
              <a:spcBef>
                <a:spcPts val="1395"/>
              </a:spcBef>
            </a:pPr>
            <a:r>
              <a:rPr sz="2400" b="1" spc="10" dirty="0">
                <a:uFill>
                  <a:solidFill>
                    <a:srgbClr val="000000"/>
                  </a:solidFill>
                </a:uFill>
                <a:cs typeface="Carlito"/>
              </a:rPr>
              <a:t>Microbiology </a:t>
            </a:r>
            <a:r>
              <a:rPr sz="2400" b="1" spc="5" dirty="0">
                <a:uFill>
                  <a:solidFill>
                    <a:srgbClr val="000000"/>
                  </a:solidFill>
                </a:uFill>
                <a:cs typeface="Carlito"/>
              </a:rPr>
              <a:t>began with </a:t>
            </a:r>
            <a:r>
              <a:rPr sz="2400" b="1" spc="10" dirty="0">
                <a:uFill>
                  <a:solidFill>
                    <a:srgbClr val="000000"/>
                  </a:solidFill>
                </a:uFill>
                <a:cs typeface="Carlito"/>
              </a:rPr>
              <a:t>the</a:t>
            </a:r>
            <a:r>
              <a:rPr sz="2400" b="1" spc="-20" dirty="0">
                <a:uFill>
                  <a:solidFill>
                    <a:srgbClr val="000000"/>
                  </a:solidFill>
                </a:uFill>
                <a:cs typeface="Carlito"/>
              </a:rPr>
              <a:t> </a:t>
            </a:r>
            <a:r>
              <a:rPr sz="2400" b="1" spc="5" dirty="0">
                <a:uFill>
                  <a:solidFill>
                    <a:srgbClr val="000000"/>
                  </a:solidFill>
                </a:uFill>
                <a:cs typeface="Carlito"/>
              </a:rPr>
              <a:t>microscope</a:t>
            </a:r>
            <a:endParaRPr lang="en-US" sz="2400" b="1" spc="5" dirty="0">
              <a:uFill>
                <a:solidFill>
                  <a:srgbClr val="000000"/>
                </a:solidFill>
              </a:uFill>
              <a:cs typeface="Carlito"/>
            </a:endParaRPr>
          </a:p>
          <a:p>
            <a:pPr marL="99695">
              <a:lnSpc>
                <a:spcPct val="100000"/>
              </a:lnSpc>
              <a:spcBef>
                <a:spcPts val="1395"/>
              </a:spcBef>
            </a:pPr>
            <a:endParaRPr sz="2400" dirty="0"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265"/>
              </a:spcBef>
            </a:pPr>
            <a:r>
              <a:rPr sz="2400" b="1" u="sng" spc="-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cs typeface="Carlito"/>
              </a:rPr>
              <a:t>Ferdinand </a:t>
            </a:r>
            <a:r>
              <a:rPr sz="2400" b="1" u="sng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cs typeface="Carlito"/>
              </a:rPr>
              <a:t>Cohn</a:t>
            </a:r>
            <a:r>
              <a:rPr sz="2400" b="1" u="sng" spc="-50" dirty="0">
                <a:solidFill>
                  <a:srgbClr val="C00000"/>
                </a:solidFill>
                <a:highlight>
                  <a:srgbClr val="FFFF00"/>
                </a:highlight>
                <a:cs typeface="Carlito"/>
              </a:rPr>
              <a:t> </a:t>
            </a:r>
            <a:r>
              <a:rPr sz="2400" u="sng" dirty="0">
                <a:solidFill>
                  <a:srgbClr val="C00000"/>
                </a:solidFill>
                <a:highlight>
                  <a:srgbClr val="FFFF00"/>
                </a:highlight>
                <a:cs typeface="Carlito"/>
              </a:rPr>
              <a:t>(1828–1898):</a:t>
            </a:r>
          </a:p>
          <a:p>
            <a:pPr marL="221615" indent="-209550">
              <a:lnSpc>
                <a:spcPct val="100000"/>
              </a:lnSpc>
              <a:spcBef>
                <a:spcPts val="1035"/>
              </a:spcBef>
              <a:buClr>
                <a:srgbClr val="D24717"/>
              </a:buClr>
              <a:buFont typeface="Courier New"/>
              <a:buChar char="o"/>
              <a:tabLst>
                <a:tab pos="222250" algn="l"/>
              </a:tabLst>
            </a:pPr>
            <a:r>
              <a:rPr sz="2400" spc="-5" dirty="0">
                <a:solidFill>
                  <a:srgbClr val="404040"/>
                </a:solidFill>
                <a:cs typeface="Carlito"/>
              </a:rPr>
              <a:t>Founded </a:t>
            </a:r>
            <a:r>
              <a:rPr sz="2400" b="1" dirty="0">
                <a:solidFill>
                  <a:srgbClr val="404040"/>
                </a:solidFill>
                <a:cs typeface="Carlito"/>
              </a:rPr>
              <a:t>the </a:t>
            </a:r>
            <a:r>
              <a:rPr sz="2400" b="1" spc="-5" dirty="0">
                <a:solidFill>
                  <a:srgbClr val="404040"/>
                </a:solidFill>
                <a:cs typeface="Carlito"/>
              </a:rPr>
              <a:t>field </a:t>
            </a:r>
            <a:r>
              <a:rPr sz="2400" b="1" dirty="0">
                <a:solidFill>
                  <a:srgbClr val="404040"/>
                </a:solidFill>
                <a:cs typeface="Carlito"/>
              </a:rPr>
              <a:t>of </a:t>
            </a:r>
            <a:r>
              <a:rPr sz="2400" b="1" spc="-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bacterial classification </a:t>
            </a:r>
            <a:r>
              <a:rPr sz="2400" b="1" dirty="0">
                <a:solidFill>
                  <a:srgbClr val="404040"/>
                </a:solidFill>
                <a:cs typeface="Carlito"/>
              </a:rPr>
              <a:t>and </a:t>
            </a:r>
            <a:r>
              <a:rPr sz="2400" b="1" spc="-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bacteriology</a:t>
            </a:r>
            <a:r>
              <a:rPr sz="2400" spc="15" dirty="0">
                <a:solidFill>
                  <a:srgbClr val="404040"/>
                </a:solidFill>
                <a:cs typeface="Carlito"/>
              </a:rPr>
              <a:t> </a:t>
            </a:r>
            <a:r>
              <a:rPr sz="2400" dirty="0">
                <a:solidFill>
                  <a:srgbClr val="404040"/>
                </a:solidFill>
                <a:cs typeface="Carlito"/>
              </a:rPr>
              <a:t>.</a:t>
            </a:r>
            <a:endParaRPr sz="2400" dirty="0">
              <a:cs typeface="Carlito"/>
            </a:endParaRPr>
          </a:p>
          <a:p>
            <a:pPr marL="221615" indent="-209550">
              <a:lnSpc>
                <a:spcPct val="100000"/>
              </a:lnSpc>
              <a:spcBef>
                <a:spcPts val="1045"/>
              </a:spcBef>
              <a:buClr>
                <a:srgbClr val="D24717"/>
              </a:buClr>
              <a:buFont typeface="Courier New"/>
              <a:buChar char="o"/>
              <a:tabLst>
                <a:tab pos="222250" algn="l"/>
              </a:tabLst>
            </a:pPr>
            <a:r>
              <a:rPr sz="2400" spc="-10" dirty="0">
                <a:solidFill>
                  <a:srgbClr val="404040"/>
                </a:solidFill>
                <a:cs typeface="Carlito"/>
              </a:rPr>
              <a:t>Discovered </a:t>
            </a:r>
            <a:r>
              <a:rPr sz="2400" spc="-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bacterial endospores </a:t>
            </a:r>
            <a:r>
              <a:rPr sz="2400" spc="-5" dirty="0">
                <a:solidFill>
                  <a:srgbClr val="404040"/>
                </a:solidFill>
                <a:cs typeface="Carlito"/>
              </a:rPr>
              <a:t>(heat </a:t>
            </a:r>
            <a:r>
              <a:rPr sz="2400" spc="-10" dirty="0">
                <a:solidFill>
                  <a:srgbClr val="404040"/>
                </a:solidFill>
                <a:cs typeface="Carlito"/>
              </a:rPr>
              <a:t>resistance </a:t>
            </a:r>
            <a:r>
              <a:rPr sz="2400" spc="-5" dirty="0">
                <a:solidFill>
                  <a:srgbClr val="404040"/>
                </a:solidFill>
                <a:cs typeface="Carlito"/>
              </a:rPr>
              <a:t>bacteria</a:t>
            </a:r>
            <a:r>
              <a:rPr sz="2400" spc="90" dirty="0">
                <a:solidFill>
                  <a:srgbClr val="404040"/>
                </a:solidFill>
                <a:cs typeface="Carlito"/>
              </a:rPr>
              <a:t> </a:t>
            </a:r>
            <a:r>
              <a:rPr sz="2400" dirty="0">
                <a:solidFill>
                  <a:srgbClr val="404040"/>
                </a:solidFill>
                <a:cs typeface="Carlito"/>
              </a:rPr>
              <a:t>)</a:t>
            </a:r>
            <a:endParaRPr sz="2400" dirty="0"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43200" y="240046"/>
            <a:ext cx="7162800" cy="39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79755" algn="ctr">
              <a:lnSpc>
                <a:spcPct val="100000"/>
              </a:lnSpc>
              <a:spcBef>
                <a:spcPts val="120"/>
              </a:spcBef>
            </a:pPr>
            <a:r>
              <a:rPr b="1" spc="5" dirty="0">
                <a:solidFill>
                  <a:srgbClr val="C00000"/>
                </a:solidFill>
                <a:latin typeface="+mn-lt"/>
              </a:rPr>
              <a:t>The </a:t>
            </a:r>
            <a:r>
              <a:rPr b="1" spc="-5" dirty="0">
                <a:solidFill>
                  <a:srgbClr val="C00000"/>
                </a:solidFill>
                <a:latin typeface="+mn-lt"/>
              </a:rPr>
              <a:t>Historical Roots </a:t>
            </a:r>
            <a:r>
              <a:rPr b="1" spc="5" dirty="0">
                <a:solidFill>
                  <a:srgbClr val="C00000"/>
                </a:solidFill>
                <a:latin typeface="+mn-lt"/>
              </a:rPr>
              <a:t>of</a:t>
            </a:r>
            <a:r>
              <a:rPr b="1" spc="-25" dirty="0">
                <a:solidFill>
                  <a:srgbClr val="C00000"/>
                </a:solidFill>
                <a:latin typeface="+mn-lt"/>
              </a:rPr>
              <a:t> </a:t>
            </a:r>
            <a:r>
              <a:rPr b="1" dirty="0">
                <a:solidFill>
                  <a:srgbClr val="C00000"/>
                </a:solidFill>
                <a:latin typeface="+mn-lt"/>
              </a:rPr>
              <a:t>Microbiology</a:t>
            </a:r>
          </a:p>
        </p:txBody>
      </p:sp>
      <p:sp>
        <p:nvSpPr>
          <p:cNvPr id="5" name="object 5"/>
          <p:cNvSpPr/>
          <p:nvPr/>
        </p:nvSpPr>
        <p:spPr>
          <a:xfrm>
            <a:off x="8071104" y="3810000"/>
            <a:ext cx="3669792" cy="22387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1388377"/>
            <a:ext cx="11734800" cy="445057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u="sng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cs typeface="Carlito"/>
              </a:rPr>
              <a:t>Louis </a:t>
            </a:r>
            <a:r>
              <a:rPr sz="2400" b="1" u="sng" spc="-15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cs typeface="Carlito"/>
              </a:rPr>
              <a:t>Pasteur</a:t>
            </a:r>
            <a:r>
              <a:rPr sz="2400" b="1" u="sng" spc="-45" dirty="0">
                <a:solidFill>
                  <a:srgbClr val="C00000"/>
                </a:solidFill>
                <a:cs typeface="Carlito"/>
              </a:rPr>
              <a:t> </a:t>
            </a:r>
            <a:r>
              <a:rPr sz="2400" b="1" u="sng" dirty="0">
                <a:solidFill>
                  <a:srgbClr val="C00000"/>
                </a:solidFill>
                <a:cs typeface="Carlito"/>
              </a:rPr>
              <a:t>(1822–1895).</a:t>
            </a:r>
          </a:p>
          <a:p>
            <a:pPr marL="873760" indent="-318770">
              <a:lnSpc>
                <a:spcPct val="100000"/>
              </a:lnSpc>
              <a:spcBef>
                <a:spcPts val="1595"/>
              </a:spcBef>
              <a:buClr>
                <a:srgbClr val="D24717"/>
              </a:buClr>
              <a:buChar char="◦"/>
              <a:tabLst>
                <a:tab pos="873760" algn="l"/>
                <a:tab pos="874394" algn="l"/>
              </a:tabLst>
            </a:pPr>
            <a:r>
              <a:rPr sz="2400" spc="-10" dirty="0">
                <a:solidFill>
                  <a:srgbClr val="404040"/>
                </a:solidFill>
                <a:cs typeface="Carlito"/>
              </a:rPr>
              <a:t>Discovered </a:t>
            </a:r>
            <a:r>
              <a:rPr sz="2400" spc="-5" dirty="0">
                <a:solidFill>
                  <a:srgbClr val="404040"/>
                </a:solidFill>
                <a:cs typeface="Carlito"/>
              </a:rPr>
              <a:t>that </a:t>
            </a:r>
            <a:r>
              <a:rPr sz="2400" b="1" spc="-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alcoholic </a:t>
            </a:r>
            <a:r>
              <a:rPr sz="2400" b="1" spc="-10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fermentation was </a:t>
            </a:r>
            <a:r>
              <a:rPr sz="2400" b="1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a </a:t>
            </a:r>
            <a:r>
              <a:rPr sz="2400" b="1" spc="-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biologically</a:t>
            </a:r>
            <a:r>
              <a:rPr sz="2400" b="1" spc="4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 </a:t>
            </a:r>
            <a:r>
              <a:rPr sz="2400" b="1" spc="-10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mediated</a:t>
            </a:r>
            <a:endParaRPr sz="2400" b="1" dirty="0">
              <a:highlight>
                <a:srgbClr val="FFFF00"/>
              </a:highlight>
              <a:cs typeface="Carlito"/>
            </a:endParaRPr>
          </a:p>
          <a:p>
            <a:pPr marL="873760">
              <a:lnSpc>
                <a:spcPct val="100000"/>
              </a:lnSpc>
              <a:spcBef>
                <a:spcPts val="1200"/>
              </a:spcBef>
            </a:pPr>
            <a:r>
              <a:rPr sz="2400" b="1" spc="-10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process</a:t>
            </a:r>
            <a:r>
              <a:rPr sz="2400" spc="-10" dirty="0">
                <a:solidFill>
                  <a:srgbClr val="404040"/>
                </a:solidFill>
                <a:cs typeface="Carlito"/>
              </a:rPr>
              <a:t> </a:t>
            </a:r>
            <a:r>
              <a:rPr sz="2400" spc="-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(originally thought </a:t>
            </a:r>
            <a:r>
              <a:rPr sz="2400" spc="-1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to </a:t>
            </a:r>
            <a:r>
              <a:rPr sz="2400" spc="-5" dirty="0">
                <a:solidFill>
                  <a:srgbClr val="404040"/>
                </a:solidFill>
                <a:highlight>
                  <a:srgbClr val="FFFF00"/>
                </a:highlight>
                <a:cs typeface="Carlito"/>
              </a:rPr>
              <a:t>be purely chemical)</a:t>
            </a:r>
            <a:endParaRPr lang="en-US" sz="2400" spc="-5" dirty="0">
              <a:solidFill>
                <a:srgbClr val="404040"/>
              </a:solidFill>
              <a:highlight>
                <a:srgbClr val="FFFF00"/>
              </a:highlight>
              <a:cs typeface="Carlito"/>
            </a:endParaRPr>
          </a:p>
          <a:p>
            <a:pPr marL="873760">
              <a:lnSpc>
                <a:spcPct val="100000"/>
              </a:lnSpc>
              <a:spcBef>
                <a:spcPts val="1200"/>
              </a:spcBef>
            </a:pPr>
            <a:endParaRPr sz="2400" dirty="0">
              <a:highlight>
                <a:srgbClr val="FFFF00"/>
              </a:highlight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 b="1" dirty="0">
              <a:cs typeface="Carlito"/>
            </a:endParaRPr>
          </a:p>
          <a:p>
            <a:pPr marL="873760" indent="-318770">
              <a:lnSpc>
                <a:spcPct val="100000"/>
              </a:lnSpc>
              <a:buFont typeface="Carlito"/>
              <a:buChar char="◦"/>
              <a:tabLst>
                <a:tab pos="873760" algn="l"/>
                <a:tab pos="874394" algn="l"/>
              </a:tabLst>
            </a:pPr>
            <a:r>
              <a:rPr sz="2400" b="1" u="sng" spc="-10" dirty="0">
                <a:solidFill>
                  <a:schemeClr val="accent4">
                    <a:lumMod val="75000"/>
                  </a:schemeClr>
                </a:solidFill>
                <a:cs typeface="Carlito"/>
              </a:rPr>
              <a:t>Disproved </a:t>
            </a:r>
            <a:r>
              <a:rPr sz="2400" b="1" u="sng" dirty="0">
                <a:solidFill>
                  <a:schemeClr val="accent4">
                    <a:lumMod val="75000"/>
                  </a:schemeClr>
                </a:solidFill>
                <a:cs typeface="Carlito"/>
              </a:rPr>
              <a:t>theory of </a:t>
            </a:r>
            <a:r>
              <a:rPr sz="2400" b="1" u="sng" spc="-5" dirty="0">
                <a:solidFill>
                  <a:schemeClr val="accent4">
                    <a:lumMod val="75000"/>
                  </a:schemeClr>
                </a:solidFill>
                <a:cs typeface="Carlito"/>
              </a:rPr>
              <a:t>spontaneous</a:t>
            </a:r>
            <a:r>
              <a:rPr sz="2400" b="1" u="sng" spc="-25" dirty="0">
                <a:solidFill>
                  <a:schemeClr val="accent4">
                    <a:lumMod val="75000"/>
                  </a:schemeClr>
                </a:solidFill>
                <a:cs typeface="Carlito"/>
              </a:rPr>
              <a:t> </a:t>
            </a:r>
            <a:r>
              <a:rPr sz="2400" b="1" u="sng" spc="-10" dirty="0">
                <a:solidFill>
                  <a:schemeClr val="accent4">
                    <a:lumMod val="75000"/>
                  </a:schemeClr>
                </a:solidFill>
                <a:cs typeface="Carlito"/>
              </a:rPr>
              <a:t>generation.</a:t>
            </a:r>
            <a:endParaRPr sz="2400" b="1" u="sng" dirty="0">
              <a:solidFill>
                <a:schemeClr val="accent4">
                  <a:lumMod val="75000"/>
                </a:schemeClr>
              </a:solidFill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D24717"/>
              </a:buClr>
              <a:buFont typeface="Carlito"/>
              <a:buChar char="◦"/>
            </a:pPr>
            <a:endParaRPr sz="2400" dirty="0">
              <a:cs typeface="Carlito"/>
            </a:endParaRPr>
          </a:p>
          <a:p>
            <a:pPr marL="1268730" lvl="1" indent="-254000">
              <a:lnSpc>
                <a:spcPct val="100000"/>
              </a:lnSpc>
              <a:buClr>
                <a:srgbClr val="D24717"/>
              </a:buClr>
              <a:buChar char="◦"/>
              <a:tabLst>
                <a:tab pos="1268730" algn="l"/>
                <a:tab pos="1269365" algn="l"/>
              </a:tabLst>
            </a:pPr>
            <a:r>
              <a:rPr sz="2400" b="1" spc="-5" dirty="0">
                <a:solidFill>
                  <a:srgbClr val="404040"/>
                </a:solidFill>
                <a:cs typeface="Carlito"/>
              </a:rPr>
              <a:t>Led </a:t>
            </a:r>
            <a:r>
              <a:rPr sz="2400" b="1" spc="-10" dirty="0">
                <a:solidFill>
                  <a:srgbClr val="404040"/>
                </a:solidFill>
                <a:cs typeface="Carlito"/>
              </a:rPr>
              <a:t>to </a:t>
            </a:r>
            <a:r>
              <a:rPr sz="2400" b="1" dirty="0">
                <a:solidFill>
                  <a:srgbClr val="404040"/>
                </a:solidFill>
                <a:cs typeface="Carlito"/>
              </a:rPr>
              <a:t>the </a:t>
            </a:r>
            <a:r>
              <a:rPr sz="2400" b="1" spc="-10" dirty="0">
                <a:solidFill>
                  <a:srgbClr val="404040"/>
                </a:solidFill>
                <a:cs typeface="Carlito"/>
              </a:rPr>
              <a:t>development </a:t>
            </a:r>
            <a:r>
              <a:rPr sz="2400" b="1" dirty="0">
                <a:solidFill>
                  <a:srgbClr val="404040"/>
                </a:solidFill>
                <a:cs typeface="Carlito"/>
              </a:rPr>
              <a:t>of </a:t>
            </a:r>
            <a:r>
              <a:rPr sz="2400" b="1" spc="-5" dirty="0">
                <a:solidFill>
                  <a:srgbClr val="404040"/>
                </a:solidFill>
                <a:cs typeface="Carlito"/>
              </a:rPr>
              <a:t>methods </a:t>
            </a:r>
            <a:r>
              <a:rPr sz="2400" b="1" spc="-15" dirty="0">
                <a:solidFill>
                  <a:srgbClr val="404040"/>
                </a:solidFill>
                <a:cs typeface="Carlito"/>
              </a:rPr>
              <a:t>for </a:t>
            </a:r>
            <a:r>
              <a:rPr sz="2400" b="1" spc="-10" dirty="0">
                <a:solidFill>
                  <a:srgbClr val="404040"/>
                </a:solidFill>
                <a:cs typeface="Carlito"/>
              </a:rPr>
              <a:t>controlling </a:t>
            </a:r>
            <a:r>
              <a:rPr sz="2400" b="1" dirty="0">
                <a:solidFill>
                  <a:srgbClr val="404040"/>
                </a:solidFill>
                <a:cs typeface="Carlito"/>
              </a:rPr>
              <a:t>the </a:t>
            </a:r>
            <a:r>
              <a:rPr sz="2400" b="1" spc="-10" dirty="0">
                <a:solidFill>
                  <a:srgbClr val="404040"/>
                </a:solidFill>
                <a:cs typeface="Carlito"/>
              </a:rPr>
              <a:t>growth</a:t>
            </a:r>
            <a:r>
              <a:rPr sz="2400" b="1" spc="20" dirty="0">
                <a:solidFill>
                  <a:srgbClr val="404040"/>
                </a:solidFill>
                <a:cs typeface="Carlito"/>
              </a:rPr>
              <a:t> </a:t>
            </a:r>
            <a:r>
              <a:rPr sz="2400" b="1" spc="-5" dirty="0">
                <a:solidFill>
                  <a:srgbClr val="404040"/>
                </a:solidFill>
                <a:cs typeface="Carlito"/>
              </a:rPr>
              <a:t>of</a:t>
            </a:r>
            <a:r>
              <a:rPr lang="en-US" sz="2400" b="1" dirty="0">
                <a:cs typeface="Carlito"/>
              </a:rPr>
              <a:t> </a:t>
            </a:r>
            <a:r>
              <a:rPr sz="2400" b="1" spc="-10" dirty="0">
                <a:solidFill>
                  <a:srgbClr val="404040"/>
                </a:solidFill>
                <a:cs typeface="Carlito"/>
              </a:rPr>
              <a:t>microorganisms </a:t>
            </a:r>
            <a:r>
              <a:rPr sz="2400" b="1" spc="-5" dirty="0">
                <a:solidFill>
                  <a:srgbClr val="404040"/>
                </a:solidFill>
                <a:cs typeface="Carlito"/>
              </a:rPr>
              <a:t>(aseptic technique)or</a:t>
            </a:r>
            <a:r>
              <a:rPr sz="2400" b="1" spc="40" dirty="0">
                <a:solidFill>
                  <a:srgbClr val="404040"/>
                </a:solidFill>
                <a:cs typeface="Carlito"/>
              </a:rPr>
              <a:t> </a:t>
            </a:r>
            <a:r>
              <a:rPr sz="2400" b="1" spc="-10" dirty="0">
                <a:solidFill>
                  <a:srgbClr val="404040"/>
                </a:solidFill>
                <a:cs typeface="Carlito"/>
              </a:rPr>
              <a:t>sterilization.</a:t>
            </a:r>
            <a:endParaRPr sz="2400" b="1" dirty="0">
              <a:cs typeface="Carlito"/>
            </a:endParaRPr>
          </a:p>
          <a:p>
            <a:pPr marL="873760" indent="-318770">
              <a:lnSpc>
                <a:spcPct val="100000"/>
              </a:lnSpc>
              <a:spcBef>
                <a:spcPts val="1800"/>
              </a:spcBef>
              <a:buClr>
                <a:srgbClr val="D24717"/>
              </a:buClr>
              <a:buChar char="◦"/>
              <a:tabLst>
                <a:tab pos="873760" algn="l"/>
                <a:tab pos="874394" algn="l"/>
              </a:tabLst>
            </a:pPr>
            <a:r>
              <a:rPr sz="2400" b="1" spc="-10" dirty="0">
                <a:solidFill>
                  <a:srgbClr val="404040"/>
                </a:solidFill>
                <a:cs typeface="Carlito"/>
              </a:rPr>
              <a:t>Developed </a:t>
            </a:r>
            <a:r>
              <a:rPr sz="2400" b="1" spc="-5" dirty="0">
                <a:solidFill>
                  <a:srgbClr val="404040"/>
                </a:solidFill>
                <a:cs typeface="Carlito"/>
              </a:rPr>
              <a:t>vaccines </a:t>
            </a:r>
            <a:r>
              <a:rPr sz="2400" b="1" spc="-15" dirty="0">
                <a:solidFill>
                  <a:srgbClr val="404040"/>
                </a:solidFill>
                <a:cs typeface="Carlito"/>
              </a:rPr>
              <a:t>for </a:t>
            </a:r>
            <a:r>
              <a:rPr sz="2400" b="1" spc="-10" dirty="0">
                <a:solidFill>
                  <a:srgbClr val="404040"/>
                </a:solidFill>
                <a:cs typeface="Carlito"/>
              </a:rPr>
              <a:t>anthrax, </a:t>
            </a:r>
            <a:r>
              <a:rPr sz="2400" b="1" spc="-15" dirty="0">
                <a:solidFill>
                  <a:srgbClr val="404040"/>
                </a:solidFill>
                <a:cs typeface="Carlito"/>
              </a:rPr>
              <a:t>fowl </a:t>
            </a:r>
            <a:r>
              <a:rPr sz="2400" b="1" spc="-10" dirty="0">
                <a:solidFill>
                  <a:srgbClr val="404040"/>
                </a:solidFill>
                <a:cs typeface="Carlito"/>
              </a:rPr>
              <a:t>cholera, </a:t>
            </a:r>
            <a:r>
              <a:rPr sz="2400" b="1" dirty="0">
                <a:solidFill>
                  <a:srgbClr val="404040"/>
                </a:solidFill>
                <a:cs typeface="Carlito"/>
              </a:rPr>
              <a:t>and</a:t>
            </a:r>
            <a:r>
              <a:rPr sz="2400" b="1" spc="20" dirty="0">
                <a:solidFill>
                  <a:srgbClr val="404040"/>
                </a:solidFill>
                <a:cs typeface="Carlito"/>
              </a:rPr>
              <a:t> </a:t>
            </a:r>
            <a:r>
              <a:rPr sz="2400" b="1" spc="-5" dirty="0">
                <a:solidFill>
                  <a:srgbClr val="404040"/>
                </a:solidFill>
                <a:cs typeface="Carlito"/>
              </a:rPr>
              <a:t>rabies</a:t>
            </a:r>
            <a:endParaRPr sz="2400" b="1" dirty="0"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09800" y="76200"/>
            <a:ext cx="8398637" cy="379527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817370" marR="5080" indent="-1805305">
              <a:lnSpc>
                <a:spcPct val="101200"/>
              </a:lnSpc>
              <a:spcBef>
                <a:spcPts val="85"/>
              </a:spcBef>
            </a:pPr>
            <a:r>
              <a:rPr sz="2400" b="1" spc="-5" dirty="0">
                <a:solidFill>
                  <a:srgbClr val="C00000"/>
                </a:solidFill>
                <a:latin typeface="+mn-lt"/>
              </a:rPr>
              <a:t>Pasteur </a:t>
            </a:r>
            <a:r>
              <a:rPr sz="2400" b="1" spc="10" dirty="0">
                <a:solidFill>
                  <a:srgbClr val="C00000"/>
                </a:solidFill>
                <a:latin typeface="+mn-lt"/>
              </a:rPr>
              <a:t>and </a:t>
            </a:r>
            <a:r>
              <a:rPr sz="2400" b="1" spc="10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+mn-lt"/>
                <a:cs typeface="Carlito"/>
              </a:rPr>
              <a:t>the </a:t>
            </a:r>
            <a:r>
              <a:rPr sz="2400" b="1" spc="-10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+mn-lt"/>
                <a:cs typeface="Carlito"/>
              </a:rPr>
              <a:t>Defeat </a:t>
            </a:r>
            <a:r>
              <a:rPr sz="2400" b="1" spc="5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+mn-lt"/>
                <a:cs typeface="Carlito"/>
              </a:rPr>
              <a:t>of Spontaneous </a:t>
            </a:r>
            <a:r>
              <a:rPr sz="2400" b="1" spc="5" dirty="0">
                <a:solidFill>
                  <a:srgbClr val="C00000"/>
                </a:solidFill>
                <a:latin typeface="+mn-lt"/>
                <a:cs typeface="Carlito"/>
              </a:rPr>
              <a:t> </a:t>
            </a:r>
            <a:r>
              <a:rPr sz="2400" b="1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+mn-lt"/>
                <a:cs typeface="Carlito"/>
              </a:rPr>
              <a:t>Generation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99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694</Words>
  <Application>Microsoft Office PowerPoint</Application>
  <PresentationFormat>Widescreen</PresentationFormat>
  <Paragraphs>130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Carlito</vt:lpstr>
      <vt:lpstr>Courier New</vt:lpstr>
      <vt:lpstr>Times New Roman</vt:lpstr>
      <vt:lpstr>Trebuchet MS</vt:lpstr>
      <vt:lpstr>Wingdings</vt:lpstr>
      <vt:lpstr>Office Theme</vt:lpstr>
      <vt:lpstr>Lecture-4 History of microbiology (Part-1)</vt:lpstr>
      <vt:lpstr>History of microbiology Content</vt:lpstr>
      <vt:lpstr>PowerPoint Presentation</vt:lpstr>
      <vt:lpstr>PowerPoint Presentation</vt:lpstr>
      <vt:lpstr>The Historical Roots of Microbiology</vt:lpstr>
      <vt:lpstr>The Historical Roots of Microbiology</vt:lpstr>
      <vt:lpstr>The Historical Roots of Microbiology</vt:lpstr>
      <vt:lpstr>The Historical Roots of Microbiology</vt:lpstr>
      <vt:lpstr>Pasteur and the Defeat of Spontaneous  Generation</vt:lpstr>
      <vt:lpstr>Pasteur's experiment that defeated the spontaneous generation theory</vt:lpstr>
      <vt:lpstr>PowerPoint Presentation</vt:lpstr>
      <vt:lpstr>Koch, Infectious Disease, and the Rise of Pure  Cultures</vt:lpstr>
      <vt:lpstr>KOCH’S POSTULATES</vt:lpstr>
      <vt:lpstr>Koch, Infectious Disease, and the Rise of Pure  Cultures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 Aljowaie</dc:creator>
  <cp:lastModifiedBy>Haya Al-Dossary</cp:lastModifiedBy>
  <cp:revision>4</cp:revision>
  <dcterms:created xsi:type="dcterms:W3CDTF">2023-09-02T05:47:37Z</dcterms:created>
  <dcterms:modified xsi:type="dcterms:W3CDTF">2023-09-02T17:59:55Z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2023-09-02T00:00:00Z</vt:filetime>
  </property>
</Properties>
</file>