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2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7E74-9A12-4C0E-A050-CC62EB0A175A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48D8-8C56-4199-A7EB-5C92053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48D8-8C56-4199-A7EB-5C92053D24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48D8-8C56-4199-A7EB-5C92053D2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4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754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9525" y="1002029"/>
            <a:ext cx="4552950" cy="610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3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977" y="202133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140MIC: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Microbiology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2362200"/>
            <a:ext cx="5288280" cy="88934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ts val="3440"/>
              </a:lnSpc>
              <a:spcBef>
                <a:spcPts val="135"/>
              </a:spcBef>
            </a:pPr>
            <a:br>
              <a:rPr lang="en-US" sz="3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cap="none" spc="-1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</a:t>
            </a:r>
            <a:r>
              <a:rPr lang="en-US" sz="3000" b="1" cap="none" spc="-12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000" b="1" cap="none" spc="-8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Microbiology</a:t>
            </a:r>
            <a:r>
              <a:rPr lang="en-US" sz="3000" b="1" cap="none" spc="-44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cap="none" spc="-1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(Part-2)</a:t>
            </a:r>
            <a:endParaRPr lang="en-US" sz="30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295400"/>
            <a:ext cx="11049000" cy="472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1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.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Microbes </a:t>
            </a:r>
            <a:r>
              <a:rPr sz="20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 fix chemical components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 the soil </a:t>
            </a:r>
            <a:r>
              <a:rPr sz="20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(Nitrogen,</a:t>
            </a:r>
            <a:r>
              <a:rPr sz="2000" b="1" u="sng" spc="-14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Sulfate)</a:t>
            </a:r>
            <a:endParaRPr sz="2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75"/>
              </a:spcBef>
              <a:buChar char="-"/>
              <a:tabLst>
                <a:tab pos="659765" algn="l"/>
                <a:tab pos="660400" algn="l"/>
              </a:tabLst>
            </a:pPr>
            <a:r>
              <a:rPr sz="2000" spc="-5" dirty="0">
                <a:latin typeface="Carlito"/>
                <a:cs typeface="Carlito"/>
              </a:rPr>
              <a:t>Number of major </a:t>
            </a:r>
            <a:r>
              <a:rPr sz="2000" spc="-10" dirty="0">
                <a:latin typeface="Carlito"/>
                <a:cs typeface="Carlito"/>
              </a:rPr>
              <a:t>crop </a:t>
            </a:r>
            <a:r>
              <a:rPr sz="2000" spc="-5" dirty="0">
                <a:latin typeface="Carlito"/>
                <a:cs typeface="Carlito"/>
              </a:rPr>
              <a:t>plants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legumes which live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close association </a:t>
            </a:r>
            <a:r>
              <a:rPr sz="2000" dirty="0">
                <a:latin typeface="Carlito"/>
                <a:cs typeface="Carlito"/>
              </a:rPr>
              <a:t>with </a:t>
            </a:r>
            <a:r>
              <a:rPr sz="2000" b="1" spc="-5" dirty="0">
                <a:latin typeface="Carlito"/>
                <a:cs typeface="Carlito"/>
              </a:rPr>
              <a:t>bacteria that form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10" dirty="0">
                <a:latin typeface="Carlito"/>
                <a:cs typeface="Carlito"/>
              </a:rPr>
              <a:t>structure </a:t>
            </a:r>
            <a:r>
              <a:rPr sz="2000" b="1" spc="-5" dirty="0">
                <a:latin typeface="Carlito"/>
                <a:cs typeface="Carlito"/>
              </a:rPr>
              <a:t>called nodules </a:t>
            </a:r>
            <a:r>
              <a:rPr sz="2000" spc="-5" dirty="0">
                <a:latin typeface="Carlito"/>
                <a:cs typeface="Carlito"/>
              </a:rPr>
              <a:t>on their</a:t>
            </a:r>
            <a:r>
              <a:rPr sz="2000" spc="1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roots.</a:t>
            </a:r>
            <a:endParaRPr lang="en-US" sz="2000" spc="-5" dirty="0"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75"/>
              </a:spcBef>
              <a:buChar char="-"/>
              <a:tabLst>
                <a:tab pos="659765" algn="l"/>
                <a:tab pos="660400" algn="l"/>
              </a:tabLst>
            </a:pPr>
            <a:endParaRPr sz="2000" dirty="0"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75"/>
              </a:spcBef>
              <a:buChar char="-"/>
              <a:tabLst>
                <a:tab pos="659765" algn="l"/>
                <a:tab pos="660400" algn="l"/>
              </a:tabLst>
            </a:pP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the root nodules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, the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bacteria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convert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atmospheric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nitrogen </a:t>
            </a:r>
            <a:r>
              <a:rPr sz="2000" u="sng" spc="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N2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into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ammonia (NH3) that the plants use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 a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nitrogen source for</a:t>
            </a:r>
            <a:r>
              <a:rPr sz="2000" u="sng" spc="18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growth.</a:t>
            </a:r>
            <a:endParaRPr lang="en-US" sz="2000" u="sng" spc="-5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75"/>
              </a:spcBef>
              <a:buChar char="-"/>
              <a:tabLst>
                <a:tab pos="659765" algn="l"/>
                <a:tab pos="660400" algn="l"/>
              </a:tabLst>
            </a:pPr>
            <a:endParaRPr sz="2000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80"/>
              </a:spcBef>
              <a:buChar char="-"/>
              <a:tabLst>
                <a:tab pos="659765" algn="l"/>
                <a:tab pos="660400" algn="l"/>
              </a:tabLst>
            </a:pP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These bacteria called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a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nitrogen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-fixing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bacteria such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as</a:t>
            </a:r>
            <a:r>
              <a:rPr sz="2000" u="sng" spc="4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Rhizobium.</a:t>
            </a:r>
            <a:endParaRPr lang="en-US" sz="2000" u="sng" spc="-1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Carlito"/>
              <a:cs typeface="Carlito"/>
            </a:endParaRPr>
          </a:p>
          <a:p>
            <a:pPr marL="660400" indent="-342900">
              <a:lnSpc>
                <a:spcPct val="100000"/>
              </a:lnSpc>
              <a:spcBef>
                <a:spcPts val="1180"/>
              </a:spcBef>
              <a:buChar char="-"/>
              <a:tabLst>
                <a:tab pos="659765" algn="l"/>
                <a:tab pos="660400" algn="l"/>
              </a:tabLst>
            </a:pPr>
            <a:endParaRPr sz="2000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60400" indent="-342900">
              <a:lnSpc>
                <a:spcPts val="1365"/>
              </a:lnSpc>
              <a:spcBef>
                <a:spcPts val="1175"/>
              </a:spcBef>
              <a:buChar char="-"/>
              <a:tabLst>
                <a:tab pos="659765" algn="l"/>
                <a:tab pos="660400" algn="l"/>
              </a:tabLst>
            </a:pPr>
            <a:r>
              <a:rPr sz="2000" b="1" u="sng" spc="-5" dirty="0">
                <a:latin typeface="Carlito"/>
                <a:cs typeface="Carlito"/>
              </a:rPr>
              <a:t>Other </a:t>
            </a:r>
            <a:r>
              <a:rPr sz="2000" b="1" u="sng" dirty="0">
                <a:latin typeface="Carlito"/>
                <a:cs typeface="Carlito"/>
              </a:rPr>
              <a:t>Bact</a:t>
            </a:r>
            <a:r>
              <a:rPr lang="en-US" sz="2000" b="1" u="sng" dirty="0">
                <a:latin typeface="Carlito"/>
                <a:cs typeface="Carlito"/>
              </a:rPr>
              <a:t>e</a:t>
            </a:r>
            <a:r>
              <a:rPr sz="2000" b="1" u="sng" dirty="0">
                <a:latin typeface="Carlito"/>
                <a:cs typeface="Carlito"/>
              </a:rPr>
              <a:t>ria </a:t>
            </a:r>
            <a:r>
              <a:rPr sz="2000" b="1" u="sng" spc="-5" dirty="0">
                <a:latin typeface="Carlito"/>
                <a:cs typeface="Carlito"/>
              </a:rPr>
              <a:t>cycle </a:t>
            </a:r>
            <a:r>
              <a:rPr sz="2000" b="1" u="sng" dirty="0">
                <a:latin typeface="Carlito"/>
                <a:cs typeface="Carlito"/>
              </a:rPr>
              <a:t>sulfur </a:t>
            </a:r>
            <a:r>
              <a:rPr sz="2000" b="1" u="sng" spc="-5" dirty="0">
                <a:latin typeface="Carlito"/>
                <a:cs typeface="Carlito"/>
              </a:rPr>
              <a:t>compounds </a:t>
            </a:r>
            <a:r>
              <a:rPr sz="2000" b="1" u="sng" dirty="0">
                <a:latin typeface="Carlito"/>
                <a:cs typeface="Carlito"/>
              </a:rPr>
              <a:t>, </a:t>
            </a:r>
            <a:r>
              <a:rPr sz="2000" b="1" u="sng" spc="-5" dirty="0">
                <a:latin typeface="Carlito"/>
                <a:cs typeface="Carlito"/>
              </a:rPr>
              <a:t>oxidizing </a:t>
            </a:r>
            <a:r>
              <a:rPr sz="2000" b="1" u="sng" spc="-10" dirty="0">
                <a:latin typeface="Carlito"/>
                <a:cs typeface="Carlito"/>
              </a:rPr>
              <a:t>toxic </a:t>
            </a:r>
            <a:r>
              <a:rPr sz="2000" b="1" u="sng" dirty="0">
                <a:latin typeface="Carlito"/>
                <a:cs typeface="Carlito"/>
              </a:rPr>
              <a:t>sulfur </a:t>
            </a:r>
            <a:r>
              <a:rPr sz="2000" b="1" u="sng" spc="-5" dirty="0">
                <a:latin typeface="Carlito"/>
                <a:cs typeface="Carlito"/>
              </a:rPr>
              <a:t>species such </a:t>
            </a:r>
            <a:r>
              <a:rPr sz="2000" b="1" u="sng" dirty="0">
                <a:latin typeface="Carlito"/>
                <a:cs typeface="Carlito"/>
              </a:rPr>
              <a:t>as</a:t>
            </a:r>
            <a:r>
              <a:rPr lang="en-US" sz="2000" b="1" u="sng" dirty="0">
                <a:latin typeface="Carlito"/>
                <a:cs typeface="Carlito"/>
              </a:rPr>
              <a:t>:</a:t>
            </a:r>
          </a:p>
          <a:p>
            <a:pPr marL="317500">
              <a:lnSpc>
                <a:spcPts val="1365"/>
              </a:lnSpc>
              <a:spcBef>
                <a:spcPts val="1175"/>
              </a:spcBef>
              <a:tabLst>
                <a:tab pos="659765" algn="l"/>
                <a:tab pos="660400" algn="l"/>
              </a:tabLst>
            </a:pP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317500">
              <a:lnSpc>
                <a:spcPts val="1365"/>
              </a:lnSpc>
              <a:spcBef>
                <a:spcPts val="1175"/>
              </a:spcBef>
              <a:tabLst>
                <a:tab pos="659765" algn="l"/>
                <a:tab pos="660400" algn="l"/>
              </a:tabLst>
            </a:pPr>
            <a:r>
              <a:rPr sz="2000" u="sng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hydrogen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sulfide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(H</a:t>
            </a:r>
            <a:r>
              <a:rPr lang="en-US"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S) </a:t>
            </a:r>
            <a:r>
              <a:rPr sz="2000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into sulfate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4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u="sng" spc="22" baseline="40123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2- </a:t>
            </a:r>
            <a:r>
              <a:rPr sz="2000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which is an</a:t>
            </a:r>
            <a:r>
              <a:rPr sz="2000" u="sng" spc="6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essential plant</a:t>
            </a:r>
            <a:r>
              <a:rPr lang="en-US"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nutrient.</a:t>
            </a:r>
            <a:endParaRPr sz="2000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0"/>
            <a:ext cx="76200" cy="1176020"/>
          </a:xfrm>
          <a:custGeom>
            <a:avLst/>
            <a:gdLst/>
            <a:ahLst/>
            <a:cxnLst/>
            <a:rect l="l" t="t" r="r" b="b"/>
            <a:pathLst>
              <a:path w="76200" h="1176020">
                <a:moveTo>
                  <a:pt x="0" y="1098803"/>
                </a:moveTo>
                <a:lnTo>
                  <a:pt x="36449" y="1175765"/>
                </a:lnTo>
                <a:lnTo>
                  <a:pt x="69898" y="1112392"/>
                </a:lnTo>
                <a:lnTo>
                  <a:pt x="44195" y="1112392"/>
                </a:lnTo>
                <a:lnTo>
                  <a:pt x="31495" y="1112138"/>
                </a:lnTo>
                <a:lnTo>
                  <a:pt x="31777" y="1099492"/>
                </a:lnTo>
                <a:lnTo>
                  <a:pt x="0" y="1098803"/>
                </a:lnTo>
                <a:close/>
              </a:path>
              <a:path w="76200" h="1176020">
                <a:moveTo>
                  <a:pt x="31777" y="1099492"/>
                </a:moveTo>
                <a:lnTo>
                  <a:pt x="31495" y="1112138"/>
                </a:lnTo>
                <a:lnTo>
                  <a:pt x="44195" y="1112392"/>
                </a:lnTo>
                <a:lnTo>
                  <a:pt x="44477" y="1099767"/>
                </a:lnTo>
                <a:lnTo>
                  <a:pt x="31777" y="1099492"/>
                </a:lnTo>
                <a:close/>
              </a:path>
              <a:path w="76200" h="1176020">
                <a:moveTo>
                  <a:pt x="44477" y="1099767"/>
                </a:moveTo>
                <a:lnTo>
                  <a:pt x="44195" y="1112392"/>
                </a:lnTo>
                <a:lnTo>
                  <a:pt x="69898" y="1112392"/>
                </a:lnTo>
                <a:lnTo>
                  <a:pt x="76200" y="1100454"/>
                </a:lnTo>
                <a:lnTo>
                  <a:pt x="44477" y="1099767"/>
                </a:lnTo>
                <a:close/>
              </a:path>
              <a:path w="76200" h="1176020">
                <a:moveTo>
                  <a:pt x="56261" y="0"/>
                </a:moveTo>
                <a:lnTo>
                  <a:pt x="31777" y="1099492"/>
                </a:lnTo>
                <a:lnTo>
                  <a:pt x="44477" y="1099767"/>
                </a:lnTo>
                <a:lnTo>
                  <a:pt x="68961" y="253"/>
                </a:lnTo>
                <a:lnTo>
                  <a:pt x="56261" y="0"/>
                </a:lnTo>
                <a:close/>
              </a:path>
            </a:pathLst>
          </a:custGeom>
          <a:solidFill>
            <a:srgbClr val="D24717"/>
          </a:solidFill>
          <a:ln w="63500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8335" y="270788"/>
            <a:ext cx="8755379" cy="46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8335" y="315270"/>
            <a:ext cx="8755380" cy="395620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Some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Details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About The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Positive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Impacts </a:t>
            </a: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Microbe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In</a:t>
            </a:r>
            <a:r>
              <a:rPr lang="en-US" cap="none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cap="none" spc="-5" dirty="0" err="1">
                <a:solidFill>
                  <a:srgbClr val="C00000"/>
                </a:solidFill>
                <a:latin typeface="Carlito"/>
                <a:cs typeface="Carlito"/>
              </a:rPr>
              <a:t>Griculture</a:t>
            </a: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C7A520-33CE-197F-160D-B7714F41CD29}"/>
              </a:ext>
            </a:extLst>
          </p:cNvPr>
          <p:cNvSpPr txBox="1"/>
          <p:nvPr/>
        </p:nvSpPr>
        <p:spPr>
          <a:xfrm>
            <a:off x="685800" y="1219200"/>
            <a:ext cx="11277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4160" indent="-175260">
              <a:lnSpc>
                <a:spcPct val="100000"/>
              </a:lnSpc>
              <a:spcBef>
                <a:spcPts val="1175"/>
              </a:spcBef>
              <a:buFont typeface="Carlito"/>
              <a:buAutoNum type="arabicPeriod" startAt="2"/>
              <a:tabLst>
                <a:tab pos="264160" algn="l"/>
              </a:tabLst>
            </a:pPr>
            <a:r>
              <a:rPr lang="en-US" sz="20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cellulose-</a:t>
            </a:r>
            <a:r>
              <a:rPr lang="en-US" sz="2000" b="1" u="sng" spc="-5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degradination</a:t>
            </a:r>
            <a:r>
              <a:rPr lang="en-US" sz="20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microbes </a:t>
            </a:r>
            <a:r>
              <a:rPr lang="en-US"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 the</a:t>
            </a:r>
            <a:r>
              <a:rPr lang="en-US" sz="2000" b="1" u="sng" spc="-9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rumen</a:t>
            </a:r>
            <a:endParaRPr lang="en-US" sz="2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500380" lvl="1" indent="-182880">
              <a:lnSpc>
                <a:spcPct val="100000"/>
              </a:lnSpc>
              <a:spcBef>
                <a:spcPts val="1175"/>
              </a:spcBef>
              <a:buChar char="•"/>
              <a:tabLst>
                <a:tab pos="500380" algn="l"/>
              </a:tabLst>
            </a:pPr>
            <a:r>
              <a:rPr lang="en-US" sz="2000" spc="-5" dirty="0">
                <a:latin typeface="Carlito"/>
                <a:cs typeface="Carlito"/>
              </a:rPr>
              <a:t>Microorganisms that inhabit </a:t>
            </a:r>
            <a:r>
              <a:rPr lang="en-US" sz="2000" b="1" spc="-5" dirty="0">
                <a:latin typeface="Carlito"/>
                <a:cs typeface="Carlito"/>
              </a:rPr>
              <a:t>ruminant animals </a:t>
            </a:r>
            <a:r>
              <a:rPr lang="en-US" sz="2000" spc="-5" dirty="0">
                <a:latin typeface="Carlito"/>
                <a:cs typeface="Carlito"/>
              </a:rPr>
              <a:t>such </a:t>
            </a:r>
            <a:r>
              <a:rPr lang="en-US" sz="2000" dirty="0">
                <a:latin typeface="Carlito"/>
                <a:cs typeface="Carlito"/>
              </a:rPr>
              <a:t>as </a:t>
            </a:r>
            <a:r>
              <a:rPr lang="en-US" sz="2000" spc="-10" dirty="0">
                <a:latin typeface="Carlito"/>
                <a:cs typeface="Carlito"/>
              </a:rPr>
              <a:t>cattle </a:t>
            </a:r>
            <a:r>
              <a:rPr lang="en-US" sz="2000" spc="-5" dirty="0">
                <a:latin typeface="Carlito"/>
                <a:cs typeface="Carlito"/>
              </a:rPr>
              <a:t>,sheep and </a:t>
            </a:r>
            <a:r>
              <a:rPr lang="en-US" sz="2000" spc="-10" dirty="0">
                <a:latin typeface="Carlito"/>
                <a:cs typeface="Carlito"/>
              </a:rPr>
              <a:t>goat play </a:t>
            </a:r>
            <a:r>
              <a:rPr lang="en-US" sz="2000" dirty="0">
                <a:latin typeface="Carlito"/>
                <a:cs typeface="Carlito"/>
              </a:rPr>
              <a:t>an </a:t>
            </a:r>
            <a:r>
              <a:rPr lang="en-US" sz="2000" spc="-5" dirty="0">
                <a:latin typeface="Carlito"/>
                <a:cs typeface="Carlito"/>
              </a:rPr>
              <a:t>important </a:t>
            </a:r>
            <a:r>
              <a:rPr lang="en-US" sz="2000" spc="-10" dirty="0">
                <a:latin typeface="Carlito"/>
                <a:cs typeface="Carlito"/>
              </a:rPr>
              <a:t>role</a:t>
            </a:r>
            <a:r>
              <a:rPr lang="en-US" sz="2000" spc="114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also.</a:t>
            </a:r>
          </a:p>
          <a:p>
            <a:pPr marL="460375" lvl="1" indent="-143510">
              <a:lnSpc>
                <a:spcPct val="100000"/>
              </a:lnSpc>
              <a:spcBef>
                <a:spcPts val="1180"/>
              </a:spcBef>
              <a:buChar char="•"/>
              <a:tabLst>
                <a:tab pos="461009" algn="l"/>
              </a:tabLst>
            </a:pPr>
            <a:r>
              <a:rPr lang="en-US" sz="2000" spc="-5" dirty="0">
                <a:latin typeface="Carlito"/>
                <a:cs typeface="Carlito"/>
              </a:rPr>
              <a:t>These </a:t>
            </a:r>
            <a:r>
              <a:rPr lang="en-US" sz="2000" dirty="0">
                <a:latin typeface="Carlito"/>
                <a:cs typeface="Carlito"/>
              </a:rPr>
              <a:t>animals </a:t>
            </a:r>
            <a:r>
              <a:rPr lang="en-US" sz="2000" spc="-15" dirty="0">
                <a:latin typeface="Carlito"/>
                <a:cs typeface="Carlito"/>
              </a:rPr>
              <a:t>have </a:t>
            </a:r>
            <a:r>
              <a:rPr lang="en-US" sz="2000" dirty="0">
                <a:latin typeface="Carlito"/>
                <a:cs typeface="Carlito"/>
              </a:rPr>
              <a:t>a </a:t>
            </a:r>
            <a:r>
              <a:rPr lang="en-US" sz="2000" spc="-5" dirty="0">
                <a:latin typeface="Carlito"/>
                <a:cs typeface="Carlito"/>
              </a:rPr>
              <a:t>characteristic </a:t>
            </a:r>
            <a:r>
              <a:rPr lang="en-US" sz="2000" b="1" spc="-5" dirty="0">
                <a:solidFill>
                  <a:srgbClr val="00B050"/>
                </a:solidFill>
                <a:latin typeface="Carlito"/>
                <a:cs typeface="Carlito"/>
              </a:rPr>
              <a:t>digestive vessel called </a:t>
            </a:r>
            <a:r>
              <a:rPr lang="en-US" sz="2000" b="1" dirty="0">
                <a:solidFill>
                  <a:srgbClr val="00B050"/>
                </a:solidFill>
                <a:latin typeface="Carlito"/>
                <a:cs typeface="Carlito"/>
              </a:rPr>
              <a:t>rumen </a:t>
            </a:r>
            <a:r>
              <a:rPr lang="en-US" sz="2000" dirty="0">
                <a:latin typeface="Carlito"/>
                <a:cs typeface="Carlito"/>
              </a:rPr>
              <a:t>in </a:t>
            </a:r>
            <a:r>
              <a:rPr lang="en-US" sz="2000" spc="-5" dirty="0">
                <a:latin typeface="Carlito"/>
                <a:cs typeface="Carlito"/>
              </a:rPr>
              <a:t>which </a:t>
            </a:r>
            <a:r>
              <a:rPr lang="en-US" sz="2000" b="1" spc="-10" dirty="0">
                <a:solidFill>
                  <a:srgbClr val="00B050"/>
                </a:solidFill>
                <a:latin typeface="Carlito"/>
                <a:cs typeface="Carlito"/>
              </a:rPr>
              <a:t>large </a:t>
            </a:r>
            <a:r>
              <a:rPr lang="en-US" sz="2000" b="1" spc="-5" dirty="0">
                <a:solidFill>
                  <a:srgbClr val="00B050"/>
                </a:solidFill>
                <a:latin typeface="Carlito"/>
                <a:cs typeface="Carlito"/>
              </a:rPr>
              <a:t>populations </a:t>
            </a:r>
            <a:r>
              <a:rPr lang="en-US" sz="2000" b="1" dirty="0">
                <a:solidFill>
                  <a:srgbClr val="00B050"/>
                </a:solidFill>
                <a:latin typeface="Carlito"/>
                <a:cs typeface="Carlito"/>
              </a:rPr>
              <a:t>of </a:t>
            </a:r>
            <a:r>
              <a:rPr lang="en-US" sz="2000" b="1" spc="-5" dirty="0">
                <a:solidFill>
                  <a:srgbClr val="00B050"/>
                </a:solidFill>
                <a:latin typeface="Carlito"/>
                <a:cs typeface="Carlito"/>
              </a:rPr>
              <a:t>microorganisms digest </a:t>
            </a:r>
            <a:r>
              <a:rPr lang="en-US" sz="2000" b="1" dirty="0">
                <a:solidFill>
                  <a:srgbClr val="00B050"/>
                </a:solidFill>
                <a:latin typeface="Carlito"/>
                <a:cs typeface="Carlito"/>
              </a:rPr>
              <a:t>and </a:t>
            </a:r>
            <a:r>
              <a:rPr lang="en-US" sz="2000" b="1" spc="-10" dirty="0">
                <a:solidFill>
                  <a:srgbClr val="00B050"/>
                </a:solidFill>
                <a:latin typeface="Carlito"/>
                <a:cs typeface="Carlito"/>
              </a:rPr>
              <a:t>ferment </a:t>
            </a:r>
            <a:r>
              <a:rPr lang="en-US" sz="2000" b="1" dirty="0">
                <a:solidFill>
                  <a:srgbClr val="00B050"/>
                </a:solidFill>
                <a:latin typeface="Carlito"/>
                <a:cs typeface="Carlito"/>
              </a:rPr>
              <a:t>cellulose </a:t>
            </a:r>
            <a:r>
              <a:rPr lang="en-US" sz="2000" dirty="0">
                <a:latin typeface="Carlito"/>
                <a:cs typeface="Carlito"/>
              </a:rPr>
              <a:t>,</a:t>
            </a:r>
            <a:r>
              <a:rPr lang="en-US" sz="2000" spc="180" dirty="0">
                <a:latin typeface="Carlito"/>
                <a:cs typeface="Carlito"/>
              </a:rPr>
              <a:t> </a:t>
            </a:r>
            <a:r>
              <a:rPr lang="en-US" sz="2000" spc="-5" dirty="0">
                <a:latin typeface="Carlito"/>
                <a:cs typeface="Carlito"/>
              </a:rPr>
              <a:t>the</a:t>
            </a:r>
            <a:r>
              <a:rPr lang="en-US" sz="2000" dirty="0">
                <a:latin typeface="Carlito"/>
                <a:cs typeface="Carlito"/>
              </a:rPr>
              <a:t> </a:t>
            </a:r>
            <a:r>
              <a:rPr lang="en-US" sz="2000" b="1" u="sng" spc="-5" dirty="0">
                <a:solidFill>
                  <a:srgbClr val="00B050"/>
                </a:solidFill>
                <a:latin typeface="Carlito"/>
                <a:cs typeface="Carlito"/>
              </a:rPr>
              <a:t>major </a:t>
            </a:r>
            <a:r>
              <a:rPr lang="en-US" sz="2000" b="1" u="sng" spc="-10" dirty="0">
                <a:solidFill>
                  <a:srgbClr val="00B050"/>
                </a:solidFill>
                <a:latin typeface="Carlito"/>
                <a:cs typeface="Carlito"/>
              </a:rPr>
              <a:t>component </a:t>
            </a:r>
            <a:r>
              <a:rPr lang="en-US" sz="2000" b="1" u="sng" spc="-5" dirty="0">
                <a:solidFill>
                  <a:srgbClr val="00B050"/>
                </a:solidFill>
                <a:latin typeface="Carlito"/>
                <a:cs typeface="Carlito"/>
              </a:rPr>
              <a:t>of plant cell walls </a:t>
            </a:r>
            <a:r>
              <a:rPr lang="en-US" sz="2000" b="1" u="sng" spc="-10" dirty="0">
                <a:solidFill>
                  <a:srgbClr val="00B050"/>
                </a:solidFill>
                <a:latin typeface="Carlito"/>
                <a:cs typeface="Carlito"/>
              </a:rPr>
              <a:t>at </a:t>
            </a:r>
            <a:r>
              <a:rPr lang="en-US" sz="2000" b="1" u="sng" spc="-5" dirty="0">
                <a:solidFill>
                  <a:srgbClr val="00B050"/>
                </a:solidFill>
                <a:latin typeface="Carlito"/>
                <a:cs typeface="Carlito"/>
              </a:rPr>
              <a:t>neutral</a:t>
            </a:r>
            <a:r>
              <a:rPr lang="en-US" sz="2000" b="1" u="sng" spc="10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lang="en-US" sz="2000" b="1" u="sng" spc="-5" dirty="0" err="1">
                <a:solidFill>
                  <a:srgbClr val="00B050"/>
                </a:solidFill>
                <a:latin typeface="Carlito"/>
                <a:cs typeface="Carlito"/>
              </a:rPr>
              <a:t>pH</a:t>
            </a:r>
            <a:r>
              <a:rPr lang="en-US" sz="2000" spc="-5" dirty="0" err="1">
                <a:latin typeface="Carlito"/>
                <a:cs typeface="Carlito"/>
              </a:rPr>
              <a:t>.</a:t>
            </a:r>
            <a:endParaRPr lang="en-US" sz="2000" spc="-5" dirty="0">
              <a:latin typeface="Carlito"/>
              <a:cs typeface="Carlito"/>
            </a:endParaRPr>
          </a:p>
          <a:p>
            <a:pPr marL="460375" lvl="1" indent="-143510">
              <a:lnSpc>
                <a:spcPct val="100000"/>
              </a:lnSpc>
              <a:spcBef>
                <a:spcPts val="1180"/>
              </a:spcBef>
              <a:buChar char="•"/>
              <a:tabLst>
                <a:tab pos="461009" algn="l"/>
              </a:tabLst>
            </a:pPr>
            <a:endParaRPr lang="en-US" sz="2000" dirty="0">
              <a:latin typeface="Carlito"/>
              <a:cs typeface="Carlito"/>
            </a:endParaRPr>
          </a:p>
          <a:p>
            <a:pPr marL="460375" lvl="1" indent="-143510">
              <a:lnSpc>
                <a:spcPct val="100000"/>
              </a:lnSpc>
              <a:spcBef>
                <a:spcPts val="1175"/>
              </a:spcBef>
              <a:buChar char="•"/>
              <a:tabLst>
                <a:tab pos="461009" algn="l"/>
              </a:tabLst>
            </a:pPr>
            <a:r>
              <a:rPr lang="en-US" sz="2000" u="sng" spc="-5" dirty="0">
                <a:solidFill>
                  <a:srgbClr val="00B050"/>
                </a:solidFill>
                <a:latin typeface="Carlito"/>
                <a:cs typeface="Carlito"/>
              </a:rPr>
              <a:t>Without these symbiotic </a:t>
            </a:r>
            <a:r>
              <a:rPr lang="en-US" sz="2000" u="sng" spc="-10" dirty="0">
                <a:solidFill>
                  <a:srgbClr val="00B050"/>
                </a:solidFill>
                <a:latin typeface="Carlito"/>
                <a:cs typeface="Carlito"/>
              </a:rPr>
              <a:t>microorganisms </a:t>
            </a:r>
            <a:r>
              <a:rPr lang="en-US" sz="2000" u="sng" dirty="0">
                <a:solidFill>
                  <a:srgbClr val="00B050"/>
                </a:solidFill>
                <a:latin typeface="Carlito"/>
                <a:cs typeface="Carlito"/>
              </a:rPr>
              <a:t>, </a:t>
            </a:r>
            <a:r>
              <a:rPr lang="en-US" sz="2000" u="sng" spc="-10" dirty="0">
                <a:solidFill>
                  <a:srgbClr val="00B050"/>
                </a:solidFill>
                <a:latin typeface="Carlito"/>
                <a:cs typeface="Carlito"/>
              </a:rPr>
              <a:t>cattle </a:t>
            </a:r>
            <a:r>
              <a:rPr lang="en-US" sz="2000" u="sng" spc="-5" dirty="0">
                <a:solidFill>
                  <a:srgbClr val="00B050"/>
                </a:solidFill>
                <a:latin typeface="Carlito"/>
                <a:cs typeface="Carlito"/>
              </a:rPr>
              <a:t>and sheep </a:t>
            </a:r>
            <a:r>
              <a:rPr lang="en-US" sz="2000" u="sng" spc="-10" dirty="0">
                <a:solidFill>
                  <a:srgbClr val="00B050"/>
                </a:solidFill>
                <a:latin typeface="Carlito"/>
                <a:cs typeface="Carlito"/>
              </a:rPr>
              <a:t>could </a:t>
            </a:r>
            <a:r>
              <a:rPr lang="en-US" sz="2000" u="sng" spc="-5" dirty="0">
                <a:solidFill>
                  <a:srgbClr val="00B050"/>
                </a:solidFill>
                <a:latin typeface="Carlito"/>
                <a:cs typeface="Carlito"/>
              </a:rPr>
              <a:t>not thrive on cellulose </a:t>
            </a:r>
            <a:r>
              <a:rPr lang="en-US" sz="2000" u="sng" dirty="0">
                <a:solidFill>
                  <a:srgbClr val="00B050"/>
                </a:solidFill>
                <a:latin typeface="Carlito"/>
                <a:cs typeface="Carlito"/>
              </a:rPr>
              <a:t>–rich </a:t>
            </a:r>
            <a:r>
              <a:rPr lang="en-US" sz="2000" u="sng" spc="-5" dirty="0">
                <a:solidFill>
                  <a:srgbClr val="00B050"/>
                </a:solidFill>
                <a:latin typeface="Carlito"/>
                <a:cs typeface="Carlito"/>
              </a:rPr>
              <a:t>food such </a:t>
            </a:r>
            <a:r>
              <a:rPr lang="en-US" sz="2000" u="sng" dirty="0">
                <a:solidFill>
                  <a:srgbClr val="00B050"/>
                </a:solidFill>
                <a:latin typeface="Carlito"/>
                <a:cs typeface="Carlito"/>
              </a:rPr>
              <a:t>as </a:t>
            </a:r>
            <a:r>
              <a:rPr lang="en-US" sz="2000" u="sng" spc="-5" dirty="0">
                <a:solidFill>
                  <a:srgbClr val="00B050"/>
                </a:solidFill>
                <a:latin typeface="Carlito"/>
                <a:cs typeface="Carlito"/>
              </a:rPr>
              <a:t>grass and</a:t>
            </a:r>
            <a:r>
              <a:rPr lang="en-US" sz="2000" u="sng" spc="9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lang="en-US" sz="2000" u="sng" spc="-10" dirty="0">
                <a:solidFill>
                  <a:srgbClr val="00B050"/>
                </a:solidFill>
                <a:latin typeface="Carlito"/>
                <a:cs typeface="Carlito"/>
              </a:rPr>
              <a:t>hay</a:t>
            </a:r>
          </a:p>
          <a:p>
            <a:pPr marL="460375" lvl="1" indent="-143510">
              <a:lnSpc>
                <a:spcPct val="100000"/>
              </a:lnSpc>
              <a:spcBef>
                <a:spcPts val="1175"/>
              </a:spcBef>
              <a:buChar char="•"/>
              <a:tabLst>
                <a:tab pos="461009" algn="l"/>
              </a:tabLst>
            </a:pPr>
            <a:endParaRPr lang="en-US" sz="2000" u="sng" dirty="0">
              <a:solidFill>
                <a:srgbClr val="00B050"/>
              </a:solidFill>
              <a:latin typeface="Carlito"/>
              <a:cs typeface="Carlito"/>
            </a:endParaRPr>
          </a:p>
          <a:p>
            <a:pPr marL="460375" lvl="1" indent="-143510">
              <a:lnSpc>
                <a:spcPct val="100000"/>
              </a:lnSpc>
              <a:spcBef>
                <a:spcPts val="1175"/>
              </a:spcBef>
              <a:buChar char="•"/>
              <a:tabLst>
                <a:tab pos="461009" algn="l"/>
              </a:tabLst>
            </a:pPr>
            <a:endParaRPr lang="en-US" sz="2000" u="sng" dirty="0">
              <a:solidFill>
                <a:srgbClr val="00B050"/>
              </a:solidFill>
              <a:latin typeface="Carlito"/>
              <a:cs typeface="Carlito"/>
            </a:endParaRPr>
          </a:p>
          <a:p>
            <a:pPr marL="317500">
              <a:lnSpc>
                <a:spcPct val="100000"/>
              </a:lnSpc>
              <a:spcBef>
                <a:spcPts val="1175"/>
              </a:spcBef>
            </a:pPr>
            <a:r>
              <a:rPr lang="en-US" sz="2000" spc="-5" dirty="0">
                <a:solidFill>
                  <a:srgbClr val="C00000"/>
                </a:solidFill>
                <a:latin typeface="Carlito"/>
                <a:cs typeface="Carlito"/>
              </a:rPr>
              <a:t>3. </a:t>
            </a:r>
            <a:r>
              <a:rPr lang="en-US" sz="20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regeneration </a:t>
            </a:r>
            <a:r>
              <a:rPr lang="en-US"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sz="20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nutrients </a:t>
            </a:r>
            <a:r>
              <a:rPr lang="en-US" sz="20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 soil and</a:t>
            </a:r>
            <a:r>
              <a:rPr lang="en-US" sz="2000" b="1" u="sng" spc="-7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0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water</a:t>
            </a:r>
            <a:endParaRPr lang="en-US" sz="2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317500">
              <a:lnSpc>
                <a:spcPct val="100000"/>
              </a:lnSpc>
              <a:spcBef>
                <a:spcPts val="118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As </a:t>
            </a:r>
            <a:r>
              <a:rPr lang="en-US" sz="200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example:- 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Some </a:t>
            </a:r>
            <a:r>
              <a:rPr lang="en-US" sz="200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microbes can </a:t>
            </a:r>
            <a:r>
              <a:rPr lang="en-US" sz="2000" spc="-1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make 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the decomposition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sz="200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organic </a:t>
            </a:r>
            <a:r>
              <a:rPr lang="en-US" sz="2000" spc="-1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matter 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and mineralization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sz="200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organic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N, 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S, and</a:t>
            </a:r>
            <a:r>
              <a:rPr lang="en-US" sz="2000" spc="3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000" spc="-9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64330B5-EEA6-F6E1-ECEA-5FC6D801FBA7}"/>
              </a:ext>
            </a:extLst>
          </p:cNvPr>
          <p:cNvSpPr/>
          <p:nvPr/>
        </p:nvSpPr>
        <p:spPr>
          <a:xfrm>
            <a:off x="2688335" y="248485"/>
            <a:ext cx="8755379" cy="46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F9E09DD-5B80-E9F4-DAE3-91D0840858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0800" y="248485"/>
            <a:ext cx="8755380" cy="395620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Some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Details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About The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Positive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Impacts </a:t>
            </a: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lang="en-US" cap="none" spc="-10" dirty="0">
                <a:solidFill>
                  <a:srgbClr val="C00000"/>
                </a:solidFill>
                <a:latin typeface="Carlito"/>
                <a:cs typeface="Carlito"/>
              </a:rPr>
              <a:t>Microbe </a:t>
            </a:r>
            <a:r>
              <a:rPr lang="en-US" cap="none" dirty="0">
                <a:solidFill>
                  <a:srgbClr val="C00000"/>
                </a:solidFill>
                <a:latin typeface="Carlito"/>
                <a:cs typeface="Carlito"/>
              </a:rPr>
              <a:t>In</a:t>
            </a:r>
            <a:r>
              <a:rPr lang="en-US" cap="none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cap="none" spc="-5" dirty="0" err="1">
                <a:solidFill>
                  <a:srgbClr val="C00000"/>
                </a:solidFill>
                <a:latin typeface="Carlito"/>
                <a:cs typeface="Carlito"/>
              </a:rPr>
              <a:t>Griculture</a:t>
            </a:r>
            <a:r>
              <a:rPr lang="en-US" cap="none" spc="-5" dirty="0">
                <a:solidFill>
                  <a:srgbClr val="C00000"/>
                </a:solidFill>
                <a:latin typeface="Carlito"/>
                <a:cs typeface="Carli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81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821179" y="554736"/>
            <a:ext cx="8535921" cy="571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136260" y="4547996"/>
            <a:ext cx="531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Grass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5011" y="4547996"/>
            <a:ext cx="817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Cellulose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3666" y="4166742"/>
            <a:ext cx="803910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R</a:t>
            </a:r>
            <a:r>
              <a:rPr sz="1500" b="1" spc="-15" dirty="0">
                <a:latin typeface="Arial"/>
                <a:cs typeface="Arial"/>
              </a:rPr>
              <a:t>u</a:t>
            </a:r>
            <a:r>
              <a:rPr sz="1500" b="1" spc="-5" dirty="0">
                <a:latin typeface="Arial"/>
                <a:cs typeface="Arial"/>
              </a:rPr>
              <a:t>me</a:t>
            </a:r>
            <a:r>
              <a:rPr sz="1500" b="1" dirty="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b="1" spc="-5" dirty="0">
                <a:latin typeface="Arial"/>
                <a:cs typeface="Arial"/>
              </a:rPr>
              <a:t>Glucose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6594" y="4541646"/>
            <a:ext cx="1930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Microbial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fermentation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4710" y="3306317"/>
            <a:ext cx="697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N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5" dirty="0">
                <a:latin typeface="Arial"/>
                <a:cs typeface="Arial"/>
              </a:rPr>
              <a:t>c</a:t>
            </a:r>
            <a:r>
              <a:rPr sz="1500" b="1" spc="-60" dirty="0">
                <a:latin typeface="Arial"/>
                <a:cs typeface="Arial"/>
              </a:rPr>
              <a:t>y</a:t>
            </a:r>
            <a:r>
              <a:rPr sz="1500" b="1" spc="-5" dirty="0">
                <a:latin typeface="Arial"/>
                <a:cs typeface="Arial"/>
              </a:rPr>
              <a:t>cle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5761" y="3312667"/>
            <a:ext cx="687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S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5" dirty="0">
                <a:latin typeface="Arial"/>
                <a:cs typeface="Arial"/>
              </a:rPr>
              <a:t>c</a:t>
            </a:r>
            <a:r>
              <a:rPr sz="1500" b="1" spc="-60" dirty="0">
                <a:latin typeface="Arial"/>
                <a:cs typeface="Arial"/>
              </a:rPr>
              <a:t>y</a:t>
            </a:r>
            <a:r>
              <a:rPr sz="1500" b="1" spc="-5" dirty="0">
                <a:latin typeface="Arial"/>
                <a:cs typeface="Arial"/>
              </a:rPr>
              <a:t>cle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2643" y="1042161"/>
            <a:ext cx="812165" cy="436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59"/>
              </a:spcBef>
            </a:pPr>
            <a:r>
              <a:rPr sz="1500" b="1" spc="-5" dirty="0">
                <a:latin typeface="Arial"/>
                <a:cs typeface="Arial"/>
              </a:rPr>
              <a:t>So</a:t>
            </a:r>
            <a:r>
              <a:rPr sz="1500" b="1" spc="-60" dirty="0">
                <a:latin typeface="Arial"/>
                <a:cs typeface="Arial"/>
              </a:rPr>
              <a:t>y</a:t>
            </a:r>
            <a:r>
              <a:rPr sz="1500" b="1" spc="-5" dirty="0">
                <a:latin typeface="Arial"/>
                <a:cs typeface="Arial"/>
              </a:rPr>
              <a:t>bea</a:t>
            </a:r>
            <a:r>
              <a:rPr sz="1500" b="1" dirty="0">
                <a:latin typeface="Arial"/>
                <a:cs typeface="Arial"/>
              </a:rPr>
              <a:t>n  </a:t>
            </a:r>
            <a:r>
              <a:rPr sz="1500" b="1" spc="-5" dirty="0">
                <a:latin typeface="Arial"/>
                <a:cs typeface="Arial"/>
              </a:rPr>
              <a:t>plant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4994" y="5192344"/>
            <a:ext cx="1781175" cy="41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ts val="1515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Fatty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acids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sz="1400" b="1" spc="-5" dirty="0">
                <a:latin typeface="Arial"/>
                <a:cs typeface="Arial"/>
              </a:rPr>
              <a:t>(Nutrition for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animal)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3078" y="5201869"/>
            <a:ext cx="929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CO</a:t>
            </a:r>
            <a:r>
              <a:rPr sz="1350" b="1" spc="7" baseline="-21604" dirty="0">
                <a:latin typeface="Arial"/>
                <a:cs typeface="Arial"/>
              </a:rPr>
              <a:t>2 </a:t>
            </a:r>
            <a:r>
              <a:rPr sz="1400" b="1" dirty="0">
                <a:latin typeface="Symbol"/>
                <a:cs typeface="Symbol"/>
              </a:rPr>
              <a:t></a:t>
            </a:r>
            <a:r>
              <a:rPr sz="1400" b="1" spc="-1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CH</a:t>
            </a:r>
            <a:r>
              <a:rPr sz="1350" b="1" baseline="-21604" dirty="0">
                <a:latin typeface="Arial"/>
                <a:cs typeface="Arial"/>
              </a:rPr>
              <a:t>4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62821" y="5371591"/>
            <a:ext cx="1468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(Waste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products)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1340" y="1009015"/>
            <a:ext cx="8439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N</a:t>
            </a:r>
            <a:r>
              <a:rPr sz="1500" b="1" spc="-7" baseline="-19444" dirty="0">
                <a:latin typeface="Arial"/>
                <a:cs typeface="Arial"/>
              </a:rPr>
              <a:t>2 </a:t>
            </a:r>
            <a:r>
              <a:rPr sz="1500" b="1" spc="-5" dirty="0">
                <a:latin typeface="Symbol"/>
                <a:cs typeface="Symbol"/>
              </a:rPr>
              <a:t>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Arial"/>
                <a:cs typeface="Arial"/>
              </a:rPr>
              <a:t>8H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3405" y="1022680"/>
            <a:ext cx="11938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59765" algn="l"/>
                <a:tab pos="922019" algn="l"/>
              </a:tabLst>
            </a:pPr>
            <a:r>
              <a:rPr sz="1500" b="1" spc="-5" dirty="0">
                <a:latin typeface="Arial"/>
                <a:cs typeface="Arial"/>
              </a:rPr>
              <a:t>2NH</a:t>
            </a:r>
            <a:r>
              <a:rPr sz="1500" b="1" spc="-7" baseline="-19444" dirty="0">
                <a:latin typeface="Arial"/>
                <a:cs typeface="Arial"/>
              </a:rPr>
              <a:t>3	</a:t>
            </a:r>
            <a:r>
              <a:rPr sz="1500" b="1" dirty="0">
                <a:latin typeface="Symbol"/>
                <a:cs typeface="Symbol"/>
              </a:rPr>
              <a:t>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b="1" spc="-5" dirty="0">
                <a:latin typeface="Arial"/>
                <a:cs typeface="Arial"/>
              </a:rPr>
              <a:t>H</a:t>
            </a:r>
            <a:r>
              <a:rPr sz="1500" b="1" spc="-7" baseline="-19444" dirty="0">
                <a:latin typeface="Arial"/>
                <a:cs typeface="Arial"/>
              </a:rPr>
              <a:t>2</a:t>
            </a:r>
            <a:endParaRPr sz="1500" baseline="-19444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48755" y="1112519"/>
            <a:ext cx="2790825" cy="83820"/>
            <a:chOff x="6048755" y="1112519"/>
            <a:chExt cx="2790825" cy="83820"/>
          </a:xfrm>
        </p:grpSpPr>
        <p:sp>
          <p:nvSpPr>
            <p:cNvPr id="19" name="object 19"/>
            <p:cNvSpPr/>
            <p:nvPr/>
          </p:nvSpPr>
          <p:spPr>
            <a:xfrm>
              <a:off x="6048755" y="1112519"/>
              <a:ext cx="356870" cy="76200"/>
            </a:xfrm>
            <a:custGeom>
              <a:avLst/>
              <a:gdLst/>
              <a:ahLst/>
              <a:cxnLst/>
              <a:rect l="l" t="t" r="r" b="b"/>
              <a:pathLst>
                <a:path w="356870" h="76200">
                  <a:moveTo>
                    <a:pt x="280416" y="0"/>
                  </a:moveTo>
                  <a:lnTo>
                    <a:pt x="280416" y="76200"/>
                  </a:lnTo>
                  <a:lnTo>
                    <a:pt x="343916" y="44450"/>
                  </a:lnTo>
                  <a:lnTo>
                    <a:pt x="293116" y="44450"/>
                  </a:lnTo>
                  <a:lnTo>
                    <a:pt x="293116" y="31750"/>
                  </a:lnTo>
                  <a:lnTo>
                    <a:pt x="343916" y="31750"/>
                  </a:lnTo>
                  <a:lnTo>
                    <a:pt x="280416" y="0"/>
                  </a:lnTo>
                  <a:close/>
                </a:path>
                <a:path w="356870" h="76200">
                  <a:moveTo>
                    <a:pt x="2804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80416" y="44450"/>
                  </a:lnTo>
                  <a:lnTo>
                    <a:pt x="280416" y="31750"/>
                  </a:lnTo>
                  <a:close/>
                </a:path>
                <a:path w="356870" h="76200">
                  <a:moveTo>
                    <a:pt x="343916" y="31750"/>
                  </a:moveTo>
                  <a:lnTo>
                    <a:pt x="293116" y="31750"/>
                  </a:lnTo>
                  <a:lnTo>
                    <a:pt x="293116" y="44450"/>
                  </a:lnTo>
                  <a:lnTo>
                    <a:pt x="343916" y="44450"/>
                  </a:lnTo>
                  <a:lnTo>
                    <a:pt x="356616" y="38100"/>
                  </a:lnTo>
                  <a:lnTo>
                    <a:pt x="34391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8491" y="1190243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4">
                  <a:moveTo>
                    <a:pt x="0" y="0"/>
                  </a:moveTo>
                  <a:lnTo>
                    <a:pt x="330707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55394" y="6611213"/>
            <a:ext cx="19678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524000"/>
            <a:ext cx="10080625" cy="41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solidFill>
                <a:schemeClr val="accent3">
                  <a:lumMod val="75000"/>
                </a:schemeClr>
              </a:solidFill>
              <a:latin typeface="Carlito"/>
              <a:cs typeface="Carlito"/>
            </a:endParaRPr>
          </a:p>
          <a:p>
            <a:pPr marL="154305" indent="-142240">
              <a:lnSpc>
                <a:spcPct val="100000"/>
              </a:lnSpc>
              <a:buClr>
                <a:srgbClr val="0C5F80"/>
              </a:buClr>
              <a:buFont typeface="Times New Roman"/>
              <a:buChar char="•"/>
              <a:tabLst>
                <a:tab pos="154940" algn="l"/>
              </a:tabLst>
            </a:pPr>
            <a:r>
              <a:rPr sz="2800" spc="-1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Microorganisms 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and</a:t>
            </a:r>
            <a:r>
              <a:rPr sz="2800" spc="5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Food</a:t>
            </a:r>
            <a:endParaRPr lang="en-US" sz="2800" spc="-20" dirty="0">
              <a:solidFill>
                <a:schemeClr val="accent3">
                  <a:lumMod val="75000"/>
                </a:schemeClr>
              </a:solidFill>
              <a:latin typeface="Carlito"/>
              <a:cs typeface="Carlito"/>
            </a:endParaRPr>
          </a:p>
          <a:p>
            <a:pPr marL="154305" indent="-142240">
              <a:lnSpc>
                <a:spcPct val="100000"/>
              </a:lnSpc>
              <a:buClr>
                <a:srgbClr val="0C5F80"/>
              </a:buClr>
              <a:buFont typeface="Times New Roman"/>
              <a:buChar char="•"/>
              <a:tabLst>
                <a:tab pos="154940" algn="l"/>
              </a:tabLst>
            </a:pPr>
            <a:endParaRPr sz="2800" dirty="0">
              <a:solidFill>
                <a:schemeClr val="accent3">
                  <a:lumMod val="75000"/>
                </a:schemeClr>
              </a:solidFill>
              <a:latin typeface="Carlito"/>
              <a:cs typeface="Carlito"/>
            </a:endParaRPr>
          </a:p>
          <a:p>
            <a:pPr marL="32766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– </a:t>
            </a:r>
            <a:r>
              <a:rPr sz="2400" b="1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Negative</a:t>
            </a:r>
            <a:r>
              <a:rPr sz="2400" b="1" spc="-35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impacts</a:t>
            </a:r>
            <a:endParaRPr sz="2400" dirty="0">
              <a:solidFill>
                <a:srgbClr val="C0000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Carlito"/>
              <a:cs typeface="Carlito"/>
            </a:endParaRPr>
          </a:p>
          <a:p>
            <a:pPr marL="737870" lvl="1" indent="-153035">
              <a:lnSpc>
                <a:spcPct val="100000"/>
              </a:lnSpc>
              <a:buSzPct val="95833"/>
              <a:buFont typeface="Carlito"/>
              <a:buChar char="•"/>
              <a:tabLst>
                <a:tab pos="738505" algn="l"/>
              </a:tabLst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Carlito"/>
                <a:cs typeface="Carlito"/>
              </a:rPr>
              <a:t>Food spoilage </a:t>
            </a:r>
            <a:r>
              <a:rPr sz="2400" spc="-10" dirty="0">
                <a:latin typeface="Carlito"/>
                <a:cs typeface="Carlito"/>
              </a:rPr>
              <a:t>by microorganisms </a:t>
            </a:r>
            <a:r>
              <a:rPr sz="2400" spc="-5" dirty="0">
                <a:latin typeface="Carlito"/>
                <a:cs typeface="Carlito"/>
              </a:rPr>
              <a:t>cause </a:t>
            </a:r>
            <a:r>
              <a:rPr sz="2400" b="1" spc="-10" dirty="0">
                <a:latin typeface="Carlito"/>
                <a:cs typeface="Carlito"/>
              </a:rPr>
              <a:t>economical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loss</a:t>
            </a:r>
            <a:endParaRPr sz="2400" b="1" dirty="0">
              <a:latin typeface="Carlito"/>
              <a:cs typeface="Carlito"/>
            </a:endParaRPr>
          </a:p>
          <a:p>
            <a:pPr marL="58547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requires specialized </a:t>
            </a:r>
            <a:r>
              <a:rPr sz="2000" b="1" spc="-5" dirty="0">
                <a:latin typeface="Carlito"/>
                <a:cs typeface="Carlito"/>
              </a:rPr>
              <a:t>preservation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many foods </a:t>
            </a:r>
            <a:r>
              <a:rPr sz="2000" spc="-5" dirty="0">
                <a:latin typeface="Carlito"/>
                <a:cs typeface="Carlito"/>
              </a:rPr>
              <a:t>(caning 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spc="-20" dirty="0">
                <a:latin typeface="Carlito"/>
                <a:cs typeface="Carlito"/>
              </a:rPr>
              <a:t>frozen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dried </a:t>
            </a:r>
            <a:r>
              <a:rPr sz="2000" spc="-15" dirty="0">
                <a:latin typeface="Carlito"/>
                <a:cs typeface="Carlito"/>
              </a:rPr>
              <a:t>food</a:t>
            </a:r>
            <a:r>
              <a:rPr sz="2000" spc="-2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rlito"/>
              <a:cs typeface="Carlito"/>
            </a:endParaRPr>
          </a:p>
          <a:p>
            <a:pPr marL="737870" lvl="1" indent="-153035">
              <a:lnSpc>
                <a:spcPct val="100000"/>
              </a:lnSpc>
              <a:spcBef>
                <a:spcPts val="5"/>
              </a:spcBef>
              <a:buSzPct val="95833"/>
              <a:buFont typeface="Carlito"/>
              <a:buChar char="•"/>
              <a:tabLst>
                <a:tab pos="738505" algn="l"/>
              </a:tabLst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Carlito"/>
                <a:cs typeface="Carlito"/>
              </a:rPr>
              <a:t>Food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Carlito"/>
                <a:cs typeface="Carlito"/>
              </a:rPr>
              <a:t>poisoning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microbial </a:t>
            </a:r>
            <a:r>
              <a:rPr sz="2400" spc="-10" dirty="0">
                <a:latin typeface="Carlito"/>
                <a:cs typeface="Carlito"/>
              </a:rPr>
              <a:t>contamination </a:t>
            </a:r>
            <a:r>
              <a:rPr sz="2400" i="1" spc="-5" dirty="0">
                <a:latin typeface="Carlito"/>
                <a:cs typeface="Carlito"/>
              </a:rPr>
              <a:t>(</a:t>
            </a:r>
            <a:r>
              <a:rPr sz="1800" i="1" spc="-5" dirty="0">
                <a:latin typeface="Carlito"/>
                <a:cs typeface="Carlito"/>
              </a:rPr>
              <a:t>Salmonella </a:t>
            </a:r>
            <a:r>
              <a:rPr sz="1800" i="1" dirty="0">
                <a:latin typeface="Carlito"/>
                <a:cs typeface="Carlito"/>
              </a:rPr>
              <a:t>/ </a:t>
            </a:r>
            <a:r>
              <a:rPr sz="1800" i="1" spc="-10" dirty="0">
                <a:latin typeface="Carlito"/>
                <a:cs typeface="Carlito"/>
              </a:rPr>
              <a:t>Escherichia coli</a:t>
            </a:r>
            <a:r>
              <a:rPr sz="1800" i="1" spc="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(E.coli)</a:t>
            </a:r>
            <a:endParaRPr sz="1800" dirty="0">
              <a:latin typeface="Carlito"/>
              <a:cs typeface="Carlito"/>
            </a:endParaRPr>
          </a:p>
          <a:p>
            <a:pPr marL="58547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rlito"/>
                <a:cs typeface="Carlito"/>
              </a:rPr>
              <a:t>Requires constant </a:t>
            </a:r>
            <a:r>
              <a:rPr sz="2000" spc="-5" dirty="0">
                <a:latin typeface="Carlito"/>
                <a:cs typeface="Carlito"/>
              </a:rPr>
              <a:t>monitoring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ensure </a:t>
            </a:r>
            <a:r>
              <a:rPr sz="2000" spc="-10" dirty="0">
                <a:latin typeface="Carlito"/>
                <a:cs typeface="Carlito"/>
              </a:rPr>
              <a:t>food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safety</a:t>
            </a:r>
            <a:r>
              <a:rPr sz="2400" spc="-1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52687-A0EE-855B-41BF-533A1BB413DC}"/>
              </a:ext>
            </a:extLst>
          </p:cNvPr>
          <p:cNvSpPr txBox="1"/>
          <p:nvPr/>
        </p:nvSpPr>
        <p:spPr>
          <a:xfrm>
            <a:off x="3352800" y="43963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655">
              <a:lnSpc>
                <a:spcPct val="100000"/>
              </a:lnSpc>
            </a:pPr>
            <a:r>
              <a:rPr lang="en-US" sz="2400" spc="-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22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sz="2400" spc="-2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2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9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en-US" sz="2400" spc="-2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spc="-2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8425">
              <a:lnSpc>
                <a:spcPct val="100000"/>
              </a:lnSpc>
            </a:pPr>
            <a:r>
              <a:rPr lang="en-US" sz="24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10364452" cy="4349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5"/>
              </a:spcBef>
              <a:buClr>
                <a:srgbClr val="0C5F80"/>
              </a:buClr>
              <a:buNone/>
            </a:pPr>
            <a:endParaRPr sz="3550" dirty="0">
              <a:latin typeface="Carlito"/>
              <a:cs typeface="Carlito"/>
            </a:endParaRPr>
          </a:p>
          <a:p>
            <a:pPr marL="327660">
              <a:lnSpc>
                <a:spcPct val="100000"/>
              </a:lnSpc>
            </a:pPr>
            <a:r>
              <a:rPr lang="en-US" cap="none" dirty="0">
                <a:latin typeface="Carlito"/>
                <a:cs typeface="Carlito"/>
              </a:rPr>
              <a:t>– </a:t>
            </a:r>
            <a:r>
              <a:rPr lang="en-US" cap="none" spc="-10" dirty="0">
                <a:uFill>
                  <a:solidFill>
                    <a:srgbClr val="000000"/>
                  </a:solidFill>
                </a:uFill>
              </a:rPr>
              <a:t>Positive </a:t>
            </a:r>
            <a:r>
              <a:rPr lang="en-US" cap="none" spc="-3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cap="none" dirty="0">
                <a:uFill>
                  <a:solidFill>
                    <a:srgbClr val="000000"/>
                  </a:solidFill>
                </a:uFill>
              </a:rPr>
              <a:t>Impacts</a:t>
            </a:r>
          </a:p>
          <a:p>
            <a:pPr marL="327660">
              <a:lnSpc>
                <a:spcPct val="100000"/>
              </a:lnSpc>
            </a:pPr>
            <a:endParaRPr lang="en-US" cap="none" dirty="0">
              <a:uFill>
                <a:solidFill>
                  <a:srgbClr val="000000"/>
                </a:solidFill>
              </a:uFill>
            </a:endParaRPr>
          </a:p>
          <a:p>
            <a:pPr marL="737870" lvl="1" indent="-153035">
              <a:lnSpc>
                <a:spcPct val="100000"/>
              </a:lnSpc>
              <a:spcBef>
                <a:spcPts val="575"/>
              </a:spcBef>
              <a:buSzPct val="95833"/>
              <a:buChar char="•"/>
              <a:tabLst>
                <a:tab pos="738505" algn="l"/>
              </a:tabLst>
            </a:pPr>
            <a:r>
              <a:rPr lang="en-US" sz="2000" cap="none" spc="-10" dirty="0">
                <a:latin typeface="Carlito"/>
                <a:cs typeface="Carlito"/>
              </a:rPr>
              <a:t>microbial </a:t>
            </a:r>
            <a:r>
              <a:rPr lang="en-US" sz="2000" cap="none" spc="-15" dirty="0">
                <a:latin typeface="Carlito"/>
                <a:cs typeface="Carlito"/>
              </a:rPr>
              <a:t>transformations </a:t>
            </a:r>
            <a:r>
              <a:rPr lang="en-US" sz="2000" cap="none" spc="-5" dirty="0">
                <a:latin typeface="Carlito"/>
                <a:cs typeface="Carlito"/>
              </a:rPr>
              <a:t>(typically </a:t>
            </a:r>
            <a:r>
              <a:rPr lang="en-US" sz="2000" cap="none" spc="-10" dirty="0">
                <a:latin typeface="Carlito"/>
                <a:cs typeface="Carlito"/>
              </a:rPr>
              <a:t>fermentations)</a:t>
            </a:r>
            <a:r>
              <a:rPr lang="en-US" sz="2000" cap="none" spc="-80" dirty="0">
                <a:latin typeface="Carlito"/>
                <a:cs typeface="Carlito"/>
              </a:rPr>
              <a:t> </a:t>
            </a:r>
            <a:r>
              <a:rPr lang="en-US" sz="2000" cap="none" dirty="0">
                <a:latin typeface="Carlito"/>
                <a:cs typeface="Carlito"/>
              </a:rPr>
              <a:t>yield</a:t>
            </a:r>
          </a:p>
          <a:p>
            <a:pPr marL="1015365" lvl="2" indent="-144145">
              <a:lnSpc>
                <a:spcPct val="100000"/>
              </a:lnSpc>
              <a:spcBef>
                <a:spcPts val="470"/>
              </a:spcBef>
              <a:buChar char="–"/>
              <a:tabLst>
                <a:tab pos="1016000" algn="l"/>
              </a:tabLst>
            </a:pPr>
            <a:r>
              <a:rPr lang="en-US" sz="2000" cap="none" spc="-10" dirty="0">
                <a:latin typeface="Carlito"/>
                <a:cs typeface="Carlito"/>
              </a:rPr>
              <a:t>many </a:t>
            </a:r>
            <a:r>
              <a:rPr lang="en-US" sz="2000" cap="none" spc="-5" dirty="0">
                <a:latin typeface="Carlito"/>
                <a:cs typeface="Carlito"/>
              </a:rPr>
              <a:t>dairy </a:t>
            </a:r>
            <a:r>
              <a:rPr lang="en-US" sz="2000" cap="none" spc="-10" dirty="0">
                <a:latin typeface="Carlito"/>
                <a:cs typeface="Carlito"/>
              </a:rPr>
              <a:t>products </a:t>
            </a:r>
            <a:r>
              <a:rPr lang="en-US" sz="2000" cap="none" spc="-5" dirty="0">
                <a:latin typeface="Carlito"/>
                <a:cs typeface="Carlito"/>
              </a:rPr>
              <a:t>depend on </a:t>
            </a:r>
            <a:r>
              <a:rPr lang="en-US" sz="2000" cap="none" dirty="0">
                <a:latin typeface="Carlito"/>
                <a:cs typeface="Carlito"/>
              </a:rPr>
              <a:t>the </a:t>
            </a:r>
            <a:r>
              <a:rPr lang="en-US" sz="2000" cap="none" spc="-5" dirty="0">
                <a:latin typeface="Carlito"/>
                <a:cs typeface="Carlito"/>
              </a:rPr>
              <a:t>activities of </a:t>
            </a:r>
            <a:r>
              <a:rPr lang="en-US" sz="2000" cap="none" spc="-10" dirty="0">
                <a:latin typeface="Carlito"/>
                <a:cs typeface="Carlito"/>
              </a:rPr>
              <a:t>microorganisms </a:t>
            </a:r>
            <a:r>
              <a:rPr lang="en-US" sz="2000" cap="none" dirty="0">
                <a:latin typeface="Carlito"/>
                <a:cs typeface="Carlito"/>
              </a:rPr>
              <a:t>(e.g., </a:t>
            </a:r>
            <a:r>
              <a:rPr lang="en-US" sz="2000" cap="none" spc="-5" dirty="0">
                <a:latin typeface="Carlito"/>
                <a:cs typeface="Carlito"/>
              </a:rPr>
              <a:t>cheeses,</a:t>
            </a:r>
            <a:r>
              <a:rPr lang="en-US" sz="2000" cap="none" spc="195" dirty="0">
                <a:latin typeface="Carlito"/>
                <a:cs typeface="Carlito"/>
              </a:rPr>
              <a:t> </a:t>
            </a:r>
            <a:r>
              <a:rPr lang="en-US" sz="2000" cap="none" spc="-5" dirty="0">
                <a:latin typeface="Carlito"/>
                <a:cs typeface="Carlito"/>
              </a:rPr>
              <a:t>yogurt)</a:t>
            </a:r>
            <a:endParaRPr lang="en-US" sz="2000" cap="none" dirty="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Carlito"/>
              <a:buChar char="–"/>
            </a:pPr>
            <a:endParaRPr lang="en-US" sz="2000" cap="none" dirty="0">
              <a:latin typeface="Carlito"/>
              <a:cs typeface="Carlito"/>
            </a:endParaRPr>
          </a:p>
          <a:p>
            <a:pPr marL="1015365" lvl="2" indent="-144145">
              <a:lnSpc>
                <a:spcPct val="100000"/>
              </a:lnSpc>
              <a:spcBef>
                <a:spcPts val="5"/>
              </a:spcBef>
              <a:buChar char="–"/>
              <a:tabLst>
                <a:tab pos="1016000" algn="l"/>
              </a:tabLst>
            </a:pPr>
            <a:r>
              <a:rPr lang="en-US" sz="2000" cap="none" spc="-10" dirty="0">
                <a:latin typeface="Carlito"/>
                <a:cs typeface="Carlito"/>
              </a:rPr>
              <a:t>many </a:t>
            </a:r>
            <a:r>
              <a:rPr lang="en-US" sz="2000" cap="none" spc="-15" dirty="0">
                <a:latin typeface="Carlito"/>
                <a:cs typeface="Carlito"/>
              </a:rPr>
              <a:t>baked </a:t>
            </a:r>
            <a:r>
              <a:rPr lang="en-US" sz="2000" cap="none" spc="-5" dirty="0">
                <a:latin typeface="Carlito"/>
                <a:cs typeface="Carlito"/>
              </a:rPr>
              <a:t>goods </a:t>
            </a:r>
            <a:r>
              <a:rPr lang="en-US" sz="2000" cap="none" spc="-10" dirty="0">
                <a:latin typeface="Carlito"/>
                <a:cs typeface="Carlito"/>
              </a:rPr>
              <a:t>rely </a:t>
            </a:r>
            <a:r>
              <a:rPr lang="en-US" sz="2000" cap="none" spc="-5" dirty="0">
                <a:latin typeface="Carlito"/>
                <a:cs typeface="Carlito"/>
              </a:rPr>
              <a:t>on </a:t>
            </a:r>
            <a:r>
              <a:rPr lang="en-US" sz="2000" cap="none" dirty="0">
                <a:latin typeface="Carlito"/>
                <a:cs typeface="Carlito"/>
              </a:rPr>
              <a:t>the </a:t>
            </a:r>
            <a:r>
              <a:rPr lang="en-US" sz="2000" cap="none" spc="-10" dirty="0">
                <a:latin typeface="Carlito"/>
                <a:cs typeface="Carlito"/>
              </a:rPr>
              <a:t>fermentation </a:t>
            </a:r>
            <a:r>
              <a:rPr lang="en-US" sz="2000" cap="none" spc="-5" dirty="0">
                <a:latin typeface="Carlito"/>
                <a:cs typeface="Carlito"/>
              </a:rPr>
              <a:t>activities of </a:t>
            </a:r>
            <a:r>
              <a:rPr lang="en-US" sz="2000" cap="none" spc="-10" dirty="0">
                <a:latin typeface="Carlito"/>
                <a:cs typeface="Carlito"/>
              </a:rPr>
              <a:t>yeast </a:t>
            </a:r>
            <a:r>
              <a:rPr lang="en-US" sz="2000" cap="none" spc="-5" dirty="0">
                <a:latin typeface="Carlito"/>
                <a:cs typeface="Carlito"/>
              </a:rPr>
              <a:t>which </a:t>
            </a:r>
            <a:r>
              <a:rPr lang="en-US" sz="2000" cap="none" spc="-15" dirty="0">
                <a:latin typeface="Carlito"/>
                <a:cs typeface="Carlito"/>
              </a:rPr>
              <a:t>generate </a:t>
            </a:r>
            <a:r>
              <a:rPr lang="en-US" sz="2000" cap="none" dirty="0">
                <a:latin typeface="Carlito"/>
                <a:cs typeface="Carlito"/>
              </a:rPr>
              <a:t>co2 </a:t>
            </a:r>
            <a:r>
              <a:rPr lang="en-US" sz="2000" cap="none" spc="-10" dirty="0">
                <a:latin typeface="Carlito"/>
                <a:cs typeface="Carlito"/>
              </a:rPr>
              <a:t>to raise</a:t>
            </a:r>
            <a:r>
              <a:rPr lang="en-US" sz="2000" cap="none" spc="275" dirty="0">
                <a:latin typeface="Carlito"/>
                <a:cs typeface="Carlito"/>
              </a:rPr>
              <a:t> </a:t>
            </a:r>
            <a:r>
              <a:rPr lang="en-US" sz="2000" cap="none" dirty="0">
                <a:latin typeface="Carlito"/>
                <a:cs typeface="Carlito"/>
              </a:rPr>
              <a:t>the</a:t>
            </a:r>
          </a:p>
          <a:p>
            <a:pPr marL="1015365">
              <a:lnSpc>
                <a:spcPct val="100000"/>
              </a:lnSpc>
            </a:pPr>
            <a:r>
              <a:rPr lang="en-US" sz="2000" b="0" cap="none" spc="-5" dirty="0">
                <a:solidFill>
                  <a:srgbClr val="000000"/>
                </a:solidFill>
                <a:latin typeface="Carlito"/>
                <a:cs typeface="Carlito"/>
              </a:rPr>
              <a:t>dough</a:t>
            </a:r>
            <a:r>
              <a:rPr lang="en-US" sz="2000" b="0" cap="none" spc="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en-US" sz="2000" b="0" cap="none" dirty="0">
                <a:solidFill>
                  <a:srgbClr val="000000"/>
                </a:solidFill>
                <a:latin typeface="Carlito"/>
                <a:cs typeface="Carlito"/>
              </a:rPr>
              <a:t>.</a:t>
            </a:r>
            <a:endParaRPr lang="en-US" sz="2000" cap="none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000" cap="none" dirty="0">
              <a:latin typeface="Carlito"/>
              <a:cs typeface="Carlito"/>
            </a:endParaRPr>
          </a:p>
          <a:p>
            <a:pPr marL="1015365" lvl="2" indent="-144145">
              <a:lnSpc>
                <a:spcPct val="100000"/>
              </a:lnSpc>
              <a:buChar char="–"/>
              <a:tabLst>
                <a:tab pos="1016000" algn="l"/>
              </a:tabLst>
            </a:pPr>
            <a:r>
              <a:rPr lang="en-US" sz="2000" cap="none" spc="-5" dirty="0">
                <a:latin typeface="Carlito"/>
                <a:cs typeface="Carlito"/>
              </a:rPr>
              <a:t>other </a:t>
            </a:r>
            <a:r>
              <a:rPr lang="en-US" sz="2000" cap="none" spc="-15" dirty="0">
                <a:latin typeface="Carlito"/>
                <a:cs typeface="Carlito"/>
              </a:rPr>
              <a:t>food </a:t>
            </a:r>
            <a:r>
              <a:rPr lang="en-US" sz="2000" cap="none" spc="-10" dirty="0">
                <a:latin typeface="Carlito"/>
                <a:cs typeface="Carlito"/>
              </a:rPr>
              <a:t>products </a:t>
            </a:r>
            <a:r>
              <a:rPr lang="en-US" sz="2000" cap="none" dirty="0">
                <a:latin typeface="Carlito"/>
                <a:cs typeface="Carlito"/>
              </a:rPr>
              <a:t>(e.g., </a:t>
            </a:r>
            <a:r>
              <a:rPr lang="en-US" sz="2000" cap="none" spc="-5" dirty="0">
                <a:latin typeface="Carlito"/>
                <a:cs typeface="Carlito"/>
              </a:rPr>
              <a:t>sauerkraut, pickles, leavened breads,</a:t>
            </a:r>
            <a:r>
              <a:rPr lang="en-US" sz="2000" cap="none" spc="60" dirty="0">
                <a:latin typeface="Carlito"/>
                <a:cs typeface="Carlito"/>
              </a:rPr>
              <a:t> </a:t>
            </a:r>
            <a:r>
              <a:rPr lang="en-US" sz="2000" cap="none" spc="-5" dirty="0">
                <a:latin typeface="Carlito"/>
                <a:cs typeface="Carlito"/>
              </a:rPr>
              <a:t>vinegar)</a:t>
            </a:r>
            <a:endParaRPr lang="en-US" sz="2000" cap="none" dirty="0">
              <a:latin typeface="Carlito"/>
              <a:cs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D7211-1D67-1DC6-29EB-72BBF5B820B0}"/>
              </a:ext>
            </a:extLst>
          </p:cNvPr>
          <p:cNvSpPr txBox="1"/>
          <p:nvPr/>
        </p:nvSpPr>
        <p:spPr>
          <a:xfrm>
            <a:off x="3352800" y="43963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655">
              <a:lnSpc>
                <a:spcPct val="100000"/>
              </a:lnSpc>
            </a:pPr>
            <a:r>
              <a:rPr lang="en-US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sz="2400"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en-US" sz="2400"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8425">
              <a:lnSpc>
                <a:spcPct val="100000"/>
              </a:lnSpc>
            </a:pPr>
            <a:r>
              <a:rPr lang="en-US" sz="24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26" y="217665"/>
            <a:ext cx="6205347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1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z="2000" spc="-2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-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65" dirty="0"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sz="2000"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000" spc="-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65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335">
              <a:lnSpc>
                <a:spcPct val="100000"/>
              </a:lnSpc>
              <a:spcBef>
                <a:spcPts val="20"/>
              </a:spcBef>
            </a:pPr>
            <a:r>
              <a:rPr sz="2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sz="20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(NEGATIVE</a:t>
            </a:r>
            <a:r>
              <a:rPr sz="20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5011" y="4056888"/>
            <a:ext cx="2720340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9519" y="1891283"/>
            <a:ext cx="2289048" cy="1709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20" y="4034028"/>
            <a:ext cx="3096768" cy="2063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8004" y="1802892"/>
            <a:ext cx="2749296" cy="1831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518403" y="2321051"/>
            <a:ext cx="1531620" cy="847725"/>
            <a:chOff x="5518403" y="2321051"/>
            <a:chExt cx="1531620" cy="847725"/>
          </a:xfrm>
        </p:grpSpPr>
        <p:sp>
          <p:nvSpPr>
            <p:cNvPr id="9" name="object 9"/>
            <p:cNvSpPr/>
            <p:nvPr/>
          </p:nvSpPr>
          <p:spPr>
            <a:xfrm>
              <a:off x="5526023" y="2328671"/>
              <a:ext cx="1516380" cy="832485"/>
            </a:xfrm>
            <a:custGeom>
              <a:avLst/>
              <a:gdLst/>
              <a:ahLst/>
              <a:cxnLst/>
              <a:rect l="l" t="t" r="r" b="b"/>
              <a:pathLst>
                <a:path w="1516379" h="832485">
                  <a:moveTo>
                    <a:pt x="1100327" y="0"/>
                  </a:moveTo>
                  <a:lnTo>
                    <a:pt x="1100327" y="208025"/>
                  </a:lnTo>
                  <a:lnTo>
                    <a:pt x="0" y="208025"/>
                  </a:lnTo>
                  <a:lnTo>
                    <a:pt x="0" y="624077"/>
                  </a:lnTo>
                  <a:lnTo>
                    <a:pt x="1100327" y="624077"/>
                  </a:lnTo>
                  <a:lnTo>
                    <a:pt x="1100327" y="832103"/>
                  </a:lnTo>
                  <a:lnTo>
                    <a:pt x="1516379" y="416051"/>
                  </a:lnTo>
                  <a:lnTo>
                    <a:pt x="1100327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6023" y="2328671"/>
              <a:ext cx="1516380" cy="832485"/>
            </a:xfrm>
            <a:custGeom>
              <a:avLst/>
              <a:gdLst/>
              <a:ahLst/>
              <a:cxnLst/>
              <a:rect l="l" t="t" r="r" b="b"/>
              <a:pathLst>
                <a:path w="1516379" h="832485">
                  <a:moveTo>
                    <a:pt x="0" y="208025"/>
                  </a:moveTo>
                  <a:lnTo>
                    <a:pt x="1100327" y="208025"/>
                  </a:lnTo>
                  <a:lnTo>
                    <a:pt x="1100327" y="0"/>
                  </a:lnTo>
                  <a:lnTo>
                    <a:pt x="1516379" y="416051"/>
                  </a:lnTo>
                  <a:lnTo>
                    <a:pt x="1100327" y="832103"/>
                  </a:lnTo>
                  <a:lnTo>
                    <a:pt x="1100327" y="624077"/>
                  </a:lnTo>
                  <a:lnTo>
                    <a:pt x="0" y="624077"/>
                  </a:lnTo>
                  <a:lnTo>
                    <a:pt x="0" y="20802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10503" y="2571114"/>
            <a:ext cx="741680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1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ELECTRON  </a:t>
            </a:r>
            <a:r>
              <a:rPr sz="1000" b="1" spc="-5" dirty="0">
                <a:solidFill>
                  <a:srgbClr val="FFFFFF"/>
                </a:solidFill>
                <a:latin typeface="Carlito"/>
                <a:cs typeface="Carlito"/>
              </a:rPr>
              <a:t>MI</a:t>
            </a:r>
            <a:r>
              <a:rPr sz="10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ROS</a:t>
            </a:r>
            <a:r>
              <a:rPr sz="10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OPE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48884" y="4632959"/>
            <a:ext cx="1530350" cy="847725"/>
            <a:chOff x="5548884" y="4632959"/>
            <a:chExt cx="1530350" cy="847725"/>
          </a:xfrm>
        </p:grpSpPr>
        <p:sp>
          <p:nvSpPr>
            <p:cNvPr id="13" name="object 13"/>
            <p:cNvSpPr/>
            <p:nvPr/>
          </p:nvSpPr>
          <p:spPr>
            <a:xfrm>
              <a:off x="5556504" y="4640579"/>
              <a:ext cx="1515110" cy="832485"/>
            </a:xfrm>
            <a:custGeom>
              <a:avLst/>
              <a:gdLst/>
              <a:ahLst/>
              <a:cxnLst/>
              <a:rect l="l" t="t" r="r" b="b"/>
              <a:pathLst>
                <a:path w="1515109" h="832485">
                  <a:moveTo>
                    <a:pt x="1098803" y="0"/>
                  </a:moveTo>
                  <a:lnTo>
                    <a:pt x="1098803" y="208026"/>
                  </a:lnTo>
                  <a:lnTo>
                    <a:pt x="0" y="208026"/>
                  </a:lnTo>
                  <a:lnTo>
                    <a:pt x="0" y="624078"/>
                  </a:lnTo>
                  <a:lnTo>
                    <a:pt x="1098803" y="624078"/>
                  </a:lnTo>
                  <a:lnTo>
                    <a:pt x="1098803" y="832104"/>
                  </a:lnTo>
                  <a:lnTo>
                    <a:pt x="1514855" y="416052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6504" y="4640579"/>
              <a:ext cx="1515110" cy="832485"/>
            </a:xfrm>
            <a:custGeom>
              <a:avLst/>
              <a:gdLst/>
              <a:ahLst/>
              <a:cxnLst/>
              <a:rect l="l" t="t" r="r" b="b"/>
              <a:pathLst>
                <a:path w="1515109" h="832485">
                  <a:moveTo>
                    <a:pt x="0" y="208026"/>
                  </a:moveTo>
                  <a:lnTo>
                    <a:pt x="1098803" y="208026"/>
                  </a:lnTo>
                  <a:lnTo>
                    <a:pt x="1098803" y="0"/>
                  </a:lnTo>
                  <a:lnTo>
                    <a:pt x="1514855" y="416052"/>
                  </a:lnTo>
                  <a:lnTo>
                    <a:pt x="1098803" y="832104"/>
                  </a:lnTo>
                  <a:lnTo>
                    <a:pt x="1098803" y="624078"/>
                  </a:lnTo>
                  <a:lnTo>
                    <a:pt x="0" y="624078"/>
                  </a:lnTo>
                  <a:lnTo>
                    <a:pt x="0" y="208026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40095" y="4883023"/>
            <a:ext cx="741680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9390">
              <a:lnSpc>
                <a:spcPct val="101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LIGHT  </a:t>
            </a:r>
            <a:r>
              <a:rPr sz="1000" b="1" spc="-5" dirty="0">
                <a:solidFill>
                  <a:srgbClr val="FFFFFF"/>
                </a:solidFill>
                <a:latin typeface="Carlito"/>
                <a:cs typeface="Carlito"/>
              </a:rPr>
              <a:t>MI</a:t>
            </a:r>
            <a:r>
              <a:rPr sz="10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ROS</a:t>
            </a:r>
            <a:r>
              <a:rPr sz="10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000" b="1" dirty="0">
                <a:solidFill>
                  <a:srgbClr val="FFFFFF"/>
                </a:solidFill>
                <a:latin typeface="Carlito"/>
                <a:cs typeface="Carlito"/>
              </a:rPr>
              <a:t>OPE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3281" y="2344927"/>
            <a:ext cx="1497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latin typeface="Carlito"/>
                <a:cs typeface="Carlito"/>
              </a:rPr>
              <a:t>Penicillium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sp</a:t>
            </a:r>
            <a:r>
              <a:rPr sz="180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1673" y="4863794"/>
            <a:ext cx="13227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rlito"/>
                <a:cs typeface="Carlito"/>
              </a:rPr>
              <a:t>Rhizopus</a:t>
            </a:r>
            <a:r>
              <a:rPr sz="2000" b="1" i="1" spc="-10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sp</a:t>
            </a:r>
            <a:r>
              <a:rPr sz="200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54218"/>
            <a:ext cx="567563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Impact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Microorganisms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on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Humans</a:t>
            </a:r>
            <a:endParaRPr sz="2000">
              <a:latin typeface="Trebuchet MS"/>
              <a:cs typeface="Trebuchet MS"/>
            </a:endParaRPr>
          </a:p>
          <a:p>
            <a:pPr marL="179705">
              <a:lnSpc>
                <a:spcPct val="100000"/>
              </a:lnSpc>
              <a:spcBef>
                <a:spcPts val="20"/>
              </a:spcBef>
            </a:pPr>
            <a:r>
              <a:rPr sz="2000" b="1" spc="-10" dirty="0">
                <a:latin typeface="Carlito"/>
                <a:cs typeface="Carlito"/>
              </a:rPr>
              <a:t>Microorganisms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food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(POSITIVE</a:t>
            </a:r>
            <a:r>
              <a:rPr sz="20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rlito"/>
                <a:cs typeface="Carlito"/>
              </a:rPr>
              <a:t>IMPACT)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9572" y="1821179"/>
            <a:ext cx="8432800" cy="1965960"/>
            <a:chOff x="1909572" y="1821179"/>
            <a:chExt cx="8432800" cy="1965960"/>
          </a:xfrm>
        </p:grpSpPr>
        <p:sp>
          <p:nvSpPr>
            <p:cNvPr id="5" name="object 5"/>
            <p:cNvSpPr/>
            <p:nvPr/>
          </p:nvSpPr>
          <p:spPr>
            <a:xfrm>
              <a:off x="7760207" y="1844039"/>
              <a:ext cx="2581655" cy="1935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9572" y="1854707"/>
              <a:ext cx="2575560" cy="1932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7323" y="1821179"/>
              <a:ext cx="3255264" cy="1961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81500" y="3947159"/>
            <a:ext cx="3429000" cy="2225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89875" y="4082922"/>
            <a:ext cx="325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rlito"/>
                <a:cs typeface="Carlito"/>
              </a:rPr>
              <a:t>Saccharomyces</a:t>
            </a:r>
            <a:r>
              <a:rPr sz="2400" b="1" i="1" spc="-95" dirty="0">
                <a:latin typeface="Carlito"/>
                <a:cs typeface="Carlito"/>
              </a:rPr>
              <a:t> </a:t>
            </a:r>
            <a:r>
              <a:rPr sz="2400" b="1" i="1" spc="-10" dirty="0">
                <a:latin typeface="Carlito"/>
                <a:cs typeface="Carlito"/>
              </a:rPr>
              <a:t>cerevisiae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2991" y="1613916"/>
            <a:ext cx="2243328" cy="2243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0" y="111618"/>
            <a:ext cx="6205461" cy="60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000" spc="-110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lang="en-US" sz="2000" spc="-2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000" spc="-100" dirty="0">
                <a:solidFill>
                  <a:srgbClr val="C00000"/>
                </a:solidFill>
                <a:latin typeface="Trebuchet MS"/>
                <a:cs typeface="Trebuchet MS"/>
              </a:rPr>
              <a:t>Impact</a:t>
            </a:r>
            <a:r>
              <a:rPr lang="en-US" sz="2000" spc="-2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000" spc="-80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lang="en-US" sz="2000" spc="-1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000" spc="-65" dirty="0">
                <a:solidFill>
                  <a:srgbClr val="C00000"/>
                </a:solidFill>
                <a:latin typeface="Trebuchet MS"/>
                <a:cs typeface="Trebuchet MS"/>
              </a:rPr>
              <a:t>Microorganisms</a:t>
            </a:r>
            <a:r>
              <a:rPr lang="en-US" sz="2000" spc="-20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000" spc="-30" dirty="0">
                <a:solidFill>
                  <a:srgbClr val="C00000"/>
                </a:solidFill>
                <a:latin typeface="Trebuchet MS"/>
                <a:cs typeface="Trebuchet MS"/>
              </a:rPr>
              <a:t>On</a:t>
            </a:r>
            <a:r>
              <a:rPr lang="en-US" sz="2000" spc="-2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000" spc="-65" dirty="0">
                <a:solidFill>
                  <a:srgbClr val="C00000"/>
                </a:solidFill>
                <a:latin typeface="Trebuchet MS"/>
                <a:cs typeface="Trebuchet MS"/>
              </a:rPr>
              <a:t>Humans</a:t>
            </a:r>
            <a:endParaRPr lang="en-US" sz="20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79705" algn="ctr">
              <a:lnSpc>
                <a:spcPct val="100000"/>
              </a:lnSpc>
              <a:spcBef>
                <a:spcPts val="20"/>
              </a:spcBef>
            </a:pPr>
            <a:r>
              <a:rPr lang="en-US" sz="1800" b="1" spc="-10" dirty="0">
                <a:solidFill>
                  <a:srgbClr val="C00000"/>
                </a:solidFill>
                <a:latin typeface="Carlito"/>
                <a:cs typeface="Carlito"/>
              </a:rPr>
              <a:t>Microorganisms </a:t>
            </a:r>
            <a:r>
              <a:rPr lang="en-US" sz="1800" b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lang="en-US" sz="1800" b="1" spc="-10" dirty="0">
                <a:solidFill>
                  <a:srgbClr val="C00000"/>
                </a:solidFill>
                <a:latin typeface="Carlito"/>
                <a:cs typeface="Carlito"/>
              </a:rPr>
              <a:t>Food </a:t>
            </a:r>
            <a:r>
              <a:rPr lang="en-US" sz="1800" b="1" dirty="0">
                <a:solidFill>
                  <a:srgbClr val="C00000"/>
                </a:solidFill>
                <a:latin typeface="Carlito"/>
                <a:cs typeface="Carlito"/>
              </a:rPr>
              <a:t>(POSITIVE</a:t>
            </a:r>
            <a:r>
              <a:rPr lang="en-US" sz="18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1800" b="1" spc="-25" dirty="0">
                <a:solidFill>
                  <a:srgbClr val="C00000"/>
                </a:solidFill>
                <a:latin typeface="Carlito"/>
                <a:cs typeface="Carlito"/>
              </a:rPr>
              <a:t>IMPACT)</a:t>
            </a:r>
            <a:endParaRPr lang="en-US" sz="1800" dirty="0">
              <a:solidFill>
                <a:srgbClr val="C0000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992" y="4082796"/>
            <a:ext cx="2945892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4556" y="4341876"/>
            <a:ext cx="3137916" cy="1953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6986" y="2748534"/>
            <a:ext cx="536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rlito"/>
                <a:cs typeface="Carlito"/>
              </a:rPr>
              <a:t>Lactobacillus </a:t>
            </a:r>
            <a:r>
              <a:rPr sz="2400" b="1" i="1" spc="-5" dirty="0">
                <a:latin typeface="Carlito"/>
                <a:cs typeface="Carlito"/>
              </a:rPr>
              <a:t>delbrueckii </a:t>
            </a:r>
            <a:r>
              <a:rPr sz="2400" b="1" spc="-5" dirty="0">
                <a:latin typeface="Carlito"/>
                <a:cs typeface="Carlito"/>
              </a:rPr>
              <a:t>subsp.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i="1" spc="-5" dirty="0">
                <a:latin typeface="Carlito"/>
                <a:cs typeface="Carlito"/>
              </a:rPr>
              <a:t>bulgaricus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28600"/>
            <a:ext cx="66243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cap="none" spc="-150" dirty="0">
                <a:solidFill>
                  <a:srgbClr val="C00000"/>
                </a:solidFill>
              </a:rPr>
              <a:t>The</a:t>
            </a:r>
            <a:r>
              <a:rPr lang="en-US" sz="2000" cap="none" spc="-229" dirty="0">
                <a:solidFill>
                  <a:srgbClr val="C00000"/>
                </a:solidFill>
              </a:rPr>
              <a:t> </a:t>
            </a:r>
            <a:r>
              <a:rPr lang="en-US" sz="2000" cap="none" spc="-140" dirty="0">
                <a:solidFill>
                  <a:srgbClr val="C00000"/>
                </a:solidFill>
              </a:rPr>
              <a:t>Impact</a:t>
            </a:r>
            <a:r>
              <a:rPr lang="en-US" sz="2000" cap="none" spc="-240" dirty="0">
                <a:solidFill>
                  <a:srgbClr val="C00000"/>
                </a:solidFill>
              </a:rPr>
              <a:t> </a:t>
            </a:r>
            <a:r>
              <a:rPr lang="en-US" sz="2000" cap="none" spc="-110" dirty="0">
                <a:solidFill>
                  <a:srgbClr val="C00000"/>
                </a:solidFill>
              </a:rPr>
              <a:t>Of</a:t>
            </a:r>
            <a:r>
              <a:rPr lang="en-US" sz="2000" cap="none" spc="-235" dirty="0">
                <a:solidFill>
                  <a:srgbClr val="C00000"/>
                </a:solidFill>
              </a:rPr>
              <a:t> </a:t>
            </a:r>
            <a:r>
              <a:rPr lang="en-US" sz="2000" cap="none" spc="-95" dirty="0">
                <a:solidFill>
                  <a:srgbClr val="C00000"/>
                </a:solidFill>
              </a:rPr>
              <a:t>Microorganisms</a:t>
            </a:r>
            <a:r>
              <a:rPr lang="en-US" sz="2000" cap="none" spc="-240" dirty="0">
                <a:solidFill>
                  <a:srgbClr val="C00000"/>
                </a:solidFill>
              </a:rPr>
              <a:t> </a:t>
            </a:r>
            <a:r>
              <a:rPr lang="en-US" sz="2000" cap="none" spc="-55" dirty="0">
                <a:solidFill>
                  <a:srgbClr val="C00000"/>
                </a:solidFill>
              </a:rPr>
              <a:t>On</a:t>
            </a:r>
            <a:r>
              <a:rPr lang="en-US" sz="2000" cap="none" spc="-235" dirty="0">
                <a:solidFill>
                  <a:srgbClr val="C00000"/>
                </a:solidFill>
              </a:rPr>
              <a:t> </a:t>
            </a:r>
            <a:r>
              <a:rPr lang="en-US" sz="2000" cap="none" spc="-100" dirty="0">
                <a:solidFill>
                  <a:srgbClr val="C00000"/>
                </a:solidFill>
              </a:rPr>
              <a:t>Humans</a:t>
            </a:r>
            <a:br>
              <a:rPr lang="en-US" sz="2000" cap="none" spc="-100" dirty="0">
                <a:solidFill>
                  <a:srgbClr val="C00000"/>
                </a:solidFill>
              </a:rPr>
            </a:br>
            <a:r>
              <a:rPr lang="en-US" sz="2000" b="1" cap="none" spc="-10" dirty="0">
                <a:solidFill>
                  <a:srgbClr val="C00000"/>
                </a:solidFill>
                <a:latin typeface="Carlito"/>
                <a:cs typeface="Carlito"/>
              </a:rPr>
              <a:t>Microorganisms, </a:t>
            </a:r>
            <a:r>
              <a:rPr lang="en-US" sz="2000" b="1" cap="none" spc="-25" dirty="0">
                <a:solidFill>
                  <a:srgbClr val="C00000"/>
                </a:solidFill>
                <a:latin typeface="Carlito"/>
                <a:cs typeface="Carlito"/>
              </a:rPr>
              <a:t>Energy, </a:t>
            </a:r>
            <a:r>
              <a:rPr lang="en-US" sz="2000" b="1" cap="none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lang="en-US" sz="2000" b="1" cap="none" spc="-5" dirty="0">
                <a:solidFill>
                  <a:srgbClr val="C00000"/>
                </a:solidFill>
                <a:latin typeface="Carlito"/>
                <a:cs typeface="Carlito"/>
              </a:rPr>
              <a:t>The</a:t>
            </a:r>
            <a:r>
              <a:rPr lang="en-US" sz="2000" b="1" cap="none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2000" b="1" cap="none" spc="-10" dirty="0">
                <a:solidFill>
                  <a:srgbClr val="C00000"/>
                </a:solidFill>
                <a:latin typeface="Carlito"/>
                <a:cs typeface="Carlito"/>
              </a:rPr>
              <a:t>Environment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828800"/>
            <a:ext cx="11201400" cy="43009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indent="-34353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64262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role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microbes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biofuels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884" marR="177800" indent="-178435">
              <a:lnSpc>
                <a:spcPct val="150100"/>
              </a:lnSpc>
              <a:spcBef>
                <a:spcPts val="475"/>
              </a:spcBef>
              <a:buFont typeface="Carlito"/>
              <a:buChar char="–"/>
              <a:tabLst>
                <a:tab pos="534035" algn="l"/>
              </a:tabLst>
            </a:pPr>
            <a:r>
              <a:rPr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u="sng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400" b="1" u="sng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ethane</a:t>
            </a:r>
            <a:r>
              <a:rPr lang="en-US" sz="2400" b="1" u="sng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b="1" u="sng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b="1" u="sng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gas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of anaerobic degradation of </a:t>
            </a:r>
            <a:r>
              <a:rPr sz="2400" b="1" u="sng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 </a:t>
            </a:r>
            <a:r>
              <a:rPr sz="2400" b="1" u="sng" spc="-1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methanogenic</a:t>
            </a:r>
            <a:r>
              <a:rPr sz="2400" b="1" u="sng" spc="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bacteria.</a:t>
            </a:r>
            <a:endParaRPr sz="2400" b="1" u="sng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234950">
              <a:lnSpc>
                <a:spcPct val="100000"/>
              </a:lnSpc>
              <a:spcBef>
                <a:spcPts val="1680"/>
              </a:spcBef>
              <a:buFont typeface="Carlito"/>
              <a:buChar char="–"/>
              <a:tabLst>
                <a:tab pos="534035" algn="l"/>
              </a:tabLst>
            </a:pPr>
            <a:r>
              <a:rPr lang="en-US" sz="24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thanol</a:t>
            </a:r>
            <a:r>
              <a:rPr lang="en-US" sz="2400" b="1" spc="-5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5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5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by </a:t>
            </a:r>
            <a:r>
              <a:rPr sz="2400" b="1" spc="-1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microbial fermentation </a:t>
            </a:r>
            <a:r>
              <a:rPr sz="2400" b="1" spc="-5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sz="2400" b="1" spc="-5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5745" marR="5080" indent="-233679">
              <a:lnSpc>
                <a:spcPct val="150000"/>
              </a:lnSpc>
              <a:buClr>
                <a:srgbClr val="0C5F80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Industrial microbiology: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Growing microorganisms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scales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to make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products  of low commercial value. 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antibiotics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various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chemicals (such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 citric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acid).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100" y="2057400"/>
            <a:ext cx="10591800" cy="28039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96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95000"/>
              <a:buFont typeface="Wingdings"/>
              <a:buChar char=""/>
              <a:tabLst>
                <a:tab pos="240665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role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microbes </a:t>
            </a:r>
            <a:r>
              <a:rPr sz="2400" dirty="0">
                <a:latin typeface="Carlito"/>
                <a:cs typeface="Carlito"/>
              </a:rPr>
              <a:t>in cleaning </a:t>
            </a:r>
            <a:r>
              <a:rPr sz="2400" spc="-5" dirty="0">
                <a:latin typeface="Carlito"/>
                <a:cs typeface="Carlito"/>
              </a:rPr>
              <a:t>up </a:t>
            </a:r>
            <a:r>
              <a:rPr sz="2400" spc="-10" dirty="0">
                <a:latin typeface="Carlito"/>
                <a:cs typeface="Carlito"/>
              </a:rPr>
              <a:t>pollutants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(</a:t>
            </a:r>
            <a:r>
              <a:rPr sz="2400" b="1" i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bioremediation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sng" dirty="0">
                <a:solidFill>
                  <a:srgbClr val="C00000"/>
                </a:solidFill>
                <a:latin typeface="Carlito"/>
                <a:cs typeface="Carlito"/>
              </a:rPr>
              <a:t>-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There are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2</a:t>
            </a:r>
            <a:r>
              <a:rPr sz="2400" b="1" u="sng" spc="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ways:</a:t>
            </a:r>
            <a:endParaRPr sz="2400" b="1" u="sng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236220" indent="-194310">
              <a:lnSpc>
                <a:spcPct val="100000"/>
              </a:lnSpc>
              <a:spcBef>
                <a:spcPts val="1595"/>
              </a:spcBef>
              <a:buClr>
                <a:srgbClr val="D24717"/>
              </a:buClr>
              <a:buChar char="◦"/>
              <a:tabLst>
                <a:tab pos="236854" algn="l"/>
              </a:tabLst>
            </a:pPr>
            <a:r>
              <a:rPr sz="2400" b="1" spc="-10" dirty="0">
                <a:latin typeface="Carlito"/>
                <a:cs typeface="Carlito"/>
              </a:rPr>
              <a:t>By </a:t>
            </a:r>
            <a:r>
              <a:rPr sz="2400" b="1" spc="-5" dirty="0">
                <a:latin typeface="Carlito"/>
                <a:cs typeface="Carlito"/>
              </a:rPr>
              <a:t>introducing specific </a:t>
            </a:r>
            <a:r>
              <a:rPr sz="2400" b="1" spc="-10" dirty="0">
                <a:latin typeface="Carlito"/>
                <a:cs typeface="Carlito"/>
              </a:rPr>
              <a:t>microorganisms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dirty="0">
                <a:latin typeface="Carlito"/>
                <a:cs typeface="Carlito"/>
              </a:rPr>
              <a:t>a </a:t>
            </a:r>
            <a:r>
              <a:rPr sz="2400" b="1" spc="-5" dirty="0">
                <a:latin typeface="Carlito"/>
                <a:cs typeface="Carlito"/>
              </a:rPr>
              <a:t>polluted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environment</a:t>
            </a:r>
            <a:endParaRPr sz="2400" b="1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Carlito"/>
              <a:buChar char="◦"/>
            </a:pPr>
            <a:endParaRPr sz="2400" dirty="0">
              <a:latin typeface="Carlito"/>
              <a:cs typeface="Carlito"/>
            </a:endParaRPr>
          </a:p>
          <a:p>
            <a:pPr marL="236220" indent="-194310">
              <a:lnSpc>
                <a:spcPct val="100000"/>
              </a:lnSpc>
              <a:buClr>
                <a:srgbClr val="D24717"/>
              </a:buClr>
              <a:buChar char="◦"/>
              <a:tabLst>
                <a:tab pos="236854" algn="l"/>
              </a:tabLst>
            </a:pPr>
            <a:r>
              <a:rPr sz="2400" spc="-15" dirty="0">
                <a:latin typeface="Carlito"/>
                <a:cs typeface="Carlito"/>
              </a:rPr>
              <a:t>By </a:t>
            </a:r>
            <a:r>
              <a:rPr sz="2400" b="1" dirty="0">
                <a:latin typeface="Carlito"/>
                <a:cs typeface="Carlito"/>
              </a:rPr>
              <a:t>adding </a:t>
            </a:r>
            <a:r>
              <a:rPr sz="2400" b="1" spc="-5" dirty="0">
                <a:latin typeface="Carlito"/>
                <a:cs typeface="Carlito"/>
              </a:rPr>
              <a:t>nutrients that </a:t>
            </a:r>
            <a:r>
              <a:rPr sz="2400" b="1" spc="-10" dirty="0">
                <a:latin typeface="Carlito"/>
                <a:cs typeface="Carlito"/>
              </a:rPr>
              <a:t>stimulate preexisting microorganisms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spc="-10" dirty="0">
                <a:latin typeface="Carlito"/>
                <a:cs typeface="Carlito"/>
              </a:rPr>
              <a:t>degrade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19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pollutants.</a:t>
            </a:r>
            <a:endParaRPr sz="2400" b="1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282497"/>
            <a:ext cx="63246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marR="5080" indent="-515620">
              <a:lnSpc>
                <a:spcPts val="2590"/>
              </a:lnSpc>
              <a:spcBef>
                <a:spcPts val="425"/>
              </a:spcBef>
            </a:pPr>
            <a:r>
              <a:rPr lang="en-US" b="1" cap="none" spc="-18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</a:t>
            </a:r>
            <a:r>
              <a:rPr lang="en-US" b="1" cap="none" spc="-13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b="1" cap="none" spc="-1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lang="en-US" b="1" cap="none" spc="-8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b="1" cap="none" spc="-1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 </a:t>
            </a:r>
            <a:r>
              <a:rPr lang="en-US" b="1" cap="none" spc="-1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Microorganisms,</a:t>
            </a:r>
            <a:r>
              <a:rPr lang="en-US" b="1" cap="none" spc="-33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spc="-22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Energy,</a:t>
            </a:r>
            <a:r>
              <a:rPr lang="en-US" b="1" cap="none" spc="-3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spc="-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1" cap="none" spc="-3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spc="-15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1" cap="none" spc="-3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spc="-17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927" y="1832060"/>
            <a:ext cx="3749675" cy="43726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550" spc="5" dirty="0">
                <a:solidFill>
                  <a:srgbClr val="BEBEBE"/>
                </a:solidFill>
                <a:latin typeface="Carlito"/>
                <a:cs typeface="Carlito"/>
              </a:rPr>
              <a:t>1.1 </a:t>
            </a:r>
            <a:r>
              <a:rPr sz="1550" dirty="0">
                <a:solidFill>
                  <a:srgbClr val="BEBEBE"/>
                </a:solidFill>
                <a:latin typeface="Carlito"/>
                <a:cs typeface="Carlito"/>
              </a:rPr>
              <a:t>Microbiology </a:t>
            </a:r>
            <a:r>
              <a:rPr sz="1550" spc="10" dirty="0">
                <a:solidFill>
                  <a:srgbClr val="BEBEBE"/>
                </a:solidFill>
                <a:latin typeface="Carlito"/>
                <a:cs typeface="Carlito"/>
              </a:rPr>
              <a:t>and</a:t>
            </a:r>
            <a:r>
              <a:rPr sz="155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BEBEBE"/>
                </a:solidFill>
                <a:latin typeface="Carlito"/>
                <a:cs typeface="Carlito"/>
              </a:rPr>
              <a:t>Microorganisms</a:t>
            </a:r>
            <a:endParaRPr sz="15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10" dirty="0">
                <a:solidFill>
                  <a:srgbClr val="BEBEBE"/>
                </a:solidFill>
                <a:latin typeface="Carlito"/>
                <a:cs typeface="Carlito"/>
              </a:rPr>
              <a:t>The importance of</a:t>
            </a:r>
            <a:r>
              <a:rPr sz="1350" spc="-9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microorganisms</a:t>
            </a:r>
            <a:endParaRPr sz="13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50" spc="5" dirty="0">
                <a:solidFill>
                  <a:srgbClr val="BEBEBE"/>
                </a:solidFill>
                <a:latin typeface="Carlito"/>
                <a:cs typeface="Carlito"/>
              </a:rPr>
              <a:t>1.2 </a:t>
            </a:r>
            <a:r>
              <a:rPr sz="1550" dirty="0">
                <a:solidFill>
                  <a:srgbClr val="BEBEBE"/>
                </a:solidFill>
                <a:latin typeface="Carlito"/>
                <a:cs typeface="Carlito"/>
              </a:rPr>
              <a:t>Microbial</a:t>
            </a:r>
            <a:r>
              <a:rPr sz="1550" spc="-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BEBEBE"/>
                </a:solidFill>
                <a:latin typeface="Carlito"/>
                <a:cs typeface="Carlito"/>
              </a:rPr>
              <a:t>Cells</a:t>
            </a:r>
            <a:endParaRPr sz="15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Cell </a:t>
            </a:r>
            <a:r>
              <a:rPr sz="1350" spc="10" dirty="0">
                <a:solidFill>
                  <a:srgbClr val="BEBEBE"/>
                </a:solidFill>
                <a:latin typeface="Carlito"/>
                <a:cs typeface="Carlito"/>
              </a:rPr>
              <a:t>chemistry and </a:t>
            </a:r>
            <a:r>
              <a:rPr sz="1350" spc="-10" dirty="0">
                <a:solidFill>
                  <a:srgbClr val="BEBEBE"/>
                </a:solidFill>
                <a:latin typeface="Carlito"/>
                <a:cs typeface="Carlito"/>
              </a:rPr>
              <a:t>key</a:t>
            </a:r>
            <a:r>
              <a:rPr sz="1350" spc="-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structure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6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Characteristics </a:t>
            </a:r>
            <a:r>
              <a:rPr sz="1350" spc="10" dirty="0">
                <a:solidFill>
                  <a:srgbClr val="BEBEBE"/>
                </a:solidFill>
                <a:latin typeface="Carlito"/>
                <a:cs typeface="Carlito"/>
              </a:rPr>
              <a:t>of </a:t>
            </a: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living</a:t>
            </a:r>
            <a:r>
              <a:rPr sz="1350" spc="-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systems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59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Cell functions: coding </a:t>
            </a:r>
            <a:r>
              <a:rPr sz="1350" spc="10" dirty="0">
                <a:solidFill>
                  <a:srgbClr val="BEBEBE"/>
                </a:solidFill>
                <a:latin typeface="Carlito"/>
                <a:cs typeface="Carlito"/>
              </a:rPr>
              <a:t>and</a:t>
            </a:r>
            <a:r>
              <a:rPr sz="1350" spc="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BEBEBE"/>
                </a:solidFill>
                <a:latin typeface="Carlito"/>
                <a:cs typeface="Carlito"/>
              </a:rPr>
              <a:t>metabolism.</a:t>
            </a:r>
            <a:endParaRPr sz="13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1.3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Their</a:t>
            </a:r>
            <a:r>
              <a:rPr sz="155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Environments</a:t>
            </a:r>
            <a:endParaRPr sz="15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270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Microbial</a:t>
            </a:r>
            <a:r>
              <a:rPr sz="135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interaction</a:t>
            </a:r>
            <a:endParaRPr sz="13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1.4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Impact </a:t>
            </a:r>
            <a:r>
              <a:rPr sz="1550" spc="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1550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on</a:t>
            </a:r>
            <a:r>
              <a:rPr sz="1550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Carlito"/>
                <a:cs typeface="Carlito"/>
              </a:rPr>
              <a:t>Humans</a:t>
            </a:r>
            <a:endParaRPr sz="15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disease</a:t>
            </a:r>
            <a:r>
              <a:rPr sz="135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agents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5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35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agriculture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70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135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food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70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dirty="0">
                <a:solidFill>
                  <a:srgbClr val="404040"/>
                </a:solidFill>
                <a:latin typeface="Carlito"/>
                <a:cs typeface="Carlito"/>
              </a:rPr>
              <a:t>Microorganisms,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energy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there</a:t>
            </a:r>
            <a:r>
              <a:rPr sz="1350" spc="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dirty="0">
                <a:solidFill>
                  <a:srgbClr val="404040"/>
                </a:solidFill>
                <a:latin typeface="Carlito"/>
                <a:cs typeface="Carlito"/>
              </a:rPr>
              <a:t>environment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65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their genetic</a:t>
            </a:r>
            <a:r>
              <a:rPr sz="135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resources</a:t>
            </a:r>
            <a:endParaRPr sz="1350">
              <a:latin typeface="Carlito"/>
              <a:cs typeface="Carlito"/>
            </a:endParaRPr>
          </a:p>
          <a:p>
            <a:pPr marL="305435" indent="-142240">
              <a:lnSpc>
                <a:spcPct val="100000"/>
              </a:lnSpc>
              <a:spcBef>
                <a:spcPts val="459"/>
              </a:spcBef>
              <a:buClr>
                <a:srgbClr val="D24717"/>
              </a:buClr>
              <a:buChar char="◦"/>
              <a:tabLst>
                <a:tab pos="306070" algn="l"/>
              </a:tabLst>
            </a:pP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Microbiology </a:t>
            </a:r>
            <a:r>
              <a:rPr sz="1350" spc="10" dirty="0">
                <a:solidFill>
                  <a:srgbClr val="404040"/>
                </a:solidFill>
                <a:latin typeface="Carlito"/>
                <a:cs typeface="Carlito"/>
              </a:rPr>
              <a:t>as a</a:t>
            </a:r>
            <a:r>
              <a:rPr sz="135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350" spc="5" dirty="0">
                <a:solidFill>
                  <a:srgbClr val="404040"/>
                </a:solidFill>
                <a:latin typeface="Carlito"/>
                <a:cs typeface="Carlito"/>
              </a:rPr>
              <a:t>career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7029" y="646302"/>
            <a:ext cx="4026535" cy="9042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394460" marR="5080" indent="-1382395">
              <a:lnSpc>
                <a:spcPts val="3279"/>
              </a:lnSpc>
              <a:spcBef>
                <a:spcPts val="509"/>
              </a:spcBef>
            </a:pPr>
            <a:r>
              <a:rPr sz="3000" spc="-140" dirty="0">
                <a:latin typeface="Trebuchet MS"/>
                <a:cs typeface="Trebuchet MS"/>
              </a:rPr>
              <a:t>Principles </a:t>
            </a:r>
            <a:r>
              <a:rPr sz="3000" spc="-120" dirty="0">
                <a:latin typeface="Trebuchet MS"/>
                <a:cs typeface="Trebuchet MS"/>
              </a:rPr>
              <a:t>of</a:t>
            </a:r>
            <a:r>
              <a:rPr sz="3000" spc="-320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Microbiology  </a:t>
            </a:r>
            <a:r>
              <a:rPr sz="3000" spc="-135" dirty="0">
                <a:latin typeface="Trebuchet MS"/>
                <a:cs typeface="Trebuchet MS"/>
              </a:rPr>
              <a:t>Content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5977" y="202133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/>
              <a:t>140MIC:</a:t>
            </a:r>
            <a:r>
              <a:rPr sz="1800" spc="-170" dirty="0"/>
              <a:t> </a:t>
            </a:r>
            <a:r>
              <a:rPr sz="1800" spc="-60" dirty="0"/>
              <a:t>Microbiology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8822" y="253110"/>
            <a:ext cx="112331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5" dirty="0">
                <a:latin typeface="Times New Roman"/>
                <a:cs typeface="Times New Roman"/>
              </a:rPr>
              <a:t>.............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85" dirty="0">
                <a:latin typeface="Times New Roman"/>
                <a:cs typeface="Times New Roman"/>
              </a:rPr>
              <a:t>ةبعشلا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49658"/>
            <a:ext cx="8578215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400" b="1" spc="-11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The</a:t>
            </a:r>
            <a:r>
              <a:rPr sz="2400" b="1" spc="-20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2400" b="1" spc="-10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Impact</a:t>
            </a:r>
            <a:r>
              <a:rPr sz="2400" b="1" spc="-22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of</a:t>
            </a:r>
            <a:r>
              <a:rPr sz="2400" b="1" spc="-185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2400" b="1" spc="-65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Microorganisms</a:t>
            </a:r>
            <a:r>
              <a:rPr sz="2400" b="1" spc="-204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on</a:t>
            </a:r>
            <a:r>
              <a:rPr sz="2400" b="1" spc="-200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2400" b="1" spc="-65" dirty="0">
                <a:solidFill>
                  <a:srgbClr val="C00000"/>
                </a:solidFill>
                <a:latin typeface="Abadi" panose="020B0604020104020204" pitchFamily="34" charset="0"/>
                <a:cs typeface="Trebuchet MS"/>
              </a:rPr>
              <a:t>Humans</a:t>
            </a:r>
            <a:endParaRPr sz="2400" b="1" dirty="0">
              <a:solidFill>
                <a:srgbClr val="C00000"/>
              </a:solidFill>
              <a:latin typeface="Abadi" panose="020B0604020104020204" pitchFamily="34" charset="0"/>
              <a:cs typeface="Trebuchet MS"/>
            </a:endParaRPr>
          </a:p>
          <a:p>
            <a:pPr marL="170815" algn="ctr">
              <a:lnSpc>
                <a:spcPct val="100000"/>
              </a:lnSpc>
              <a:spcBef>
                <a:spcPts val="20"/>
              </a:spcBef>
            </a:pPr>
            <a:r>
              <a:rPr sz="2400" b="1" spc="-10" dirty="0">
                <a:solidFill>
                  <a:srgbClr val="C00000"/>
                </a:solidFill>
                <a:latin typeface="Abadi" panose="020B0604020104020204" pitchFamily="34" charset="0"/>
                <a:cs typeface="Carlito"/>
              </a:rPr>
              <a:t>Microorganisms, </a:t>
            </a:r>
            <a:r>
              <a:rPr sz="2400" b="1" spc="-25" dirty="0">
                <a:solidFill>
                  <a:srgbClr val="C00000"/>
                </a:solidFill>
                <a:latin typeface="Abadi" panose="020B0604020104020204" pitchFamily="34" charset="0"/>
                <a:cs typeface="Carlito"/>
              </a:rPr>
              <a:t>Energy, </a:t>
            </a:r>
            <a:r>
              <a:rPr sz="2400" b="1" dirty="0">
                <a:solidFill>
                  <a:srgbClr val="C00000"/>
                </a:solidFill>
                <a:latin typeface="Abadi" panose="020B0604020104020204" pitchFamily="34" charset="0"/>
                <a:cs typeface="Carlito"/>
              </a:rPr>
              <a:t>and the</a:t>
            </a:r>
            <a:r>
              <a:rPr sz="2400" b="1" spc="20" dirty="0">
                <a:solidFill>
                  <a:srgbClr val="C00000"/>
                </a:solidFill>
                <a:latin typeface="Abadi" panose="020B0604020104020204" pitchFamily="34" charset="0"/>
                <a:cs typeface="Carlito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badi" panose="020B0604020104020204" pitchFamily="34" charset="0"/>
                <a:cs typeface="Carlito"/>
              </a:rPr>
              <a:t>Environment</a:t>
            </a:r>
            <a:endParaRPr sz="2400" b="1" dirty="0">
              <a:solidFill>
                <a:srgbClr val="C00000"/>
              </a:solidFill>
              <a:latin typeface="Abadi" panose="020B0604020104020204" pitchFamily="34" charset="0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4171" y="4029455"/>
            <a:ext cx="5419344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3503" y="1908048"/>
            <a:ext cx="5478780" cy="203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51660" y="4741164"/>
            <a:ext cx="2386965" cy="650875"/>
          </a:xfrm>
          <a:prstGeom prst="rect">
            <a:avLst/>
          </a:prstGeom>
          <a:solidFill>
            <a:srgbClr val="D24717"/>
          </a:solidFill>
          <a:ln w="15240">
            <a:solidFill>
              <a:srgbClr val="9B310D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32715" marR="121920" indent="412750">
              <a:lnSpc>
                <a:spcPct val="101299"/>
              </a:lnSpc>
              <a:spcBef>
                <a:spcPts val="580"/>
              </a:spcBef>
            </a:pP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Sewerage spill </a:t>
            </a:r>
            <a:r>
              <a:rPr sz="1550" spc="10" dirty="0">
                <a:solidFill>
                  <a:srgbClr val="FFFFFF"/>
                </a:solidFill>
                <a:latin typeface="Carlito"/>
                <a:cs typeface="Carlito"/>
              </a:rPr>
              <a:t>– 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bioremediation</a:t>
            </a:r>
            <a:r>
              <a:rPr sz="155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treatment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327" y="2592323"/>
            <a:ext cx="2386965" cy="649605"/>
          </a:xfrm>
          <a:prstGeom prst="rect">
            <a:avLst/>
          </a:prstGeom>
          <a:solidFill>
            <a:srgbClr val="D24717"/>
          </a:solidFill>
          <a:ln w="15240">
            <a:solidFill>
              <a:srgbClr val="9B310D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781050" marR="193675" indent="-579120">
              <a:lnSpc>
                <a:spcPct val="101299"/>
              </a:lnSpc>
              <a:spcBef>
                <a:spcPts val="570"/>
              </a:spcBef>
            </a:pP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Oil spill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–bioremediation  treatment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543389"/>
            <a:ext cx="9083675" cy="800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ts val="3229"/>
              </a:lnSpc>
              <a:spcBef>
                <a:spcPts val="95"/>
              </a:spcBef>
            </a:pPr>
            <a:r>
              <a:rPr lang="en-US" cap="none" spc="-180" dirty="0">
                <a:solidFill>
                  <a:srgbClr val="C00000"/>
                </a:solidFill>
              </a:rPr>
              <a:t>The</a:t>
            </a:r>
            <a:r>
              <a:rPr lang="en-US" cap="none" spc="-285" dirty="0">
                <a:solidFill>
                  <a:srgbClr val="C00000"/>
                </a:solidFill>
              </a:rPr>
              <a:t> </a:t>
            </a:r>
            <a:r>
              <a:rPr lang="en-US" cap="none" spc="-160" dirty="0">
                <a:solidFill>
                  <a:srgbClr val="C00000"/>
                </a:solidFill>
              </a:rPr>
              <a:t>Impact</a:t>
            </a:r>
            <a:r>
              <a:rPr lang="en-US" cap="none" spc="-285" dirty="0">
                <a:solidFill>
                  <a:srgbClr val="C00000"/>
                </a:solidFill>
              </a:rPr>
              <a:t> </a:t>
            </a:r>
            <a:r>
              <a:rPr lang="en-US" cap="none" spc="-135" dirty="0">
                <a:solidFill>
                  <a:srgbClr val="C00000"/>
                </a:solidFill>
              </a:rPr>
              <a:t>Of</a:t>
            </a:r>
            <a:r>
              <a:rPr lang="en-US" cap="none" spc="-240" dirty="0">
                <a:solidFill>
                  <a:srgbClr val="C00000"/>
                </a:solidFill>
              </a:rPr>
              <a:t> </a:t>
            </a:r>
            <a:r>
              <a:rPr lang="en-US" cap="none" spc="-105" dirty="0">
                <a:solidFill>
                  <a:srgbClr val="C00000"/>
                </a:solidFill>
              </a:rPr>
              <a:t>Microorganisms</a:t>
            </a:r>
            <a:r>
              <a:rPr lang="en-US" cap="none" spc="-280" dirty="0">
                <a:solidFill>
                  <a:srgbClr val="C00000"/>
                </a:solidFill>
              </a:rPr>
              <a:t> </a:t>
            </a:r>
            <a:r>
              <a:rPr lang="en-US" cap="none" spc="-75" dirty="0">
                <a:solidFill>
                  <a:srgbClr val="C00000"/>
                </a:solidFill>
              </a:rPr>
              <a:t>On</a:t>
            </a:r>
            <a:r>
              <a:rPr lang="en-US" cap="none" spc="-254" dirty="0">
                <a:solidFill>
                  <a:srgbClr val="C00000"/>
                </a:solidFill>
              </a:rPr>
              <a:t> </a:t>
            </a:r>
            <a:r>
              <a:rPr lang="en-US" cap="none" spc="-120" dirty="0">
                <a:solidFill>
                  <a:srgbClr val="C00000"/>
                </a:solidFill>
              </a:rPr>
              <a:t>Humans</a:t>
            </a:r>
            <a:br>
              <a:rPr lang="en-US" cap="none" dirty="0">
                <a:solidFill>
                  <a:srgbClr val="C00000"/>
                </a:solidFill>
              </a:rPr>
            </a:br>
            <a:r>
              <a:rPr lang="en-US" cap="none" spc="-95" dirty="0">
                <a:solidFill>
                  <a:srgbClr val="7030A0"/>
                </a:solidFill>
              </a:rPr>
              <a:t>Microorganisms </a:t>
            </a:r>
            <a:r>
              <a:rPr lang="en-US" cap="none" spc="-105" dirty="0">
                <a:solidFill>
                  <a:srgbClr val="7030A0"/>
                </a:solidFill>
              </a:rPr>
              <a:t>And </a:t>
            </a:r>
            <a:r>
              <a:rPr lang="en-US" cap="none" spc="-150" dirty="0">
                <a:solidFill>
                  <a:srgbClr val="7030A0"/>
                </a:solidFill>
              </a:rPr>
              <a:t>Their Genetic </a:t>
            </a:r>
            <a:r>
              <a:rPr lang="en-US" cap="none" spc="-570" dirty="0">
                <a:solidFill>
                  <a:srgbClr val="7030A0"/>
                </a:solidFill>
              </a:rPr>
              <a:t> </a:t>
            </a:r>
            <a:r>
              <a:rPr lang="en-US" cap="none" spc="-120" dirty="0">
                <a:solidFill>
                  <a:srgbClr val="7030A0"/>
                </a:solidFill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4874" y="2074545"/>
            <a:ext cx="908367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Biotechnology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employs </a:t>
            </a:r>
            <a:r>
              <a:rPr sz="2400" b="1" spc="-5" dirty="0">
                <a:latin typeface="Carlito"/>
                <a:cs typeface="Carlito"/>
              </a:rPr>
              <a:t>genetically engineered </a:t>
            </a:r>
            <a:r>
              <a:rPr sz="2400" spc="-10" dirty="0">
                <a:latin typeface="Carlito"/>
                <a:cs typeface="Carlito"/>
              </a:rPr>
              <a:t>microorganisms </a:t>
            </a:r>
            <a:r>
              <a:rPr sz="2400" spc="-15" dirty="0">
                <a:latin typeface="Carlito"/>
                <a:cs typeface="Carlito"/>
              </a:rPr>
              <a:t>to generate </a:t>
            </a:r>
            <a:r>
              <a:rPr sz="2400" spc="-5" dirty="0">
                <a:latin typeface="Carlito"/>
                <a:cs typeface="Carlito"/>
              </a:rPr>
              <a:t>products of  </a:t>
            </a:r>
            <a:r>
              <a:rPr sz="2400" dirty="0">
                <a:latin typeface="Carlito"/>
                <a:cs typeface="Carlito"/>
              </a:rPr>
              <a:t>high </a:t>
            </a:r>
            <a:r>
              <a:rPr sz="2400" spc="-5" dirty="0">
                <a:latin typeface="Carlito"/>
                <a:cs typeface="Carlito"/>
              </a:rPr>
              <a:t>value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humans</a:t>
            </a:r>
            <a:r>
              <a:rPr sz="2400" dirty="0">
                <a:solidFill>
                  <a:srgbClr val="7030A0"/>
                </a:solidFill>
                <a:latin typeface="Carlito"/>
                <a:cs typeface="Carlito"/>
              </a:rPr>
              <a:t>, such as insulin </a:t>
            </a:r>
            <a:r>
              <a:rPr sz="2400" spc="5" dirty="0">
                <a:solidFill>
                  <a:srgbClr val="7030A0"/>
                </a:solidFill>
                <a:latin typeface="Carlito"/>
                <a:cs typeface="Carlito"/>
              </a:rPr>
              <a:t>and </a:t>
            </a:r>
            <a:r>
              <a:rPr sz="2400" dirty="0">
                <a:solidFill>
                  <a:srgbClr val="7030A0"/>
                </a:solidFill>
                <a:latin typeface="Carlito"/>
                <a:cs typeface="Carlito"/>
              </a:rPr>
              <a:t>human</a:t>
            </a:r>
            <a:r>
              <a:rPr sz="2400" spc="-3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7030A0"/>
                </a:solidFill>
                <a:latin typeface="Carlito"/>
                <a:cs typeface="Carlito"/>
              </a:rPr>
              <a:t>proteins.</a:t>
            </a:r>
            <a:endParaRPr sz="24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4874" y="3810000"/>
            <a:ext cx="8967470" cy="248273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u="sng" spc="-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Microbiology </a:t>
            </a:r>
            <a:r>
              <a:rPr sz="2400" b="1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as a</a:t>
            </a:r>
            <a:r>
              <a:rPr sz="2400" b="1" u="sng" spc="-4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Career:</a:t>
            </a:r>
            <a:endParaRPr sz="2400" u="sng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329565" indent="-317500">
              <a:lnSpc>
                <a:spcPct val="100000"/>
              </a:lnSpc>
              <a:spcBef>
                <a:spcPts val="480"/>
              </a:spcBef>
              <a:buClr>
                <a:srgbClr val="0C5F80"/>
              </a:buClr>
              <a:buFont typeface="Times New Roman"/>
              <a:buChar char="•"/>
              <a:tabLst>
                <a:tab pos="329565" algn="l"/>
                <a:tab pos="330200" algn="l"/>
              </a:tabLst>
            </a:pPr>
            <a:r>
              <a:rPr sz="2400" spc="-5" dirty="0">
                <a:latin typeface="Carlito"/>
                <a:cs typeface="Carlito"/>
              </a:rPr>
              <a:t>Clinical </a:t>
            </a:r>
            <a:r>
              <a:rPr sz="2400" dirty="0">
                <a:latin typeface="Carlito"/>
                <a:cs typeface="Carlito"/>
              </a:rPr>
              <a:t>medicine</a:t>
            </a:r>
          </a:p>
          <a:p>
            <a:pPr marL="329565" indent="-317500">
              <a:lnSpc>
                <a:spcPct val="100000"/>
              </a:lnSpc>
              <a:spcBef>
                <a:spcPts val="480"/>
              </a:spcBef>
              <a:buClr>
                <a:srgbClr val="0C5F80"/>
              </a:buClr>
              <a:buFont typeface="Times New Roman"/>
              <a:buChar char="•"/>
              <a:tabLst>
                <a:tab pos="329565" algn="l"/>
                <a:tab pos="330200" algn="l"/>
              </a:tabLst>
            </a:pPr>
            <a:r>
              <a:rPr sz="2400" spc="-10" dirty="0">
                <a:latin typeface="Carlito"/>
                <a:cs typeface="Carlito"/>
              </a:rPr>
              <a:t>Research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development </a:t>
            </a:r>
            <a:r>
              <a:rPr sz="2400" dirty="0">
                <a:latin typeface="Carlito"/>
                <a:cs typeface="Carlito"/>
              </a:rPr>
              <a:t>– pharmaceutical, </a:t>
            </a:r>
            <a:r>
              <a:rPr sz="2400" spc="-5" dirty="0">
                <a:latin typeface="Carlito"/>
                <a:cs typeface="Carlito"/>
              </a:rPr>
              <a:t>chemical/biochemical,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biotechnology</a:t>
            </a:r>
            <a:endParaRPr sz="2400" dirty="0">
              <a:latin typeface="Carlito"/>
              <a:cs typeface="Carlito"/>
            </a:endParaRPr>
          </a:p>
          <a:p>
            <a:pPr marL="329565" indent="-317500">
              <a:lnSpc>
                <a:spcPct val="100000"/>
              </a:lnSpc>
              <a:spcBef>
                <a:spcPts val="480"/>
              </a:spcBef>
              <a:buClr>
                <a:srgbClr val="0C5F80"/>
              </a:buClr>
              <a:buFont typeface="Times New Roman"/>
              <a:buChar char="•"/>
              <a:tabLst>
                <a:tab pos="329565" algn="l"/>
                <a:tab pos="330200" algn="l"/>
              </a:tabLst>
            </a:pPr>
            <a:r>
              <a:rPr sz="2400" spc="-5" dirty="0">
                <a:latin typeface="Carlito"/>
                <a:cs typeface="Carlito"/>
              </a:rPr>
              <a:t>Microbial monitoring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5" dirty="0">
                <a:latin typeface="Carlito"/>
                <a:cs typeface="Carlito"/>
              </a:rPr>
              <a:t>food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beverage </a:t>
            </a:r>
            <a:r>
              <a:rPr sz="2400" spc="-5" dirty="0">
                <a:latin typeface="Carlito"/>
                <a:cs typeface="Carlito"/>
              </a:rPr>
              <a:t>industries, public health,</a:t>
            </a:r>
            <a:r>
              <a:rPr sz="2400" spc="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government.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19200"/>
            <a:ext cx="11430000" cy="496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94030" indent="-457834">
              <a:lnSpc>
                <a:spcPct val="150000"/>
              </a:lnSpc>
              <a:spcBef>
                <a:spcPts val="100"/>
              </a:spcBef>
              <a:buClr>
                <a:srgbClr val="D24717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nature live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populations of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interacting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assemblages called </a:t>
            </a:r>
            <a:r>
              <a:rPr sz="2400" b="1" i="1" spc="-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microbial  communities.</a:t>
            </a:r>
            <a:endParaRPr sz="2400" b="1" dirty="0">
              <a:solidFill>
                <a:srgbClr val="C0000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Clr>
                <a:srgbClr val="D24717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b="1" i="1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A </a:t>
            </a:r>
            <a:r>
              <a:rPr sz="2400" b="1" i="1" spc="-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population</a:t>
            </a:r>
            <a:r>
              <a:rPr sz="2400" b="1" i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a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group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of cells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derived from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single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parental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by successive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cell</a:t>
            </a:r>
            <a:r>
              <a:rPr sz="2400" spc="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divisions.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429895" indent="-417830">
              <a:lnSpc>
                <a:spcPct val="100000"/>
              </a:lnSpc>
              <a:buClr>
                <a:srgbClr val="D24717"/>
              </a:buClr>
              <a:buAutoNum type="arabicPeriod"/>
              <a:tabLst>
                <a:tab pos="429895" algn="l"/>
                <a:tab pos="430530" algn="l"/>
              </a:tabLst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environment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in which a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microbial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population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lives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its</a:t>
            </a:r>
            <a:r>
              <a:rPr sz="24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habitat</a:t>
            </a:r>
            <a:endParaRPr sz="2400" b="1" dirty="0">
              <a:solidFill>
                <a:srgbClr val="C0000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429895" indent="-417830">
              <a:lnSpc>
                <a:spcPct val="100000"/>
              </a:lnSpc>
              <a:buClr>
                <a:srgbClr val="D24717"/>
              </a:buClr>
              <a:buAutoNum type="arabicPeriod"/>
              <a:tabLst>
                <a:tab pos="429895" algn="l"/>
                <a:tab pos="430530" algn="l"/>
              </a:tabLst>
            </a:pPr>
            <a:r>
              <a:rPr sz="2400" b="1" i="1" spc="-1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Ecosystem</a:t>
            </a:r>
            <a:r>
              <a:rPr sz="2400" i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rlito"/>
                <a:cs typeface="Carlito"/>
              </a:rPr>
              <a:t>refers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all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living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plus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physical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chemical constituents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400" spc="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their</a:t>
            </a:r>
            <a:endParaRPr sz="2400" dirty="0">
              <a:latin typeface="Carlito"/>
              <a:cs typeface="Carlito"/>
            </a:endParaRPr>
          </a:p>
          <a:p>
            <a:pPr marL="429895">
              <a:lnSpc>
                <a:spcPct val="100000"/>
              </a:lnSpc>
              <a:spcBef>
                <a:spcPts val="1200"/>
              </a:spcBef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environment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(aquatic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,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terrestrial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,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other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such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as</a:t>
            </a:r>
            <a:r>
              <a:rPr sz="2400" spc="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plant)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rlito"/>
              <a:cs typeface="Carlito"/>
            </a:endParaRPr>
          </a:p>
          <a:p>
            <a:pPr marL="429895" indent="-41783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AutoNum type="arabicPeriod" startAt="5"/>
              <a:tabLst>
                <a:tab pos="429895" algn="l"/>
                <a:tab pos="430530" algn="l"/>
              </a:tabLst>
            </a:pPr>
            <a:r>
              <a:rPr sz="2400" b="1" i="1" dirty="0">
                <a:solidFill>
                  <a:srgbClr val="C00000"/>
                </a:solidFill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Microbial </a:t>
            </a:r>
            <a:r>
              <a:rPr sz="2400" b="1" i="1" spc="-5" dirty="0">
                <a:solidFill>
                  <a:srgbClr val="C00000"/>
                </a:solidFill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ecology</a:t>
            </a:r>
            <a:r>
              <a:rPr sz="2400" b="1" i="1" spc="-5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the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study of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microbes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in their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natural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environment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9289" y="207192"/>
            <a:ext cx="76892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b="1" cap="none" spc="-145" dirty="0">
                <a:solidFill>
                  <a:srgbClr val="C00000"/>
                </a:solidFill>
              </a:rPr>
              <a:t>1.3 </a:t>
            </a:r>
            <a:r>
              <a:rPr lang="en-US" sz="2700" b="1" cap="none" spc="-85" dirty="0">
                <a:solidFill>
                  <a:srgbClr val="C00000"/>
                </a:solidFill>
              </a:rPr>
              <a:t>Microorganisms </a:t>
            </a:r>
            <a:r>
              <a:rPr lang="en-US" sz="2700" b="1" cap="none" spc="-110" dirty="0">
                <a:solidFill>
                  <a:srgbClr val="C00000"/>
                </a:solidFill>
              </a:rPr>
              <a:t>And </a:t>
            </a:r>
            <a:r>
              <a:rPr lang="en-US" sz="2700" b="1" cap="none" spc="-160" dirty="0">
                <a:solidFill>
                  <a:srgbClr val="C00000"/>
                </a:solidFill>
              </a:rPr>
              <a:t>Their</a:t>
            </a:r>
            <a:r>
              <a:rPr lang="en-US" sz="2700" b="1" cap="none" spc="90" dirty="0">
                <a:solidFill>
                  <a:srgbClr val="C00000"/>
                </a:solidFill>
              </a:rPr>
              <a:t> </a:t>
            </a:r>
            <a:r>
              <a:rPr lang="en-US" sz="2700" b="1" cap="none" spc="-120" dirty="0">
                <a:solidFill>
                  <a:srgbClr val="C00000"/>
                </a:solidFill>
              </a:rPr>
              <a:t>Environments</a:t>
            </a:r>
            <a:endParaRPr lang="en-US" sz="2700" b="1" cap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620000" y="219772"/>
            <a:ext cx="3812274" cy="5824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751" y="819602"/>
            <a:ext cx="67328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cap="none" spc="-15" dirty="0">
                <a:solidFill>
                  <a:srgbClr val="C00000"/>
                </a:solidFill>
                <a:latin typeface="Carlito"/>
                <a:cs typeface="Carlito"/>
              </a:rPr>
              <a:t>Different </a:t>
            </a:r>
            <a:r>
              <a:rPr lang="en-US" b="1" cap="none" spc="-5" dirty="0">
                <a:solidFill>
                  <a:srgbClr val="C00000"/>
                </a:solidFill>
                <a:latin typeface="Carlito"/>
                <a:cs typeface="Carlito"/>
              </a:rPr>
              <a:t>Bacterial</a:t>
            </a:r>
            <a:r>
              <a:rPr lang="en-US" b="1" cap="none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b="1" cap="none" spc="-5" dirty="0">
                <a:solidFill>
                  <a:srgbClr val="C00000"/>
                </a:solidFill>
                <a:latin typeface="Carlito"/>
                <a:cs typeface="Carlito"/>
              </a:rPr>
              <a:t>Communities:</a:t>
            </a:r>
            <a:endParaRPr lang="en-US" cap="none" dirty="0">
              <a:solidFill>
                <a:srgbClr val="C00000"/>
              </a:solidFill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72" y="2057400"/>
            <a:ext cx="703125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a)- </a:t>
            </a:r>
            <a:r>
              <a:rPr sz="2400" spc="-10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depth of </a:t>
            </a:r>
            <a:r>
              <a:rPr sz="2400" dirty="0">
                <a:latin typeface="Carlito"/>
                <a:cs typeface="Carlito"/>
              </a:rPr>
              <a:t>small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lake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showing cells of green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purple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phototrophic bacteria</a:t>
            </a:r>
            <a:endParaRPr lang="en-US" sz="2400" spc="-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b)- sewage </a:t>
            </a:r>
            <a:r>
              <a:rPr sz="2400" dirty="0">
                <a:latin typeface="Carlito"/>
                <a:cs typeface="Carlito"/>
              </a:rPr>
              <a:t>sludge sample</a:t>
            </a:r>
            <a:r>
              <a:rPr sz="2400" spc="10" dirty="0">
                <a:latin typeface="Carlito"/>
                <a:cs typeface="Carlito"/>
              </a:rPr>
              <a:t> </a:t>
            </a:r>
            <a:endParaRPr lang="en-US" sz="2400" spc="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endParaRPr lang="en-US" sz="2400" spc="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endParaRPr lang="en-US" sz="2400" spc="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C)- </a:t>
            </a:r>
            <a:r>
              <a:rPr sz="2400" dirty="0">
                <a:latin typeface="Carlito"/>
                <a:cs typeface="Carlito"/>
              </a:rPr>
              <a:t>purple sulfur </a:t>
            </a:r>
            <a:r>
              <a:rPr sz="2400" spc="-5" dirty="0">
                <a:latin typeface="Carlito"/>
                <a:cs typeface="Carlito"/>
              </a:rPr>
              <a:t>bacteria </a:t>
            </a:r>
            <a:r>
              <a:rPr sz="2400" spc="-10" dirty="0">
                <a:latin typeface="Carlito"/>
                <a:cs typeface="Carlito"/>
              </a:rPr>
              <a:t>formed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bloom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828800"/>
            <a:ext cx="10439400" cy="330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55880" indent="-457834">
              <a:lnSpc>
                <a:spcPct val="150000"/>
              </a:lnSpc>
              <a:spcBef>
                <a:spcPts val="100"/>
              </a:spcBef>
              <a:buClr>
                <a:srgbClr val="D24717"/>
              </a:buClr>
              <a:buAutoNum type="arabicPeriod"/>
              <a:tabLst>
                <a:tab pos="508000" algn="l"/>
                <a:tab pos="508634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Diversity 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abundances </a:t>
            </a:r>
            <a:r>
              <a:rPr sz="2400" spc="-5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C00000"/>
                </a:solidFill>
                <a:latin typeface="Carlito"/>
                <a:cs typeface="Carlito"/>
              </a:rPr>
              <a:t>microbes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are controlled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by </a:t>
            </a:r>
            <a:endParaRPr lang="en-US" sz="2400" b="1" spc="-5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50166" marR="55880">
              <a:lnSpc>
                <a:spcPct val="150000"/>
              </a:lnSpc>
              <a:spcBef>
                <a:spcPts val="100"/>
              </a:spcBef>
              <a:buClr>
                <a:srgbClr val="D24717"/>
              </a:buClr>
              <a:tabLst>
                <a:tab pos="508000" algn="l"/>
                <a:tab pos="508634" algn="l"/>
              </a:tabLst>
            </a:pPr>
            <a:r>
              <a:rPr lang="en-US" sz="24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1-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resources (nutrients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,  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food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)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50166" marR="55880">
              <a:lnSpc>
                <a:spcPct val="150000"/>
              </a:lnSpc>
              <a:spcBef>
                <a:spcPts val="100"/>
              </a:spcBef>
              <a:buClr>
                <a:srgbClr val="D24717"/>
              </a:buClr>
              <a:tabLst>
                <a:tab pos="508000" algn="l"/>
                <a:tab pos="508634" algn="l"/>
              </a:tabLst>
            </a:pPr>
            <a:r>
              <a:rPr lang="en-US" sz="24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2-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environmental 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conditions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(e.g., 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temperature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, 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pH,</a:t>
            </a:r>
            <a:r>
              <a:rPr sz="2400" spc="4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</a:t>
            </a:r>
            <a:r>
              <a:rPr sz="2400" spc="7" baseline="-21367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)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50800" marR="303530">
              <a:lnSpc>
                <a:spcPct val="150000"/>
              </a:lnSpc>
              <a:spcBef>
                <a:spcPts val="1430"/>
              </a:spcBef>
              <a:buClr>
                <a:srgbClr val="D24717"/>
              </a:buClr>
              <a:tabLst>
                <a:tab pos="467995" algn="l"/>
                <a:tab pos="468630" algn="l"/>
              </a:tabLst>
            </a:pPr>
            <a:r>
              <a:rPr lang="en-US" sz="2400" spc="-5" dirty="0">
                <a:solidFill>
                  <a:srgbClr val="404040"/>
                </a:solidFill>
                <a:latin typeface="Carlito"/>
                <a:cs typeface="Carlito"/>
              </a:rPr>
              <a:t>2.   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The activities of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microbial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communities can 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affect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chemical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physical  properties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their</a:t>
            </a:r>
            <a:r>
              <a:rPr sz="2400" b="1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habitats.</a:t>
            </a:r>
            <a:endParaRPr sz="2400" b="1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461479"/>
            <a:ext cx="61652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cap="none" spc="-145" dirty="0">
                <a:solidFill>
                  <a:srgbClr val="C00000"/>
                </a:solidFill>
              </a:rPr>
              <a:t>1.3 </a:t>
            </a:r>
            <a:r>
              <a:rPr lang="en-US" sz="2700" cap="none" spc="-85" dirty="0">
                <a:solidFill>
                  <a:srgbClr val="C00000"/>
                </a:solidFill>
              </a:rPr>
              <a:t>Microorganisms </a:t>
            </a:r>
            <a:r>
              <a:rPr lang="en-US" sz="2700" cap="none" spc="-110" dirty="0">
                <a:solidFill>
                  <a:srgbClr val="C00000"/>
                </a:solidFill>
              </a:rPr>
              <a:t>And </a:t>
            </a:r>
            <a:r>
              <a:rPr lang="en-US" sz="2700" cap="none" spc="-160" dirty="0">
                <a:solidFill>
                  <a:srgbClr val="C00000"/>
                </a:solidFill>
              </a:rPr>
              <a:t>Their</a:t>
            </a:r>
            <a:r>
              <a:rPr lang="en-US" sz="2700" cap="none" spc="90" dirty="0">
                <a:solidFill>
                  <a:srgbClr val="C00000"/>
                </a:solidFill>
              </a:rPr>
              <a:t> </a:t>
            </a:r>
            <a:r>
              <a:rPr lang="en-US" sz="2700" cap="none" spc="-120" dirty="0">
                <a:solidFill>
                  <a:srgbClr val="C00000"/>
                </a:solidFill>
              </a:rPr>
              <a:t>Environments</a:t>
            </a:r>
            <a:endParaRPr lang="en-US" sz="2700" cap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990600"/>
            <a:ext cx="10439400" cy="4878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Microbes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also 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interact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with their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physical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chemical</a:t>
            </a:r>
            <a:r>
              <a:rPr sz="2400" b="1" spc="-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environment</a:t>
            </a:r>
            <a:endParaRPr sz="2400" dirty="0">
              <a:latin typeface="Carlito"/>
              <a:cs typeface="Carlito"/>
            </a:endParaRPr>
          </a:p>
          <a:p>
            <a:pPr marL="614680" indent="-342900">
              <a:lnSpc>
                <a:spcPct val="100000"/>
              </a:lnSpc>
              <a:spcBef>
                <a:spcPts val="1600"/>
              </a:spcBef>
              <a:buClr>
                <a:srgbClr val="D24717"/>
              </a:buClr>
              <a:buFont typeface="Wingdings"/>
              <a:buChar char=""/>
              <a:tabLst>
                <a:tab pos="614045" algn="l"/>
                <a:tab pos="614680" algn="l"/>
              </a:tabLst>
            </a:pPr>
            <a:r>
              <a:rPr sz="2400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Ecosystems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greatly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influenced (if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not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controlled)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4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microbial</a:t>
            </a:r>
            <a:r>
              <a:rPr sz="2400" spc="4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activities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614680" indent="-342900">
              <a:lnSpc>
                <a:spcPct val="100000"/>
              </a:lnSpc>
              <a:spcBef>
                <a:spcPts val="1800"/>
              </a:spcBef>
              <a:buClr>
                <a:srgbClr val="D24717"/>
              </a:buClr>
              <a:buFont typeface="Wingdings"/>
              <a:buChar char=""/>
              <a:tabLst>
                <a:tab pos="614045" algn="l"/>
                <a:tab pos="614680" algn="l"/>
              </a:tabLst>
            </a:pP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Microorganisms 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change the </a:t>
            </a: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chemical 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physical properties </a:t>
            </a: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of 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their 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habitats</a:t>
            </a:r>
            <a:r>
              <a:rPr sz="2400" b="1" spc="70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through</a:t>
            </a:r>
            <a:r>
              <a:rPr lang="en-US" sz="2400" b="1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their</a:t>
            </a: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Carlito"/>
                <a:cs typeface="Carlito"/>
              </a:rPr>
              <a:t> activities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arlito"/>
              <a:cs typeface="Carlito"/>
            </a:endParaRPr>
          </a:p>
          <a:p>
            <a:pPr marL="1033780" lvl="1" indent="-253365">
              <a:lnSpc>
                <a:spcPct val="100000"/>
              </a:lnSpc>
              <a:spcBef>
                <a:spcPts val="1735"/>
              </a:spcBef>
              <a:buClr>
                <a:srgbClr val="D24717"/>
              </a:buClr>
              <a:buChar char="◦"/>
              <a:tabLst>
                <a:tab pos="1033144" algn="l"/>
                <a:tab pos="103378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For example, removal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of nutrients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environment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 use them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build new</a:t>
            </a:r>
            <a:r>
              <a:rPr sz="2400" spc="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cells</a:t>
            </a:r>
            <a:endParaRPr sz="24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Carlito"/>
              <a:buChar char="◦"/>
            </a:pPr>
            <a:endParaRPr sz="2400" dirty="0">
              <a:latin typeface="Carlito"/>
              <a:cs typeface="Carlito"/>
            </a:endParaRPr>
          </a:p>
          <a:p>
            <a:pPr marL="1033780" lvl="1" indent="-253365">
              <a:lnSpc>
                <a:spcPct val="100000"/>
              </a:lnSpc>
              <a:buClr>
                <a:srgbClr val="D24717"/>
              </a:buClr>
              <a:buChar char="◦"/>
              <a:tabLst>
                <a:tab pos="1033144" algn="l"/>
                <a:tab pos="1033780" algn="l"/>
              </a:tabLst>
            </a:pPr>
            <a:r>
              <a:rPr sz="2400" spc="-25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same time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,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excrete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waste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products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back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into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400" spc="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environment.</a:t>
            </a:r>
            <a:endParaRPr sz="2400" dirty="0">
              <a:latin typeface="Carlito"/>
              <a:cs typeface="Carlito"/>
            </a:endParaRPr>
          </a:p>
          <a:p>
            <a:pPr marL="762000" marR="5080" indent="-457200">
              <a:lnSpc>
                <a:spcPct val="150000"/>
              </a:lnSpc>
              <a:spcBef>
                <a:spcPts val="1555"/>
              </a:spcBef>
              <a:buClr>
                <a:srgbClr val="D24717"/>
              </a:buClr>
              <a:buFont typeface="Wingdings"/>
              <a:buChar char=""/>
              <a:tabLst>
                <a:tab pos="762000" algn="l"/>
                <a:tab pos="762635" algn="l"/>
              </a:tabLst>
            </a:pP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Microbial </a:t>
            </a:r>
            <a:r>
              <a:rPr sz="2400" b="1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ecosystems </a:t>
            </a:r>
            <a:r>
              <a:rPr sz="2400" b="1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expand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2400" b="1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contract </a:t>
            </a:r>
            <a:r>
              <a:rPr sz="24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depending on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resources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2400"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conditions  </a:t>
            </a:r>
            <a:r>
              <a:rPr sz="2400" b="1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available.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84512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cap="none" spc="-145" dirty="0">
                <a:solidFill>
                  <a:srgbClr val="C00000"/>
                </a:solidFill>
              </a:rPr>
              <a:t>1.3 </a:t>
            </a:r>
            <a:r>
              <a:rPr lang="en-US" sz="2700" cap="none" spc="-85" dirty="0">
                <a:solidFill>
                  <a:srgbClr val="C00000"/>
                </a:solidFill>
              </a:rPr>
              <a:t>Microorganisms </a:t>
            </a:r>
            <a:r>
              <a:rPr lang="en-US" sz="2700" cap="none" spc="-110" dirty="0">
                <a:solidFill>
                  <a:srgbClr val="C00000"/>
                </a:solidFill>
              </a:rPr>
              <a:t>And </a:t>
            </a:r>
            <a:r>
              <a:rPr lang="en-US" sz="2700" cap="none" spc="-160" dirty="0">
                <a:solidFill>
                  <a:srgbClr val="C00000"/>
                </a:solidFill>
              </a:rPr>
              <a:t>Their</a:t>
            </a:r>
            <a:r>
              <a:rPr lang="en-US" sz="2700" cap="none" spc="90" dirty="0">
                <a:solidFill>
                  <a:srgbClr val="C00000"/>
                </a:solidFill>
              </a:rPr>
              <a:t> </a:t>
            </a:r>
            <a:r>
              <a:rPr lang="en-US" sz="2700" cap="none" spc="-120" dirty="0">
                <a:solidFill>
                  <a:srgbClr val="C00000"/>
                </a:solidFill>
              </a:rPr>
              <a:t>Environments</a:t>
            </a:r>
            <a:endParaRPr lang="en-US" sz="2700" cap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5862" y="32472"/>
            <a:ext cx="730027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b="1" spc="-22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sz="2400" b="1" spc="-2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b="1" spc="-2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en-US" sz="2400" b="1" spc="-2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b="1" spc="-22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Disease</a:t>
            </a:r>
            <a:r>
              <a:rPr lang="en-US" sz="2400" b="1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143000"/>
            <a:ext cx="10758170" cy="4994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5"/>
              </a:spcBef>
              <a:buClr>
                <a:srgbClr val="0C5F80"/>
              </a:buClr>
              <a:buFont typeface="Times New Roman"/>
              <a:buChar char="•"/>
              <a:tabLst>
                <a:tab pos="198755" algn="l"/>
              </a:tabLst>
            </a:pPr>
            <a:r>
              <a:rPr spc="-10" dirty="0">
                <a:latin typeface="Carlito"/>
                <a:cs typeface="Carlito"/>
              </a:rPr>
              <a:t>Microorganisms can </a:t>
            </a:r>
            <a:r>
              <a:rPr spc="-5" dirty="0">
                <a:latin typeface="Carlito"/>
                <a:cs typeface="Carlito"/>
              </a:rPr>
              <a:t>be both beneficial and </a:t>
            </a:r>
            <a:r>
              <a:rPr spc="-10" dirty="0">
                <a:latin typeface="Carlito"/>
                <a:cs typeface="Carlito"/>
              </a:rPr>
              <a:t>harmful to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humans</a:t>
            </a:r>
            <a:endParaRPr dirty="0">
              <a:latin typeface="Carlito"/>
              <a:cs typeface="Carlito"/>
            </a:endParaRPr>
          </a:p>
          <a:p>
            <a:pPr marL="198120" indent="-186055">
              <a:lnSpc>
                <a:spcPct val="100000"/>
              </a:lnSpc>
              <a:spcBef>
                <a:spcPts val="1150"/>
              </a:spcBef>
              <a:buClr>
                <a:srgbClr val="0C5F80"/>
              </a:buClr>
              <a:buFont typeface="Times New Roman"/>
              <a:buChar char="•"/>
              <a:tabLst>
                <a:tab pos="198755" algn="l"/>
              </a:tabLst>
            </a:pPr>
            <a:r>
              <a:rPr spc="-5" dirty="0">
                <a:latin typeface="Carlito"/>
                <a:cs typeface="Carlito"/>
              </a:rPr>
              <a:t>Emphasis typically on </a:t>
            </a:r>
            <a:r>
              <a:rPr spc="-10" dirty="0">
                <a:latin typeface="Carlito"/>
                <a:cs typeface="Carlito"/>
              </a:rPr>
              <a:t>harmful microorganisms (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infectious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disease agents which 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known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</a:t>
            </a:r>
            <a:r>
              <a:rPr b="1" u="sng" spc="7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pathogens</a:t>
            </a:r>
            <a:r>
              <a:rPr spc="-10" dirty="0">
                <a:latin typeface="Carlito"/>
                <a:cs typeface="Carlito"/>
              </a:rPr>
              <a:t>).</a:t>
            </a:r>
            <a:endParaRPr dirty="0">
              <a:latin typeface="Carlito"/>
              <a:cs typeface="Carlito"/>
            </a:endParaRPr>
          </a:p>
          <a:p>
            <a:pPr marL="424180" lvl="1" indent="-186055">
              <a:lnSpc>
                <a:spcPct val="100000"/>
              </a:lnSpc>
              <a:spcBef>
                <a:spcPts val="1155"/>
              </a:spcBef>
              <a:buClr>
                <a:srgbClr val="0C5F80"/>
              </a:buClr>
              <a:buFont typeface="Times New Roman"/>
              <a:buChar char="•"/>
              <a:tabLst>
                <a:tab pos="424180" algn="l"/>
              </a:tabLst>
            </a:pPr>
            <a:r>
              <a:rPr spc="-10" dirty="0">
                <a:latin typeface="Carlito"/>
                <a:cs typeface="Carlito"/>
              </a:rPr>
              <a:t>Pathogens pose </a:t>
            </a:r>
            <a:r>
              <a:rPr spc="-5" dirty="0">
                <a:latin typeface="Carlito"/>
                <a:cs typeface="Carlito"/>
              </a:rPr>
              <a:t>a major </a:t>
            </a:r>
            <a:r>
              <a:rPr spc="-10" dirty="0">
                <a:latin typeface="Carlito"/>
                <a:cs typeface="Carlito"/>
              </a:rPr>
              <a:t>threat to </a:t>
            </a:r>
            <a:r>
              <a:rPr spc="-20" dirty="0">
                <a:latin typeface="Carlito"/>
                <a:cs typeface="Carlito"/>
              </a:rPr>
              <a:t>human’s </a:t>
            </a:r>
            <a:r>
              <a:rPr spc="-10" dirty="0">
                <a:latin typeface="Carlito"/>
                <a:cs typeface="Carlito"/>
              </a:rPr>
              <a:t>life </a:t>
            </a:r>
            <a:r>
              <a:rPr spc="-5" dirty="0">
                <a:latin typeface="Carlito"/>
                <a:cs typeface="Carlito"/>
              </a:rPr>
              <a:t>in </a:t>
            </a:r>
            <a:r>
              <a:rPr spc="-10" dirty="0">
                <a:latin typeface="Carlito"/>
                <a:cs typeface="Carlito"/>
              </a:rPr>
              <a:t>developing</a:t>
            </a:r>
            <a:r>
              <a:rPr spc="6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countries</a:t>
            </a:r>
            <a:endParaRPr dirty="0">
              <a:latin typeface="Carlito"/>
              <a:cs typeface="Carlito"/>
            </a:endParaRPr>
          </a:p>
          <a:p>
            <a:pPr marL="424180" lvl="1" indent="-186055">
              <a:lnSpc>
                <a:spcPct val="100000"/>
              </a:lnSpc>
              <a:spcBef>
                <a:spcPts val="1155"/>
              </a:spcBef>
              <a:buClr>
                <a:srgbClr val="0C5F80"/>
              </a:buClr>
              <a:buFont typeface="Times New Roman"/>
              <a:buChar char="•"/>
              <a:tabLst>
                <a:tab pos="424180" algn="l"/>
              </a:tabLst>
            </a:pPr>
            <a:r>
              <a:rPr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Some disease caused </a:t>
            </a:r>
            <a:r>
              <a:rPr b="1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by </a:t>
            </a:r>
            <a:r>
              <a:rPr b="1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microorganisms</a:t>
            </a:r>
            <a:r>
              <a:rPr b="1" spc="8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include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:</a:t>
            </a:r>
            <a:endParaRPr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80085" marR="5080" lvl="2" indent="-184785">
              <a:lnSpc>
                <a:spcPct val="140100"/>
              </a:lnSpc>
              <a:spcBef>
                <a:spcPts val="380"/>
              </a:spcBef>
              <a:buClr>
                <a:srgbClr val="0C5F80"/>
              </a:buClr>
              <a:buFont typeface="Times New Roman"/>
              <a:buChar char="•"/>
              <a:tabLst>
                <a:tab pos="680720" algn="l"/>
              </a:tabLst>
            </a:pPr>
            <a:r>
              <a:rPr spc="-5" dirty="0">
                <a:latin typeface="Carlito"/>
                <a:cs typeface="Carlito"/>
              </a:rPr>
              <a:t>Malaria, tuberculosis, </a:t>
            </a:r>
            <a:r>
              <a:rPr spc="-10" dirty="0">
                <a:latin typeface="Carlito"/>
                <a:cs typeface="Carlito"/>
              </a:rPr>
              <a:t>cholera, </a:t>
            </a:r>
            <a:r>
              <a:rPr spc="-5" dirty="0">
                <a:latin typeface="Carlito"/>
                <a:cs typeface="Carlito"/>
              </a:rPr>
              <a:t>African sleeping sickness, measles, pneumonia and other </a:t>
            </a:r>
            <a:r>
              <a:rPr spc="-10" dirty="0">
                <a:latin typeface="Carlito"/>
                <a:cs typeface="Carlito"/>
              </a:rPr>
              <a:t>respiratory </a:t>
            </a:r>
            <a:r>
              <a:rPr spc="-5" dirty="0">
                <a:latin typeface="Carlito"/>
                <a:cs typeface="Carlito"/>
              </a:rPr>
              <a:t>diseases and diarrheal  </a:t>
            </a:r>
            <a:r>
              <a:rPr spc="-10" dirty="0">
                <a:latin typeface="Carlito"/>
                <a:cs typeface="Carlito"/>
              </a:rPr>
              <a:t>syndromes.</a:t>
            </a:r>
            <a:endParaRPr dirty="0">
              <a:latin typeface="Carlito"/>
              <a:cs typeface="Carlito"/>
            </a:endParaRPr>
          </a:p>
          <a:p>
            <a:pPr marL="424180" lvl="1" indent="-186055">
              <a:lnSpc>
                <a:spcPct val="100000"/>
              </a:lnSpc>
              <a:spcBef>
                <a:spcPts val="1155"/>
              </a:spcBef>
              <a:buClr>
                <a:srgbClr val="0C5F80"/>
              </a:buClr>
              <a:buFont typeface="Times New Roman"/>
              <a:buChar char="•"/>
              <a:tabLst>
                <a:tab pos="424180" algn="l"/>
              </a:tabLst>
            </a:pP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Emerging infectious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diseases </a:t>
            </a:r>
            <a:r>
              <a:rPr b="1" u="sng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are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of particular 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importance because they spread</a:t>
            </a:r>
            <a:r>
              <a:rPr b="1" u="sng" spc="16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quickly</a:t>
            </a:r>
            <a:endParaRPr b="1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80085" lvl="2" indent="-185420">
              <a:lnSpc>
                <a:spcPct val="100000"/>
              </a:lnSpc>
              <a:spcBef>
                <a:spcPts val="1150"/>
              </a:spcBef>
              <a:buClr>
                <a:srgbClr val="0C5F80"/>
              </a:buClr>
              <a:buFont typeface="Times New Roman"/>
              <a:buChar char="•"/>
              <a:tabLst>
                <a:tab pos="680720" algn="l"/>
              </a:tabLst>
            </a:pPr>
            <a:r>
              <a:rPr spc="-5" dirty="0">
                <a:latin typeface="Carlito"/>
                <a:cs typeface="Carlito"/>
              </a:rPr>
              <a:t>Such </a:t>
            </a:r>
            <a:r>
              <a:rPr dirty="0">
                <a:latin typeface="Carlito"/>
                <a:cs typeface="Carlito"/>
              </a:rPr>
              <a:t>as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Ebola,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bird 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flu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and Middle </a:t>
            </a:r>
            <a:r>
              <a:rPr b="1" spc="-15" dirty="0">
                <a:solidFill>
                  <a:srgbClr val="FF0000"/>
                </a:solidFill>
                <a:latin typeface="Carlito"/>
                <a:cs typeface="Carlito"/>
              </a:rPr>
              <a:t>East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respiratory </a:t>
            </a:r>
            <a:r>
              <a:rPr b="1" spc="-15" dirty="0">
                <a:solidFill>
                  <a:srgbClr val="FF0000"/>
                </a:solidFill>
                <a:latin typeface="Carlito"/>
                <a:cs typeface="Carlito"/>
              </a:rPr>
              <a:t>syndrome-related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coronavirus</a:t>
            </a:r>
            <a:r>
              <a:rPr b="1" spc="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(MERS-</a:t>
            </a:r>
            <a:r>
              <a:rPr b="1" spc="-10" dirty="0" err="1">
                <a:solidFill>
                  <a:srgbClr val="FF0000"/>
                </a:solidFill>
                <a:latin typeface="Carlito"/>
                <a:cs typeface="Carlito"/>
              </a:rPr>
              <a:t>CoV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)</a:t>
            </a:r>
            <a:endParaRPr lang="en-US" b="1" spc="-10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680085" lvl="2" indent="-185420">
              <a:lnSpc>
                <a:spcPct val="100000"/>
              </a:lnSpc>
              <a:spcBef>
                <a:spcPts val="1150"/>
              </a:spcBef>
              <a:buClr>
                <a:srgbClr val="0C5F80"/>
              </a:buClr>
              <a:buFont typeface="Times New Roman"/>
              <a:buChar char="•"/>
              <a:tabLst>
                <a:tab pos="680720" algn="l"/>
              </a:tabLst>
            </a:pPr>
            <a:endParaRPr b="1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198120" indent="-186055">
              <a:lnSpc>
                <a:spcPct val="100000"/>
              </a:lnSpc>
              <a:spcBef>
                <a:spcPts val="1150"/>
              </a:spcBef>
              <a:buClr>
                <a:srgbClr val="0C5F80"/>
              </a:buClr>
              <a:buFont typeface="Times New Roman"/>
              <a:buChar char="•"/>
              <a:tabLst>
                <a:tab pos="198755" algn="l"/>
              </a:tabLst>
            </a:pPr>
            <a:r>
              <a:rPr spc="-10" dirty="0">
                <a:latin typeface="Carlito"/>
                <a:cs typeface="Carlito"/>
              </a:rPr>
              <a:t>Many </a:t>
            </a:r>
            <a:r>
              <a:rPr spc="-15" dirty="0">
                <a:latin typeface="Carlito"/>
                <a:cs typeface="Carlito"/>
              </a:rPr>
              <a:t>more </a:t>
            </a:r>
            <a:r>
              <a:rPr spc="-10" dirty="0">
                <a:latin typeface="Carlito"/>
                <a:cs typeface="Carlito"/>
              </a:rPr>
              <a:t>microorganisms </a:t>
            </a:r>
            <a:r>
              <a:rPr spc="-15" dirty="0">
                <a:latin typeface="Carlito"/>
                <a:cs typeface="Carlito"/>
              </a:rPr>
              <a:t>are </a:t>
            </a:r>
            <a:r>
              <a:rPr spc="-5" dirty="0">
                <a:latin typeface="Carlito"/>
                <a:cs typeface="Carlito"/>
              </a:rPr>
              <a:t>beneficial than </a:t>
            </a:r>
            <a:r>
              <a:rPr spc="-15" dirty="0">
                <a:latin typeface="Carlito"/>
                <a:cs typeface="Carlito"/>
              </a:rPr>
              <a:t>are</a:t>
            </a:r>
            <a:r>
              <a:rPr spc="6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harmful</a:t>
            </a:r>
            <a:endParaRPr dirty="0">
              <a:latin typeface="Carlito"/>
              <a:cs typeface="Carlito"/>
            </a:endParaRPr>
          </a:p>
          <a:p>
            <a:pPr marL="424180" lvl="1" indent="-186055">
              <a:lnSpc>
                <a:spcPct val="100000"/>
              </a:lnSpc>
              <a:spcBef>
                <a:spcPts val="1155"/>
              </a:spcBef>
              <a:buClr>
                <a:srgbClr val="0C5F80"/>
              </a:buClr>
              <a:buFont typeface="Times New Roman"/>
              <a:buChar char="•"/>
              <a:tabLst>
                <a:tab pos="424180" algn="l"/>
              </a:tabLst>
            </a:pPr>
            <a:r>
              <a:rPr spc="-10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Microbial flora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: </a:t>
            </a:r>
            <a:r>
              <a:rPr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microbiology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, </a:t>
            </a:r>
            <a:r>
              <a:rPr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collective bacteria </a:t>
            </a:r>
            <a:r>
              <a:rPr b="1" u="sng"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and other </a:t>
            </a:r>
            <a:r>
              <a:rPr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microorganisms </a:t>
            </a:r>
            <a:r>
              <a:rPr b="1" u="sng"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in a </a:t>
            </a:r>
            <a:r>
              <a:rPr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host </a:t>
            </a:r>
            <a:r>
              <a:rPr b="1" u="sng"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are </a:t>
            </a:r>
            <a:r>
              <a:rPr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known </a:t>
            </a:r>
            <a:r>
              <a:rPr b="1" u="sng"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as</a:t>
            </a:r>
            <a:r>
              <a:rPr b="1" u="sng" spc="2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b="1" u="sng"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flora</a:t>
            </a:r>
            <a:endParaRPr b="1" u="sng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424180" lvl="1" indent="-186055">
              <a:lnSpc>
                <a:spcPct val="100000"/>
              </a:lnSpc>
              <a:spcBef>
                <a:spcPts val="1155"/>
              </a:spcBef>
              <a:buClr>
                <a:srgbClr val="0C5F80"/>
              </a:buClr>
              <a:buFont typeface="Times New Roman"/>
              <a:buChar char="•"/>
              <a:tabLst>
                <a:tab pos="424180" algn="l"/>
              </a:tabLst>
            </a:pPr>
            <a:r>
              <a:rPr spc="-5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Normal </a:t>
            </a:r>
            <a:r>
              <a:rPr spc="-10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microbiota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: </a:t>
            </a:r>
            <a:r>
              <a:rPr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microorganisms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that colonize </a:t>
            </a:r>
            <a:r>
              <a:rPr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host </a:t>
            </a:r>
            <a:r>
              <a:rPr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without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causing disease; </a:t>
            </a:r>
            <a:r>
              <a:rPr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also called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normal</a:t>
            </a:r>
            <a:r>
              <a:rPr spc="204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flora.</a:t>
            </a:r>
            <a:endParaRPr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8525" y="171829"/>
            <a:ext cx="4331335" cy="610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000" b="1" spc="-1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b="1" spc="-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z="2000" b="1" spc="-2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spc="-18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6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sz="2000" b="1" spc="-2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000" b="1" spc="-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6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endParaRPr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100" algn="ctr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 </a:t>
            </a:r>
            <a:r>
              <a:rPr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18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752600"/>
            <a:ext cx="8442925" cy="396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5030" y="1889286"/>
            <a:ext cx="954405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Heart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2607" y="4900329"/>
            <a:ext cx="53340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ui</a:t>
            </a:r>
            <a:r>
              <a:rPr sz="1100" b="1" spc="10" dirty="0">
                <a:latin typeface="Arial"/>
                <a:cs typeface="Arial"/>
              </a:rPr>
              <a:t>c</a:t>
            </a:r>
            <a:r>
              <a:rPr sz="1100" b="1" spc="5" dirty="0">
                <a:latin typeface="Arial"/>
                <a:cs typeface="Arial"/>
              </a:rPr>
              <a:t>id</a:t>
            </a:r>
            <a:r>
              <a:rPr sz="1100" b="1" spc="15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5335" y="2188625"/>
            <a:ext cx="1069975" cy="2602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125"/>
              </a:spcBef>
            </a:pPr>
            <a:r>
              <a:rPr sz="1100" b="1" spc="15" dirty="0">
                <a:latin typeface="Arial"/>
                <a:cs typeface="Arial"/>
              </a:rPr>
              <a:t>Ca</a:t>
            </a:r>
            <a:r>
              <a:rPr sz="1100" b="1" spc="5" dirty="0">
                <a:latin typeface="Arial"/>
                <a:cs typeface="Arial"/>
              </a:rPr>
              <a:t>n</a:t>
            </a:r>
            <a:r>
              <a:rPr sz="1100" b="1" spc="15" dirty="0">
                <a:latin typeface="Arial"/>
                <a:cs typeface="Arial"/>
              </a:rPr>
              <a:t>c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spc="10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940"/>
              </a:spcBef>
            </a:pP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r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5" dirty="0">
                <a:latin typeface="Arial"/>
                <a:cs typeface="Arial"/>
              </a:rPr>
              <a:t>ke</a:t>
            </a:r>
            <a:endParaRPr sz="1100">
              <a:latin typeface="Arial"/>
              <a:cs typeface="Arial"/>
            </a:endParaRPr>
          </a:p>
          <a:p>
            <a:pPr marL="506730" marR="30480" indent="-215265" algn="r">
              <a:lnSpc>
                <a:spcPts val="1210"/>
              </a:lnSpc>
              <a:spcBef>
                <a:spcPts val="860"/>
              </a:spcBef>
            </a:pPr>
            <a:r>
              <a:rPr sz="1100" b="1" spc="15" dirty="0">
                <a:latin typeface="Arial"/>
                <a:cs typeface="Arial"/>
              </a:rPr>
              <a:t>P</a:t>
            </a:r>
            <a:r>
              <a:rPr sz="1100" b="1" spc="5" dirty="0">
                <a:latin typeface="Arial"/>
                <a:cs typeface="Arial"/>
              </a:rPr>
              <a:t>u</a:t>
            </a:r>
            <a:r>
              <a:rPr sz="1100" b="1" spc="15" dirty="0">
                <a:latin typeface="Arial"/>
                <a:cs typeface="Arial"/>
              </a:rPr>
              <a:t>lm</a:t>
            </a:r>
            <a:r>
              <a:rPr sz="1100" b="1" spc="5" dirty="0">
                <a:latin typeface="Arial"/>
                <a:cs typeface="Arial"/>
              </a:rPr>
              <a:t>on</a:t>
            </a:r>
            <a:r>
              <a:rPr sz="1100" b="1" spc="10" dirty="0">
                <a:latin typeface="Arial"/>
                <a:cs typeface="Arial"/>
              </a:rPr>
              <a:t>ary  </a:t>
            </a:r>
            <a:r>
              <a:rPr sz="1100" b="1" spc="5" dirty="0">
                <a:latin typeface="Arial"/>
                <a:cs typeface="Arial"/>
              </a:rPr>
              <a:t>di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a</a:t>
            </a:r>
            <a:r>
              <a:rPr sz="1100" b="1" spc="15" dirty="0">
                <a:latin typeface="Arial"/>
                <a:cs typeface="Arial"/>
              </a:rPr>
              <a:t>se</a:t>
            </a:r>
            <a:endParaRPr sz="1100">
              <a:latin typeface="Arial"/>
              <a:cs typeface="Arial"/>
            </a:endParaRPr>
          </a:p>
          <a:p>
            <a:pPr marR="29845" algn="r">
              <a:lnSpc>
                <a:spcPct val="100000"/>
              </a:lnSpc>
              <a:spcBef>
                <a:spcPts val="305"/>
              </a:spcBef>
            </a:pPr>
            <a:r>
              <a:rPr sz="1100" b="1" spc="-20" dirty="0">
                <a:latin typeface="Arial"/>
                <a:cs typeface="Arial"/>
              </a:rPr>
              <a:t>A</a:t>
            </a:r>
            <a:r>
              <a:rPr sz="1100" b="1" spc="10" dirty="0">
                <a:latin typeface="Arial"/>
                <a:cs typeface="Arial"/>
              </a:rPr>
              <a:t>cc</a:t>
            </a:r>
            <a:r>
              <a:rPr sz="1100" b="1" spc="5" dirty="0">
                <a:latin typeface="Arial"/>
                <a:cs typeface="Arial"/>
              </a:rPr>
              <a:t>id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nt</a:t>
            </a:r>
            <a:r>
              <a:rPr sz="1100" b="1" spc="1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23520" marR="31115" indent="210820" algn="r">
              <a:lnSpc>
                <a:spcPct val="149800"/>
              </a:lnSpc>
              <a:spcBef>
                <a:spcPts val="330"/>
              </a:spcBef>
            </a:pPr>
            <a:r>
              <a:rPr sz="1100" b="1" spc="10" dirty="0">
                <a:latin typeface="Arial"/>
                <a:cs typeface="Arial"/>
              </a:rPr>
              <a:t>Dia</a:t>
            </a:r>
            <a:r>
              <a:rPr sz="1100" b="1" spc="5" dirty="0">
                <a:latin typeface="Arial"/>
                <a:cs typeface="Arial"/>
              </a:rPr>
              <a:t>b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es  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10" dirty="0">
                <a:latin typeface="Arial"/>
                <a:cs typeface="Arial"/>
              </a:rPr>
              <a:t>lz</a:t>
            </a:r>
            <a:r>
              <a:rPr sz="1100" b="1" spc="5" dirty="0">
                <a:latin typeface="Arial"/>
                <a:cs typeface="Arial"/>
              </a:rPr>
              <a:t>h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20" dirty="0">
                <a:latin typeface="Arial"/>
                <a:cs typeface="Arial"/>
              </a:rPr>
              <a:t>m</a:t>
            </a:r>
            <a:r>
              <a:rPr sz="1100" b="1" spc="15" dirty="0">
                <a:latin typeface="Arial"/>
                <a:cs typeface="Arial"/>
              </a:rPr>
              <a:t>er</a:t>
            </a:r>
            <a:r>
              <a:rPr sz="1100" b="1" dirty="0">
                <a:latin typeface="Arial"/>
                <a:cs typeface="Arial"/>
              </a:rPr>
              <a:t>’</a:t>
            </a:r>
            <a:r>
              <a:rPr sz="1100" b="1" spc="1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R="36830" algn="r">
              <a:lnSpc>
                <a:spcPts val="1200"/>
              </a:lnSpc>
            </a:pPr>
            <a:r>
              <a:rPr sz="1100" b="1" spc="15" dirty="0">
                <a:latin typeface="Arial"/>
                <a:cs typeface="Arial"/>
              </a:rPr>
              <a:t>d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15" dirty="0">
                <a:latin typeface="Arial"/>
                <a:cs typeface="Arial"/>
              </a:rPr>
              <a:t>sease</a:t>
            </a:r>
            <a:endParaRPr sz="1100">
              <a:latin typeface="Arial"/>
              <a:cs typeface="Arial"/>
            </a:endParaRPr>
          </a:p>
          <a:p>
            <a:pPr marL="264160" marR="34290" indent="-151130" algn="r">
              <a:lnSpc>
                <a:spcPts val="1210"/>
              </a:lnSpc>
              <a:spcBef>
                <a:spcPts val="120"/>
              </a:spcBef>
            </a:pPr>
            <a:r>
              <a:rPr sz="1100" b="1" spc="10" dirty="0">
                <a:latin typeface="Arial"/>
                <a:cs typeface="Arial"/>
              </a:rPr>
              <a:t>Influenza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and </a:t>
            </a:r>
            <a:r>
              <a:rPr sz="1100" b="1" spc="5" dirty="0">
                <a:latin typeface="Arial"/>
                <a:cs typeface="Arial"/>
              </a:rPr>
              <a:t> pn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u</a:t>
            </a:r>
            <a:r>
              <a:rPr sz="1100" b="1" spc="20" dirty="0">
                <a:latin typeface="Arial"/>
                <a:cs typeface="Arial"/>
              </a:rPr>
              <a:t>m</a:t>
            </a:r>
            <a:r>
              <a:rPr sz="1100" b="1" spc="5" dirty="0">
                <a:latin typeface="Arial"/>
                <a:cs typeface="Arial"/>
              </a:rPr>
              <a:t>on</a:t>
            </a:r>
            <a:r>
              <a:rPr sz="1100" b="1" spc="10" dirty="0">
                <a:latin typeface="Arial"/>
                <a:cs typeface="Arial"/>
              </a:rPr>
              <a:t>ia</a:t>
            </a:r>
            <a:endParaRPr sz="11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140"/>
              </a:spcBef>
            </a:pPr>
            <a:r>
              <a:rPr sz="1100" b="1" spc="10" dirty="0">
                <a:latin typeface="Arial"/>
                <a:cs typeface="Arial"/>
              </a:rPr>
              <a:t>Kidney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9"/>
              </a:spcBef>
            </a:pPr>
            <a:r>
              <a:rPr sz="1100" b="1" spc="15" dirty="0">
                <a:latin typeface="Arial"/>
                <a:cs typeface="Arial"/>
              </a:rPr>
              <a:t>Se</a:t>
            </a:r>
            <a:r>
              <a:rPr sz="1100" b="1" spc="5" dirty="0">
                <a:latin typeface="Arial"/>
                <a:cs typeface="Arial"/>
              </a:rPr>
              <a:t>p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c</a:t>
            </a:r>
            <a:r>
              <a:rPr sz="1100" b="1" spc="15" dirty="0">
                <a:latin typeface="Arial"/>
                <a:cs typeface="Arial"/>
              </a:rPr>
              <a:t>emia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3883" y="3093499"/>
            <a:ext cx="47117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r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5" dirty="0">
                <a:latin typeface="Arial"/>
                <a:cs typeface="Arial"/>
              </a:rPr>
              <a:t>ke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5364" y="3394617"/>
            <a:ext cx="1068705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Kidney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3464" y="1849357"/>
            <a:ext cx="1041400" cy="11400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2225" algn="r">
              <a:lnSpc>
                <a:spcPts val="1265"/>
              </a:lnSpc>
              <a:spcBef>
                <a:spcPts val="130"/>
              </a:spcBef>
            </a:pPr>
            <a:r>
              <a:rPr sz="1100" b="1" spc="10" dirty="0">
                <a:latin typeface="Arial"/>
                <a:cs typeface="Arial"/>
              </a:rPr>
              <a:t>Influenza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R="22860" algn="r">
              <a:lnSpc>
                <a:spcPts val="1265"/>
              </a:lnSpc>
            </a:pPr>
            <a:r>
              <a:rPr sz="1100" b="1" spc="5" dirty="0">
                <a:latin typeface="Arial"/>
                <a:cs typeface="Arial"/>
              </a:rPr>
              <a:t>pn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u</a:t>
            </a:r>
            <a:r>
              <a:rPr sz="1100" b="1" spc="20" dirty="0">
                <a:latin typeface="Arial"/>
                <a:cs typeface="Arial"/>
              </a:rPr>
              <a:t>m</a:t>
            </a:r>
            <a:r>
              <a:rPr sz="1100" b="1" spc="5" dirty="0">
                <a:latin typeface="Arial"/>
                <a:cs typeface="Arial"/>
              </a:rPr>
              <a:t>on</a:t>
            </a:r>
            <a:r>
              <a:rPr sz="1100" b="1" spc="10" dirty="0">
                <a:latin typeface="Arial"/>
                <a:cs typeface="Arial"/>
              </a:rPr>
              <a:t>ia</a:t>
            </a:r>
            <a:endParaRPr sz="1100">
              <a:latin typeface="Arial"/>
              <a:cs typeface="Arial"/>
            </a:endParaRPr>
          </a:p>
          <a:p>
            <a:pPr marR="17145" algn="r">
              <a:lnSpc>
                <a:spcPct val="100000"/>
              </a:lnSpc>
              <a:spcBef>
                <a:spcPts val="295"/>
              </a:spcBef>
            </a:pPr>
            <a:r>
              <a:rPr sz="1100" b="1" spc="5" dirty="0">
                <a:latin typeface="Arial"/>
                <a:cs typeface="Arial"/>
              </a:rPr>
              <a:t>Tub</a:t>
            </a:r>
            <a:r>
              <a:rPr sz="1100" b="1" spc="10" dirty="0">
                <a:latin typeface="Arial"/>
                <a:cs typeface="Arial"/>
              </a:rPr>
              <a:t>erc</a:t>
            </a:r>
            <a:r>
              <a:rPr sz="1100" b="1" spc="5" dirty="0">
                <a:latin typeface="Arial"/>
                <a:cs typeface="Arial"/>
              </a:rPr>
              <a:t>ulo</a:t>
            </a:r>
            <a:r>
              <a:rPr sz="1100" b="1" spc="10" dirty="0">
                <a:latin typeface="Arial"/>
                <a:cs typeface="Arial"/>
              </a:rPr>
              <a:t>sis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60"/>
              </a:spcBef>
            </a:pPr>
            <a:r>
              <a:rPr sz="1100" b="1" spc="20" dirty="0">
                <a:latin typeface="Arial"/>
                <a:cs typeface="Arial"/>
              </a:rPr>
              <a:t>G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15" dirty="0">
                <a:latin typeface="Arial"/>
                <a:cs typeface="Arial"/>
              </a:rPr>
              <a:t>s</a:t>
            </a:r>
            <a:r>
              <a:rPr sz="1100" b="1" spc="-5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r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erit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1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sz="1100" b="1" spc="10" dirty="0">
                <a:latin typeface="Arial"/>
                <a:cs typeface="Arial"/>
              </a:rPr>
              <a:t>Heart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7696" y="3704624"/>
            <a:ext cx="702945" cy="488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15" dirty="0">
                <a:latin typeface="Arial"/>
                <a:cs typeface="Arial"/>
              </a:rPr>
              <a:t>c</a:t>
            </a:r>
            <a:r>
              <a:rPr sz="1100" b="1" spc="5" dirty="0">
                <a:latin typeface="Arial"/>
                <a:cs typeface="Arial"/>
              </a:rPr>
              <a:t>cid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1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R="10795" algn="r">
              <a:lnSpc>
                <a:spcPct val="100000"/>
              </a:lnSpc>
              <a:spcBef>
                <a:spcPts val="970"/>
              </a:spcBef>
            </a:pPr>
            <a:r>
              <a:rPr sz="1100" b="1" spc="15" dirty="0">
                <a:latin typeface="Arial"/>
                <a:cs typeface="Arial"/>
              </a:rPr>
              <a:t>Ca</a:t>
            </a:r>
            <a:r>
              <a:rPr sz="1100" b="1" spc="5" dirty="0">
                <a:latin typeface="Arial"/>
                <a:cs typeface="Arial"/>
              </a:rPr>
              <a:t>n</a:t>
            </a:r>
            <a:r>
              <a:rPr sz="1100" b="1" spc="15" dirty="0">
                <a:latin typeface="Arial"/>
                <a:cs typeface="Arial"/>
              </a:rPr>
              <a:t>c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spc="10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6065" y="4298094"/>
            <a:ext cx="1056005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Arial"/>
                <a:cs typeface="Arial"/>
              </a:rPr>
              <a:t>Infant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2423" y="4604418"/>
            <a:ext cx="73152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Arial"/>
                <a:cs typeface="Arial"/>
              </a:rPr>
              <a:t>Di</a:t>
            </a:r>
            <a:r>
              <a:rPr sz="1100" b="1" spc="5" dirty="0">
                <a:latin typeface="Arial"/>
                <a:cs typeface="Arial"/>
              </a:rPr>
              <a:t>ph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h</a:t>
            </a:r>
            <a:r>
              <a:rPr sz="1100" b="1" spc="10" dirty="0">
                <a:latin typeface="Arial"/>
                <a:cs typeface="Arial"/>
              </a:rPr>
              <a:t>eria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6007" y="5222248"/>
            <a:ext cx="2239645" cy="472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25"/>
              </a:spcBef>
              <a:tabLst>
                <a:tab pos="1988185" algn="l"/>
              </a:tabLst>
            </a:pPr>
            <a:r>
              <a:rPr sz="1650" b="1" spc="15" baseline="2525" dirty="0">
                <a:latin typeface="Arial"/>
                <a:cs typeface="Arial"/>
              </a:rPr>
              <a:t>10</a:t>
            </a:r>
            <a:r>
              <a:rPr sz="1650" b="1" spc="22" baseline="2525" dirty="0">
                <a:latin typeface="Arial"/>
                <a:cs typeface="Arial"/>
              </a:rPr>
              <a:t>0</a:t>
            </a:r>
            <a:r>
              <a:rPr sz="1650" b="1" baseline="2525" dirty="0">
                <a:latin typeface="Arial"/>
                <a:cs typeface="Arial"/>
              </a:rPr>
              <a:t>	</a:t>
            </a:r>
            <a:r>
              <a:rPr sz="1100" b="1" spc="10" dirty="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b="1" spc="10" dirty="0">
                <a:latin typeface="Arial"/>
                <a:cs typeface="Arial"/>
              </a:rPr>
              <a:t>Deaths per 100,000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population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7112" y="5217067"/>
            <a:ext cx="10541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9699" y="4435712"/>
            <a:ext cx="2357120" cy="126619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874394">
              <a:lnSpc>
                <a:spcPct val="100000"/>
              </a:lnSpc>
              <a:spcBef>
                <a:spcPts val="880"/>
              </a:spcBef>
            </a:pPr>
            <a:r>
              <a:rPr sz="1100" b="1" spc="5" dirty="0">
                <a:latin typeface="Arial"/>
                <a:cs typeface="Arial"/>
              </a:rPr>
              <a:t>Infectious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 dirty="0">
              <a:latin typeface="Arial"/>
              <a:cs typeface="Arial"/>
            </a:endParaRPr>
          </a:p>
          <a:p>
            <a:pPr marL="868044">
              <a:lnSpc>
                <a:spcPct val="100000"/>
              </a:lnSpc>
              <a:spcBef>
                <a:spcPts val="790"/>
              </a:spcBef>
            </a:pPr>
            <a:r>
              <a:rPr sz="1100" b="1" spc="10" dirty="0">
                <a:latin typeface="Arial"/>
                <a:cs typeface="Arial"/>
              </a:rPr>
              <a:t>Nonmicrobial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disease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Arial"/>
              <a:cs typeface="Arial"/>
            </a:endParaRPr>
          </a:p>
          <a:p>
            <a:pPr marL="664210">
              <a:lnSpc>
                <a:spcPct val="100000"/>
              </a:lnSpc>
              <a:spcBef>
                <a:spcPts val="5"/>
              </a:spcBef>
              <a:tabLst>
                <a:tab pos="1964689" algn="l"/>
              </a:tabLst>
            </a:pPr>
            <a:r>
              <a:rPr sz="1650" b="1" spc="15" baseline="2525" dirty="0">
                <a:latin typeface="Arial"/>
                <a:cs typeface="Arial"/>
              </a:rPr>
              <a:t>100	</a:t>
            </a:r>
            <a:r>
              <a:rPr sz="1100" b="1" spc="10" dirty="0">
                <a:latin typeface="Arial"/>
                <a:cs typeface="Arial"/>
              </a:rPr>
              <a:t>200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b="1" spc="10" dirty="0">
                <a:latin typeface="Arial"/>
                <a:cs typeface="Arial"/>
              </a:rPr>
              <a:t>Deaths per 100,000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population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7055" y="5224077"/>
            <a:ext cx="10541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5367" y="1426625"/>
            <a:ext cx="5988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5" dirty="0">
                <a:latin typeface="Arial"/>
                <a:cs typeface="Arial"/>
              </a:rPr>
              <a:t>1900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19812" y="1433610"/>
            <a:ext cx="763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spc="15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spc="15" dirty="0">
                <a:latin typeface="Arial"/>
                <a:cs typeface="Arial"/>
              </a:rPr>
              <a:t>ay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5311" y="5988211"/>
            <a:ext cx="221424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Times New Roman"/>
                <a:cs typeface="Times New Roman"/>
              </a:rPr>
              <a:t>© </a:t>
            </a:r>
            <a:r>
              <a:rPr sz="1350" spc="5" dirty="0">
                <a:latin typeface="Times New Roman"/>
                <a:cs typeface="Times New Roman"/>
              </a:rPr>
              <a:t>2012 </a:t>
            </a:r>
            <a:r>
              <a:rPr sz="1350" dirty="0">
                <a:latin typeface="Times New Roman"/>
                <a:cs typeface="Times New Roman"/>
              </a:rPr>
              <a:t>Pearson Education,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Inc.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3027"/>
            <a:ext cx="10271125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5410" algn="ctr">
              <a:lnSpc>
                <a:spcPts val="2150"/>
              </a:lnSpc>
            </a:pPr>
            <a:r>
              <a:rPr sz="2000" spc="-125" dirty="0">
                <a:latin typeface="Trebuchet MS"/>
                <a:cs typeface="Trebuchet MS"/>
              </a:rPr>
              <a:t>The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Impact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of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Microorganisms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on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Humans</a:t>
            </a:r>
            <a:endParaRPr sz="2000" dirty="0">
              <a:latin typeface="Trebuchet MS"/>
              <a:cs typeface="Trebuchet MS"/>
            </a:endParaRPr>
          </a:p>
          <a:p>
            <a:pPr marL="176530" algn="ctr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Microorganisms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20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agriculture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355" y="1930907"/>
            <a:ext cx="6253480" cy="2128788"/>
          </a:xfrm>
          <a:prstGeom prst="rect">
            <a:avLst/>
          </a:prstGeom>
          <a:ln w="15240">
            <a:solidFill>
              <a:srgbClr val="D24717"/>
            </a:solidFill>
          </a:ln>
        </p:spPr>
        <p:txBody>
          <a:bodyPr vert="horz" wrap="square" lIns="0" tIns="116840" rIns="0" bIns="0" rtlCol="0">
            <a:spAutoFit/>
          </a:bodyPr>
          <a:lstStyle/>
          <a:p>
            <a:pPr marL="725170" indent="-153035">
              <a:lnSpc>
                <a:spcPct val="100000"/>
              </a:lnSpc>
              <a:spcBef>
                <a:spcPts val="920"/>
              </a:spcBef>
              <a:buSzPct val="95833"/>
              <a:buFont typeface="Carlito"/>
              <a:buChar char="•"/>
              <a:tabLst>
                <a:tab pos="725805" algn="l"/>
              </a:tabLst>
            </a:pP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Positive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impacts</a:t>
            </a:r>
            <a:endParaRPr sz="2400" u="sng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859155" marR="366395" lvl="1">
              <a:lnSpc>
                <a:spcPct val="150000"/>
              </a:lnSpc>
              <a:spcBef>
                <a:spcPts val="585"/>
              </a:spcBef>
              <a:buAutoNum type="arabicParenR"/>
              <a:tabLst>
                <a:tab pos="1071245" algn="l"/>
              </a:tabLst>
            </a:pPr>
            <a:r>
              <a:rPr sz="1600" b="1" spc="-10" dirty="0">
                <a:latin typeface="Carlito"/>
                <a:cs typeface="Carlito"/>
              </a:rPr>
              <a:t>Microbes to </a:t>
            </a:r>
            <a:r>
              <a:rPr sz="1600" b="1" spc="-5" dirty="0">
                <a:latin typeface="Carlito"/>
                <a:cs typeface="Carlito"/>
              </a:rPr>
              <a:t>fix chemical </a:t>
            </a:r>
            <a:r>
              <a:rPr sz="1600" b="1" spc="-10" dirty="0">
                <a:latin typeface="Carlito"/>
                <a:cs typeface="Carlito"/>
              </a:rPr>
              <a:t>components </a:t>
            </a:r>
            <a:r>
              <a:rPr sz="1600" b="1" spc="-5" dirty="0">
                <a:latin typeface="Carlito"/>
                <a:cs typeface="Carlito"/>
              </a:rPr>
              <a:t>in the soil </a:t>
            </a:r>
            <a:r>
              <a:rPr sz="1600" b="1" spc="-10" dirty="0">
                <a:latin typeface="Carlito"/>
                <a:cs typeface="Carlito"/>
              </a:rPr>
              <a:t>(Nitrogen,  Sulfate)</a:t>
            </a:r>
            <a:endParaRPr sz="1600" b="1" dirty="0">
              <a:latin typeface="Carlito"/>
              <a:cs typeface="Carlito"/>
            </a:endParaRPr>
          </a:p>
          <a:p>
            <a:pPr marL="1070610" lvl="1" indent="-212090">
              <a:lnSpc>
                <a:spcPct val="100000"/>
              </a:lnSpc>
              <a:spcBef>
                <a:spcPts val="1345"/>
              </a:spcBef>
              <a:buAutoNum type="arabicParenR"/>
              <a:tabLst>
                <a:tab pos="1071245" algn="l"/>
              </a:tabLst>
            </a:pPr>
            <a:r>
              <a:rPr sz="1600" b="1" spc="-10" dirty="0">
                <a:latin typeface="Carlito"/>
                <a:cs typeface="Carlito"/>
              </a:rPr>
              <a:t>cellulose-degradation microbes </a:t>
            </a:r>
            <a:r>
              <a:rPr sz="1600" b="1" spc="-5" dirty="0">
                <a:latin typeface="Carlito"/>
                <a:cs typeface="Carlito"/>
              </a:rPr>
              <a:t>in the</a:t>
            </a:r>
            <a:r>
              <a:rPr sz="1600" b="1" spc="1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rumen</a:t>
            </a:r>
            <a:endParaRPr sz="1600" b="1" dirty="0">
              <a:latin typeface="Carlito"/>
              <a:cs typeface="Carlito"/>
            </a:endParaRPr>
          </a:p>
          <a:p>
            <a:pPr marL="1070610" lvl="1" indent="-212090">
              <a:lnSpc>
                <a:spcPct val="100000"/>
              </a:lnSpc>
              <a:spcBef>
                <a:spcPts val="1345"/>
              </a:spcBef>
              <a:buAutoNum type="arabicParenR"/>
              <a:tabLst>
                <a:tab pos="1071245" algn="l"/>
              </a:tabLst>
            </a:pPr>
            <a:r>
              <a:rPr sz="1600" b="1" spc="-15" dirty="0">
                <a:latin typeface="Carlito"/>
                <a:cs typeface="Carlito"/>
              </a:rPr>
              <a:t>regeneration </a:t>
            </a:r>
            <a:r>
              <a:rPr sz="1600" b="1" spc="-5" dirty="0">
                <a:latin typeface="Carlito"/>
                <a:cs typeface="Carlito"/>
              </a:rPr>
              <a:t>of nutrients in </a:t>
            </a:r>
            <a:r>
              <a:rPr sz="1600" b="1" spc="-10" dirty="0">
                <a:latin typeface="Carlito"/>
                <a:cs typeface="Carlito"/>
              </a:rPr>
              <a:t>soil </a:t>
            </a:r>
            <a:r>
              <a:rPr sz="1600" b="1" spc="-5" dirty="0">
                <a:latin typeface="Carlito"/>
                <a:cs typeface="Carlito"/>
              </a:rPr>
              <a:t>and</a:t>
            </a:r>
            <a:r>
              <a:rPr sz="1600" b="1" spc="6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water</a:t>
            </a:r>
            <a:endParaRPr sz="16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0880" y="1930907"/>
            <a:ext cx="4558283" cy="230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40880" y="1930907"/>
            <a:ext cx="4558665" cy="2167901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817880" indent="-153670">
              <a:lnSpc>
                <a:spcPct val="100000"/>
              </a:lnSpc>
              <a:spcBef>
                <a:spcPts val="1200"/>
              </a:spcBef>
              <a:buSzPct val="95833"/>
              <a:buFont typeface="Carlito"/>
              <a:buChar char="•"/>
              <a:tabLst>
                <a:tab pos="818515" algn="l"/>
              </a:tabLst>
            </a:pPr>
            <a:r>
              <a:rPr sz="2400" b="1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Negative</a:t>
            </a:r>
            <a:r>
              <a:rPr sz="2400" b="1" u="sng" spc="-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impacts</a:t>
            </a:r>
            <a:endParaRPr sz="2400" u="sng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808990" marR="370840" indent="-144145" algn="just">
              <a:lnSpc>
                <a:spcPct val="150000"/>
              </a:lnSpc>
              <a:spcBef>
                <a:spcPts val="155"/>
              </a:spcBef>
            </a:pPr>
            <a:r>
              <a:rPr sz="1800" spc="-5" dirty="0">
                <a:latin typeface="Carlito"/>
                <a:cs typeface="Carlito"/>
              </a:rPr>
              <a:t>They can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cause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diseases </a:t>
            </a:r>
            <a:r>
              <a:rPr sz="1800" spc="-5" dirty="0">
                <a:latin typeface="Carlito"/>
                <a:cs typeface="Carlito"/>
              </a:rPr>
              <a:t>in plants </a:t>
            </a:r>
            <a:r>
              <a:rPr sz="1800" dirty="0">
                <a:latin typeface="Carlito"/>
                <a:cs typeface="Carlito"/>
              </a:rPr>
              <a:t>and  animals </a:t>
            </a:r>
            <a:r>
              <a:rPr sz="1800" spc="-5" dirty="0">
                <a:latin typeface="Carlito"/>
                <a:cs typeface="Carlito"/>
              </a:rPr>
              <a:t>plants </a:t>
            </a:r>
            <a:r>
              <a:rPr sz="1800" dirty="0">
                <a:latin typeface="Carlito"/>
                <a:cs typeface="Carlito"/>
              </a:rPr>
              <a:t>and animals used </a:t>
            </a:r>
            <a:r>
              <a:rPr sz="1800" spc="-15" dirty="0">
                <a:latin typeface="Carlito"/>
                <a:cs typeface="Carlito"/>
              </a:rPr>
              <a:t>for  </a:t>
            </a:r>
            <a:r>
              <a:rPr sz="1800" spc="-5" dirty="0">
                <a:latin typeface="Carlito"/>
                <a:cs typeface="Carlito"/>
              </a:rPr>
              <a:t>human </a:t>
            </a:r>
            <a:r>
              <a:rPr sz="1800" spc="-15" dirty="0">
                <a:latin typeface="Carlito"/>
                <a:cs typeface="Carlito"/>
              </a:rPr>
              <a:t>food </a:t>
            </a:r>
            <a:r>
              <a:rPr sz="1800" spc="-5" dirty="0">
                <a:latin typeface="Carlito"/>
                <a:cs typeface="Carlito"/>
              </a:rPr>
              <a:t>cause </a:t>
            </a:r>
            <a:r>
              <a:rPr sz="1800" dirty="0">
                <a:latin typeface="Carlito"/>
                <a:cs typeface="Carlito"/>
              </a:rPr>
              <a:t>major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economic 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losses </a:t>
            </a:r>
            <a:r>
              <a:rPr sz="1800" spc="-5" dirty="0">
                <a:latin typeface="Carlito"/>
                <a:cs typeface="Carlito"/>
              </a:rPr>
              <a:t>in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agricultural </a:t>
            </a:r>
            <a:r>
              <a:rPr sz="1800" spc="-5" dirty="0">
                <a:latin typeface="Carlito"/>
                <a:cs typeface="Carlito"/>
              </a:rPr>
              <a:t>industry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3650996" y="4597780"/>
            <a:ext cx="76200" cy="1424305"/>
          </a:xfrm>
          <a:custGeom>
            <a:avLst/>
            <a:gdLst/>
            <a:ahLst/>
            <a:cxnLst/>
            <a:rect l="l" t="t" r="r" b="b"/>
            <a:pathLst>
              <a:path w="76200" h="1424304">
                <a:moveTo>
                  <a:pt x="0" y="1347292"/>
                </a:moveTo>
                <a:lnTo>
                  <a:pt x="37083" y="1423974"/>
                </a:lnTo>
                <a:lnTo>
                  <a:pt x="69847" y="1360563"/>
                </a:lnTo>
                <a:lnTo>
                  <a:pt x="44195" y="1360563"/>
                </a:lnTo>
                <a:lnTo>
                  <a:pt x="31495" y="1360398"/>
                </a:lnTo>
                <a:lnTo>
                  <a:pt x="31657" y="1347698"/>
                </a:lnTo>
                <a:lnTo>
                  <a:pt x="0" y="1347292"/>
                </a:lnTo>
                <a:close/>
              </a:path>
              <a:path w="76200" h="1424304">
                <a:moveTo>
                  <a:pt x="31657" y="1347698"/>
                </a:moveTo>
                <a:lnTo>
                  <a:pt x="31495" y="1360398"/>
                </a:lnTo>
                <a:lnTo>
                  <a:pt x="44195" y="1360563"/>
                </a:lnTo>
                <a:lnTo>
                  <a:pt x="44357" y="1347861"/>
                </a:lnTo>
                <a:lnTo>
                  <a:pt x="31657" y="1347698"/>
                </a:lnTo>
                <a:close/>
              </a:path>
              <a:path w="76200" h="1424304">
                <a:moveTo>
                  <a:pt x="44357" y="1347861"/>
                </a:moveTo>
                <a:lnTo>
                  <a:pt x="44195" y="1360563"/>
                </a:lnTo>
                <a:lnTo>
                  <a:pt x="69847" y="1360563"/>
                </a:lnTo>
                <a:lnTo>
                  <a:pt x="76200" y="1348270"/>
                </a:lnTo>
                <a:lnTo>
                  <a:pt x="44357" y="1347861"/>
                </a:lnTo>
                <a:close/>
              </a:path>
              <a:path w="76200" h="1424304">
                <a:moveTo>
                  <a:pt x="48767" y="0"/>
                </a:moveTo>
                <a:lnTo>
                  <a:pt x="31657" y="1347698"/>
                </a:lnTo>
                <a:lnTo>
                  <a:pt x="44357" y="1347861"/>
                </a:lnTo>
                <a:lnTo>
                  <a:pt x="61467" y="254"/>
                </a:lnTo>
                <a:lnTo>
                  <a:pt x="48767" y="0"/>
                </a:lnTo>
                <a:close/>
              </a:path>
            </a:pathLst>
          </a:custGeom>
          <a:solidFill>
            <a:srgbClr val="D24717"/>
          </a:solidFill>
          <a:ln w="50800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E00DF-7616-DEAD-DADC-DAFE3CA1119F}"/>
              </a:ext>
            </a:extLst>
          </p:cNvPr>
          <p:cNvSpPr txBox="1"/>
          <p:nvPr/>
        </p:nvSpPr>
        <p:spPr>
          <a:xfrm>
            <a:off x="762000" y="945298"/>
            <a:ext cx="10271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Many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aspects of </a:t>
            </a:r>
            <a:r>
              <a:rPr lang="en-US" sz="1800"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agriculture depend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on </a:t>
            </a:r>
            <a:r>
              <a:rPr lang="en-US" sz="1800"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microbial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activities. </a:t>
            </a:r>
            <a:r>
              <a:rPr lang="en-US" sz="1800"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There are positive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lang="en-US" sz="1800" b="1" u="sng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negative</a:t>
            </a:r>
            <a:r>
              <a:rPr lang="en-US" sz="1800" b="1" u="sng" spc="17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lang="en-US" sz="1800"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impacts</a:t>
            </a:r>
            <a:endParaRPr lang="en-US" sz="1800" b="1" u="sng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R="7190740" algn="ctr">
              <a:lnSpc>
                <a:spcPct val="100000"/>
              </a:lnSpc>
              <a:spcBef>
                <a:spcPts val="5"/>
              </a:spcBef>
            </a:pPr>
            <a:r>
              <a:rPr lang="en-US" sz="1800" b="1" u="sng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per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 the </a:t>
            </a:r>
            <a:r>
              <a:rPr lang="en-US" sz="1800" b="1" u="sng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following</a:t>
            </a:r>
            <a:r>
              <a:rPr lang="en-US" sz="1800" b="1" u="sng" spc="-5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table:-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EAA9D-E46F-B418-F67E-10807B80D175}"/>
              </a:ext>
            </a:extLst>
          </p:cNvPr>
          <p:cNvSpPr txBox="1"/>
          <p:nvPr/>
        </p:nvSpPr>
        <p:spPr>
          <a:xfrm>
            <a:off x="2286000" y="619083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discussed in the next 2 slides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113</TotalTime>
  <Words>1336</Words>
  <Application>Microsoft Office PowerPoint</Application>
  <PresentationFormat>Widescreen</PresentationFormat>
  <Paragraphs>218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Abadi</vt:lpstr>
      <vt:lpstr>Arial</vt:lpstr>
      <vt:lpstr>Calibri</vt:lpstr>
      <vt:lpstr>Carlito</vt:lpstr>
      <vt:lpstr>Symbol</vt:lpstr>
      <vt:lpstr>Times New Roman</vt:lpstr>
      <vt:lpstr>Trebuchet MS</vt:lpstr>
      <vt:lpstr>Tw Cen MT</vt:lpstr>
      <vt:lpstr>Wingdings</vt:lpstr>
      <vt:lpstr>Droplet</vt:lpstr>
      <vt:lpstr> Principles Of Microbiology (Part-2)</vt:lpstr>
      <vt:lpstr>140MIC: Microbiology</vt:lpstr>
      <vt:lpstr>1.3 Microorganisms And Their Environments</vt:lpstr>
      <vt:lpstr>Different Bacterial Communities:</vt:lpstr>
      <vt:lpstr>1.3 Microorganisms And Their Environments</vt:lpstr>
      <vt:lpstr>1.3 Microorganisms And Their Environments</vt:lpstr>
      <vt:lpstr>PowerPoint Presentation</vt:lpstr>
      <vt:lpstr>PowerPoint Presentation</vt:lpstr>
      <vt:lpstr>PowerPoint Presentation</vt:lpstr>
      <vt:lpstr>Some Details About The Positive Impacts Of Microbe In Griculture.</vt:lpstr>
      <vt:lpstr>Some Details About The Positive Impacts Of Microbe In Griculture.</vt:lpstr>
      <vt:lpstr>PowerPoint Presentation</vt:lpstr>
      <vt:lpstr>PowerPoint Presentation</vt:lpstr>
      <vt:lpstr>PowerPoint Presentation</vt:lpstr>
      <vt:lpstr>The Impact of Microorganisms on Humans Microorganisms and food (NEGATIVE IMPACT)</vt:lpstr>
      <vt:lpstr>PowerPoint Presentation</vt:lpstr>
      <vt:lpstr>PowerPoint Presentation</vt:lpstr>
      <vt:lpstr>The Impact Of Microorganisms On Humans Microorganisms, Energy, And The Environment</vt:lpstr>
      <vt:lpstr>The Impact Of Microorganisms On Humans  Microorganisms, Energy, And The Environment</vt:lpstr>
      <vt:lpstr>PowerPoint Presentation</vt:lpstr>
      <vt:lpstr>The Impact Of Microorganisms On Humans Microorganisms And Their Genetic 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Aljowaie</dc:creator>
  <cp:lastModifiedBy>Haya Al-Dossary</cp:lastModifiedBy>
  <cp:revision>7</cp:revision>
  <dcterms:created xsi:type="dcterms:W3CDTF">2023-08-26T05:34:24Z</dcterms:created>
  <dcterms:modified xsi:type="dcterms:W3CDTF">2023-08-28T17:08:53Z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2023-08-26T00:00:00Z</vt:filetime>
  </property>
</Properties>
</file>