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1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758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5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9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2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099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0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8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lms.ksu.edu.s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e.com/subjects/microbiology)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48200" y="6477000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1860" y="2209800"/>
            <a:ext cx="5288280" cy="88934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905" algn="ctr">
              <a:lnSpc>
                <a:spcPts val="3440"/>
              </a:lnSpc>
              <a:spcBef>
                <a:spcPts val="135"/>
              </a:spcBef>
            </a:pPr>
            <a:r>
              <a:rPr lang="en-US" sz="3000" b="1" cap="none" spc="-170" dirty="0">
                <a:solidFill>
                  <a:srgbClr val="C00000"/>
                </a:solidFill>
              </a:rPr>
              <a:t>Lecture-2</a:t>
            </a:r>
            <a:br>
              <a:rPr lang="en-US" sz="3000" b="1" cap="none" dirty="0">
                <a:solidFill>
                  <a:srgbClr val="C00000"/>
                </a:solidFill>
              </a:rPr>
            </a:br>
            <a:r>
              <a:rPr lang="en-US" sz="3000" b="1" cap="none" spc="-145" dirty="0">
                <a:solidFill>
                  <a:srgbClr val="C00000"/>
                </a:solidFill>
              </a:rPr>
              <a:t>Principles </a:t>
            </a:r>
            <a:r>
              <a:rPr lang="en-US" sz="3000" b="1" cap="none" spc="-120" dirty="0">
                <a:solidFill>
                  <a:srgbClr val="C00000"/>
                </a:solidFill>
              </a:rPr>
              <a:t>Of </a:t>
            </a:r>
            <a:r>
              <a:rPr lang="en-US" sz="3000" b="1" cap="none" spc="-80" dirty="0">
                <a:solidFill>
                  <a:srgbClr val="C00000"/>
                </a:solidFill>
              </a:rPr>
              <a:t>Microbiology</a:t>
            </a:r>
            <a:r>
              <a:rPr lang="en-US" sz="3000" b="1" cap="none" spc="-430" dirty="0">
                <a:solidFill>
                  <a:srgbClr val="C00000"/>
                </a:solidFill>
              </a:rPr>
              <a:t> </a:t>
            </a:r>
            <a:r>
              <a:rPr lang="en-US" sz="3000" b="1" cap="none" spc="-155" dirty="0">
                <a:solidFill>
                  <a:srgbClr val="C00000"/>
                </a:solidFill>
              </a:rPr>
              <a:t>(Part-1)</a:t>
            </a:r>
            <a:endParaRPr lang="en-US" sz="3000" b="1" cap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495" y="218862"/>
            <a:ext cx="6899010" cy="1050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75"/>
              </a:lnSpc>
              <a:spcBef>
                <a:spcPts val="100"/>
              </a:spcBef>
            </a:pPr>
            <a:r>
              <a:rPr lang="en-US" sz="3350" cap="none" spc="-170" dirty="0">
                <a:latin typeface="Carlito" panose="020F0502020204030204" pitchFamily="34" charset="0"/>
                <a:cs typeface="Carlito" panose="020F0502020204030204" pitchFamily="34" charset="0"/>
              </a:rPr>
              <a:t>1.2 </a:t>
            </a:r>
            <a:r>
              <a:rPr lang="en-US" sz="3600" cap="none" spc="-130" dirty="0">
                <a:latin typeface="Carlito" panose="020F0502020204030204" pitchFamily="34" charset="0"/>
                <a:cs typeface="Carlito" panose="020F0502020204030204" pitchFamily="34" charset="0"/>
              </a:rPr>
              <a:t>Microbial</a:t>
            </a:r>
            <a:r>
              <a:rPr lang="en-US" sz="3600" cap="none" spc="-380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3350" cap="none" spc="-225" dirty="0">
                <a:latin typeface="Carlito" panose="020F0502020204030204" pitchFamily="34" charset="0"/>
                <a:cs typeface="Carlito" panose="020F0502020204030204" pitchFamily="34" charset="0"/>
              </a:rPr>
              <a:t>Cell</a:t>
            </a:r>
            <a:br>
              <a:rPr lang="en-US" sz="3350" cap="none" dirty="0">
                <a:latin typeface="Carlito" panose="020F0502020204030204" pitchFamily="34" charset="0"/>
                <a:cs typeface="Carlito" panose="020F0502020204030204" pitchFamily="34" charset="0"/>
              </a:rPr>
            </a:br>
            <a:r>
              <a:rPr lang="en-US" sz="2800" b="1" cap="none" spc="-1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Characteristics </a:t>
            </a:r>
            <a:r>
              <a:rPr lang="en-US" sz="2800" b="1" cap="none" spc="-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Of Living</a:t>
            </a:r>
            <a:r>
              <a:rPr lang="en-US" sz="2800" b="1" cap="none" spc="3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2800" b="1" cap="none" spc="-2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Systems</a:t>
            </a:r>
            <a:endParaRPr lang="en-US" sz="2800" cap="none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1254" y="2471090"/>
            <a:ext cx="1288131" cy="1328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79650" y="2852420"/>
            <a:ext cx="305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Cell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18205" y="3608323"/>
            <a:ext cx="957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Environment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4513" y="1746411"/>
            <a:ext cx="6899011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solidFill>
                  <a:srgbClr val="C00000"/>
                </a:solidFill>
                <a:highlight>
                  <a:srgbClr val="FFFF00"/>
                </a:highlight>
                <a:latin typeface="Carlito" panose="020F0502020204030204" pitchFamily="34" charset="0"/>
                <a:cs typeface="Carlito" panose="020F0502020204030204" pitchFamily="34" charset="0"/>
              </a:rPr>
              <a:t>1-</a:t>
            </a:r>
            <a:r>
              <a:rPr sz="2400" b="1" spc="459" dirty="0">
                <a:solidFill>
                  <a:srgbClr val="C00000"/>
                </a:solidFill>
                <a:highlight>
                  <a:srgbClr val="FFFF00"/>
                </a:highlight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 panose="020F0502020204030204" pitchFamily="34" charset="0"/>
                <a:cs typeface="Carlito" panose="020F0502020204030204" pitchFamily="34" charset="0"/>
              </a:rPr>
              <a:t>Metabolism:</a:t>
            </a:r>
            <a:endParaRPr sz="2400" dirty="0">
              <a:solidFill>
                <a:srgbClr val="C00000"/>
              </a:solidFill>
              <a:highlight>
                <a:srgbClr val="FFFF00"/>
              </a:highlight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365760" algn="l"/>
                <a:tab pos="832485" algn="l"/>
                <a:tab pos="1124585" algn="l"/>
                <a:tab pos="1382395" algn="l"/>
              </a:tabLst>
            </a:pPr>
            <a:endParaRPr lang="en-US" sz="2000" b="1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algn="l"/>
            <a:r>
              <a:rPr lang="en-US" sz="2000" b="1" i="0" u="none" strike="noStrike" baseline="0" dirty="0">
                <a:latin typeface="Carlito" panose="020F0502020204030204" pitchFamily="34" charset="0"/>
                <a:cs typeface="Carlito" panose="020F0502020204030204" pitchFamily="34" charset="0"/>
              </a:rPr>
              <a:t>-A cell is a compartment that takes up nutrients from the</a:t>
            </a:r>
          </a:p>
          <a:p>
            <a:pPr algn="l"/>
            <a:r>
              <a:rPr lang="en-US" sz="2000" b="1" i="0" u="none" strike="noStrike" baseline="0" dirty="0">
                <a:latin typeface="Carlito" panose="020F0502020204030204" pitchFamily="34" charset="0"/>
                <a:cs typeface="Carlito" panose="020F0502020204030204" pitchFamily="34" charset="0"/>
              </a:rPr>
              <a:t>environment, transforms them into new cell materials, and</a:t>
            </a:r>
          </a:p>
          <a:p>
            <a:pPr algn="l"/>
            <a:r>
              <a:rPr lang="en-US" sz="2000" b="1" i="0" u="none" strike="noStrike" baseline="0" dirty="0">
                <a:latin typeface="Carlito" panose="020F0502020204030204" pitchFamily="34" charset="0"/>
                <a:cs typeface="Carlito" panose="020F0502020204030204" pitchFamily="34" charset="0"/>
              </a:rPr>
              <a:t>releases wastes into the environment.</a:t>
            </a:r>
          </a:p>
          <a:p>
            <a:pPr algn="l"/>
            <a:endParaRPr lang="en-US" sz="2000" b="1" i="0" u="none" strike="noStrike" baseline="0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algn="l"/>
            <a:r>
              <a:rPr lang="en-US" sz="2000" b="1" i="0" u="none" strike="noStrike" baseline="0" dirty="0">
                <a:latin typeface="Carlito" panose="020F0502020204030204" pitchFamily="34" charset="0"/>
                <a:cs typeface="Carlito" panose="020F0502020204030204" pitchFamily="34" charset="0"/>
              </a:rPr>
              <a:t>-The cell is thus an </a:t>
            </a:r>
            <a:r>
              <a:rPr lang="en-US" sz="20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open system.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9705" y="4133850"/>
            <a:ext cx="8034655" cy="0"/>
          </a:xfrm>
          <a:custGeom>
            <a:avLst/>
            <a:gdLst/>
            <a:ahLst/>
            <a:cxnLst/>
            <a:rect l="l" t="t" r="r" b="b"/>
            <a:pathLst>
              <a:path w="8034655">
                <a:moveTo>
                  <a:pt x="0" y="0"/>
                </a:moveTo>
                <a:lnTo>
                  <a:pt x="8034528" y="0"/>
                </a:lnTo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53000" y="4738925"/>
            <a:ext cx="7002654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2-Growth</a:t>
            </a:r>
            <a:endParaRPr lang="en-US" sz="2400" b="1" u="sng" spc="-5" dirty="0">
              <a:solidFill>
                <a:srgbClr val="C00000"/>
              </a:solidFill>
              <a:highlight>
                <a:srgbClr val="FFFF00"/>
              </a:highlight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sz="1800" b="1" u="sng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Chemicals 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from </a:t>
            </a:r>
            <a:r>
              <a:rPr sz="1800" b="1" u="sng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environment </a:t>
            </a:r>
            <a:r>
              <a:rPr sz="1800" b="1" u="sng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and </a:t>
            </a:r>
            <a:r>
              <a:rPr sz="1800" b="1" u="sng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new metabolic 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products  are </a:t>
            </a:r>
            <a:r>
              <a:rPr sz="1800" b="1" u="sng" spc="-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turned into new </a:t>
            </a:r>
            <a:r>
              <a:rPr sz="1800" b="1" u="sng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cells under the 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genetic direction </a:t>
            </a:r>
            <a:r>
              <a:rPr sz="1800" b="1" u="sng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of  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pre</a:t>
            </a:r>
            <a:r>
              <a:rPr lang="en-US"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-</a:t>
            </a:r>
            <a:r>
              <a:rPr sz="1800" b="1" u="sng" spc="-10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existing</a:t>
            </a:r>
            <a:r>
              <a:rPr sz="1800" b="1" u="sng" spc="-45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1800" b="1" u="sng" dirty="0">
                <a:solidFill>
                  <a:schemeClr val="accent1">
                    <a:lumMod val="75000"/>
                  </a:schemeClr>
                </a:solidFill>
                <a:latin typeface="Carlito"/>
                <a:cs typeface="Carlito"/>
              </a:rPr>
              <a:t>cells.</a:t>
            </a:r>
            <a:endParaRPr sz="1800" u="sng" dirty="0">
              <a:solidFill>
                <a:schemeClr val="accent1">
                  <a:lumMod val="75000"/>
                </a:schemeClr>
              </a:solidFill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0877" y="4819107"/>
            <a:ext cx="2303636" cy="4796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3458" y="256267"/>
            <a:ext cx="6940804" cy="1028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670"/>
              </a:lnSpc>
              <a:spcBef>
                <a:spcPts val="95"/>
              </a:spcBef>
            </a:pPr>
            <a:r>
              <a:rPr sz="2400" spc="-215" dirty="0">
                <a:latin typeface="Carlito" panose="020F0502020204030204" pitchFamily="34" charset="0"/>
                <a:cs typeface="Carlito" panose="020F0502020204030204" pitchFamily="34" charset="0"/>
              </a:rPr>
              <a:t>1.2 </a:t>
            </a:r>
            <a:r>
              <a:rPr sz="2400" spc="-140" dirty="0">
                <a:latin typeface="Carlito" panose="020F0502020204030204" pitchFamily="34" charset="0"/>
                <a:cs typeface="Carlito" panose="020F0502020204030204" pitchFamily="34" charset="0"/>
              </a:rPr>
              <a:t>Microbial</a:t>
            </a:r>
            <a:r>
              <a:rPr sz="2400" spc="-420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sz="2400" spc="-275" dirty="0">
                <a:latin typeface="Carlito" panose="020F0502020204030204" pitchFamily="34" charset="0"/>
                <a:cs typeface="Carlito" panose="020F0502020204030204" pitchFamily="34" charset="0"/>
              </a:rPr>
              <a:t>cell</a:t>
            </a:r>
          </a:p>
          <a:p>
            <a:pPr marL="12700">
              <a:lnSpc>
                <a:spcPts val="3229"/>
              </a:lnSpc>
            </a:pPr>
            <a:r>
              <a:rPr sz="2400" b="1" spc="-1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Characteristics </a:t>
            </a:r>
            <a:r>
              <a:rPr sz="2400" b="1" spc="-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of </a:t>
            </a:r>
            <a:r>
              <a:rPr sz="2400" b="1" spc="-1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living</a:t>
            </a:r>
            <a:r>
              <a:rPr sz="2400" b="1" spc="5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sz="2400" b="1" spc="-2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systems</a:t>
            </a:r>
            <a:endParaRPr sz="2400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9990" y="2145919"/>
            <a:ext cx="6940804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3-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u="sng" spc="-1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Differentiation</a:t>
            </a:r>
            <a:endParaRPr sz="2400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2000" b="1" dirty="0">
                <a:latin typeface="Carlito"/>
                <a:cs typeface="Carlito"/>
              </a:rPr>
              <a:t>Some cells </a:t>
            </a:r>
            <a:r>
              <a:rPr sz="2000" b="1" spc="-5" dirty="0">
                <a:latin typeface="Carlito"/>
                <a:cs typeface="Carlito"/>
              </a:rPr>
              <a:t>can </a:t>
            </a:r>
            <a:r>
              <a:rPr sz="2000" b="1" spc="-10" dirty="0">
                <a:latin typeface="Carlito"/>
                <a:cs typeface="Carlito"/>
              </a:rPr>
              <a:t>form </a:t>
            </a:r>
            <a:r>
              <a:rPr sz="2000" b="1" spc="-5" dirty="0">
                <a:latin typeface="Carlito"/>
                <a:cs typeface="Carlito"/>
              </a:rPr>
              <a:t>new </a:t>
            </a:r>
            <a:r>
              <a:rPr sz="2000" b="1" dirty="0">
                <a:latin typeface="Carlito"/>
                <a:cs typeface="Carlito"/>
              </a:rPr>
              <a:t>cell </a:t>
            </a:r>
            <a:r>
              <a:rPr sz="2000" b="1" spc="-5" dirty="0">
                <a:latin typeface="Carlito"/>
                <a:cs typeface="Carlito"/>
              </a:rPr>
              <a:t>structures</a:t>
            </a:r>
            <a:r>
              <a:rPr sz="2000" b="1" spc="-13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such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rlito"/>
                <a:cs typeface="Carlito"/>
              </a:rPr>
              <a:t>as a </a:t>
            </a:r>
            <a:r>
              <a:rPr sz="2000" b="1" spc="-5" dirty="0">
                <a:latin typeface="Carlito"/>
                <a:cs typeface="Carlito"/>
              </a:rPr>
              <a:t>spore, </a:t>
            </a:r>
            <a:r>
              <a:rPr sz="2000" b="1" dirty="0">
                <a:latin typeface="Carlito"/>
                <a:cs typeface="Carlito"/>
              </a:rPr>
              <a:t>usually as part of a </a:t>
            </a:r>
            <a:r>
              <a:rPr sz="2000" b="1" spc="-5" dirty="0">
                <a:latin typeface="Carlito"/>
                <a:cs typeface="Carlito"/>
              </a:rPr>
              <a:t>cellular </a:t>
            </a:r>
            <a:r>
              <a:rPr sz="2000" b="1" spc="-10" dirty="0">
                <a:latin typeface="Carlito"/>
                <a:cs typeface="Carlito"/>
              </a:rPr>
              <a:t>life cycle</a:t>
            </a:r>
            <a:r>
              <a:rPr sz="2000" b="1" spc="-15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to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b="1" spc="-5" dirty="0">
                <a:latin typeface="Carlito"/>
                <a:cs typeface="Carlito"/>
              </a:rPr>
              <a:t>survival.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6533" y="3955541"/>
            <a:ext cx="8034655" cy="0"/>
          </a:xfrm>
          <a:custGeom>
            <a:avLst/>
            <a:gdLst/>
            <a:ahLst/>
            <a:cxnLst/>
            <a:rect l="l" t="t" r="r" b="b"/>
            <a:pathLst>
              <a:path w="8034655">
                <a:moveTo>
                  <a:pt x="0" y="0"/>
                </a:moveTo>
                <a:lnTo>
                  <a:pt x="8034528" y="0"/>
                </a:lnTo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09184" y="4387342"/>
            <a:ext cx="7031610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4-</a:t>
            </a:r>
            <a:r>
              <a:rPr sz="2400" b="1" u="sng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Communication</a:t>
            </a:r>
            <a:endParaRPr sz="2400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sz="2000" b="1" spc="-10" dirty="0">
                <a:latin typeface="Carlito"/>
                <a:cs typeface="Carlito"/>
              </a:rPr>
              <a:t>Many </a:t>
            </a:r>
            <a:r>
              <a:rPr sz="2000" b="1" dirty="0">
                <a:latin typeface="Carlito"/>
                <a:cs typeface="Carlito"/>
              </a:rPr>
              <a:t>cells </a:t>
            </a:r>
            <a:r>
              <a:rPr sz="2000" b="1" i="1" spc="-5" dirty="0">
                <a:latin typeface="Carlito"/>
                <a:cs typeface="Carlito"/>
              </a:rPr>
              <a:t>communicate </a:t>
            </a:r>
            <a:r>
              <a:rPr sz="2000" b="1" dirty="0">
                <a:latin typeface="Carlito"/>
                <a:cs typeface="Carlito"/>
              </a:rPr>
              <a:t>or </a:t>
            </a:r>
            <a:r>
              <a:rPr sz="2000" b="1" i="1" spc="-5" dirty="0">
                <a:latin typeface="Carlito"/>
                <a:cs typeface="Carlito"/>
              </a:rPr>
              <a:t>respond </a:t>
            </a:r>
            <a:r>
              <a:rPr sz="2000" b="1" spc="-10" dirty="0">
                <a:latin typeface="Carlito"/>
                <a:cs typeface="Carlito"/>
              </a:rPr>
              <a:t>to </a:t>
            </a:r>
            <a:r>
              <a:rPr sz="2000" b="1" spc="-5" dirty="0">
                <a:latin typeface="Carlito"/>
                <a:cs typeface="Carlito"/>
              </a:rPr>
              <a:t>chemical </a:t>
            </a:r>
            <a:r>
              <a:rPr sz="2000" b="1" dirty="0">
                <a:latin typeface="Carlito"/>
                <a:cs typeface="Carlito"/>
              </a:rPr>
              <a:t>signals in  their </a:t>
            </a:r>
            <a:r>
              <a:rPr sz="2000" b="1" spc="-10" dirty="0">
                <a:latin typeface="Carlito"/>
                <a:cs typeface="Carlito"/>
              </a:rPr>
              <a:t>environment </a:t>
            </a:r>
            <a:r>
              <a:rPr sz="2000" b="1" spc="-5" dirty="0">
                <a:latin typeface="Carlito"/>
                <a:cs typeface="Carlito"/>
              </a:rPr>
              <a:t>including </a:t>
            </a:r>
            <a:r>
              <a:rPr sz="2000" b="1" dirty="0">
                <a:latin typeface="Carlito"/>
                <a:cs typeface="Carlito"/>
              </a:rPr>
              <a:t>those </a:t>
            </a:r>
            <a:r>
              <a:rPr sz="2000" b="1" spc="-10" dirty="0">
                <a:latin typeface="Carlito"/>
                <a:cs typeface="Carlito"/>
              </a:rPr>
              <a:t>produced </a:t>
            </a:r>
            <a:r>
              <a:rPr sz="2000" b="1" spc="-5" dirty="0">
                <a:latin typeface="Carlito"/>
                <a:cs typeface="Carlito"/>
              </a:rPr>
              <a:t>by </a:t>
            </a:r>
            <a:r>
              <a:rPr sz="2000" b="1" dirty="0">
                <a:latin typeface="Carlito"/>
                <a:cs typeface="Carlito"/>
              </a:rPr>
              <a:t>other</a:t>
            </a:r>
            <a:r>
              <a:rPr sz="2000" b="1" spc="-16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cells  of either the same or </a:t>
            </a:r>
            <a:r>
              <a:rPr sz="2000" b="1" spc="-10" dirty="0">
                <a:latin typeface="Carlito"/>
                <a:cs typeface="Carlito"/>
              </a:rPr>
              <a:t>different </a:t>
            </a:r>
            <a:r>
              <a:rPr sz="2000" b="1" spc="-5" dirty="0">
                <a:latin typeface="Carlito"/>
                <a:cs typeface="Carlito"/>
              </a:rPr>
              <a:t>species and, </a:t>
            </a:r>
            <a:r>
              <a:rPr sz="2000" b="1" dirty="0">
                <a:latin typeface="Carlito"/>
                <a:cs typeface="Carlito"/>
              </a:rPr>
              <a:t>which </a:t>
            </a:r>
            <a:r>
              <a:rPr sz="2000" b="1" spc="-5" dirty="0">
                <a:latin typeface="Carlito"/>
                <a:cs typeface="Carlito"/>
              </a:rPr>
              <a:t>can  trigger </a:t>
            </a:r>
            <a:r>
              <a:rPr sz="2000" b="1" dirty="0">
                <a:latin typeface="Carlito"/>
                <a:cs typeface="Carlito"/>
              </a:rPr>
              <a:t>new </a:t>
            </a:r>
            <a:r>
              <a:rPr sz="2000" b="1" spc="-5" dirty="0">
                <a:latin typeface="Carlito"/>
                <a:cs typeface="Carlito"/>
              </a:rPr>
              <a:t>cellular</a:t>
            </a:r>
            <a:r>
              <a:rPr sz="2000" b="1" spc="-7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activities.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02535" y="2464685"/>
            <a:ext cx="2301915" cy="785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93285" y="2540889"/>
            <a:ext cx="4578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pore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76115" y="2650235"/>
            <a:ext cx="172720" cy="304800"/>
          </a:xfrm>
          <a:custGeom>
            <a:avLst/>
            <a:gdLst/>
            <a:ahLst/>
            <a:cxnLst/>
            <a:rect l="l" t="t" r="r" b="b"/>
            <a:pathLst>
              <a:path w="172720" h="304800">
                <a:moveTo>
                  <a:pt x="0" y="304800"/>
                </a:moveTo>
                <a:lnTo>
                  <a:pt x="1722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51788" y="4311263"/>
            <a:ext cx="2063239" cy="1393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38200" y="-4894"/>
            <a:ext cx="9992360" cy="1148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230">
              <a:lnSpc>
                <a:spcPts val="4670"/>
              </a:lnSpc>
              <a:spcBef>
                <a:spcPts val="95"/>
              </a:spcBef>
            </a:pPr>
            <a:r>
              <a:rPr lang="en-US" sz="2400" b="1" cap="none" spc="-215" dirty="0">
                <a:latin typeface="Calibri" panose="020F0502020204030204" pitchFamily="34" charset="0"/>
                <a:cs typeface="Calibri" panose="020F0502020204030204" pitchFamily="34" charset="0"/>
              </a:rPr>
              <a:t>1.2 </a:t>
            </a:r>
            <a:r>
              <a:rPr lang="en-US" sz="2400" b="1" cap="none" spc="-140" dirty="0">
                <a:latin typeface="Calibri" panose="020F0502020204030204" pitchFamily="34" charset="0"/>
                <a:cs typeface="Calibri" panose="020F0502020204030204" pitchFamily="34" charset="0"/>
              </a:rPr>
              <a:t>Microbial</a:t>
            </a:r>
            <a:r>
              <a:rPr lang="en-US" sz="2400" b="1" cap="none" spc="-40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cap="none" spc="-275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br>
              <a:rPr lang="en-US" sz="2400" b="1" cap="none" spc="-27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u="sng" cap="none" spc="-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	                       </a:t>
            </a:r>
            <a:r>
              <a:rPr lang="en-US" sz="2400" b="1" u="sng" cap="none" spc="-1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Characteristics </a:t>
            </a:r>
            <a:r>
              <a:rPr lang="en-US" sz="2400" b="1" u="sng" cap="none" spc="-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Of Living</a:t>
            </a:r>
            <a:r>
              <a:rPr lang="en-US" sz="2400" b="1" u="sng" cap="none" spc="40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u="sng" cap="none" spc="-25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Systems	</a:t>
            </a:r>
            <a:endParaRPr lang="en-US" sz="2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7728" y="1803941"/>
            <a:ext cx="6457071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5-</a:t>
            </a:r>
            <a:r>
              <a:rPr sz="2000" b="1" u="heavy" spc="-1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Motility</a:t>
            </a:r>
            <a:endParaRPr sz="2000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b="1" dirty="0">
                <a:latin typeface="Carlito"/>
                <a:cs typeface="Carlito"/>
              </a:rPr>
              <a:t>-Some cells </a:t>
            </a:r>
            <a:r>
              <a:rPr sz="2000" b="1" spc="-10" dirty="0">
                <a:latin typeface="Carlito"/>
                <a:cs typeface="Carlito"/>
              </a:rPr>
              <a:t>are </a:t>
            </a:r>
            <a:r>
              <a:rPr sz="2000" b="1" spc="-5" dirty="0">
                <a:latin typeface="Carlito"/>
                <a:cs typeface="Carlito"/>
              </a:rPr>
              <a:t>capable </a:t>
            </a:r>
            <a:r>
              <a:rPr sz="2000" b="1" dirty="0">
                <a:latin typeface="Carlito"/>
                <a:cs typeface="Carlito"/>
              </a:rPr>
              <a:t>of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self-propulsion.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Carlito"/>
                <a:cs typeface="Carlito"/>
              </a:rPr>
              <a:t>- </a:t>
            </a:r>
            <a:r>
              <a:rPr sz="2000" b="1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Motility allows cells </a:t>
            </a:r>
            <a:r>
              <a:rPr sz="20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to</a:t>
            </a:r>
            <a:r>
              <a:rPr lang="en-US" sz="20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2000" b="1" spc="-10" dirty="0">
                <a:latin typeface="Carlito"/>
                <a:cs typeface="Carlito"/>
              </a:rPr>
              <a:t>1-</a:t>
            </a:r>
            <a:r>
              <a:rPr sz="2000" b="1" spc="-1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move </a:t>
            </a:r>
            <a:r>
              <a:rPr sz="2000" b="1" spc="-20" dirty="0">
                <a:latin typeface="Carlito"/>
                <a:cs typeface="Carlito"/>
              </a:rPr>
              <a:t>away </a:t>
            </a:r>
            <a:r>
              <a:rPr sz="2000" b="1" spc="-10" dirty="0">
                <a:latin typeface="Carlito"/>
                <a:cs typeface="Carlito"/>
              </a:rPr>
              <a:t>from </a:t>
            </a:r>
            <a:r>
              <a:rPr sz="2000" b="1" spc="-5" dirty="0">
                <a:latin typeface="Carlito"/>
                <a:cs typeface="Carlito"/>
              </a:rPr>
              <a:t>danger </a:t>
            </a:r>
            <a:r>
              <a:rPr sz="2000" b="1" dirty="0">
                <a:latin typeface="Carlito"/>
                <a:cs typeface="Carlito"/>
              </a:rPr>
              <a:t>or</a:t>
            </a:r>
            <a:r>
              <a:rPr lang="en-US" sz="2000" b="1" dirty="0">
                <a:latin typeface="Carlito"/>
                <a:cs typeface="Carlito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2000" b="1" dirty="0">
                <a:latin typeface="Carlito"/>
                <a:cs typeface="Carlito"/>
              </a:rPr>
              <a:t>2-</a:t>
            </a:r>
            <a:r>
              <a:rPr sz="2000" b="1" spc="-55" dirty="0">
                <a:latin typeface="Carlito"/>
                <a:cs typeface="Carlito"/>
              </a:rPr>
              <a:t> </a:t>
            </a:r>
            <a:r>
              <a:rPr sz="2000" b="1" spc="-15" dirty="0">
                <a:latin typeface="Carlito"/>
                <a:cs typeface="Carlito"/>
              </a:rPr>
              <a:t>unfavorable</a:t>
            </a:r>
            <a:r>
              <a:rPr lang="en-US" sz="200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conditions </a:t>
            </a:r>
            <a:endParaRPr lang="en-US" sz="20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2000" b="1" spc="-10" dirty="0">
                <a:latin typeface="Carlito"/>
                <a:cs typeface="Carlito"/>
              </a:rPr>
              <a:t>3-</a:t>
            </a:r>
            <a:r>
              <a:rPr sz="2000" b="1" spc="-10" dirty="0">
                <a:latin typeface="Carlito"/>
                <a:cs typeface="Carlito"/>
              </a:rPr>
              <a:t>to exploit </a:t>
            </a:r>
            <a:r>
              <a:rPr sz="2000" b="1" spc="-5" dirty="0">
                <a:latin typeface="Carlito"/>
                <a:cs typeface="Carlito"/>
              </a:rPr>
              <a:t>new</a:t>
            </a:r>
            <a:r>
              <a:rPr sz="2000" b="1" spc="-9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resources.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6533" y="3955541"/>
            <a:ext cx="8034655" cy="0"/>
          </a:xfrm>
          <a:custGeom>
            <a:avLst/>
            <a:gdLst/>
            <a:ahLst/>
            <a:cxnLst/>
            <a:rect l="l" t="t" r="r" b="b"/>
            <a:pathLst>
              <a:path w="8034655">
                <a:moveTo>
                  <a:pt x="0" y="0"/>
                </a:moveTo>
                <a:lnTo>
                  <a:pt x="8034528" y="0"/>
                </a:lnTo>
              </a:path>
            </a:pathLst>
          </a:custGeom>
          <a:ln w="38100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92597" y="4114800"/>
            <a:ext cx="6594603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6-</a:t>
            </a:r>
            <a:r>
              <a:rPr sz="2000" b="1" u="heavy" spc="-1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Evolution</a:t>
            </a:r>
            <a:endParaRPr sz="2000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12700" marR="364490">
              <a:lnSpc>
                <a:spcPct val="100000"/>
              </a:lnSpc>
              <a:spcBef>
                <a:spcPts val="40"/>
              </a:spcBef>
            </a:pPr>
            <a:r>
              <a:rPr sz="2000" b="1" spc="-5" dirty="0">
                <a:latin typeface="Carlito"/>
                <a:cs typeface="Carlito"/>
              </a:rPr>
              <a:t>-Cells </a:t>
            </a:r>
            <a:r>
              <a:rPr sz="2000" b="1" spc="-10" dirty="0">
                <a:latin typeface="Carlito"/>
                <a:cs typeface="Carlito"/>
              </a:rPr>
              <a:t>contain genes </a:t>
            </a:r>
            <a:r>
              <a:rPr sz="2000" b="1" dirty="0">
                <a:latin typeface="Carlito"/>
                <a:cs typeface="Carlito"/>
              </a:rPr>
              <a:t>and </a:t>
            </a:r>
            <a:r>
              <a:rPr sz="2000" b="1" i="1" spc="-10" dirty="0">
                <a:latin typeface="Carlito"/>
                <a:cs typeface="Carlito"/>
              </a:rPr>
              <a:t>evolve </a:t>
            </a:r>
            <a:r>
              <a:rPr sz="2000" b="1" spc="-10" dirty="0">
                <a:latin typeface="Carlito"/>
                <a:cs typeface="Carlito"/>
              </a:rPr>
              <a:t>to </a:t>
            </a:r>
            <a:r>
              <a:rPr sz="2000" b="1" spc="-5" dirty="0">
                <a:latin typeface="Carlito"/>
                <a:cs typeface="Carlito"/>
              </a:rPr>
              <a:t>display new biological  properties.</a:t>
            </a:r>
            <a:endParaRPr sz="20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latin typeface="Carlito"/>
                <a:cs typeface="Carlito"/>
              </a:rPr>
              <a:t>-Evolution </a:t>
            </a:r>
            <a:r>
              <a:rPr sz="2000" b="1" dirty="0">
                <a:latin typeface="Carlito"/>
                <a:cs typeface="Carlito"/>
              </a:rPr>
              <a:t>is </a:t>
            </a:r>
            <a:r>
              <a:rPr sz="2000" b="1" spc="-5" dirty="0">
                <a:latin typeface="Carlito"/>
                <a:cs typeface="Carlito"/>
              </a:rPr>
              <a:t>typically </a:t>
            </a:r>
            <a:r>
              <a:rPr sz="2000" b="1" dirty="0">
                <a:latin typeface="Carlito"/>
                <a:cs typeface="Carlito"/>
              </a:rPr>
              <a:t>a slow </a:t>
            </a:r>
            <a:r>
              <a:rPr sz="2000" b="1" spc="-5" dirty="0">
                <a:latin typeface="Carlito"/>
                <a:cs typeface="Carlito"/>
              </a:rPr>
              <a:t>process </a:t>
            </a:r>
            <a:r>
              <a:rPr sz="2000" b="1" dirty="0">
                <a:latin typeface="Carlito"/>
                <a:cs typeface="Carlito"/>
              </a:rPr>
              <a:t>but </a:t>
            </a:r>
            <a:r>
              <a:rPr sz="2000" b="1" spc="-5" dirty="0">
                <a:latin typeface="Carlito"/>
                <a:cs typeface="Carlito"/>
              </a:rPr>
              <a:t>can </a:t>
            </a:r>
            <a:r>
              <a:rPr sz="2000" b="1" dirty="0">
                <a:latin typeface="Carlito"/>
                <a:cs typeface="Carlito"/>
              </a:rPr>
              <a:t>occur </a:t>
            </a:r>
            <a:r>
              <a:rPr sz="2000" b="1" spc="-10" dirty="0">
                <a:latin typeface="Carlito"/>
                <a:cs typeface="Carlito"/>
              </a:rPr>
              <a:t>rapidly</a:t>
            </a:r>
            <a:r>
              <a:rPr sz="2000" b="1" spc="-17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in  </a:t>
            </a:r>
            <a:r>
              <a:rPr sz="2000" b="1" spc="-5" dirty="0">
                <a:latin typeface="Carlito"/>
                <a:cs typeface="Carlito"/>
              </a:rPr>
              <a:t>microbial </a:t>
            </a:r>
            <a:r>
              <a:rPr sz="2000" b="1" spc="-10" dirty="0">
                <a:latin typeface="Carlito"/>
                <a:cs typeface="Carlito"/>
              </a:rPr>
              <a:t>cells</a:t>
            </a:r>
            <a:r>
              <a:rPr sz="2000" b="1" spc="-5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rlito"/>
                <a:cs typeface="Carlito"/>
              </a:rPr>
              <a:t>-Phylogenetic trees </a:t>
            </a:r>
            <a:r>
              <a:rPr sz="2000" b="1" dirty="0">
                <a:latin typeface="Carlito"/>
                <a:cs typeface="Carlito"/>
              </a:rPr>
              <a:t>show the </a:t>
            </a:r>
            <a:r>
              <a:rPr sz="2000" b="1" spc="-5" dirty="0">
                <a:latin typeface="Carlito"/>
                <a:cs typeface="Carlito"/>
              </a:rPr>
              <a:t>evolutionary</a:t>
            </a:r>
            <a:r>
              <a:rPr sz="2000" b="1" spc="-8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relationships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rlito"/>
                <a:cs typeface="Carlito"/>
              </a:rPr>
              <a:t>between</a:t>
            </a:r>
            <a:r>
              <a:rPr sz="2000" b="1" spc="-5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cells.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52600" y="2096800"/>
            <a:ext cx="3113030" cy="927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2362" y="4309958"/>
            <a:ext cx="1617560" cy="1525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95297" y="4517897"/>
            <a:ext cx="716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ncestral  cell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8727" y="4341621"/>
            <a:ext cx="586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Dis</a:t>
            </a:r>
            <a:r>
              <a:rPr sz="1200" b="1" dirty="0">
                <a:latin typeface="Arial"/>
                <a:cs typeface="Arial"/>
              </a:rPr>
              <a:t>tinct  </a:t>
            </a:r>
            <a:r>
              <a:rPr sz="1200" b="1" spc="-5" dirty="0">
                <a:latin typeface="Arial"/>
                <a:cs typeface="Arial"/>
              </a:rPr>
              <a:t>speci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57903" y="5300598"/>
            <a:ext cx="586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Distinct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species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83892" y="4425696"/>
            <a:ext cx="1812289" cy="1164590"/>
          </a:xfrm>
          <a:custGeom>
            <a:avLst/>
            <a:gdLst/>
            <a:ahLst/>
            <a:cxnLst/>
            <a:rect l="l" t="t" r="r" b="b"/>
            <a:pathLst>
              <a:path w="1812289" h="1164589">
                <a:moveTo>
                  <a:pt x="0" y="461771"/>
                </a:moveTo>
                <a:lnTo>
                  <a:pt x="94487" y="595883"/>
                </a:lnTo>
              </a:path>
              <a:path w="1812289" h="1164589">
                <a:moveTo>
                  <a:pt x="1309116" y="0"/>
                </a:moveTo>
                <a:lnTo>
                  <a:pt x="1798320" y="39623"/>
                </a:lnTo>
              </a:path>
              <a:path w="1812289" h="1164589">
                <a:moveTo>
                  <a:pt x="1469135" y="132587"/>
                </a:moveTo>
                <a:lnTo>
                  <a:pt x="1798320" y="39623"/>
                </a:lnTo>
              </a:path>
              <a:path w="1812289" h="1164589">
                <a:moveTo>
                  <a:pt x="1508759" y="409955"/>
                </a:moveTo>
                <a:lnTo>
                  <a:pt x="1798320" y="39623"/>
                </a:lnTo>
              </a:path>
              <a:path w="1812289" h="1164589">
                <a:moveTo>
                  <a:pt x="1402080" y="899159"/>
                </a:moveTo>
                <a:lnTo>
                  <a:pt x="1812035" y="978407"/>
                </a:lnTo>
              </a:path>
              <a:path w="1812289" h="1164589">
                <a:moveTo>
                  <a:pt x="1388363" y="1164335"/>
                </a:moveTo>
                <a:lnTo>
                  <a:pt x="1812035" y="97840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314128"/>
            <a:ext cx="10439400" cy="5235408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1525"/>
              </a:spcBef>
              <a:buClr>
                <a:srgbClr val="D24717"/>
              </a:buClr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The </a:t>
            </a:r>
            <a:r>
              <a:rPr sz="2400" b="1" u="sng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routine </a:t>
            </a: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activities 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of cells </a:t>
            </a:r>
            <a:r>
              <a:rPr sz="2400" b="1" u="sng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are 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is in </a:t>
            </a:r>
            <a:r>
              <a:rPr sz="2400" b="1" u="sng" spc="-1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two </a:t>
            </a:r>
            <a:r>
              <a:rPr sz="2400" b="1" u="sng" spc="-2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ways</a:t>
            </a: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:</a:t>
            </a:r>
            <a:endParaRPr sz="2400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276225" indent="-264160">
              <a:lnSpc>
                <a:spcPct val="100000"/>
              </a:lnSpc>
              <a:spcBef>
                <a:spcPts val="1195"/>
              </a:spcBef>
              <a:buFont typeface="Carlito"/>
              <a:buAutoNum type="arabicPlain"/>
              <a:tabLst>
                <a:tab pos="276860" algn="l"/>
              </a:tabLst>
            </a:pPr>
            <a:r>
              <a:rPr sz="24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Catalytic </a:t>
            </a:r>
            <a:r>
              <a:rPr sz="2400" b="1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functions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carrying out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chemical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reactions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400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metabolism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404040"/>
              </a:buClr>
              <a:buFont typeface="Carlito"/>
              <a:buAutoNum type="arabicPlain"/>
            </a:pP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04040"/>
              </a:buClr>
              <a:buFont typeface="Carlito"/>
              <a:buAutoNum type="arabicPlain"/>
            </a:pPr>
            <a:endParaRPr sz="2400" dirty="0">
              <a:latin typeface="Carlito"/>
              <a:cs typeface="Carlito"/>
            </a:endParaRPr>
          </a:p>
          <a:p>
            <a:pPr marL="276225" indent="-264160">
              <a:lnSpc>
                <a:spcPct val="100000"/>
              </a:lnSpc>
              <a:buFont typeface="Carlito"/>
              <a:buAutoNum type="arabicPlain"/>
              <a:tabLst>
                <a:tab pos="276860" algn="l"/>
              </a:tabLst>
            </a:pPr>
            <a:r>
              <a:rPr sz="2400" b="1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Genetic</a:t>
            </a:r>
            <a:r>
              <a:rPr sz="2400"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functions:</a:t>
            </a:r>
            <a:endParaRPr sz="2400" dirty="0">
              <a:solidFill>
                <a:schemeClr val="accent6">
                  <a:lumMod val="75000"/>
                </a:schemeClr>
              </a:solidFill>
              <a:latin typeface="Carlito"/>
              <a:cs typeface="Carlito"/>
            </a:endParaRPr>
          </a:p>
          <a:p>
            <a:pPr marL="762000" lvl="1" indent="-183515">
              <a:lnSpc>
                <a:spcPts val="2055"/>
              </a:lnSpc>
              <a:spcBef>
                <a:spcPts val="200"/>
              </a:spcBef>
              <a:buClr>
                <a:srgbClr val="D24717"/>
              </a:buClr>
              <a:buFont typeface="Wingdings"/>
              <a:buChar char=""/>
              <a:tabLst>
                <a:tab pos="762635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store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process information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that is eventually passed on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to offspring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during</a:t>
            </a:r>
            <a:r>
              <a:rPr sz="2400" spc="2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reproduction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through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DNA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4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evolution.</a:t>
            </a:r>
            <a:endParaRPr lang="en-US" sz="2400" spc="-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762000" lvl="1" indent="-183515">
              <a:lnSpc>
                <a:spcPts val="2055"/>
              </a:lnSpc>
              <a:spcBef>
                <a:spcPts val="200"/>
              </a:spcBef>
              <a:buClr>
                <a:srgbClr val="D24717"/>
              </a:buClr>
              <a:buFont typeface="Wingdings"/>
              <a:buChar char=""/>
              <a:tabLst>
                <a:tab pos="762635" algn="l"/>
              </a:tabLst>
            </a:pPr>
            <a:endParaRPr sz="2400" dirty="0">
              <a:latin typeface="Carlito"/>
              <a:cs typeface="Carlito"/>
            </a:endParaRPr>
          </a:p>
          <a:p>
            <a:pPr marL="762000" lvl="1" indent="-183515">
              <a:lnSpc>
                <a:spcPct val="100000"/>
              </a:lnSpc>
              <a:spcBef>
                <a:spcPts val="384"/>
              </a:spcBef>
              <a:buClr>
                <a:srgbClr val="D24717"/>
              </a:buClr>
              <a:buFont typeface="Wingdings"/>
              <a:buChar char=""/>
              <a:tabLst>
                <a:tab pos="762635" algn="l"/>
              </a:tabLst>
            </a:pPr>
            <a:r>
              <a:rPr sz="2400" b="1" spc="-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DNA </a:t>
            </a:r>
            <a:r>
              <a:rPr sz="2400" b="1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processing </a:t>
            </a:r>
            <a:r>
              <a:rPr sz="2400" b="1" spc="-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include </a:t>
            </a:r>
            <a:r>
              <a:rPr sz="2400" b="1" spc="-10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two </a:t>
            </a:r>
            <a:r>
              <a:rPr sz="2400" b="1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main </a:t>
            </a:r>
            <a:r>
              <a:rPr sz="2400" b="1" spc="-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events</a:t>
            </a:r>
            <a:r>
              <a:rPr sz="2400" b="1" spc="55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chemeClr val="accent3">
                    <a:lumMod val="75000"/>
                  </a:schemeClr>
                </a:solidFill>
                <a:latin typeface="Carlito"/>
                <a:cs typeface="Carlito"/>
              </a:rPr>
              <a:t>:</a:t>
            </a:r>
          </a:p>
          <a:p>
            <a:pPr marL="1870075" lvl="2" indent="-255270">
              <a:lnSpc>
                <a:spcPct val="100000"/>
              </a:lnSpc>
              <a:spcBef>
                <a:spcPts val="380"/>
              </a:spcBef>
              <a:buClr>
                <a:srgbClr val="D24717"/>
              </a:buClr>
              <a:buFont typeface="Carlito"/>
              <a:buChar char="◦"/>
              <a:tabLst>
                <a:tab pos="1870075" algn="l"/>
                <a:tab pos="1870710" algn="l"/>
              </a:tabLst>
            </a:pPr>
            <a:r>
              <a:rPr sz="2400" b="1" i="1" u="sng" spc="-10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Transcription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DNA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produces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RNA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(production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400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RNAs)</a:t>
            </a:r>
            <a:endParaRPr sz="2400" dirty="0">
              <a:latin typeface="Carlito"/>
              <a:cs typeface="Carlito"/>
            </a:endParaRPr>
          </a:p>
          <a:p>
            <a:pPr marL="1870075" lvl="2" indent="-255270">
              <a:lnSpc>
                <a:spcPct val="100000"/>
              </a:lnSpc>
              <a:spcBef>
                <a:spcPts val="385"/>
              </a:spcBef>
              <a:buClr>
                <a:srgbClr val="D24717"/>
              </a:buClr>
              <a:buFont typeface="Carlito"/>
              <a:buChar char="◦"/>
              <a:tabLst>
                <a:tab pos="1870075" algn="l"/>
                <a:tab pos="1870710" algn="l"/>
              </a:tabLst>
            </a:pPr>
            <a:r>
              <a:rPr sz="2400" b="1" i="1" u="sng" spc="-10" dirty="0">
                <a:solidFill>
                  <a:srgbClr val="FF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Translation</a:t>
            </a:r>
            <a:r>
              <a:rPr sz="2400" u="sng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:</a:t>
            </a:r>
            <a:r>
              <a:rPr sz="24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RNA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makes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protein (production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400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proteins)</a:t>
            </a:r>
            <a:endParaRPr sz="2400" dirty="0">
              <a:latin typeface="Carlito"/>
              <a:cs typeface="Carlito"/>
            </a:endParaRPr>
          </a:p>
          <a:p>
            <a:pPr marL="893444" lvl="1" indent="-287655">
              <a:lnSpc>
                <a:spcPct val="100000"/>
              </a:lnSpc>
              <a:spcBef>
                <a:spcPts val="1385"/>
              </a:spcBef>
              <a:buClr>
                <a:srgbClr val="D24717"/>
              </a:buClr>
              <a:buFont typeface="Wingdings"/>
              <a:buChar char=""/>
              <a:tabLst>
                <a:tab pos="893444" algn="l"/>
                <a:tab pos="894080" algn="l"/>
              </a:tabLst>
            </a:pPr>
            <a:r>
              <a:rPr sz="2400" u="sng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Replication </a:t>
            </a:r>
            <a:r>
              <a:rPr sz="2400" u="sng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, </a:t>
            </a:r>
            <a:r>
              <a:rPr sz="2400" u="sng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transcription </a:t>
            </a:r>
            <a:r>
              <a:rPr sz="2400" u="sng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and </a:t>
            </a:r>
            <a:r>
              <a:rPr sz="2400" u="sng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translation are </a:t>
            </a:r>
            <a:r>
              <a:rPr sz="2400" u="sng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the </a:t>
            </a:r>
            <a:r>
              <a:rPr sz="2400" u="sng" spc="-2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key </a:t>
            </a:r>
            <a:r>
              <a:rPr sz="2400" u="sng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molecular </a:t>
            </a:r>
            <a:r>
              <a:rPr sz="2400" u="sng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process </a:t>
            </a:r>
            <a:r>
              <a:rPr sz="2400" u="sng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in</a:t>
            </a:r>
            <a:r>
              <a:rPr sz="2400" u="sng" spc="18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sz="2400" u="sng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cells.</a:t>
            </a:r>
            <a:endParaRPr sz="2400" u="sng" dirty="0">
              <a:solidFill>
                <a:schemeClr val="accent6">
                  <a:lumMod val="75000"/>
                </a:schemeClr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130098"/>
            <a:ext cx="7424420" cy="11617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670"/>
              </a:lnSpc>
              <a:spcBef>
                <a:spcPts val="95"/>
              </a:spcBef>
            </a:pPr>
            <a:r>
              <a:rPr lang="en-US" cap="none" spc="-250" dirty="0"/>
              <a:t>1.2 </a:t>
            </a:r>
            <a:r>
              <a:rPr lang="en-US" cap="none" spc="-185" dirty="0"/>
              <a:t>Microbial</a:t>
            </a:r>
            <a:r>
              <a:rPr lang="en-US" cap="none" spc="-595" dirty="0"/>
              <a:t> </a:t>
            </a:r>
            <a:r>
              <a:rPr lang="en-US" cap="none" spc="-310" dirty="0"/>
              <a:t>Cell</a:t>
            </a:r>
            <a:br>
              <a:rPr lang="en-US" cap="none" spc="-310" dirty="0"/>
            </a:br>
            <a:r>
              <a:rPr lang="en-US" sz="2800" b="1" cap="none" spc="-45" dirty="0">
                <a:solidFill>
                  <a:srgbClr val="C00000"/>
                </a:solidFill>
                <a:latin typeface="Carlito"/>
                <a:cs typeface="Carlito"/>
              </a:rPr>
              <a:t>Cells </a:t>
            </a:r>
            <a:r>
              <a:rPr lang="en-US" sz="2800" b="1" cap="none" spc="-30" dirty="0">
                <a:solidFill>
                  <a:srgbClr val="C00000"/>
                </a:solidFill>
                <a:latin typeface="Carlito"/>
                <a:cs typeface="Carlito"/>
              </a:rPr>
              <a:t>As </a:t>
            </a:r>
            <a:r>
              <a:rPr lang="en-US" sz="2800" b="1" cap="none" spc="-60" dirty="0">
                <a:solidFill>
                  <a:srgbClr val="C00000"/>
                </a:solidFill>
                <a:latin typeface="Carlito"/>
                <a:cs typeface="Carlito"/>
              </a:rPr>
              <a:t>Catalysts </a:t>
            </a:r>
            <a:r>
              <a:rPr lang="en-US" sz="2800" b="1" cap="none" spc="-35" dirty="0">
                <a:solidFill>
                  <a:srgbClr val="C00000"/>
                </a:solidFill>
                <a:latin typeface="Carlito"/>
                <a:cs typeface="Carlito"/>
              </a:rPr>
              <a:t>And </a:t>
            </a:r>
            <a:r>
              <a:rPr lang="en-US" sz="2800" b="1" cap="none" spc="-30" dirty="0">
                <a:solidFill>
                  <a:srgbClr val="C00000"/>
                </a:solidFill>
                <a:latin typeface="Carlito"/>
                <a:cs typeface="Carlito"/>
              </a:rPr>
              <a:t>As </a:t>
            </a:r>
            <a:r>
              <a:rPr lang="en-US" sz="2800" b="1" cap="none" spc="-45" dirty="0">
                <a:solidFill>
                  <a:srgbClr val="C00000"/>
                </a:solidFill>
                <a:latin typeface="Carlito"/>
                <a:cs typeface="Carlito"/>
              </a:rPr>
              <a:t>Coding</a:t>
            </a:r>
            <a:r>
              <a:rPr lang="en-US" sz="2800" b="1" cap="none" spc="-395" dirty="0">
                <a:solidFill>
                  <a:srgbClr val="C00000"/>
                </a:solidFill>
                <a:latin typeface="Carlito"/>
                <a:cs typeface="Carlito"/>
              </a:rPr>
              <a:t>  </a:t>
            </a:r>
            <a:r>
              <a:rPr lang="en-US" sz="2800" b="1" cap="none" spc="-50" dirty="0">
                <a:solidFill>
                  <a:srgbClr val="C00000"/>
                </a:solidFill>
                <a:latin typeface="Carlito"/>
                <a:cs typeface="Carlito"/>
              </a:rPr>
              <a:t>Devices</a:t>
            </a:r>
            <a:endParaRPr lang="en-US" sz="2800" cap="none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610" y="1524000"/>
            <a:ext cx="10712255" cy="46839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30810" indent="-118745">
              <a:lnSpc>
                <a:spcPct val="100000"/>
              </a:lnSpc>
              <a:spcBef>
                <a:spcPts val="125"/>
              </a:spcBef>
              <a:buClr>
                <a:srgbClr val="D24717"/>
              </a:buClr>
              <a:buSzPct val="95000"/>
              <a:buFont typeface="Wingdings"/>
              <a:buChar char=""/>
              <a:tabLst>
                <a:tab pos="131445" algn="l"/>
              </a:tabLst>
            </a:pP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coordinate 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their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catalytic 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genetic functions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support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r>
              <a:rPr sz="2000" b="1" spc="-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30810" indent="-11874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1445" algn="l"/>
              </a:tabLst>
            </a:pPr>
            <a:r>
              <a:rPr sz="2000" spc="10" dirty="0">
                <a:solidFill>
                  <a:srgbClr val="7030A0"/>
                </a:solidFill>
                <a:latin typeface="Carlito"/>
                <a:cs typeface="Carlito"/>
              </a:rPr>
              <a:t>In the </a:t>
            </a:r>
            <a:r>
              <a:rPr sz="2000" dirty="0">
                <a:solidFill>
                  <a:srgbClr val="7030A0"/>
                </a:solidFill>
                <a:latin typeface="Carlito"/>
                <a:cs typeface="Carlito"/>
              </a:rPr>
              <a:t>events 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that </a:t>
            </a:r>
            <a:r>
              <a:rPr sz="2000" spc="10" dirty="0">
                <a:solidFill>
                  <a:srgbClr val="7030A0"/>
                </a:solidFill>
                <a:latin typeface="Carlito"/>
                <a:cs typeface="Carlito"/>
              </a:rPr>
              <a:t>lead up </a:t>
            </a:r>
            <a:r>
              <a:rPr sz="2000" spc="-5" dirty="0">
                <a:solidFill>
                  <a:srgbClr val="7030A0"/>
                </a:solidFill>
                <a:latin typeface="Carlito"/>
                <a:cs typeface="Carlito"/>
              </a:rPr>
              <a:t>to 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cell division, all substances </a:t>
            </a:r>
            <a:r>
              <a:rPr sz="2000" spc="10" dirty="0">
                <a:solidFill>
                  <a:srgbClr val="7030A0"/>
                </a:solidFill>
                <a:latin typeface="Carlito"/>
                <a:cs typeface="Carlito"/>
              </a:rPr>
              <a:t>and 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material </a:t>
            </a:r>
            <a:r>
              <a:rPr sz="2000" spc="10" dirty="0">
                <a:solidFill>
                  <a:srgbClr val="7030A0"/>
                </a:solidFill>
                <a:latin typeface="Carlito"/>
                <a:cs typeface="Carlito"/>
              </a:rPr>
              <a:t>in the 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cell </a:t>
            </a:r>
            <a:r>
              <a:rPr sz="2000" dirty="0">
                <a:solidFill>
                  <a:srgbClr val="7030A0"/>
                </a:solidFill>
                <a:latin typeface="Carlito"/>
                <a:cs typeface="Carlito"/>
              </a:rPr>
              <a:t>are</a:t>
            </a:r>
            <a:r>
              <a:rPr sz="2000" spc="-2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spc="5" dirty="0">
                <a:solidFill>
                  <a:srgbClr val="7030A0"/>
                </a:solidFill>
                <a:latin typeface="Carlito"/>
                <a:cs typeface="Carlito"/>
              </a:rPr>
              <a:t>double</a:t>
            </a:r>
            <a:r>
              <a:rPr lang="en-US" sz="2000" spc="5" dirty="0">
                <a:solidFill>
                  <a:srgbClr val="7030A0"/>
                </a:solidFill>
                <a:latin typeface="Carlito"/>
                <a:cs typeface="Carlito"/>
              </a:rPr>
              <a:t>.</a:t>
            </a:r>
          </a:p>
          <a:p>
            <a:pPr marL="130810" indent="-118745">
              <a:lnSpc>
                <a:spcPct val="100000"/>
              </a:lnSpc>
              <a:buClr>
                <a:srgbClr val="D24717"/>
              </a:buClr>
              <a:buSzPct val="95000"/>
              <a:buFont typeface="Wingdings"/>
              <a:buChar char=""/>
              <a:tabLst>
                <a:tab pos="131445" algn="l"/>
              </a:tabLst>
            </a:pPr>
            <a:endParaRPr sz="2000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250"/>
              </a:spcBef>
            </a:pPr>
            <a:r>
              <a:rPr sz="2000" b="1" u="sng" spc="10" dirty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This</a:t>
            </a:r>
            <a:r>
              <a:rPr sz="2000" b="1" u="sng" spc="-5" dirty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required:</a:t>
            </a:r>
            <a:endParaRPr sz="2000" b="1" u="sng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986155" lvl="1" indent="-499109">
              <a:lnSpc>
                <a:spcPct val="100000"/>
              </a:lnSpc>
              <a:spcBef>
                <a:spcPts val="1535"/>
              </a:spcBef>
              <a:buClr>
                <a:srgbClr val="D24717"/>
              </a:buClr>
              <a:buSzPct val="77777"/>
              <a:buAutoNum type="arabicPeriod"/>
              <a:tabLst>
                <a:tab pos="986155" algn="l"/>
                <a:tab pos="98679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cell's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catalytic</a:t>
            </a:r>
            <a:r>
              <a:rPr sz="20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machinery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2000" dirty="0">
              <a:latin typeface="Carlito"/>
              <a:cs typeface="Carlito"/>
            </a:endParaRPr>
          </a:p>
          <a:p>
            <a:pPr marL="996950" lvl="1" indent="-509905">
              <a:lnSpc>
                <a:spcPct val="100000"/>
              </a:lnSpc>
              <a:buClr>
                <a:srgbClr val="D24717"/>
              </a:buClr>
              <a:buFont typeface="Carlito"/>
              <a:buAutoNum type="arabicPeriod"/>
              <a:tabLst>
                <a:tab pos="996950" algn="l"/>
                <a:tab pos="997585" algn="l"/>
              </a:tabLst>
            </a:pPr>
            <a:r>
              <a:rPr sz="20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Enzymes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protein catalysts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the cell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that accelerate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chemical</a:t>
            </a:r>
            <a:r>
              <a:rPr sz="20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reactions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2000" dirty="0">
              <a:latin typeface="Carlito"/>
              <a:cs typeface="Carlito"/>
            </a:endParaRPr>
          </a:p>
          <a:p>
            <a:pPr marL="944880" lvl="1" indent="-457834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AutoNum type="arabicPeriod"/>
              <a:tabLst>
                <a:tab pos="944880" algn="l"/>
                <a:tab pos="94551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Energy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conservation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2000" dirty="0">
              <a:latin typeface="Carlito"/>
              <a:cs typeface="Carlito"/>
            </a:endParaRPr>
          </a:p>
          <a:p>
            <a:pPr marL="944880" lvl="1" indent="-457834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944880" algn="l"/>
                <a:tab pos="94551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Supply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precursors for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biosynthesis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all cell</a:t>
            </a:r>
            <a:r>
              <a:rPr sz="2000" spc="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components.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AutoNum type="arabicPeriod"/>
            </a:pPr>
            <a:endParaRPr sz="2000" dirty="0">
              <a:latin typeface="Carlito"/>
              <a:cs typeface="Carlito"/>
            </a:endParaRPr>
          </a:p>
          <a:p>
            <a:pPr marL="944880" lvl="1" indent="-457834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944880" algn="l"/>
                <a:tab pos="945515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that its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entire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complement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genes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replication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7610" y="69195"/>
            <a:ext cx="10364451" cy="1148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670"/>
              </a:lnSpc>
              <a:spcBef>
                <a:spcPts val="95"/>
              </a:spcBef>
            </a:pPr>
            <a:r>
              <a:rPr lang="en-US" sz="2000" b="1" cap="none" spc="-215" dirty="0">
                <a:latin typeface="Carlito" panose="020F0502020204030204" pitchFamily="34" charset="0"/>
                <a:cs typeface="Carlito" panose="020F0502020204030204" pitchFamily="34" charset="0"/>
              </a:rPr>
              <a:t>1.2</a:t>
            </a:r>
            <a:r>
              <a:rPr lang="en-US" sz="2400" b="1" cap="none" spc="-215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2400" b="1" cap="none" spc="-140" dirty="0">
                <a:latin typeface="Carlito" panose="020F0502020204030204" pitchFamily="34" charset="0"/>
                <a:cs typeface="Carlito" panose="020F0502020204030204" pitchFamily="34" charset="0"/>
              </a:rPr>
              <a:t>Microbial</a:t>
            </a:r>
            <a:r>
              <a:rPr lang="en-US" sz="2400" b="1" cap="none" spc="-415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2400" b="1" cap="none" spc="-275" dirty="0">
                <a:latin typeface="Carlito" panose="020F0502020204030204" pitchFamily="34" charset="0"/>
                <a:cs typeface="Carlito" panose="020F0502020204030204" pitchFamily="34" charset="0"/>
              </a:rPr>
              <a:t>Cell</a:t>
            </a:r>
            <a:br>
              <a:rPr lang="en-US" sz="2400" b="1" cap="none" spc="-275" dirty="0">
                <a:latin typeface="Carlito" panose="020F0502020204030204" pitchFamily="34" charset="0"/>
                <a:cs typeface="Carlito" panose="020F0502020204030204" pitchFamily="34" charset="0"/>
              </a:rPr>
            </a:br>
            <a:r>
              <a:rPr lang="en-US" sz="2400" b="1" cap="none" spc="-1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Cells </a:t>
            </a:r>
            <a:r>
              <a:rPr lang="en-US" sz="2400" b="1" cap="none" spc="-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As </a:t>
            </a:r>
            <a:r>
              <a:rPr lang="en-US" sz="2400" b="1" cap="none" spc="-2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Catalysts </a:t>
            </a:r>
            <a:r>
              <a:rPr lang="en-US" sz="2400" b="1" cap="none" spc="-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And As </a:t>
            </a:r>
            <a:r>
              <a:rPr lang="en-US" sz="2400" b="1" cap="none" spc="-1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Coding</a:t>
            </a:r>
            <a:r>
              <a:rPr lang="en-US" sz="2400" b="1" cap="none" spc="14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2400" b="1" cap="none" spc="-1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Devices</a:t>
            </a:r>
            <a:endParaRPr lang="en-US" sz="2400" b="1" cap="none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22504" y="160577"/>
            <a:ext cx="4806696" cy="549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10200" y="1398146"/>
            <a:ext cx="6172200" cy="3757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r>
              <a:rPr sz="2400" b="1" spc="-5" dirty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catalytic and </a:t>
            </a:r>
            <a:r>
              <a:rPr sz="2400" b="1" spc="-15" dirty="0">
                <a:latin typeface="Carlito"/>
                <a:cs typeface="Carlito"/>
              </a:rPr>
              <a:t>genetic </a:t>
            </a:r>
            <a:r>
              <a:rPr sz="2400" b="1" spc="-10" dirty="0">
                <a:latin typeface="Carlito"/>
                <a:cs typeface="Carlito"/>
              </a:rPr>
              <a:t>functions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the cell.</a:t>
            </a:r>
            <a:endParaRPr lang="en-US" sz="2400" b="1" spc="-5" dirty="0">
              <a:latin typeface="Carlito"/>
              <a:cs typeface="Carlito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endParaRPr lang="en-US" sz="2400" b="1" spc="-5" dirty="0">
              <a:latin typeface="Carlito"/>
              <a:cs typeface="Carlito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r>
              <a:rPr sz="2400" b="1" spc="-5" dirty="0">
                <a:latin typeface="Carlito"/>
                <a:cs typeface="Carlito"/>
              </a:rPr>
              <a:t>  </a:t>
            </a:r>
            <a:r>
              <a:rPr sz="2400" spc="-1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cell </a:t>
            </a:r>
            <a:r>
              <a:rPr sz="2400" spc="-10" dirty="0">
                <a:latin typeface="Carlito"/>
                <a:cs typeface="Carlito"/>
              </a:rPr>
              <a:t>to reproduce </a:t>
            </a:r>
            <a:r>
              <a:rPr sz="2400" spc="-5" dirty="0">
                <a:latin typeface="Carlito"/>
                <a:cs typeface="Carlito"/>
              </a:rPr>
              <a:t>itself </a:t>
            </a:r>
            <a:r>
              <a:rPr sz="2400" spc="-10" dirty="0">
                <a:latin typeface="Carlito"/>
                <a:cs typeface="Carlito"/>
              </a:rPr>
              <a:t>there </a:t>
            </a:r>
            <a:r>
              <a:rPr sz="2400" spc="-5" dirty="0">
                <a:latin typeface="Carlito"/>
                <a:cs typeface="Carlito"/>
              </a:rPr>
              <a:t>must </a:t>
            </a:r>
            <a:r>
              <a:rPr sz="2400" spc="10" dirty="0">
                <a:latin typeface="Carlito"/>
                <a:cs typeface="Carlito"/>
              </a:rPr>
              <a:t>be  </a:t>
            </a:r>
            <a:r>
              <a:rPr sz="2400" spc="-5" dirty="0">
                <a:latin typeface="Carlito"/>
                <a:cs typeface="Carlito"/>
              </a:rPr>
              <a:t>energy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precursors </a:t>
            </a: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synthesis of new  macromolecules, </a:t>
            </a:r>
            <a:endParaRPr lang="en-US" sz="2400" spc="-5" dirty="0">
              <a:latin typeface="Carlito"/>
              <a:cs typeface="Carlito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endParaRPr lang="en-US" sz="2400" spc="-5" dirty="0">
              <a:latin typeface="Carlito"/>
              <a:cs typeface="Carlito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genetic instructions must 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replicated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genes must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expressed  (transcribed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translated) to produce proteins 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other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macromolecules.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14900"/>
            <a:ext cx="12189460" cy="1943100"/>
            <a:chOff x="0" y="4914900"/>
            <a:chExt cx="12189460" cy="1943100"/>
          </a:xfrm>
        </p:grpSpPr>
        <p:sp>
          <p:nvSpPr>
            <p:cNvPr id="3" name="object 3"/>
            <p:cNvSpPr/>
            <p:nvPr/>
          </p:nvSpPr>
          <p:spPr>
            <a:xfrm>
              <a:off x="0" y="4978907"/>
              <a:ext cx="12189460" cy="1879600"/>
            </a:xfrm>
            <a:custGeom>
              <a:avLst/>
              <a:gdLst/>
              <a:ahLst/>
              <a:cxnLst/>
              <a:rect l="l" t="t" r="r" b="b"/>
              <a:pathLst>
                <a:path w="12189460" h="1879600">
                  <a:moveTo>
                    <a:pt x="0" y="1879091"/>
                  </a:moveTo>
                  <a:lnTo>
                    <a:pt x="12188952" y="1879091"/>
                  </a:lnTo>
                  <a:lnTo>
                    <a:pt x="12188952" y="0"/>
                  </a:lnTo>
                  <a:lnTo>
                    <a:pt x="0" y="0"/>
                  </a:lnTo>
                  <a:lnTo>
                    <a:pt x="0" y="1879091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914900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717038" y="5107051"/>
            <a:ext cx="6762115" cy="1244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5"/>
              </a:spcBef>
            </a:pPr>
            <a:r>
              <a:rPr sz="2250" spc="-70" dirty="0">
                <a:solidFill>
                  <a:srgbClr val="FFFFFF"/>
                </a:solidFill>
                <a:latin typeface="Trebuchet MS"/>
                <a:cs typeface="Trebuchet MS"/>
              </a:rPr>
              <a:t>REMEMBER</a:t>
            </a:r>
            <a:endParaRPr sz="2250">
              <a:latin typeface="Trebuchet MS"/>
              <a:cs typeface="Trebuchet MS"/>
            </a:endParaRPr>
          </a:p>
          <a:p>
            <a:pPr algn="ctr">
              <a:lnSpc>
                <a:spcPts val="2495"/>
              </a:lnSpc>
              <a:spcBef>
                <a:spcPts val="1895"/>
              </a:spcBef>
            </a:pPr>
            <a:r>
              <a:rPr sz="2250" spc="-195" dirty="0">
                <a:solidFill>
                  <a:srgbClr val="FFFFFF"/>
                </a:solidFill>
                <a:latin typeface="Trebuchet MS"/>
                <a:cs typeface="Trebuchet MS"/>
              </a:rPr>
              <a:t>You</a:t>
            </a:r>
            <a:r>
              <a:rPr sz="2250" spc="-2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55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2250" spc="-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65" dirty="0">
                <a:solidFill>
                  <a:srgbClr val="FFFFFF"/>
                </a:solidFill>
                <a:latin typeface="Trebuchet MS"/>
                <a:cs typeface="Trebuchet MS"/>
              </a:rPr>
              <a:t>always</a:t>
            </a:r>
            <a:r>
              <a:rPr sz="225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30" dirty="0">
                <a:solidFill>
                  <a:srgbClr val="FFFFFF"/>
                </a:solidFill>
                <a:latin typeface="Trebuchet MS"/>
                <a:cs typeface="Trebuchet MS"/>
              </a:rPr>
              <a:t>ask</a:t>
            </a:r>
            <a:r>
              <a:rPr sz="2250" spc="-2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25" dirty="0">
                <a:solidFill>
                  <a:srgbClr val="FFFFFF"/>
                </a:solidFill>
                <a:latin typeface="Trebuchet MS"/>
                <a:cs typeface="Trebuchet MS"/>
              </a:rPr>
              <a:t>questions</a:t>
            </a:r>
            <a:r>
              <a:rPr sz="225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25" dirty="0">
                <a:solidFill>
                  <a:srgbClr val="FFFFFF"/>
                </a:solidFill>
                <a:latin typeface="Trebuchet MS"/>
                <a:cs typeface="Trebuchet MS"/>
              </a:rPr>
              <a:t>through</a:t>
            </a:r>
            <a:r>
              <a:rPr sz="225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95" dirty="0">
                <a:solidFill>
                  <a:srgbClr val="FFFFFF"/>
                </a:solidFill>
                <a:latin typeface="Trebuchet MS"/>
                <a:cs typeface="Trebuchet MS"/>
              </a:rPr>
              <a:t>our</a:t>
            </a:r>
            <a:r>
              <a:rPr sz="225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20" dirty="0">
                <a:solidFill>
                  <a:srgbClr val="FFFFFF"/>
                </a:solidFill>
                <a:latin typeface="Trebuchet MS"/>
                <a:cs typeface="Trebuchet MS"/>
              </a:rPr>
              <a:t>discussion</a:t>
            </a:r>
            <a:r>
              <a:rPr sz="225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130" dirty="0">
                <a:solidFill>
                  <a:srgbClr val="FFFFFF"/>
                </a:solidFill>
                <a:latin typeface="Trebuchet MS"/>
                <a:cs typeface="Trebuchet MS"/>
              </a:rPr>
              <a:t>board</a:t>
            </a:r>
            <a:r>
              <a:rPr sz="225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50" spc="-7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endParaRPr sz="2250">
              <a:latin typeface="Trebuchet MS"/>
              <a:cs typeface="Trebuchet MS"/>
            </a:endParaRPr>
          </a:p>
          <a:p>
            <a:pPr marL="635" algn="ctr">
              <a:lnSpc>
                <a:spcPts val="2495"/>
              </a:lnSpc>
            </a:pPr>
            <a:r>
              <a:rPr sz="2250" u="heavy" spc="-190" dirty="0">
                <a:solidFill>
                  <a:srgbClr val="CC9900"/>
                </a:solidFill>
                <a:uFill>
                  <a:solidFill>
                    <a:srgbClr val="CC9900"/>
                  </a:solidFill>
                </a:uFill>
                <a:latin typeface="Trebuchet MS"/>
                <a:cs typeface="Trebuchet MS"/>
                <a:hlinkClick r:id="rId2"/>
              </a:rPr>
              <a:t>www.lms.ksu.edu.sa</a:t>
            </a:r>
            <a:endParaRPr sz="225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46347" y="1632204"/>
            <a:ext cx="4828032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600" y="1371600"/>
            <a:ext cx="7467600" cy="453265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1.1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Microbiology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Microorganisms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The importance of</a:t>
            </a:r>
            <a:r>
              <a:rPr sz="1400" b="1" spc="-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microorganisms</a:t>
            </a:r>
            <a:endParaRPr sz="1400" b="1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b="1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1.2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14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chemistry and </a:t>
            </a:r>
            <a:r>
              <a:rPr sz="1400" b="1" spc="-10" dirty="0">
                <a:solidFill>
                  <a:srgbClr val="404040"/>
                </a:solidFill>
                <a:latin typeface="Carlito"/>
                <a:cs typeface="Carlito"/>
              </a:rPr>
              <a:t>key</a:t>
            </a:r>
            <a:r>
              <a:rPr sz="14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structure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6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Characteristics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living</a:t>
            </a:r>
            <a:r>
              <a:rPr sz="1400" b="1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systems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59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Cell functions: coding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400" b="1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metabolism.</a:t>
            </a:r>
            <a:endParaRPr sz="1400" b="1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b="1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1.3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Their</a:t>
            </a:r>
            <a:r>
              <a:rPr sz="1400" b="1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Environments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270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14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interaction</a:t>
            </a:r>
            <a:endParaRPr sz="1400" b="1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b="1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1.4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Impact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on</a:t>
            </a:r>
            <a:r>
              <a:rPr sz="1400" b="1" spc="-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Humans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28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as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disease</a:t>
            </a:r>
            <a:r>
              <a:rPr sz="1400" b="1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agents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5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4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agriculture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70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4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food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70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Microorganisms,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energy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there</a:t>
            </a:r>
            <a:r>
              <a:rPr sz="1400" b="1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dirty="0">
                <a:solidFill>
                  <a:srgbClr val="404040"/>
                </a:solidFill>
                <a:latin typeface="Carlito"/>
                <a:cs typeface="Carlito"/>
              </a:rPr>
              <a:t>environment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65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their genetic</a:t>
            </a:r>
            <a:r>
              <a:rPr sz="14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resources</a:t>
            </a:r>
            <a:endParaRPr sz="1400" b="1">
              <a:latin typeface="Carlito"/>
              <a:cs typeface="Carlito"/>
            </a:endParaRPr>
          </a:p>
          <a:p>
            <a:pPr marL="305435" indent="-142240">
              <a:lnSpc>
                <a:spcPct val="100000"/>
              </a:lnSpc>
              <a:spcBef>
                <a:spcPts val="459"/>
              </a:spcBef>
              <a:buClr>
                <a:srgbClr val="D24717"/>
              </a:buClr>
              <a:buChar char="◦"/>
              <a:tabLst>
                <a:tab pos="306070" algn="l"/>
              </a:tabLst>
            </a:pP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Microbiology </a:t>
            </a:r>
            <a:r>
              <a:rPr sz="1400" b="1" spc="10" dirty="0">
                <a:solidFill>
                  <a:srgbClr val="404040"/>
                </a:solidFill>
                <a:latin typeface="Carlito"/>
                <a:cs typeface="Carlito"/>
              </a:rPr>
              <a:t>as a</a:t>
            </a:r>
            <a:r>
              <a:rPr sz="1400" b="1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b="1" spc="5" dirty="0">
                <a:solidFill>
                  <a:srgbClr val="404040"/>
                </a:solidFill>
                <a:latin typeface="Carlito"/>
                <a:cs typeface="Carlito"/>
              </a:rPr>
              <a:t>career</a:t>
            </a:r>
            <a:endParaRPr sz="1400" b="1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8800" y="304800"/>
            <a:ext cx="7467600" cy="48859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394460" marR="5080" indent="-1382395" algn="ctr">
              <a:lnSpc>
                <a:spcPts val="3279"/>
              </a:lnSpc>
              <a:spcBef>
                <a:spcPts val="509"/>
              </a:spcBef>
            </a:pPr>
            <a:r>
              <a:rPr sz="3000" spc="-140" dirty="0">
                <a:solidFill>
                  <a:srgbClr val="C00000"/>
                </a:solidFill>
                <a:latin typeface="Trebuchet MS"/>
                <a:cs typeface="Trebuchet MS"/>
              </a:rPr>
              <a:t>Principles </a:t>
            </a:r>
            <a:r>
              <a:rPr sz="3000" spc="-120" dirty="0">
                <a:solidFill>
                  <a:srgbClr val="C00000"/>
                </a:solidFill>
                <a:latin typeface="Trebuchet MS"/>
                <a:cs typeface="Trebuchet MS"/>
              </a:rPr>
              <a:t>of</a:t>
            </a:r>
            <a:r>
              <a:rPr sz="3000" spc="-3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000" spc="-85" dirty="0">
                <a:solidFill>
                  <a:srgbClr val="C00000"/>
                </a:solidFill>
                <a:latin typeface="Trebuchet MS"/>
                <a:cs typeface="Trebuchet MS"/>
              </a:rPr>
              <a:t>Microbiology  </a:t>
            </a:r>
            <a:r>
              <a:rPr sz="3000" spc="-135" dirty="0">
                <a:solidFill>
                  <a:srgbClr val="C00000"/>
                </a:solidFill>
                <a:latin typeface="Trebuchet MS"/>
                <a:cs typeface="Trebuchet MS"/>
              </a:rPr>
              <a:t>Content</a:t>
            </a:r>
            <a:endParaRPr sz="300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500" y="228600"/>
            <a:ext cx="80010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60" dirty="0">
                <a:solidFill>
                  <a:srgbClr val="404040"/>
                </a:solidFill>
              </a:rPr>
              <a:t>Introduction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524000"/>
            <a:ext cx="10854690" cy="4924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 marR="5080" indent="-92075" algn="just">
              <a:lnSpc>
                <a:spcPct val="150000"/>
              </a:lnSpc>
              <a:spcBef>
                <a:spcPts val="100"/>
              </a:spcBef>
              <a:buClr>
                <a:srgbClr val="D24717"/>
              </a:buClr>
              <a:buSzPct val="93750"/>
              <a:buFont typeface="Wingdings"/>
              <a:buChar char=""/>
              <a:tabLst>
                <a:tab pos="106680" algn="l"/>
              </a:tabLst>
            </a:pPr>
            <a:r>
              <a:rPr sz="2000" b="1" u="sng" spc="-10" dirty="0">
                <a:solidFill>
                  <a:srgbClr val="C00000"/>
                </a:solidFill>
                <a:latin typeface="Carlito"/>
                <a:cs typeface="Carlito"/>
              </a:rPr>
              <a:t>Microbiology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study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microscopic organisms, </a:t>
            </a:r>
            <a:r>
              <a:rPr sz="2000" spc="-5" dirty="0">
                <a:latin typeface="Carlito"/>
                <a:cs typeface="Carlito"/>
              </a:rPr>
              <a:t>such as bacteria, viruses, </a:t>
            </a:r>
            <a:r>
              <a:rPr sz="2000" spc="-10" dirty="0">
                <a:latin typeface="Carlito"/>
                <a:cs typeface="Carlito"/>
              </a:rPr>
              <a:t>archaea, </a:t>
            </a:r>
            <a:r>
              <a:rPr sz="2000" spc="-5" dirty="0">
                <a:latin typeface="Carlito"/>
                <a:cs typeface="Carlito"/>
              </a:rPr>
              <a:t>fungi and </a:t>
            </a:r>
            <a:r>
              <a:rPr sz="2000" spc="-15" dirty="0">
                <a:latin typeface="Carlito"/>
                <a:cs typeface="Carlito"/>
              </a:rPr>
              <a:t>protozoa. </a:t>
            </a: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spc="-10" dirty="0">
                <a:latin typeface="Carlito"/>
                <a:cs typeface="Carlito"/>
              </a:rPr>
              <a:t>discipline includes  fundamental research </a:t>
            </a:r>
            <a:r>
              <a:rPr sz="2000" spc="-5" dirty="0">
                <a:latin typeface="Carlito"/>
                <a:cs typeface="Carlito"/>
              </a:rPr>
              <a:t>on the </a:t>
            </a:r>
            <a:r>
              <a:rPr sz="2000" b="1" spc="-15" dirty="0">
                <a:latin typeface="Carlito"/>
                <a:cs typeface="Carlito"/>
              </a:rPr>
              <a:t>biochemistry, </a:t>
            </a:r>
            <a:r>
              <a:rPr sz="2000" b="1" spc="-20" dirty="0">
                <a:latin typeface="Carlito"/>
                <a:cs typeface="Carlito"/>
              </a:rPr>
              <a:t>physiology, </a:t>
            </a:r>
            <a:r>
              <a:rPr sz="2000" b="1" spc="-5" dirty="0">
                <a:latin typeface="Carlito"/>
                <a:cs typeface="Carlito"/>
              </a:rPr>
              <a:t>cell </a:t>
            </a:r>
            <a:r>
              <a:rPr sz="2000" b="1" spc="-20" dirty="0">
                <a:latin typeface="Carlito"/>
                <a:cs typeface="Carlito"/>
              </a:rPr>
              <a:t>biology, </a:t>
            </a:r>
            <a:r>
              <a:rPr sz="2000" b="1" spc="-25" dirty="0">
                <a:latin typeface="Carlito"/>
                <a:cs typeface="Carlito"/>
              </a:rPr>
              <a:t>ecology, </a:t>
            </a:r>
            <a:r>
              <a:rPr sz="2000" b="1" spc="-5" dirty="0">
                <a:latin typeface="Carlito"/>
                <a:cs typeface="Carlito"/>
              </a:rPr>
              <a:t>evolution </a:t>
            </a:r>
            <a:r>
              <a:rPr sz="2000" b="1" spc="-10" dirty="0">
                <a:latin typeface="Carlito"/>
                <a:cs typeface="Carlito"/>
              </a:rPr>
              <a:t>and clinical </a:t>
            </a:r>
            <a:r>
              <a:rPr sz="2000" b="1" spc="-5" dirty="0">
                <a:latin typeface="Carlito"/>
                <a:cs typeface="Carlito"/>
              </a:rPr>
              <a:t>aspects of </a:t>
            </a:r>
            <a:r>
              <a:rPr sz="2000" b="1" spc="-10" dirty="0">
                <a:latin typeface="Carlito"/>
                <a:cs typeface="Carlito"/>
              </a:rPr>
              <a:t>microorganisms</a:t>
            </a:r>
            <a:r>
              <a:rPr sz="2000" spc="-10" dirty="0">
                <a:latin typeface="Carlito"/>
                <a:cs typeface="Carlito"/>
              </a:rPr>
              <a:t>,  </a:t>
            </a:r>
            <a:r>
              <a:rPr sz="2000" spc="-5" dirty="0">
                <a:latin typeface="Carlito"/>
                <a:cs typeface="Carlito"/>
              </a:rPr>
              <a:t>including the </a:t>
            </a:r>
            <a:r>
              <a:rPr sz="2000" spc="-10" dirty="0">
                <a:latin typeface="Carlito"/>
                <a:cs typeface="Carlito"/>
              </a:rPr>
              <a:t>host response to </a:t>
            </a:r>
            <a:r>
              <a:rPr sz="2000" spc="-5" dirty="0">
                <a:latin typeface="Carlito"/>
                <a:cs typeface="Carlito"/>
              </a:rPr>
              <a:t>these agents</a:t>
            </a:r>
            <a:r>
              <a:rPr sz="2000" spc="-5" dirty="0">
                <a:solidFill>
                  <a:srgbClr val="FF0000"/>
                </a:solidFill>
                <a:latin typeface="Carlito"/>
                <a:cs typeface="Carlito"/>
              </a:rPr>
              <a:t>.</a:t>
            </a:r>
            <a:r>
              <a:rPr sz="2000" spc="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rlito"/>
                <a:cs typeface="Carlito"/>
              </a:rPr>
              <a:t>(https://</a:t>
            </a:r>
            <a:r>
              <a:rPr sz="2000" spc="-10" dirty="0">
                <a:solidFill>
                  <a:srgbClr val="FF0000"/>
                </a:solidFill>
                <a:latin typeface="Carlito"/>
                <a:cs typeface="Carlito"/>
                <a:hlinkClick r:id="rId2"/>
              </a:rPr>
              <a:t>www.nature.com/subjects/microbiology)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06045" indent="-93980" algn="just">
              <a:lnSpc>
                <a:spcPct val="100000"/>
              </a:lnSpc>
              <a:buClr>
                <a:srgbClr val="D24717"/>
              </a:buClr>
              <a:buSzPct val="93750"/>
              <a:buFont typeface="Wingdings"/>
              <a:buChar char=""/>
              <a:tabLst>
                <a:tab pos="106680" algn="l"/>
              </a:tabLst>
            </a:pP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What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is Microbiology</a:t>
            </a:r>
            <a:r>
              <a:rPr sz="2000" b="1" u="sng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about?</a:t>
            </a:r>
            <a:endParaRPr sz="2000" u="sng" dirty="0">
              <a:latin typeface="Carlito"/>
              <a:cs typeface="Carlito"/>
            </a:endParaRPr>
          </a:p>
          <a:p>
            <a:pPr marL="579755" lvl="1" indent="-183515">
              <a:lnSpc>
                <a:spcPct val="100000"/>
              </a:lnSpc>
              <a:spcBef>
                <a:spcPts val="1360"/>
              </a:spcBef>
              <a:buClr>
                <a:srgbClr val="D24717"/>
              </a:buClr>
              <a:buFont typeface="Wingdings"/>
              <a:buChar char=""/>
              <a:tabLst>
                <a:tab pos="58039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Microbiology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is about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cells and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how they work</a:t>
            </a:r>
            <a:r>
              <a:rPr sz="2000" b="1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579755" lvl="1" indent="-183515">
              <a:lnSpc>
                <a:spcPct val="100000"/>
              </a:lnSpc>
              <a:spcBef>
                <a:spcPts val="1560"/>
              </a:spcBef>
              <a:buClr>
                <a:srgbClr val="D24717"/>
              </a:buClr>
              <a:buFont typeface="Wingdings"/>
              <a:buChar char=""/>
              <a:tabLst>
                <a:tab pos="58039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Microbiology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is about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diversity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evolution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2000" b="1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579755" lvl="1" indent="-183515">
              <a:lnSpc>
                <a:spcPct val="100000"/>
              </a:lnSpc>
              <a:spcBef>
                <a:spcPts val="1560"/>
              </a:spcBef>
              <a:buClr>
                <a:srgbClr val="D24717"/>
              </a:buClr>
              <a:buFont typeface="Wingdings"/>
              <a:buChar char=""/>
              <a:tabLst>
                <a:tab pos="58039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It is about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what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microorganisms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do in the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world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soil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water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human body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, animal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plant</a:t>
            </a:r>
            <a:r>
              <a:rPr sz="2000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..etc.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D24717"/>
              </a:buClr>
              <a:buFont typeface="Wingdings"/>
              <a:buChar char=""/>
            </a:pPr>
            <a:endParaRPr sz="2000" dirty="0">
              <a:latin typeface="Carlito"/>
              <a:cs typeface="Carlito"/>
            </a:endParaRPr>
          </a:p>
          <a:p>
            <a:pPr marL="106045" indent="-93980" algn="just">
              <a:lnSpc>
                <a:spcPct val="100000"/>
              </a:lnSpc>
              <a:buClr>
                <a:srgbClr val="D24717"/>
              </a:buClr>
              <a:buSzPct val="93750"/>
              <a:buFont typeface="Wingdings"/>
              <a:buChar char=""/>
              <a:tabLst>
                <a:tab pos="10668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Microorganisms can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affect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support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all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other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forms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life</a:t>
            </a:r>
            <a:r>
              <a:rPr lang="en-US" sz="2000" spc="-1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considered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fundamental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 the biological</a:t>
            </a:r>
            <a:r>
              <a:rPr sz="2000" b="1" spc="1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sciences.</a:t>
            </a:r>
            <a:endParaRPr sz="20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356317"/>
            <a:ext cx="10343515" cy="41453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The science of </a:t>
            </a:r>
            <a:r>
              <a:rPr sz="2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microbiology </a:t>
            </a:r>
            <a:r>
              <a:rPr sz="2400" b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revolves </a:t>
            </a:r>
            <a:r>
              <a:rPr sz="2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around </a:t>
            </a:r>
            <a:r>
              <a:rPr sz="24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two</a:t>
            </a:r>
            <a:r>
              <a:rPr sz="2400" b="1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themes:</a:t>
            </a:r>
            <a:endParaRPr sz="2400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Carlito"/>
              <a:cs typeface="Carlito"/>
            </a:endParaRPr>
          </a:p>
          <a:p>
            <a:pPr marL="447040" indent="-289560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44704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Understanding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basic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life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processes of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microscopic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(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basic biological</a:t>
            </a:r>
            <a:r>
              <a:rPr sz="2400" b="1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science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).</a:t>
            </a:r>
            <a:endParaRPr sz="2400" dirty="0">
              <a:latin typeface="Carlito"/>
              <a:cs typeface="Carlito"/>
            </a:endParaRPr>
          </a:p>
          <a:p>
            <a:pPr marL="597535" marR="155575" lvl="1" indent="-257810">
              <a:lnSpc>
                <a:spcPct val="150000"/>
              </a:lnSpc>
              <a:spcBef>
                <a:spcPts val="605"/>
              </a:spcBef>
              <a:buClr>
                <a:srgbClr val="D24717"/>
              </a:buClr>
              <a:buChar char="◦"/>
              <a:tabLst>
                <a:tab pos="597535" algn="l"/>
                <a:tab pos="59817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Microbes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excellent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experimental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systems for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understanding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cellular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processes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in  unicellular and multicellular</a:t>
            </a:r>
            <a:r>
              <a:rPr sz="24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organisms.</a:t>
            </a:r>
            <a:endParaRPr sz="2400" dirty="0">
              <a:latin typeface="Carlito"/>
              <a:cs typeface="Carlito"/>
            </a:endParaRPr>
          </a:p>
          <a:p>
            <a:pPr marL="447040" indent="-289560">
              <a:lnSpc>
                <a:spcPts val="2280"/>
              </a:lnSpc>
              <a:spcBef>
                <a:spcPts val="730"/>
              </a:spcBef>
              <a:buClr>
                <a:srgbClr val="D24717"/>
              </a:buClr>
              <a:buAutoNum type="arabicPeriod"/>
              <a:tabLst>
                <a:tab pos="44704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Applying that knowledge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benefit 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humans, animals and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plant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(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applied</a:t>
            </a:r>
            <a:endParaRPr sz="2400" dirty="0">
              <a:latin typeface="Carlito"/>
              <a:cs typeface="Carlito"/>
            </a:endParaRPr>
          </a:p>
          <a:p>
            <a:pPr marL="446405">
              <a:lnSpc>
                <a:spcPts val="2280"/>
              </a:lnSpc>
            </a:pP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biological</a:t>
            </a:r>
            <a:r>
              <a:rPr sz="24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science)</a:t>
            </a:r>
            <a:endParaRPr sz="2400" dirty="0">
              <a:latin typeface="Carlito"/>
              <a:cs typeface="Carlito"/>
            </a:endParaRPr>
          </a:p>
          <a:p>
            <a:pPr marL="629920" lvl="1" indent="-289560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Char char="◦"/>
              <a:tabLst>
                <a:tab pos="629285" algn="l"/>
                <a:tab pos="62992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Microbes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play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important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roles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in medicine,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agriculture,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400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industry.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228600"/>
            <a:ext cx="6186296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80" dirty="0">
                <a:solidFill>
                  <a:srgbClr val="C00000"/>
                </a:solidFill>
              </a:rPr>
              <a:t>Microbiology </a:t>
            </a:r>
            <a:r>
              <a:rPr sz="3000" spc="-105" dirty="0">
                <a:solidFill>
                  <a:srgbClr val="C00000"/>
                </a:solidFill>
              </a:rPr>
              <a:t>and</a:t>
            </a:r>
            <a:r>
              <a:rPr sz="3000" spc="-380" dirty="0">
                <a:solidFill>
                  <a:srgbClr val="C00000"/>
                </a:solidFill>
              </a:rPr>
              <a:t> </a:t>
            </a:r>
            <a:r>
              <a:rPr sz="3000" spc="-80" dirty="0">
                <a:solidFill>
                  <a:srgbClr val="C00000"/>
                </a:solidFill>
              </a:rPr>
              <a:t>Microorganisms</a:t>
            </a:r>
            <a:endParaRPr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919162"/>
            <a:ext cx="49853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The importance </a:t>
            </a:r>
            <a:r>
              <a:rPr sz="2700" b="1"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of</a:t>
            </a:r>
            <a:r>
              <a:rPr sz="2700" b="1" u="sng" spc="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700" b="1" u="sng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microorganisms</a:t>
            </a:r>
            <a:endParaRPr sz="2700" u="sng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0200" y="1760594"/>
            <a:ext cx="8106282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0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Oldest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smallest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4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life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Largest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mass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living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material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on</a:t>
            </a:r>
            <a:r>
              <a:rPr sz="24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Earth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Carry out major processes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biogeochemical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cycles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Can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live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places unsuitable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other</a:t>
            </a:r>
            <a:r>
              <a:rPr sz="24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organisms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Other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life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forms require microbes to</a:t>
            </a:r>
            <a:r>
              <a:rPr sz="2400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survive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83652" y="152400"/>
            <a:ext cx="8624696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80" dirty="0"/>
              <a:t>Microbiology </a:t>
            </a:r>
            <a:r>
              <a:rPr sz="3000" spc="-105" dirty="0"/>
              <a:t>and</a:t>
            </a:r>
            <a:r>
              <a:rPr sz="3000" spc="-380" dirty="0"/>
              <a:t> </a:t>
            </a:r>
            <a:r>
              <a:rPr sz="3000" spc="-80" dirty="0"/>
              <a:t>Microorganisms</a:t>
            </a: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18407" y="192018"/>
            <a:ext cx="5170551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000" b="1" cap="none" spc="-14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 </a:t>
            </a:r>
            <a:r>
              <a:rPr lang="en-US" sz="3000" b="1" cap="none" spc="-9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Microbial</a:t>
            </a:r>
            <a:r>
              <a:rPr lang="en-US" sz="3000" b="1" cap="none" spc="-34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cap="none" spc="-195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endParaRPr lang="en-US" sz="3000" b="1" cap="non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13774" y="1461971"/>
            <a:ext cx="10364452" cy="12798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u="sng" cap="none" dirty="0">
                <a:solidFill>
                  <a:srgbClr val="C00000"/>
                </a:solidFill>
              </a:rPr>
              <a:t>A</a:t>
            </a:r>
            <a:r>
              <a:rPr lang="en-US" u="sng" cap="none" spc="-100" dirty="0">
                <a:solidFill>
                  <a:srgbClr val="C00000"/>
                </a:solidFill>
              </a:rPr>
              <a:t> </a:t>
            </a:r>
            <a:r>
              <a:rPr lang="en-US" u="none" cap="none" spc="-5" dirty="0">
                <a:solidFill>
                  <a:srgbClr val="C00000"/>
                </a:solidFill>
              </a:rPr>
              <a:t>Cell                                </a:t>
            </a:r>
            <a:r>
              <a:rPr lang="ar-AE" b="0" i="0" u="none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كيان</a:t>
            </a:r>
            <a:endParaRPr lang="en-US" u="none" cap="none" spc="-5" dirty="0">
              <a:solidFill>
                <a:srgbClr val="C00000"/>
              </a:solidFill>
            </a:endParaRPr>
          </a:p>
          <a:p>
            <a:pPr marL="356870" indent="-179070">
              <a:lnSpc>
                <a:spcPct val="100000"/>
              </a:lnSpc>
              <a:spcBef>
                <a:spcPts val="135"/>
              </a:spcBef>
              <a:buClr>
                <a:srgbClr val="D24717"/>
              </a:buClr>
              <a:buChar char="◦"/>
              <a:tabLst>
                <a:tab pos="357505" algn="l"/>
              </a:tabLst>
            </a:pPr>
            <a:r>
              <a:rPr lang="en-US" sz="2250" u="none" cap="none" dirty="0">
                <a:solidFill>
                  <a:srgbClr val="FF0000"/>
                </a:solidFill>
                <a:latin typeface="Carlito"/>
                <a:cs typeface="Carlito"/>
              </a:rPr>
              <a:t>The Cell is </a:t>
            </a:r>
            <a:r>
              <a:rPr lang="en-US" sz="2250" u="none" cap="none" dirty="0">
                <a:latin typeface="Carlito"/>
                <a:cs typeface="Carlito"/>
              </a:rPr>
              <a:t>A </a:t>
            </a:r>
            <a:r>
              <a:rPr lang="en-US" sz="2250" u="none" cap="none" spc="-5" dirty="0">
                <a:latin typeface="Carlito"/>
                <a:cs typeface="Carlito"/>
              </a:rPr>
              <a:t>Dynamic Entity That </a:t>
            </a:r>
            <a:r>
              <a:rPr lang="en-US" sz="2250" u="none" cap="none" spc="-15" dirty="0">
                <a:latin typeface="Carlito"/>
                <a:cs typeface="Carlito"/>
              </a:rPr>
              <a:t>Forms </a:t>
            </a:r>
            <a:r>
              <a:rPr lang="en-US" sz="2250" u="none" cap="none" dirty="0">
                <a:latin typeface="Carlito"/>
                <a:cs typeface="Carlito"/>
              </a:rPr>
              <a:t>The </a:t>
            </a:r>
            <a:r>
              <a:rPr lang="en-US" sz="2250" u="none" cap="none" spc="-5" dirty="0">
                <a:latin typeface="Carlito"/>
                <a:cs typeface="Carlito"/>
              </a:rPr>
              <a:t>Fundamental </a:t>
            </a:r>
            <a:r>
              <a:rPr lang="en-US" sz="2250" u="none" cap="none" dirty="0">
                <a:latin typeface="Carlito"/>
                <a:cs typeface="Carlito"/>
              </a:rPr>
              <a:t>Unit Of</a:t>
            </a:r>
            <a:r>
              <a:rPr lang="en-US" sz="2250" u="none" cap="none" spc="-60" dirty="0">
                <a:latin typeface="Carlito"/>
                <a:cs typeface="Carlito"/>
              </a:rPr>
              <a:t> </a:t>
            </a:r>
            <a:r>
              <a:rPr lang="en-US" sz="2250" u="none" cap="none" spc="-20" dirty="0">
                <a:latin typeface="Carlito"/>
                <a:cs typeface="Carlito"/>
              </a:rPr>
              <a:t>Life</a:t>
            </a:r>
            <a:endParaRPr lang="en-US" sz="2250" cap="none" dirty="0">
              <a:latin typeface="Carlito"/>
              <a:cs typeface="Carlito"/>
            </a:endParaRPr>
          </a:p>
          <a:p>
            <a:pPr marL="356870" indent="-179070">
              <a:lnSpc>
                <a:spcPct val="100000"/>
              </a:lnSpc>
              <a:spcBef>
                <a:spcPts val="1540"/>
              </a:spcBef>
              <a:buClr>
                <a:srgbClr val="D24717"/>
              </a:buClr>
              <a:buChar char="◦"/>
              <a:tabLst>
                <a:tab pos="357505" algn="l"/>
              </a:tabLst>
            </a:pPr>
            <a:r>
              <a:rPr lang="en-US" sz="2250" u="none" cap="none" spc="-10" dirty="0">
                <a:highlight>
                  <a:srgbClr val="FFFF00"/>
                </a:highlight>
                <a:latin typeface="Carlito"/>
                <a:cs typeface="Carlito"/>
              </a:rPr>
              <a:t>Contains </a:t>
            </a:r>
            <a:r>
              <a:rPr lang="en-US" sz="2250" u="none" cap="none" dirty="0">
                <a:highlight>
                  <a:srgbClr val="FFFF00"/>
                </a:highlight>
                <a:latin typeface="Carlito"/>
                <a:cs typeface="Carlito"/>
              </a:rPr>
              <a:t>4 Chemical </a:t>
            </a:r>
            <a:r>
              <a:rPr lang="en-US" sz="2250" u="none" cap="none" spc="-5" dirty="0">
                <a:highlight>
                  <a:srgbClr val="FFFF00"/>
                </a:highlight>
                <a:latin typeface="Carlito"/>
                <a:cs typeface="Carlito"/>
              </a:rPr>
              <a:t>Components</a:t>
            </a:r>
            <a:r>
              <a:rPr lang="en-US" sz="2250" b="0" u="none" cap="none" spc="-5" dirty="0">
                <a:latin typeface="Carlito"/>
                <a:cs typeface="Carlito"/>
              </a:rPr>
              <a:t>, </a:t>
            </a:r>
            <a:r>
              <a:rPr lang="en-US" sz="2250" b="0" u="none" cap="none" spc="-15" dirty="0">
                <a:latin typeface="Carlito"/>
                <a:cs typeface="Carlito"/>
              </a:rPr>
              <a:t>Form </a:t>
            </a:r>
            <a:r>
              <a:rPr lang="en-US" sz="2250" b="0" u="none" cap="none" dirty="0">
                <a:latin typeface="Carlito"/>
                <a:cs typeface="Carlito"/>
              </a:rPr>
              <a:t>95% Of </a:t>
            </a:r>
            <a:r>
              <a:rPr lang="en-US" sz="2250" b="0" u="none" cap="none" spc="5" dirty="0">
                <a:latin typeface="Carlito"/>
                <a:cs typeface="Carlito"/>
              </a:rPr>
              <a:t>Dry </a:t>
            </a:r>
            <a:r>
              <a:rPr lang="en-US" sz="2250" b="0" u="none" cap="none" spc="-10" dirty="0">
                <a:latin typeface="Carlito"/>
                <a:cs typeface="Carlito"/>
              </a:rPr>
              <a:t>Weight </a:t>
            </a:r>
            <a:r>
              <a:rPr lang="en-US" sz="2250" b="0" u="none" cap="none" dirty="0">
                <a:latin typeface="Carlito"/>
                <a:cs typeface="Carlito"/>
              </a:rPr>
              <a:t>Of The</a:t>
            </a:r>
            <a:r>
              <a:rPr lang="en-US" sz="2250" b="0" u="none" cap="none" spc="-40" dirty="0">
                <a:latin typeface="Carlito"/>
                <a:cs typeface="Carlito"/>
              </a:rPr>
              <a:t> </a:t>
            </a:r>
            <a:r>
              <a:rPr lang="en-US" sz="2250" b="0" u="none" cap="none" dirty="0">
                <a:latin typeface="Carlito"/>
                <a:cs typeface="Carlito"/>
              </a:rPr>
              <a:t>Cell:</a:t>
            </a:r>
            <a:endParaRPr lang="en-US" sz="2250" cap="none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4332" y="3264397"/>
            <a:ext cx="2669579" cy="146001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469265" indent="-457200">
              <a:spcBef>
                <a:spcPts val="484"/>
              </a:spcBef>
              <a:buClr>
                <a:srgbClr val="D24717"/>
              </a:buClr>
              <a:buFont typeface="+mj-lt"/>
              <a:buAutoNum type="arabicPeriod"/>
              <a:tabLst>
                <a:tab pos="270510" algn="l"/>
              </a:tabLst>
            </a:pPr>
            <a:r>
              <a:rPr lang="en-US" sz="2000" b="1" cap="none" dirty="0">
                <a:solidFill>
                  <a:srgbClr val="404040"/>
                </a:solidFill>
                <a:latin typeface="Carlito"/>
                <a:cs typeface="Carlito"/>
              </a:rPr>
              <a:t>Proteins</a:t>
            </a:r>
            <a:endParaRPr lang="en-US" sz="2000" b="1" cap="none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484"/>
              </a:spcBef>
              <a:buClr>
                <a:srgbClr val="D24717"/>
              </a:buClr>
              <a:buFont typeface="+mj-lt"/>
              <a:buAutoNum type="arabicPeriod"/>
              <a:tabLst>
                <a:tab pos="270510" algn="l"/>
              </a:tabLst>
            </a:pP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Nucleic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acids</a:t>
            </a:r>
            <a:endParaRPr sz="2000" b="1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395"/>
              </a:spcBef>
              <a:buClr>
                <a:srgbClr val="D24717"/>
              </a:buClr>
              <a:buFont typeface="+mj-lt"/>
              <a:buAutoNum type="arabicPeriod"/>
              <a:tabLst>
                <a:tab pos="270510" algn="l"/>
              </a:tabLst>
            </a:pP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Lipids</a:t>
            </a:r>
            <a:endParaRPr sz="2000" b="1"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390"/>
              </a:spcBef>
              <a:buClr>
                <a:srgbClr val="D24717"/>
              </a:buClr>
              <a:buFont typeface="+mj-lt"/>
              <a:buAutoNum type="arabicPeriod"/>
              <a:tabLst>
                <a:tab pos="270510" algn="l"/>
              </a:tabLst>
            </a:pP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Polysaccharides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07483" y="3214213"/>
            <a:ext cx="4093782" cy="2567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04332" y="3704844"/>
            <a:ext cx="881380" cy="2895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245"/>
              </a:spcBef>
            </a:pPr>
            <a:r>
              <a:rPr sz="1350" b="1" dirty="0">
                <a:latin typeface="Carlito"/>
                <a:cs typeface="Carlito"/>
              </a:rPr>
              <a:t>Nucleus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05828" y="5286755"/>
            <a:ext cx="4200525" cy="368935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bacterial cell </a:t>
            </a: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as 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example </a:t>
            </a: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of </a:t>
            </a:r>
            <a:r>
              <a:rPr sz="1800" spc="-10" dirty="0">
                <a:solidFill>
                  <a:srgbClr val="FF0000"/>
                </a:solidFill>
                <a:latin typeface="Carlito"/>
                <a:cs typeface="Carlito"/>
              </a:rPr>
              <a:t>microbial</a:t>
            </a:r>
            <a:r>
              <a:rPr sz="1800" spc="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cell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41564" y="4668011"/>
            <a:ext cx="1167130" cy="624840"/>
          </a:xfrm>
          <a:custGeom>
            <a:avLst/>
            <a:gdLst/>
            <a:ahLst/>
            <a:cxnLst/>
            <a:rect l="l" t="t" r="r" b="b"/>
            <a:pathLst>
              <a:path w="1167129" h="624839">
                <a:moveTo>
                  <a:pt x="70282" y="30226"/>
                </a:moveTo>
                <a:lnTo>
                  <a:pt x="64331" y="41412"/>
                </a:lnTo>
                <a:lnTo>
                  <a:pt x="1160652" y="624332"/>
                </a:lnTo>
                <a:lnTo>
                  <a:pt x="1166621" y="613156"/>
                </a:lnTo>
                <a:lnTo>
                  <a:pt x="70282" y="30226"/>
                </a:lnTo>
                <a:close/>
              </a:path>
              <a:path w="1167129" h="624839">
                <a:moveTo>
                  <a:pt x="0" y="0"/>
                </a:moveTo>
                <a:lnTo>
                  <a:pt x="49402" y="69468"/>
                </a:lnTo>
                <a:lnTo>
                  <a:pt x="64331" y="41412"/>
                </a:lnTo>
                <a:lnTo>
                  <a:pt x="53085" y="35432"/>
                </a:lnTo>
                <a:lnTo>
                  <a:pt x="59054" y="24256"/>
                </a:lnTo>
                <a:lnTo>
                  <a:pt x="73459" y="24256"/>
                </a:lnTo>
                <a:lnTo>
                  <a:pt x="85216" y="2158"/>
                </a:lnTo>
                <a:lnTo>
                  <a:pt x="0" y="0"/>
                </a:lnTo>
                <a:close/>
              </a:path>
              <a:path w="1167129" h="624839">
                <a:moveTo>
                  <a:pt x="59054" y="24256"/>
                </a:moveTo>
                <a:lnTo>
                  <a:pt x="53085" y="35432"/>
                </a:lnTo>
                <a:lnTo>
                  <a:pt x="64331" y="41412"/>
                </a:lnTo>
                <a:lnTo>
                  <a:pt x="70282" y="30226"/>
                </a:lnTo>
                <a:lnTo>
                  <a:pt x="59054" y="24256"/>
                </a:lnTo>
                <a:close/>
              </a:path>
              <a:path w="1167129" h="624839">
                <a:moveTo>
                  <a:pt x="73459" y="24256"/>
                </a:moveTo>
                <a:lnTo>
                  <a:pt x="59054" y="24256"/>
                </a:lnTo>
                <a:lnTo>
                  <a:pt x="70282" y="30226"/>
                </a:lnTo>
                <a:lnTo>
                  <a:pt x="73459" y="24256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3379" y="1771861"/>
            <a:ext cx="451316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1135" indent="-17907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Char char="◦"/>
              <a:tabLst>
                <a:tab pos="191770" algn="l"/>
              </a:tabLst>
            </a:pP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Cell</a:t>
            </a:r>
            <a:r>
              <a:rPr sz="2000" b="1" u="sng" spc="-80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wall</a:t>
            </a:r>
            <a:endParaRPr sz="2000" b="1" u="sng" dirty="0">
              <a:solidFill>
                <a:srgbClr val="7030A0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3378" y="2318956"/>
            <a:ext cx="5093886" cy="13920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52000"/>
              </a:lnSpc>
              <a:spcBef>
                <a:spcPts val="95"/>
              </a:spcBef>
              <a:buClr>
                <a:srgbClr val="D24717"/>
              </a:buClr>
              <a:buFont typeface="Wingdings" panose="05000000000000000000" pitchFamily="2" charset="2"/>
              <a:buChar char="§"/>
              <a:tabLst>
                <a:tab pos="156210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Present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b="1" u="sng" spc="10" dirty="0">
                <a:solidFill>
                  <a:srgbClr val="FF0000"/>
                </a:solidFill>
                <a:latin typeface="Carlito"/>
                <a:cs typeface="Carlito"/>
              </a:rPr>
              <a:t>some types </a:t>
            </a:r>
            <a:r>
              <a:rPr sz="2000" b="1" spc="5" dirty="0">
                <a:solidFill>
                  <a:srgbClr val="FF0000"/>
                </a:solidFill>
                <a:latin typeface="Carlito"/>
                <a:cs typeface="Carlito"/>
              </a:rPr>
              <a:t>of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microbial </a:t>
            </a:r>
            <a:r>
              <a:rPr sz="2000" b="1" spc="5" dirty="0">
                <a:solidFill>
                  <a:srgbClr val="FF0000"/>
                </a:solidFill>
                <a:latin typeface="Carlito"/>
                <a:cs typeface="Carlito"/>
              </a:rPr>
              <a:t>cells</a:t>
            </a:r>
            <a:endParaRPr lang="en-US" sz="2000" b="1" spc="5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354965" marR="5080" indent="-342900" algn="just">
              <a:lnSpc>
                <a:spcPct val="152000"/>
              </a:lnSpc>
              <a:spcBef>
                <a:spcPts val="95"/>
              </a:spcBef>
              <a:buClr>
                <a:srgbClr val="D24717"/>
              </a:buClr>
              <a:buFont typeface="Wingdings" panose="05000000000000000000" pitchFamily="2" charset="2"/>
              <a:buChar char="§"/>
              <a:tabLst>
                <a:tab pos="156210" algn="l"/>
              </a:tabLst>
            </a:pPr>
            <a:r>
              <a:rPr lang="en-US" sz="2000" b="1" spc="-10" dirty="0">
                <a:solidFill>
                  <a:srgbClr val="404040"/>
                </a:solidFill>
                <a:latin typeface="Carlito"/>
                <a:cs typeface="Carlito"/>
              </a:rPr>
              <a:t>confers </a:t>
            </a:r>
            <a:r>
              <a:rPr lang="en-US" sz="2000" b="1" spc="5" dirty="0">
                <a:solidFill>
                  <a:srgbClr val="404040"/>
                </a:solidFill>
                <a:latin typeface="Carlito"/>
                <a:cs typeface="Carlito"/>
              </a:rPr>
              <a:t>structural </a:t>
            </a:r>
            <a:r>
              <a:rPr lang="en-US" sz="2000" b="1" dirty="0">
                <a:solidFill>
                  <a:srgbClr val="404040"/>
                </a:solidFill>
                <a:latin typeface="Carlito"/>
                <a:cs typeface="Carlito"/>
              </a:rPr>
              <a:t>strength</a:t>
            </a:r>
            <a:endParaRPr lang="en-US" sz="2000" b="1" spc="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354965" marR="5080" indent="-342900" algn="just">
              <a:lnSpc>
                <a:spcPct val="152000"/>
              </a:lnSpc>
              <a:spcBef>
                <a:spcPts val="95"/>
              </a:spcBef>
              <a:buClr>
                <a:srgbClr val="D24717"/>
              </a:buClr>
              <a:buFont typeface="Wingdings" panose="05000000000000000000" pitchFamily="2" charset="2"/>
              <a:buChar char="§"/>
              <a:tabLst>
                <a:tab pos="156210" algn="l"/>
              </a:tabLst>
            </a:pPr>
            <a:r>
              <a:rPr sz="2000" b="1" spc="-10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prevents 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osmotic</a:t>
            </a:r>
            <a:r>
              <a:rPr sz="2000" b="1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bursting.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4114800"/>
            <a:ext cx="6768592" cy="1507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135" marR="5080" indent="-179070">
              <a:lnSpc>
                <a:spcPct val="149800"/>
              </a:lnSpc>
              <a:spcBef>
                <a:spcPts val="95"/>
              </a:spcBef>
              <a:buClr>
                <a:srgbClr val="D24717"/>
              </a:buClr>
              <a:buChar char="◦"/>
              <a:tabLst>
                <a:tab pos="191770" algn="l"/>
              </a:tabLst>
            </a:pP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Cytoplasmic </a:t>
            </a:r>
            <a:r>
              <a:rPr sz="2000" b="1" u="sng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cell</a:t>
            </a:r>
            <a:r>
              <a:rPr lang="en-US" sz="2000" b="1" u="sng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membrane ((or </a:t>
            </a:r>
            <a:r>
              <a:rPr sz="2000" b="1" u="sng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inner  </a:t>
            </a: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membrane)</a:t>
            </a:r>
            <a:endParaRPr sz="2000" b="1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448309" marR="260985" lvl="1" indent="-143510">
              <a:lnSpc>
                <a:spcPct val="151500"/>
              </a:lnSpc>
              <a:spcBef>
                <a:spcPts val="675"/>
              </a:spcBef>
              <a:buClr>
                <a:srgbClr val="D24717"/>
              </a:buClr>
              <a:buChar char="◦"/>
              <a:tabLst>
                <a:tab pos="448945" algn="l"/>
              </a:tabLst>
            </a:pP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Barrier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separates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the inside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000" b="1" spc="-1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b="1" spc="1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5" dirty="0">
                <a:solidFill>
                  <a:srgbClr val="404040"/>
                </a:solidFill>
                <a:latin typeface="Carlito"/>
                <a:cs typeface="Carlito"/>
              </a:rPr>
              <a:t>outside</a:t>
            </a:r>
            <a:r>
              <a:rPr sz="2000" b="1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environment.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6600" y="282280"/>
            <a:ext cx="5160518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000" b="1" cap="none" spc="-145" dirty="0">
                <a:solidFill>
                  <a:srgbClr val="C00000"/>
                </a:solidFill>
              </a:rPr>
              <a:t>1.2 </a:t>
            </a:r>
            <a:r>
              <a:rPr lang="en-US" sz="3000" b="1" cap="none" spc="-95" dirty="0">
                <a:solidFill>
                  <a:srgbClr val="C00000"/>
                </a:solidFill>
              </a:rPr>
              <a:t>Microbial</a:t>
            </a:r>
            <a:r>
              <a:rPr lang="en-US" sz="3000" b="1" cap="none" spc="-340" dirty="0">
                <a:solidFill>
                  <a:srgbClr val="C00000"/>
                </a:solidFill>
              </a:rPr>
              <a:t> </a:t>
            </a:r>
            <a:r>
              <a:rPr lang="en-US" sz="3000" b="1" cap="none" spc="-195" dirty="0">
                <a:solidFill>
                  <a:srgbClr val="C00000"/>
                </a:solidFill>
              </a:rPr>
              <a:t>Cell</a:t>
            </a:r>
            <a:endParaRPr lang="en-US" sz="3000" b="1" cap="none" dirty="0">
              <a:solidFill>
                <a:srgbClr val="C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49103" y="2093592"/>
            <a:ext cx="4513160" cy="2982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179307" y="3026664"/>
            <a:ext cx="969644" cy="3327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2705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415"/>
              </a:spcBef>
            </a:pPr>
            <a:r>
              <a:rPr sz="1350" b="1" dirty="0">
                <a:latin typeface="Carlito"/>
                <a:cs typeface="Carlito"/>
              </a:rPr>
              <a:t>Nucleus</a:t>
            </a:r>
            <a:endParaRPr sz="135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086206"/>
            <a:ext cx="10372090" cy="520180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2640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000" b="1" u="heavy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Cytoplasm:</a:t>
            </a:r>
            <a:endParaRPr sz="2000" b="1" dirty="0">
              <a:solidFill>
                <a:srgbClr val="7030A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latin typeface="Carlito"/>
              <a:cs typeface="Carlito"/>
            </a:endParaRPr>
          </a:p>
          <a:p>
            <a:pPr marL="448309" lvl="1" indent="-144145">
              <a:lnSpc>
                <a:spcPct val="100000"/>
              </a:lnSpc>
              <a:buClr>
                <a:srgbClr val="D24717"/>
              </a:buClr>
              <a:buChar char="◦"/>
              <a:tabLst>
                <a:tab pos="448945" algn="l"/>
              </a:tabLst>
            </a:pPr>
            <a:r>
              <a:rPr sz="2000" b="1" spc="-5" dirty="0">
                <a:latin typeface="Carlito"/>
                <a:cs typeface="Carlito"/>
              </a:rPr>
              <a:t>The fluid inside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cell </a:t>
            </a:r>
            <a:r>
              <a:rPr sz="2000" b="1" spc="-10" dirty="0">
                <a:latin typeface="Carlito"/>
                <a:cs typeface="Carlito"/>
              </a:rPr>
              <a:t>contains various structures </a:t>
            </a:r>
            <a:r>
              <a:rPr sz="2000" b="1" dirty="0">
                <a:latin typeface="Carlito"/>
                <a:cs typeface="Carlito"/>
              </a:rPr>
              <a:t>and</a:t>
            </a:r>
            <a:r>
              <a:rPr sz="2000" b="1" spc="13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chemicals</a:t>
            </a:r>
            <a:endParaRPr sz="2000" b="1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buClr>
                <a:srgbClr val="D24717"/>
              </a:buClr>
              <a:buFont typeface="Carlito"/>
              <a:buChar char="◦"/>
              <a:tabLst>
                <a:tab pos="191135" algn="l"/>
              </a:tabLst>
            </a:pPr>
            <a:r>
              <a:rPr sz="2000" b="1" u="sng" spc="-5" dirty="0">
                <a:solidFill>
                  <a:srgbClr val="7030A0"/>
                </a:solidFill>
                <a:highlight>
                  <a:srgbClr val="FFFF00"/>
                </a:highlight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Ribosomes</a:t>
            </a: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(consisting</a:t>
            </a:r>
            <a:r>
              <a:rPr sz="2000" b="1" u="sng" spc="-8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sng" spc="-1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proteins)</a:t>
            </a:r>
            <a:endParaRPr sz="2000" b="1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latin typeface="Carlito"/>
              <a:cs typeface="Carlito"/>
            </a:endParaRPr>
          </a:p>
          <a:p>
            <a:pPr marL="448309" lvl="1" indent="-144145">
              <a:lnSpc>
                <a:spcPct val="100000"/>
              </a:lnSpc>
              <a:buClr>
                <a:srgbClr val="D24717"/>
              </a:buClr>
              <a:buChar char="◦"/>
              <a:tabLst>
                <a:tab pos="448945" algn="l"/>
              </a:tabLst>
            </a:pPr>
            <a:r>
              <a:rPr sz="2000" b="1" dirty="0">
                <a:latin typeface="Carlito"/>
                <a:cs typeface="Carlito"/>
              </a:rPr>
              <a:t>All </a:t>
            </a:r>
            <a:r>
              <a:rPr sz="2000" b="1" spc="-10" dirty="0">
                <a:latin typeface="Carlito"/>
                <a:cs typeface="Carlito"/>
              </a:rPr>
              <a:t>eukaryotic </a:t>
            </a:r>
            <a:r>
              <a:rPr sz="2000" b="1" dirty="0">
                <a:latin typeface="Carlito"/>
                <a:cs typeface="Carlito"/>
              </a:rPr>
              <a:t>and </a:t>
            </a:r>
            <a:r>
              <a:rPr sz="2000" b="1" spc="-15" dirty="0">
                <a:latin typeface="Carlito"/>
                <a:cs typeface="Carlito"/>
              </a:rPr>
              <a:t>prokaryotic </a:t>
            </a:r>
            <a:r>
              <a:rPr sz="2000" b="1" spc="-5" dirty="0">
                <a:latin typeface="Carlito"/>
                <a:cs typeface="Carlito"/>
              </a:rPr>
              <a:t>cells </a:t>
            </a:r>
            <a:r>
              <a:rPr sz="2000" b="1" spc="-10" dirty="0">
                <a:latin typeface="Carlito"/>
                <a:cs typeface="Carlito"/>
              </a:rPr>
              <a:t>contain </a:t>
            </a:r>
            <a:r>
              <a:rPr sz="2000" b="1" spc="-5" dirty="0">
                <a:latin typeface="Carlito"/>
                <a:cs typeface="Carlito"/>
              </a:rPr>
              <a:t>ribosomes, where </a:t>
            </a:r>
            <a:r>
              <a:rPr sz="2000" b="1" spc="-10" dirty="0">
                <a:highlight>
                  <a:srgbClr val="FFFF00"/>
                </a:highlight>
                <a:latin typeface="Carlito"/>
                <a:cs typeface="Carlito"/>
              </a:rPr>
              <a:t>protein </a:t>
            </a:r>
            <a:r>
              <a:rPr sz="2000" b="1" spc="-5" dirty="0">
                <a:highlight>
                  <a:srgbClr val="FFFF00"/>
                </a:highlight>
                <a:latin typeface="Carlito"/>
                <a:cs typeface="Carlito"/>
              </a:rPr>
              <a:t>synthesis </a:t>
            </a:r>
            <a:r>
              <a:rPr sz="2000" b="1" spc="-20" dirty="0">
                <a:latin typeface="Carlito"/>
                <a:cs typeface="Carlito"/>
              </a:rPr>
              <a:t>takes</a:t>
            </a:r>
            <a:r>
              <a:rPr sz="2000" b="1" spc="13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place.</a:t>
            </a:r>
            <a:endParaRPr sz="2000" b="1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sz="2000" dirty="0">
              <a:latin typeface="Carlito"/>
              <a:cs typeface="Carlito"/>
            </a:endParaRPr>
          </a:p>
          <a:p>
            <a:pPr marL="190500" indent="-17843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000" b="1" u="sng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Nucleus of a </a:t>
            </a:r>
            <a:r>
              <a:rPr sz="2000" b="1" u="sng" spc="-1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eukaryote </a:t>
            </a:r>
            <a:r>
              <a:rPr sz="2000" b="1" u="sng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and </a:t>
            </a:r>
            <a:r>
              <a:rPr sz="2000" b="1" u="sng" spc="-5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nucleoid </a:t>
            </a:r>
            <a:r>
              <a:rPr sz="2000" b="1" u="sng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of a</a:t>
            </a:r>
            <a:r>
              <a:rPr sz="2000" b="1" u="sng" spc="-9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sng" spc="-10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prokaryote:</a:t>
            </a:r>
            <a:endParaRPr sz="2000" b="1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90500" marR="93980" indent="-178435">
              <a:lnSpc>
                <a:spcPct val="150000"/>
              </a:lnSpc>
              <a:spcBef>
                <a:spcPts val="600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Nucleus</a:t>
            </a:r>
            <a:r>
              <a:rPr sz="2000" spc="-5" dirty="0">
                <a:latin typeface="Carlito"/>
                <a:cs typeface="Carlito"/>
              </a:rPr>
              <a:t> is (the </a:t>
            </a:r>
            <a:r>
              <a:rPr sz="2000" spc="-10" dirty="0">
                <a:latin typeface="Carlito"/>
                <a:cs typeface="Carlito"/>
              </a:rPr>
              <a:t>largest structure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cell,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contains </a:t>
            </a:r>
            <a:r>
              <a:rPr sz="2000" spc="-5" dirty="0">
                <a:latin typeface="Carlito"/>
                <a:cs typeface="Carlito"/>
              </a:rPr>
              <a:t>almost all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cell’s </a:t>
            </a:r>
            <a:r>
              <a:rPr sz="2000" spc="-10" dirty="0">
                <a:latin typeface="Carlito"/>
                <a:cs typeface="Carlito"/>
              </a:rPr>
              <a:t>hereditary information </a:t>
            </a:r>
            <a:r>
              <a:rPr sz="2000" spc="-5" dirty="0">
                <a:latin typeface="Carlito"/>
                <a:cs typeface="Carlito"/>
              </a:rPr>
              <a:t>(DNA).  </a:t>
            </a:r>
            <a:r>
              <a:rPr sz="2000" b="1" spc="-5" dirty="0">
                <a:latin typeface="Carlito"/>
                <a:cs typeface="Carlito"/>
              </a:rPr>
              <a:t>Some DNA </a:t>
            </a:r>
            <a:r>
              <a:rPr sz="2000" b="1" dirty="0">
                <a:latin typeface="Carlito"/>
                <a:cs typeface="Carlito"/>
              </a:rPr>
              <a:t>is also </a:t>
            </a:r>
            <a:r>
              <a:rPr sz="2000" b="1" spc="-10" dirty="0">
                <a:latin typeface="Carlito"/>
                <a:cs typeface="Carlito"/>
              </a:rPr>
              <a:t>found </a:t>
            </a:r>
            <a:r>
              <a:rPr sz="2000" b="1" dirty="0">
                <a:latin typeface="Carlito"/>
                <a:cs typeface="Carlito"/>
              </a:rPr>
              <a:t>in </a:t>
            </a:r>
            <a:r>
              <a:rPr sz="2000" b="1" spc="-5" dirty="0">
                <a:latin typeface="Carlito"/>
                <a:cs typeface="Carlito"/>
              </a:rPr>
              <a:t>mitochondria </a:t>
            </a:r>
            <a:r>
              <a:rPr sz="2000" b="1" dirty="0">
                <a:latin typeface="Carlito"/>
                <a:cs typeface="Carlito"/>
              </a:rPr>
              <a:t>and </a:t>
            </a:r>
            <a:r>
              <a:rPr sz="2000" b="1" spc="-5" dirty="0">
                <a:latin typeface="Carlito"/>
                <a:cs typeface="Carlito"/>
              </a:rPr>
              <a:t>in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10" dirty="0">
                <a:latin typeface="Carlito"/>
                <a:cs typeface="Carlito"/>
              </a:rPr>
              <a:t>chloroplasts </a:t>
            </a:r>
            <a:r>
              <a:rPr sz="2000" b="1" spc="-5" dirty="0">
                <a:latin typeface="Carlito"/>
                <a:cs typeface="Carlito"/>
              </a:rPr>
              <a:t>of </a:t>
            </a:r>
            <a:r>
              <a:rPr sz="2000" b="1" spc="-10" dirty="0">
                <a:latin typeface="Carlito"/>
                <a:cs typeface="Carlito"/>
              </a:rPr>
              <a:t>photosynthetic</a:t>
            </a:r>
            <a:r>
              <a:rPr sz="2000" b="1" spc="160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organisms.</a:t>
            </a:r>
            <a:endParaRPr sz="2000" b="1" dirty="0">
              <a:latin typeface="Carlito"/>
              <a:cs typeface="Carlito"/>
            </a:endParaRPr>
          </a:p>
          <a:p>
            <a:pPr marL="190500" marR="5080" indent="-178435">
              <a:lnSpc>
                <a:spcPct val="150000"/>
              </a:lnSpc>
              <a:spcBef>
                <a:spcPts val="605"/>
              </a:spcBef>
              <a:buClr>
                <a:srgbClr val="D24717"/>
              </a:buClr>
              <a:buChar char="◦"/>
              <a:tabLst>
                <a:tab pos="191135" algn="l"/>
              </a:tabLst>
            </a:pP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The nucleoid</a:t>
            </a:r>
            <a:r>
              <a:rPr sz="2000" spc="-5" dirty="0">
                <a:latin typeface="Carlito"/>
                <a:cs typeface="Carlito"/>
              </a:rPr>
              <a:t> (</a:t>
            </a:r>
            <a:r>
              <a:rPr sz="2000" b="1" spc="-5" dirty="0">
                <a:latin typeface="Carlito"/>
                <a:cs typeface="Carlito"/>
              </a:rPr>
              <a:t>meaning </a:t>
            </a:r>
            <a:r>
              <a:rPr sz="2000" b="1" spc="-10" dirty="0">
                <a:latin typeface="Carlito"/>
                <a:cs typeface="Carlito"/>
              </a:rPr>
              <a:t>nucleus-like</a:t>
            </a:r>
            <a:r>
              <a:rPr sz="2000" spc="-10" dirty="0">
                <a:latin typeface="Carlito"/>
                <a:cs typeface="Carlito"/>
              </a:rPr>
              <a:t>) contains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DNA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bacterial </a:t>
            </a:r>
            <a:r>
              <a:rPr sz="2000" spc="-10" dirty="0">
                <a:latin typeface="Carlito"/>
                <a:cs typeface="Carlito"/>
              </a:rPr>
              <a:t>chromosome. Bacteria can </a:t>
            </a:r>
            <a:r>
              <a:rPr sz="2000" dirty="0">
                <a:latin typeface="Carlito"/>
                <a:cs typeface="Carlito"/>
              </a:rPr>
              <a:t>also </a:t>
            </a:r>
            <a:r>
              <a:rPr sz="2000" spc="-10" dirty="0">
                <a:latin typeface="Carlito"/>
                <a:cs typeface="Carlito"/>
              </a:rPr>
              <a:t>contain  </a:t>
            </a:r>
            <a:r>
              <a:rPr sz="2000" spc="-5" dirty="0">
                <a:latin typeface="Carlito"/>
                <a:cs typeface="Carlito"/>
              </a:rPr>
              <a:t>plasmids, which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30" dirty="0">
                <a:latin typeface="Carlito"/>
                <a:cs typeface="Carlito"/>
              </a:rPr>
              <a:t>circular, </a:t>
            </a:r>
            <a:r>
              <a:rPr sz="2000" spc="-10" dirty="0">
                <a:latin typeface="Carlito"/>
                <a:cs typeface="Carlito"/>
              </a:rPr>
              <a:t>extrachromosomal </a:t>
            </a:r>
            <a:r>
              <a:rPr sz="2000" spc="-5" dirty="0">
                <a:latin typeface="Carlito"/>
                <a:cs typeface="Carlito"/>
              </a:rPr>
              <a:t>DNA</a:t>
            </a:r>
            <a:r>
              <a:rPr sz="2000" spc="1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molecules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44840" y="381000"/>
            <a:ext cx="3185159" cy="2039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60407" y="800100"/>
            <a:ext cx="675640" cy="2228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5255">
              <a:lnSpc>
                <a:spcPts val="785"/>
              </a:lnSpc>
            </a:pPr>
            <a:r>
              <a:rPr sz="1350" b="1" dirty="0">
                <a:latin typeface="Carlito"/>
                <a:cs typeface="Carlito"/>
              </a:rPr>
              <a:t>Nucle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05009" y="886459"/>
            <a:ext cx="18796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Carlito"/>
                <a:cs typeface="Carlito"/>
              </a:rPr>
              <a:t>us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F4237C-FC80-4EF8-867F-3578EE63F97F}"/>
              </a:ext>
            </a:extLst>
          </p:cNvPr>
          <p:cNvSpPr txBox="1"/>
          <p:nvPr/>
        </p:nvSpPr>
        <p:spPr>
          <a:xfrm>
            <a:off x="2667000" y="150167"/>
            <a:ext cx="45701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14855">
              <a:lnSpc>
                <a:spcPct val="100000"/>
              </a:lnSpc>
              <a:spcBef>
                <a:spcPts val="135"/>
              </a:spcBef>
            </a:pPr>
            <a:r>
              <a:rPr lang="en-US" sz="2400" b="1" spc="-14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1.2 </a:t>
            </a:r>
            <a:r>
              <a:rPr lang="en-US" sz="2400" b="1" spc="-9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Microbial</a:t>
            </a:r>
            <a:r>
              <a:rPr lang="en-US" sz="2400" b="1" spc="-310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en-US" sz="2400" b="1" spc="-195" dirty="0">
                <a:solidFill>
                  <a:srgbClr val="C00000"/>
                </a:solidFill>
                <a:latin typeface="Carlito" panose="020F0502020204030204" pitchFamily="34" charset="0"/>
                <a:cs typeface="Carlito" panose="020F0502020204030204" pitchFamily="34" charset="0"/>
              </a:rPr>
              <a:t>cell</a:t>
            </a:r>
            <a:endParaRPr lang="en-US" sz="2400" b="1" dirty="0">
              <a:solidFill>
                <a:srgbClr val="C00000"/>
              </a:solidFill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5800" y="237076"/>
            <a:ext cx="266255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145" dirty="0">
                <a:solidFill>
                  <a:srgbClr val="C00000"/>
                </a:solidFill>
                <a:latin typeface="Trebuchet MS"/>
                <a:cs typeface="Trebuchet MS"/>
              </a:rPr>
              <a:t>1.2 </a:t>
            </a:r>
            <a:r>
              <a:rPr sz="3000" spc="-95" dirty="0">
                <a:solidFill>
                  <a:srgbClr val="C00000"/>
                </a:solidFill>
                <a:latin typeface="Trebuchet MS"/>
                <a:cs typeface="Trebuchet MS"/>
              </a:rPr>
              <a:t>Microbial</a:t>
            </a:r>
            <a:r>
              <a:rPr sz="3000" spc="-3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000" spc="-195" dirty="0">
                <a:solidFill>
                  <a:srgbClr val="C00000"/>
                </a:solidFill>
                <a:latin typeface="Trebuchet MS"/>
                <a:cs typeface="Trebuchet MS"/>
              </a:rPr>
              <a:t>cell</a:t>
            </a:r>
            <a:endParaRPr sz="3000" dirty="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94688" y="2226865"/>
            <a:ext cx="3909060" cy="3890645"/>
            <a:chOff x="1694688" y="2226865"/>
            <a:chExt cx="3909060" cy="3890645"/>
          </a:xfrm>
        </p:grpSpPr>
        <p:sp>
          <p:nvSpPr>
            <p:cNvPr id="5" name="object 5"/>
            <p:cNvSpPr/>
            <p:nvPr/>
          </p:nvSpPr>
          <p:spPr>
            <a:xfrm>
              <a:off x="1694688" y="2226865"/>
              <a:ext cx="3891901" cy="38900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3247" y="3029712"/>
              <a:ext cx="182880" cy="1214755"/>
            </a:xfrm>
            <a:custGeom>
              <a:avLst/>
              <a:gdLst/>
              <a:ahLst/>
              <a:cxnLst/>
              <a:rect l="l" t="t" r="r" b="b"/>
              <a:pathLst>
                <a:path w="182879" h="1214754">
                  <a:moveTo>
                    <a:pt x="182879" y="0"/>
                  </a:moveTo>
                  <a:lnTo>
                    <a:pt x="0" y="0"/>
                  </a:lnTo>
                  <a:lnTo>
                    <a:pt x="0" y="1214627"/>
                  </a:lnTo>
                  <a:lnTo>
                    <a:pt x="182879" y="1214627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3247" y="3029712"/>
              <a:ext cx="182880" cy="1214755"/>
            </a:xfrm>
            <a:custGeom>
              <a:avLst/>
              <a:gdLst/>
              <a:ahLst/>
              <a:cxnLst/>
              <a:rect l="l" t="t" r="r" b="b"/>
              <a:pathLst>
                <a:path w="182879" h="1214754">
                  <a:moveTo>
                    <a:pt x="0" y="1214627"/>
                  </a:moveTo>
                  <a:lnTo>
                    <a:pt x="182879" y="1214627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1214627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48655" y="4666488"/>
              <a:ext cx="182880" cy="1214755"/>
            </a:xfrm>
            <a:custGeom>
              <a:avLst/>
              <a:gdLst/>
              <a:ahLst/>
              <a:cxnLst/>
              <a:rect l="l" t="t" r="r" b="b"/>
              <a:pathLst>
                <a:path w="182879" h="1214754">
                  <a:moveTo>
                    <a:pt x="182879" y="0"/>
                  </a:moveTo>
                  <a:lnTo>
                    <a:pt x="0" y="0"/>
                  </a:lnTo>
                  <a:lnTo>
                    <a:pt x="0" y="1214628"/>
                  </a:lnTo>
                  <a:lnTo>
                    <a:pt x="182879" y="1214628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48655" y="4666488"/>
              <a:ext cx="182880" cy="1214755"/>
            </a:xfrm>
            <a:custGeom>
              <a:avLst/>
              <a:gdLst/>
              <a:ahLst/>
              <a:cxnLst/>
              <a:rect l="l" t="t" r="r" b="b"/>
              <a:pathLst>
                <a:path w="182879" h="1214754">
                  <a:moveTo>
                    <a:pt x="0" y="1214628"/>
                  </a:moveTo>
                  <a:lnTo>
                    <a:pt x="182879" y="1214628"/>
                  </a:lnTo>
                  <a:lnTo>
                    <a:pt x="182879" y="0"/>
                  </a:lnTo>
                  <a:lnTo>
                    <a:pt x="0" y="0"/>
                  </a:lnTo>
                  <a:lnTo>
                    <a:pt x="0" y="1214628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36036" y="2828544"/>
              <a:ext cx="358140" cy="1416050"/>
            </a:xfrm>
            <a:custGeom>
              <a:avLst/>
              <a:gdLst/>
              <a:ahLst/>
              <a:cxnLst/>
              <a:rect l="l" t="t" r="r" b="b"/>
              <a:pathLst>
                <a:path w="358139" h="1416050">
                  <a:moveTo>
                    <a:pt x="358139" y="0"/>
                  </a:moveTo>
                  <a:lnTo>
                    <a:pt x="0" y="0"/>
                  </a:lnTo>
                  <a:lnTo>
                    <a:pt x="0" y="1415796"/>
                  </a:lnTo>
                  <a:lnTo>
                    <a:pt x="358139" y="1415796"/>
                  </a:lnTo>
                  <a:lnTo>
                    <a:pt x="358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36036" y="2828544"/>
              <a:ext cx="358140" cy="1416050"/>
            </a:xfrm>
            <a:custGeom>
              <a:avLst/>
              <a:gdLst/>
              <a:ahLst/>
              <a:cxnLst/>
              <a:rect l="l" t="t" r="r" b="b"/>
              <a:pathLst>
                <a:path w="358139" h="1416050">
                  <a:moveTo>
                    <a:pt x="0" y="1415796"/>
                  </a:moveTo>
                  <a:lnTo>
                    <a:pt x="358139" y="1415796"/>
                  </a:lnTo>
                  <a:lnTo>
                    <a:pt x="358139" y="0"/>
                  </a:lnTo>
                  <a:lnTo>
                    <a:pt x="0" y="0"/>
                  </a:lnTo>
                  <a:lnTo>
                    <a:pt x="0" y="1415796"/>
                  </a:lnTo>
                  <a:close/>
                </a:path>
              </a:pathLst>
            </a:custGeom>
            <a:ln w="152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069980" y="2590800"/>
            <a:ext cx="5893816" cy="236731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Bacterial </a:t>
            </a: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cells and some cell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structure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2400" u="sng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Rod-shaped </a:t>
            </a:r>
            <a:r>
              <a:rPr sz="2400" spc="-5" dirty="0">
                <a:latin typeface="Carlito"/>
                <a:cs typeface="Carlito"/>
              </a:rPr>
              <a:t>cells bacteria (light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microscope)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AutoNum type="alphaLcParenR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Scanning electron micrograph </a:t>
            </a:r>
            <a:r>
              <a:rPr sz="2400" spc="-5" dirty="0">
                <a:latin typeface="Carlito"/>
                <a:cs typeface="Carlito"/>
              </a:rPr>
              <a:t>of the </a:t>
            </a:r>
            <a:r>
              <a:rPr sz="2400" spc="-10" dirty="0">
                <a:latin typeface="Carlito"/>
                <a:cs typeface="Carlito"/>
              </a:rPr>
              <a:t>same</a:t>
            </a:r>
            <a:r>
              <a:rPr sz="2400" spc="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bacteria</a:t>
            </a:r>
            <a:endParaRPr sz="2400" dirty="0">
              <a:latin typeface="Carlito"/>
              <a:cs typeface="Carlito"/>
            </a:endParaRPr>
          </a:p>
          <a:p>
            <a:pPr marL="401320" indent="-388620">
              <a:lnSpc>
                <a:spcPct val="100000"/>
              </a:lnSpc>
              <a:spcBef>
                <a:spcPts val="960"/>
              </a:spcBef>
              <a:buAutoNum type="alphaLcParenR"/>
              <a:tabLst>
                <a:tab pos="400685" algn="l"/>
                <a:tab pos="401320" algn="l"/>
              </a:tabLst>
            </a:pPr>
            <a:r>
              <a:rPr sz="2400" spc="-10" dirty="0">
                <a:latin typeface="Carlito"/>
                <a:cs typeface="Carlito"/>
              </a:rPr>
              <a:t>Electron micrograph </a:t>
            </a:r>
            <a:r>
              <a:rPr sz="2400" spc="-5" dirty="0">
                <a:latin typeface="Carlito"/>
                <a:cs typeface="Carlito"/>
              </a:rPr>
              <a:t>of the </a:t>
            </a:r>
            <a:r>
              <a:rPr sz="2400" spc="-10" dirty="0">
                <a:latin typeface="Carlito"/>
                <a:cs typeface="Carlito"/>
              </a:rPr>
              <a:t>same</a:t>
            </a:r>
            <a:r>
              <a:rPr sz="2400" spc="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bacteria.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73</TotalTime>
  <Words>1034</Words>
  <Application>Microsoft Office PowerPoint</Application>
  <PresentationFormat>Widescreen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Carlito</vt:lpstr>
      <vt:lpstr>Roboto</vt:lpstr>
      <vt:lpstr>Trebuchet MS</vt:lpstr>
      <vt:lpstr>Tw Cen MT</vt:lpstr>
      <vt:lpstr>Wingdings</vt:lpstr>
      <vt:lpstr>Droplet</vt:lpstr>
      <vt:lpstr>Lecture-2 Principles Of Microbiology (Part-1)</vt:lpstr>
      <vt:lpstr>PowerPoint Presentation</vt:lpstr>
      <vt:lpstr>Introduction</vt:lpstr>
      <vt:lpstr>Microbiology and Microorganisms</vt:lpstr>
      <vt:lpstr>Microbiology and Microorganisms</vt:lpstr>
      <vt:lpstr>1.2 Microbial Cell</vt:lpstr>
      <vt:lpstr>1.2 Microbial Cell</vt:lpstr>
      <vt:lpstr>PowerPoint Presentation</vt:lpstr>
      <vt:lpstr>PowerPoint Presentation</vt:lpstr>
      <vt:lpstr>1.2 Microbial Cell Characteristics Of Living Systems</vt:lpstr>
      <vt:lpstr>1.2 Microbial cell Characteristics of living systems</vt:lpstr>
      <vt:lpstr>1.2 Microbial Cell                          Characteristics Of Living Systems </vt:lpstr>
      <vt:lpstr>1.2 Microbial Cell Cells As Catalysts And As Coding  Devices</vt:lpstr>
      <vt:lpstr>1.2 Microbial Cell Cells As Catalysts And As Coding Devices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Al-Dossary</cp:lastModifiedBy>
  <cp:revision>4</cp:revision>
  <dcterms:created xsi:type="dcterms:W3CDTF">2023-08-26T05:33:46Z</dcterms:created>
  <dcterms:modified xsi:type="dcterms:W3CDTF">2023-08-26T18:00:56Z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2023-08-26T00:00:00Z</vt:filetime>
  </property>
</Properties>
</file>