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 u="heavy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7" y="6400799"/>
            <a:ext cx="9141460" cy="457200"/>
          </a:xfrm>
          <a:custGeom>
            <a:avLst/>
            <a:gdLst/>
            <a:ahLst/>
            <a:cxnLst/>
            <a:rect l="l" t="t" r="r" b="b"/>
            <a:pathLst>
              <a:path w="9141460" h="457200">
                <a:moveTo>
                  <a:pt x="9140952" y="0"/>
                </a:moveTo>
                <a:lnTo>
                  <a:pt x="0" y="0"/>
                </a:lnTo>
                <a:lnTo>
                  <a:pt x="0" y="457199"/>
                </a:lnTo>
                <a:lnTo>
                  <a:pt x="9140952" y="457199"/>
                </a:lnTo>
                <a:lnTo>
                  <a:pt x="9140952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9141460" cy="64135"/>
          </a:xfrm>
          <a:custGeom>
            <a:avLst/>
            <a:gdLst/>
            <a:ahLst/>
            <a:cxnLst/>
            <a:rect l="l" t="t" r="r" b="b"/>
            <a:pathLst>
              <a:path w="9141460" h="64135">
                <a:moveTo>
                  <a:pt x="9140952" y="0"/>
                </a:moveTo>
                <a:lnTo>
                  <a:pt x="0" y="0"/>
                </a:lnTo>
                <a:lnTo>
                  <a:pt x="0" y="64007"/>
                </a:lnTo>
                <a:lnTo>
                  <a:pt x="9140952" y="64007"/>
                </a:lnTo>
                <a:lnTo>
                  <a:pt x="9140952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199"/>
                </a:lnTo>
                <a:lnTo>
                  <a:pt x="9144000" y="457199"/>
                </a:lnTo>
                <a:lnTo>
                  <a:pt x="9144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055"/>
                </a:lnTo>
                <a:lnTo>
                  <a:pt x="9144000" y="67055"/>
                </a:lnTo>
                <a:lnTo>
                  <a:pt x="9144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01368" y="639826"/>
            <a:ext cx="5541263" cy="1040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0404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1995" y="1507363"/>
            <a:ext cx="8624570" cy="4758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 u="heavy">
                <a:solidFill>
                  <a:srgbClr val="C0000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24000" y="762000"/>
            <a:ext cx="5827395" cy="336694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Lecture-17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Agents and Immunology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6830" y="945641"/>
            <a:ext cx="6942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Cells</a:t>
            </a:r>
            <a:r>
              <a:rPr spc="-470" dirty="0"/>
              <a:t> </a:t>
            </a:r>
            <a:r>
              <a:rPr spc="-190" dirty="0"/>
              <a:t>and</a:t>
            </a:r>
            <a:r>
              <a:rPr spc="-455" dirty="0"/>
              <a:t> </a:t>
            </a:r>
            <a:r>
              <a:rPr spc="-210" dirty="0"/>
              <a:t>Organs</a:t>
            </a:r>
            <a:r>
              <a:rPr spc="-455" dirty="0"/>
              <a:t> </a:t>
            </a:r>
            <a:r>
              <a:rPr spc="-190" dirty="0"/>
              <a:t>of</a:t>
            </a:r>
            <a:r>
              <a:rPr spc="-425" dirty="0"/>
              <a:t> </a:t>
            </a:r>
            <a:r>
              <a:rPr spc="-225" dirty="0"/>
              <a:t>the</a:t>
            </a:r>
            <a:r>
              <a:rPr spc="-450" dirty="0"/>
              <a:t> </a:t>
            </a:r>
            <a:r>
              <a:rPr spc="-204" dirty="0"/>
              <a:t>Immune</a:t>
            </a:r>
            <a:r>
              <a:rPr spc="-459" dirty="0"/>
              <a:t> </a:t>
            </a:r>
            <a:r>
              <a:rPr spc="-245" dirty="0"/>
              <a:t>System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9600" y="1905000"/>
            <a:ext cx="8214995" cy="373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139" indent="-91440">
              <a:lnSpc>
                <a:spcPct val="100000"/>
              </a:lnSpc>
              <a:spcBef>
                <a:spcPts val="105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139" algn="l"/>
              </a:tabLst>
            </a:pPr>
            <a:r>
              <a:rPr sz="20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Immunity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active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mechanism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used by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multicellular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organisms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resist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Arial"/>
              <a:buChar char="•"/>
            </a:pPr>
            <a:endParaRPr sz="1950" dirty="0">
              <a:latin typeface="Carlito"/>
              <a:cs typeface="Carlito"/>
            </a:endParaRPr>
          </a:p>
          <a:p>
            <a:pPr marL="103505">
              <a:lnSpc>
                <a:spcPct val="100000"/>
              </a:lnSpc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pathogens infections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disease.</a:t>
            </a:r>
            <a:endParaRPr sz="2000" dirty="0">
              <a:latin typeface="Carlito"/>
              <a:cs typeface="Carlito"/>
            </a:endParaRPr>
          </a:p>
          <a:p>
            <a:pPr marL="103505" marR="5080" indent="-91440">
              <a:lnSpc>
                <a:spcPct val="200100"/>
              </a:lnSpc>
              <a:spcBef>
                <a:spcPts val="1400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139" algn="l"/>
              </a:tabLst>
            </a:pP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Immunity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results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from </a:t>
            </a:r>
            <a:r>
              <a:rPr sz="2000" u="sng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the actions of cells </a:t>
            </a:r>
            <a:r>
              <a:rPr sz="2000" u="sng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that </a:t>
            </a:r>
            <a:r>
              <a:rPr sz="2000" u="sng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circulate </a:t>
            </a:r>
            <a:r>
              <a:rPr sz="2000" u="sng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through </a:t>
            </a:r>
            <a:r>
              <a:rPr sz="2000" u="sng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the blood and  lymph.</a:t>
            </a:r>
            <a:endParaRPr sz="2000" u="sng" dirty="0">
              <a:highlight>
                <a:srgbClr val="00FFFF"/>
              </a:highlight>
              <a:latin typeface="Carlito"/>
              <a:cs typeface="Carlito"/>
            </a:endParaRPr>
          </a:p>
          <a:p>
            <a:pPr marL="103505" marR="214629" indent="-91440">
              <a:lnSpc>
                <a:spcPct val="200100"/>
              </a:lnSpc>
              <a:spcBef>
                <a:spcPts val="1390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139" algn="l"/>
              </a:tabLst>
            </a:pPr>
            <a:r>
              <a:rPr sz="2000" b="1" u="sng" spc="-15" dirty="0">
                <a:solidFill>
                  <a:srgbClr val="C00000"/>
                </a:solidFill>
                <a:latin typeface="Carlito"/>
                <a:cs typeface="Carlito"/>
              </a:rPr>
              <a:t>Lymph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is a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fluid similar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blood </a:t>
            </a:r>
            <a:r>
              <a:rPr sz="2000" u="sng" spc="-5" dirty="0">
                <a:solidFill>
                  <a:srgbClr val="404040"/>
                </a:solidFill>
                <a:latin typeface="Carlito"/>
                <a:cs typeface="Carlito"/>
              </a:rPr>
              <a:t>that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contains </a:t>
            </a:r>
            <a:r>
              <a:rPr sz="2000" b="1" u="sng" dirty="0">
                <a:solidFill>
                  <a:srgbClr val="404040"/>
                </a:solidFill>
                <a:latin typeface="Carlito"/>
                <a:cs typeface="Carlito"/>
              </a:rPr>
              <a:t>lymphocytes and </a:t>
            </a:r>
            <a:r>
              <a:rPr sz="2000" b="1" u="sng" spc="-10" dirty="0">
                <a:solidFill>
                  <a:srgbClr val="404040"/>
                </a:solidFill>
                <a:latin typeface="Carlito"/>
                <a:cs typeface="Carlito"/>
              </a:rPr>
              <a:t>proteins</a:t>
            </a:r>
            <a:r>
              <a:rPr sz="2000" u="sng" spc="-10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000" b="1" u="sng" dirty="0">
                <a:solidFill>
                  <a:srgbClr val="404040"/>
                </a:solidFill>
                <a:latin typeface="Carlito"/>
                <a:cs typeface="Carlito"/>
              </a:rPr>
              <a:t>but 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lacks </a:t>
            </a:r>
            <a:r>
              <a:rPr sz="2000" b="1" u="sng" spc="-10" dirty="0">
                <a:solidFill>
                  <a:srgbClr val="404040"/>
                </a:solidFill>
                <a:latin typeface="Carlito"/>
                <a:cs typeface="Carlito"/>
              </a:rPr>
              <a:t>red </a:t>
            </a:r>
            <a:r>
              <a:rPr sz="2000" b="1" u="sng" dirty="0">
                <a:solidFill>
                  <a:srgbClr val="404040"/>
                </a:solidFill>
                <a:latin typeface="Carlito"/>
                <a:cs typeface="Carlito"/>
              </a:rPr>
              <a:t>blood</a:t>
            </a:r>
            <a:r>
              <a:rPr sz="2000" b="1" u="sng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cells</a:t>
            </a:r>
            <a:r>
              <a:rPr sz="2000" u="sng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000" u="sng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524510"/>
            <a:chOff x="0" y="6333744"/>
            <a:chExt cx="9144000" cy="524510"/>
          </a:xfrm>
        </p:grpSpPr>
        <p:sp>
          <p:nvSpPr>
            <p:cNvPr id="3" name="object 3"/>
            <p:cNvSpPr/>
            <p:nvPr/>
          </p:nvSpPr>
          <p:spPr>
            <a:xfrm>
              <a:off x="3047" y="6400799"/>
              <a:ext cx="9141460" cy="457200"/>
            </a:xfrm>
            <a:custGeom>
              <a:avLst/>
              <a:gdLst/>
              <a:ahLst/>
              <a:cxnLst/>
              <a:rect l="l" t="t" r="r" b="b"/>
              <a:pathLst>
                <a:path w="9141460" h="457200">
                  <a:moveTo>
                    <a:pt x="9140952" y="0"/>
                  </a:moveTo>
                  <a:lnTo>
                    <a:pt x="0" y="0"/>
                  </a:lnTo>
                  <a:lnTo>
                    <a:pt x="0" y="457199"/>
                  </a:lnTo>
                  <a:lnTo>
                    <a:pt x="9140952" y="457199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1460" cy="64135"/>
            </a:xfrm>
            <a:custGeom>
              <a:avLst/>
              <a:gdLst/>
              <a:ahLst/>
              <a:cxnLst/>
              <a:rect l="l" t="t" r="r" b="b"/>
              <a:pathLst>
                <a:path w="9141460" h="64135">
                  <a:moveTo>
                    <a:pt x="9140952" y="0"/>
                  </a:moveTo>
                  <a:lnTo>
                    <a:pt x="0" y="0"/>
                  </a:lnTo>
                  <a:lnTo>
                    <a:pt x="0" y="64007"/>
                  </a:lnTo>
                  <a:lnTo>
                    <a:pt x="9140952" y="64007"/>
                  </a:lnTo>
                  <a:lnTo>
                    <a:pt x="9140952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99058" y="1726749"/>
            <a:ext cx="8568741" cy="2467983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9539" indent="-117475">
              <a:lnSpc>
                <a:spcPct val="100000"/>
              </a:lnSpc>
              <a:spcBef>
                <a:spcPts val="1305"/>
              </a:spcBef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Whole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blood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composed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b="1" u="sng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plasma </a:t>
            </a:r>
            <a:r>
              <a:rPr sz="2000" b="1" u="sng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and cells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(</a:t>
            </a:r>
            <a:r>
              <a:rPr sz="2000" b="1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red blood </a:t>
            </a:r>
            <a:r>
              <a:rPr sz="2000" b="1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cells and</a:t>
            </a:r>
            <a:r>
              <a:rPr sz="2000" b="1" spc="-5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white</a:t>
            </a:r>
            <a:endParaRPr sz="2000" b="1" dirty="0">
              <a:highlight>
                <a:srgbClr val="00FFFF"/>
              </a:highlight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b="1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blood cells or</a:t>
            </a:r>
            <a:r>
              <a:rPr sz="2000" b="1" spc="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leukocytes)</a:t>
            </a:r>
            <a:endParaRPr lang="en-US" sz="2000" b="1" spc="-5" dirty="0">
              <a:solidFill>
                <a:srgbClr val="404040"/>
              </a:solidFill>
              <a:highlight>
                <a:srgbClr val="00FFFF"/>
              </a:highlight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endParaRPr sz="2000" b="1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spcBef>
                <a:spcPts val="1200"/>
              </a:spcBef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sz="2000" b="1" spc="-5" dirty="0">
                <a:solidFill>
                  <a:srgbClr val="C00000"/>
                </a:solidFill>
                <a:latin typeface="Carlito"/>
                <a:cs typeface="Carlito"/>
              </a:rPr>
              <a:t>plasma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is a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liquid containing </a:t>
            </a:r>
            <a:r>
              <a:rPr sz="2000" b="1" u="sng" spc="-10" dirty="0">
                <a:solidFill>
                  <a:srgbClr val="404040"/>
                </a:solidFill>
                <a:latin typeface="Carlito"/>
                <a:cs typeface="Carlito"/>
              </a:rPr>
              <a:t>proteins </a:t>
            </a:r>
            <a:r>
              <a:rPr sz="2000" b="1" u="sng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other solutes.</a:t>
            </a:r>
            <a:endParaRPr sz="2000" b="1" u="sng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4040"/>
              </a:buClr>
              <a:buFont typeface="Wingdings"/>
              <a:buChar char=""/>
            </a:pPr>
            <a:endParaRPr sz="1950" dirty="0">
              <a:latin typeface="Carlito"/>
              <a:cs typeface="Carlito"/>
            </a:endParaRPr>
          </a:p>
          <a:p>
            <a:pPr marL="129539" indent="-117475">
              <a:lnSpc>
                <a:spcPct val="100000"/>
              </a:lnSpc>
              <a:spcBef>
                <a:spcPts val="5"/>
              </a:spcBef>
              <a:buSzPct val="95000"/>
              <a:buFont typeface="Wingdings"/>
              <a:buChar char=""/>
              <a:tabLst>
                <a:tab pos="130175" algn="l"/>
              </a:tabLst>
            </a:pPr>
            <a:r>
              <a:rPr lang="en-US" sz="2000" dirty="0">
                <a:solidFill>
                  <a:srgbClr val="404040"/>
                </a:solidFill>
                <a:latin typeface="Carlito"/>
                <a:cs typeface="Carlito"/>
              </a:rPr>
              <a:t>  </a:t>
            </a:r>
            <a:r>
              <a:rPr sz="2000" dirty="0">
                <a:solidFill>
                  <a:srgbClr val="C00000"/>
                </a:solidFill>
                <a:latin typeface="Carlito"/>
                <a:cs typeface="Carlito"/>
              </a:rPr>
              <a:t>0.1%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blood cells </a:t>
            </a:r>
            <a:r>
              <a:rPr sz="2000" spc="-10" dirty="0">
                <a:solidFill>
                  <a:srgbClr val="C00000"/>
                </a:solidFill>
                <a:latin typeface="Carlito"/>
                <a:cs typeface="Carlito"/>
              </a:rPr>
              <a:t>are </a:t>
            </a:r>
            <a:r>
              <a:rPr sz="2000" b="1" u="sng" spc="-5" dirty="0">
                <a:solidFill>
                  <a:srgbClr val="C00000"/>
                </a:solidFill>
                <a:highlight>
                  <a:srgbClr val="FFFF00"/>
                </a:highlight>
                <a:latin typeface="Arial"/>
                <a:cs typeface="Arial"/>
              </a:rPr>
              <a:t>leukocytes</a:t>
            </a:r>
            <a:r>
              <a:rPr sz="2000" b="1" spc="-5" dirty="0">
                <a:solidFill>
                  <a:srgbClr val="C00000"/>
                </a:solidFill>
                <a:latin typeface="Arial"/>
                <a:cs typeface="Arial"/>
              </a:rPr>
              <a:t>, </a:t>
            </a:r>
            <a:r>
              <a:rPr sz="2000" dirty="0">
                <a:solidFill>
                  <a:srgbClr val="C00000"/>
                </a:solidFill>
                <a:latin typeface="Carlito"/>
                <a:cs typeface="Carlito"/>
              </a:rPr>
              <a:t>Include </a:t>
            </a:r>
            <a:r>
              <a:rPr sz="2000" b="1" u="sng" dirty="0">
                <a:solidFill>
                  <a:srgbClr val="FF0000"/>
                </a:solidFill>
                <a:latin typeface="Carlito"/>
                <a:cs typeface="Carlito"/>
              </a:rPr>
              <a:t>monocytes and</a:t>
            </a:r>
            <a:r>
              <a:rPr sz="2000" b="1" u="sng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000" b="1" u="sng" dirty="0">
                <a:solidFill>
                  <a:srgbClr val="FF0000"/>
                </a:solidFill>
                <a:latin typeface="Carlito"/>
                <a:cs typeface="Carlito"/>
              </a:rPr>
              <a:t>lymphocytes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79144" y="732282"/>
            <a:ext cx="6942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60" dirty="0"/>
              <a:t>Cells</a:t>
            </a:r>
            <a:r>
              <a:rPr spc="-470" dirty="0"/>
              <a:t> </a:t>
            </a:r>
            <a:r>
              <a:rPr spc="-190" dirty="0"/>
              <a:t>and</a:t>
            </a:r>
            <a:r>
              <a:rPr spc="-455" dirty="0"/>
              <a:t> </a:t>
            </a:r>
            <a:r>
              <a:rPr spc="-210" dirty="0"/>
              <a:t>Organs</a:t>
            </a:r>
            <a:r>
              <a:rPr spc="-455" dirty="0"/>
              <a:t> </a:t>
            </a:r>
            <a:r>
              <a:rPr spc="-190" dirty="0"/>
              <a:t>of</a:t>
            </a:r>
            <a:r>
              <a:rPr spc="-425" dirty="0"/>
              <a:t> </a:t>
            </a:r>
            <a:r>
              <a:rPr spc="-225" dirty="0"/>
              <a:t>the</a:t>
            </a:r>
            <a:r>
              <a:rPr spc="-450" dirty="0"/>
              <a:t> </a:t>
            </a:r>
            <a:r>
              <a:rPr spc="-204" dirty="0"/>
              <a:t>Immune</a:t>
            </a:r>
            <a:r>
              <a:rPr spc="-459" dirty="0"/>
              <a:t> </a:t>
            </a:r>
            <a:r>
              <a:rPr spc="-245" dirty="0"/>
              <a:t>System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8387" y="228600"/>
            <a:ext cx="44672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C00000"/>
                </a:solidFill>
              </a:rPr>
              <a:t>Types of immunity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59714" y="1219200"/>
            <a:ext cx="8624570" cy="4810291"/>
          </a:xfrm>
          <a:prstGeom prst="rect">
            <a:avLst/>
          </a:prstGeom>
        </p:spPr>
        <p:txBody>
          <a:bodyPr vert="horz" wrap="square" lIns="0" tIns="21971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730"/>
              </a:spcBef>
            </a:pPr>
            <a:r>
              <a:rPr spc="-10" dirty="0">
                <a:highlight>
                  <a:srgbClr val="FFFF00"/>
                </a:highlight>
              </a:rPr>
              <a:t>Innate </a:t>
            </a:r>
            <a:r>
              <a:rPr spc="-5" dirty="0">
                <a:highlight>
                  <a:srgbClr val="FFFF00"/>
                </a:highlight>
              </a:rPr>
              <a:t>immunity (nonspecific </a:t>
            </a:r>
            <a:r>
              <a:rPr dirty="0">
                <a:highlight>
                  <a:srgbClr val="FFFF00"/>
                </a:highlight>
              </a:rPr>
              <a:t>immunity)</a:t>
            </a:r>
          </a:p>
          <a:p>
            <a:pPr marL="104139" indent="-91440">
              <a:lnSpc>
                <a:spcPct val="100000"/>
              </a:lnSpc>
              <a:spcBef>
                <a:spcPts val="1225"/>
              </a:spcBef>
              <a:buClr>
                <a:srgbClr val="D24717"/>
              </a:buClr>
              <a:buSzPct val="94444"/>
              <a:buFont typeface="Arial"/>
              <a:buChar char="•"/>
              <a:tabLst>
                <a:tab pos="104139" algn="l"/>
              </a:tabLst>
            </a:pPr>
            <a:r>
              <a:rPr sz="1800" b="0" i="0" u="none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i="0" u="sng" spc="-5" dirty="0">
                <a:solidFill>
                  <a:srgbClr val="404040"/>
                </a:solidFill>
                <a:latin typeface="Carlito"/>
                <a:cs typeface="Carlito"/>
              </a:rPr>
              <a:t>non-inducible ability </a:t>
            </a:r>
            <a:r>
              <a:rPr sz="1800" i="0" u="sng" spc="-1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800" i="0" u="sng" spc="-15" dirty="0">
                <a:solidFill>
                  <a:srgbClr val="404040"/>
                </a:solidFill>
                <a:latin typeface="Carlito"/>
                <a:cs typeface="Carlito"/>
              </a:rPr>
              <a:t>recognize </a:t>
            </a:r>
            <a:r>
              <a:rPr sz="1800" i="0" u="sng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800" i="0" u="sng" spc="-15" dirty="0">
                <a:solidFill>
                  <a:srgbClr val="404040"/>
                </a:solidFill>
                <a:latin typeface="Carlito"/>
                <a:cs typeface="Carlito"/>
              </a:rPr>
              <a:t>destroy </a:t>
            </a:r>
            <a:r>
              <a:rPr sz="1800" i="0" u="sng" dirty="0">
                <a:solidFill>
                  <a:srgbClr val="404040"/>
                </a:solidFill>
                <a:latin typeface="Carlito"/>
                <a:cs typeface="Carlito"/>
              </a:rPr>
              <a:t>an </a:t>
            </a:r>
            <a:r>
              <a:rPr sz="1800" i="0" u="sng" spc="-5" dirty="0">
                <a:solidFill>
                  <a:srgbClr val="404040"/>
                </a:solidFill>
                <a:latin typeface="Carlito"/>
                <a:cs typeface="Carlito"/>
              </a:rPr>
              <a:t>individual pathogen or its</a:t>
            </a:r>
            <a:r>
              <a:rPr sz="1800" i="0" u="sng" spc="26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i="0" u="sng" spc="-5" dirty="0">
                <a:solidFill>
                  <a:srgbClr val="404040"/>
                </a:solidFill>
                <a:latin typeface="Carlito"/>
                <a:cs typeface="Carlito"/>
              </a:rPr>
              <a:t>products</a:t>
            </a:r>
            <a:endParaRPr sz="1800" u="sng" dirty="0">
              <a:latin typeface="Carlito"/>
              <a:cs typeface="Carlito"/>
            </a:endParaRPr>
          </a:p>
          <a:p>
            <a:pPr marL="104139" indent="-91440">
              <a:lnSpc>
                <a:spcPct val="100000"/>
              </a:lnSpc>
              <a:spcBef>
                <a:spcPts val="1185"/>
              </a:spcBef>
              <a:buClr>
                <a:srgbClr val="D24717"/>
              </a:buClr>
              <a:buSzPct val="94444"/>
              <a:buFont typeface="Arial"/>
              <a:buChar char="•"/>
              <a:tabLst>
                <a:tab pos="104139" algn="l"/>
              </a:tabLst>
            </a:pPr>
            <a:r>
              <a:rPr sz="1800" i="0" u="sng" spc="-5" dirty="0">
                <a:solidFill>
                  <a:srgbClr val="404040"/>
                </a:solidFill>
                <a:latin typeface="Carlito"/>
                <a:cs typeface="Carlito"/>
              </a:rPr>
              <a:t>Does not </a:t>
            </a:r>
            <a:r>
              <a:rPr sz="1800" i="0" u="sng" spc="-10" dirty="0">
                <a:solidFill>
                  <a:srgbClr val="404040"/>
                </a:solidFill>
                <a:latin typeface="Carlito"/>
                <a:cs typeface="Carlito"/>
              </a:rPr>
              <a:t>require previous exposure to </a:t>
            </a:r>
            <a:r>
              <a:rPr sz="1800" i="0" u="sng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1800" i="0" u="sng" spc="-5" dirty="0">
                <a:solidFill>
                  <a:srgbClr val="404040"/>
                </a:solidFill>
                <a:latin typeface="Carlito"/>
                <a:cs typeface="Carlito"/>
              </a:rPr>
              <a:t>pathogen or its</a:t>
            </a:r>
            <a:r>
              <a:rPr sz="1800" i="0" u="sng" spc="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i="0" u="sng" spc="-10" dirty="0">
                <a:solidFill>
                  <a:srgbClr val="404040"/>
                </a:solidFill>
                <a:latin typeface="Carlito"/>
                <a:cs typeface="Carlito"/>
              </a:rPr>
              <a:t>products</a:t>
            </a:r>
            <a:endParaRPr sz="1800" u="sng" dirty="0"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  <a:spcBef>
                <a:spcPts val="1180"/>
              </a:spcBef>
            </a:pPr>
            <a:r>
              <a:rPr sz="1800" i="0" u="none" spc="-10" dirty="0">
                <a:highlight>
                  <a:srgbClr val="00FFFF"/>
                </a:highlight>
                <a:latin typeface="Carlito"/>
                <a:cs typeface="Carlito"/>
              </a:rPr>
              <a:t>Example:</a:t>
            </a:r>
            <a:r>
              <a:rPr sz="1800" i="0" u="none" spc="5" dirty="0">
                <a:highlight>
                  <a:srgbClr val="00FFFF"/>
                </a:highlight>
                <a:latin typeface="Carlito"/>
                <a:cs typeface="Carlito"/>
              </a:rPr>
              <a:t> </a:t>
            </a:r>
            <a:r>
              <a:rPr sz="1800" i="0" u="none" spc="-10" dirty="0">
                <a:highlight>
                  <a:srgbClr val="00FFFF"/>
                </a:highlight>
                <a:latin typeface="Carlito"/>
                <a:cs typeface="Carlito"/>
              </a:rPr>
              <a:t>phagocytes</a:t>
            </a:r>
            <a:endParaRPr sz="1800" dirty="0">
              <a:highlight>
                <a:srgbClr val="00FFFF"/>
              </a:highlight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  <a:spcBef>
                <a:spcPts val="1080"/>
              </a:spcBef>
            </a:pPr>
            <a:r>
              <a:rPr spc="-5" dirty="0">
                <a:highlight>
                  <a:srgbClr val="FFFF00"/>
                </a:highlight>
              </a:rPr>
              <a:t>Adaptive</a:t>
            </a:r>
            <a:r>
              <a:rPr u="none" spc="-45" dirty="0">
                <a:highlight>
                  <a:srgbClr val="FFFF00"/>
                </a:highlight>
              </a:rPr>
              <a:t> </a:t>
            </a:r>
            <a:r>
              <a:rPr spc="-5" dirty="0">
                <a:highlight>
                  <a:srgbClr val="FFFF00"/>
                </a:highlight>
              </a:rPr>
              <a:t>immunity</a:t>
            </a:r>
          </a:p>
          <a:p>
            <a:pPr marL="104139" indent="-91440">
              <a:lnSpc>
                <a:spcPct val="100000"/>
              </a:lnSpc>
              <a:spcBef>
                <a:spcPts val="1225"/>
              </a:spcBef>
              <a:buClr>
                <a:srgbClr val="D24717"/>
              </a:buClr>
              <a:buSzPct val="94444"/>
              <a:buFont typeface="Arial"/>
              <a:buChar char="•"/>
              <a:tabLst>
                <a:tab pos="104139" algn="l"/>
              </a:tabLst>
            </a:pPr>
            <a:r>
              <a:rPr sz="1800" b="0" i="0" u="none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i="0" u="sng" spc="-5" dirty="0">
                <a:solidFill>
                  <a:srgbClr val="404040"/>
                </a:solidFill>
                <a:latin typeface="Carlito"/>
                <a:cs typeface="Carlito"/>
              </a:rPr>
              <a:t>acquired ability </a:t>
            </a:r>
            <a:r>
              <a:rPr sz="1800" i="0" u="sng" spc="-1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800" i="0" u="sng" spc="-15" dirty="0">
                <a:solidFill>
                  <a:srgbClr val="404040"/>
                </a:solidFill>
                <a:latin typeface="Carlito"/>
                <a:cs typeface="Carlito"/>
              </a:rPr>
              <a:t>recognize </a:t>
            </a:r>
            <a:r>
              <a:rPr sz="1800" i="0" u="sng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1800" i="0" u="sng" spc="-15" dirty="0">
                <a:solidFill>
                  <a:srgbClr val="404040"/>
                </a:solidFill>
                <a:latin typeface="Carlito"/>
                <a:cs typeface="Carlito"/>
              </a:rPr>
              <a:t>destroy </a:t>
            </a:r>
            <a:r>
              <a:rPr sz="1800" i="0" u="sng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1800" i="0" u="sng" spc="-10" dirty="0">
                <a:solidFill>
                  <a:srgbClr val="404040"/>
                </a:solidFill>
                <a:latin typeface="Carlito"/>
                <a:cs typeface="Carlito"/>
              </a:rPr>
              <a:t>particular </a:t>
            </a:r>
            <a:r>
              <a:rPr sz="1800" i="0" u="sng" spc="-5" dirty="0">
                <a:solidFill>
                  <a:srgbClr val="404040"/>
                </a:solidFill>
                <a:latin typeface="Carlito"/>
                <a:cs typeface="Carlito"/>
              </a:rPr>
              <a:t>pathogen or its</a:t>
            </a:r>
            <a:r>
              <a:rPr sz="1800" i="0" u="sng" spc="1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i="0" u="sng" spc="-10" dirty="0">
                <a:solidFill>
                  <a:srgbClr val="404040"/>
                </a:solidFill>
                <a:latin typeface="Carlito"/>
                <a:cs typeface="Carlito"/>
              </a:rPr>
              <a:t>products</a:t>
            </a:r>
            <a:endParaRPr sz="1800" u="sng" dirty="0">
              <a:latin typeface="Carlito"/>
              <a:cs typeface="Carlito"/>
            </a:endParaRPr>
          </a:p>
          <a:p>
            <a:pPr marL="104139" indent="-91440">
              <a:lnSpc>
                <a:spcPct val="100000"/>
              </a:lnSpc>
              <a:spcBef>
                <a:spcPts val="1175"/>
              </a:spcBef>
              <a:buClr>
                <a:srgbClr val="D24717"/>
              </a:buClr>
              <a:buSzPct val="94444"/>
              <a:buFont typeface="Arial"/>
              <a:buChar char="•"/>
              <a:tabLst>
                <a:tab pos="104139" algn="l"/>
              </a:tabLst>
            </a:pPr>
            <a:r>
              <a:rPr sz="1800" i="0" u="sng" dirty="0">
                <a:latin typeface="Carlito"/>
                <a:cs typeface="Carlito"/>
              </a:rPr>
              <a:t>Dependent </a:t>
            </a:r>
            <a:r>
              <a:rPr sz="1800" i="0" u="sng" spc="-5" dirty="0">
                <a:latin typeface="Carlito"/>
                <a:cs typeface="Carlito"/>
              </a:rPr>
              <a:t>on </a:t>
            </a:r>
            <a:r>
              <a:rPr sz="1800" i="0" u="sng" spc="-10" dirty="0">
                <a:latin typeface="Carlito"/>
                <a:cs typeface="Carlito"/>
              </a:rPr>
              <a:t>previous exposure to </a:t>
            </a:r>
            <a:r>
              <a:rPr sz="1800" i="0" u="sng" dirty="0">
                <a:latin typeface="Carlito"/>
                <a:cs typeface="Carlito"/>
              </a:rPr>
              <a:t>the </a:t>
            </a:r>
            <a:r>
              <a:rPr sz="1800" i="0" u="sng" spc="-5" dirty="0">
                <a:latin typeface="Carlito"/>
                <a:cs typeface="Carlito"/>
              </a:rPr>
              <a:t>pathogen or its</a:t>
            </a:r>
            <a:r>
              <a:rPr sz="1800" i="0" u="sng" spc="65" dirty="0">
                <a:latin typeface="Carlito"/>
                <a:cs typeface="Carlito"/>
              </a:rPr>
              <a:t> </a:t>
            </a:r>
            <a:r>
              <a:rPr sz="1800" i="0" u="sng" spc="-10" dirty="0">
                <a:latin typeface="Carlito"/>
                <a:cs typeface="Carlito"/>
              </a:rPr>
              <a:t>products</a:t>
            </a:r>
            <a:endParaRPr sz="1800" u="sng" dirty="0">
              <a:latin typeface="Carlito"/>
              <a:cs typeface="Carlito"/>
            </a:endParaRPr>
          </a:p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D24717"/>
              </a:buClr>
              <a:buSzPct val="94444"/>
              <a:buFont typeface="Arial"/>
              <a:buChar char="•"/>
              <a:tabLst>
                <a:tab pos="104139" algn="l"/>
              </a:tabLst>
            </a:pPr>
            <a:r>
              <a:rPr sz="1800" i="0" u="none" spc="-10" dirty="0">
                <a:solidFill>
                  <a:srgbClr val="404040"/>
                </a:solidFill>
                <a:highlight>
                  <a:srgbClr val="C0C0C0"/>
                </a:highlight>
                <a:latin typeface="Carlito"/>
                <a:cs typeface="Carlito"/>
              </a:rPr>
              <a:t>Directed </a:t>
            </a:r>
            <a:r>
              <a:rPr sz="1800" i="0" u="none" spc="-15" dirty="0">
                <a:solidFill>
                  <a:srgbClr val="404040"/>
                </a:solidFill>
                <a:highlight>
                  <a:srgbClr val="C0C0C0"/>
                </a:highlight>
                <a:latin typeface="Carlito"/>
                <a:cs typeface="Carlito"/>
              </a:rPr>
              <a:t>toward </a:t>
            </a:r>
            <a:r>
              <a:rPr sz="1800" i="0" u="none" dirty="0">
                <a:solidFill>
                  <a:srgbClr val="404040"/>
                </a:solidFill>
                <a:highlight>
                  <a:srgbClr val="C0C0C0"/>
                </a:highlight>
                <a:latin typeface="Carlito"/>
                <a:cs typeface="Carlito"/>
              </a:rPr>
              <a:t>an </a:t>
            </a:r>
            <a:r>
              <a:rPr sz="1800" i="0" u="none" spc="-5" dirty="0">
                <a:solidFill>
                  <a:srgbClr val="404040"/>
                </a:solidFill>
                <a:highlight>
                  <a:srgbClr val="C0C0C0"/>
                </a:highlight>
                <a:latin typeface="Carlito"/>
                <a:cs typeface="Carlito"/>
              </a:rPr>
              <a:t>individual molecular component of </a:t>
            </a:r>
            <a:r>
              <a:rPr sz="1800" i="0" u="none" dirty="0">
                <a:solidFill>
                  <a:srgbClr val="404040"/>
                </a:solidFill>
                <a:highlight>
                  <a:srgbClr val="C0C0C0"/>
                </a:highlight>
                <a:latin typeface="Carlito"/>
                <a:cs typeface="Carlito"/>
              </a:rPr>
              <a:t>the </a:t>
            </a:r>
            <a:r>
              <a:rPr sz="1800" i="0" u="none" spc="-5" dirty="0">
                <a:solidFill>
                  <a:srgbClr val="404040"/>
                </a:solidFill>
                <a:highlight>
                  <a:srgbClr val="C0C0C0"/>
                </a:highlight>
                <a:latin typeface="Carlito"/>
                <a:cs typeface="Carlito"/>
              </a:rPr>
              <a:t>pathogen</a:t>
            </a:r>
            <a:r>
              <a:rPr sz="1800" i="0" u="none" spc="135" dirty="0">
                <a:solidFill>
                  <a:srgbClr val="404040"/>
                </a:solidFill>
                <a:highlight>
                  <a:srgbClr val="C0C0C0"/>
                </a:highlight>
                <a:latin typeface="Carlito"/>
                <a:cs typeface="Carlito"/>
              </a:rPr>
              <a:t> </a:t>
            </a:r>
            <a:r>
              <a:rPr sz="1800" i="0" u="none" spc="-5" dirty="0">
                <a:solidFill>
                  <a:srgbClr val="404040"/>
                </a:solidFill>
                <a:highlight>
                  <a:srgbClr val="C0C0C0"/>
                </a:highlight>
                <a:latin typeface="Carlito"/>
                <a:cs typeface="Carlito"/>
              </a:rPr>
              <a:t>(antigen)</a:t>
            </a:r>
            <a:endParaRPr sz="1800" dirty="0">
              <a:highlight>
                <a:srgbClr val="C0C0C0"/>
              </a:highlight>
              <a:latin typeface="Carlito"/>
              <a:cs typeface="Carlito"/>
            </a:endParaRPr>
          </a:p>
          <a:p>
            <a:pPr marL="104139" indent="-91440">
              <a:lnSpc>
                <a:spcPct val="100000"/>
              </a:lnSpc>
              <a:spcBef>
                <a:spcPts val="1190"/>
              </a:spcBef>
              <a:buClr>
                <a:srgbClr val="D24717"/>
              </a:buClr>
              <a:buSzPct val="94444"/>
              <a:buFont typeface="Arial"/>
              <a:buChar char="•"/>
              <a:tabLst>
                <a:tab pos="104139" algn="l"/>
              </a:tabLst>
            </a:pPr>
            <a:r>
              <a:rPr sz="1800" i="0" u="none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Example</a:t>
            </a:r>
            <a:r>
              <a:rPr sz="1800" b="0" i="0" u="none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: </a:t>
            </a:r>
            <a:r>
              <a:rPr sz="1800" i="0" u="sng" spc="-5" dirty="0">
                <a:highlight>
                  <a:srgbClr val="00FFFF"/>
                </a:highlight>
                <a:latin typeface="Carlito"/>
                <a:cs typeface="Carlito"/>
              </a:rPr>
              <a:t>B-cells, T-cells,</a:t>
            </a:r>
            <a:r>
              <a:rPr sz="1800" i="0" u="sng" spc="30" dirty="0">
                <a:highlight>
                  <a:srgbClr val="00FFFF"/>
                </a:highlight>
                <a:latin typeface="Carlito"/>
                <a:cs typeface="Carlito"/>
              </a:rPr>
              <a:t> </a:t>
            </a:r>
            <a:r>
              <a:rPr sz="1800" i="0" u="sng" spc="-5" dirty="0">
                <a:highlight>
                  <a:srgbClr val="00FFFF"/>
                </a:highlight>
                <a:latin typeface="Carlito"/>
                <a:cs typeface="Carlito"/>
              </a:rPr>
              <a:t>antibodies</a:t>
            </a:r>
            <a:endParaRPr sz="1800" u="sng" dirty="0">
              <a:highlight>
                <a:srgbClr val="00FFFF"/>
              </a:highlight>
              <a:latin typeface="Carlito"/>
              <a:cs typeface="Carlito"/>
            </a:endParaRPr>
          </a:p>
          <a:p>
            <a:pPr marL="104139" indent="-91440">
              <a:lnSpc>
                <a:spcPts val="2065"/>
              </a:lnSpc>
              <a:spcBef>
                <a:spcPts val="1175"/>
              </a:spcBef>
              <a:buClr>
                <a:srgbClr val="D24717"/>
              </a:buClr>
              <a:buSzPct val="94444"/>
              <a:buFont typeface="Arial"/>
              <a:buChar char="•"/>
              <a:tabLst>
                <a:tab pos="104139" algn="l"/>
              </a:tabLst>
            </a:pPr>
            <a:r>
              <a:rPr sz="1800" u="heavy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</a:rPr>
              <a:t>Antibodies </a:t>
            </a:r>
            <a:r>
              <a:rPr sz="1800" u="heavy" spc="-5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</a:rPr>
              <a:t>(immunoglobulins</a:t>
            </a:r>
            <a:r>
              <a:rPr sz="18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</a:rPr>
              <a:t>)</a:t>
            </a:r>
            <a:r>
              <a:rPr sz="1800" u="none" spc="-5" dirty="0">
                <a:solidFill>
                  <a:srgbClr val="404040"/>
                </a:solidFill>
              </a:rPr>
              <a:t> </a:t>
            </a:r>
            <a:r>
              <a:rPr sz="1800" b="0" i="0" u="none" spc="-10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800" i="0" u="none" spc="-5" dirty="0">
                <a:solidFill>
                  <a:srgbClr val="404040"/>
                </a:solidFill>
                <a:latin typeface="Carlito"/>
                <a:cs typeface="Carlito"/>
              </a:rPr>
              <a:t>soluble </a:t>
            </a:r>
            <a:r>
              <a:rPr sz="1800" i="0" u="none" spc="-10" dirty="0">
                <a:solidFill>
                  <a:srgbClr val="404040"/>
                </a:solidFill>
                <a:latin typeface="Carlito"/>
                <a:cs typeface="Carlito"/>
              </a:rPr>
              <a:t>proteins </a:t>
            </a:r>
            <a:r>
              <a:rPr sz="1800" i="0" u="none" dirty="0">
                <a:solidFill>
                  <a:srgbClr val="404040"/>
                </a:solidFill>
                <a:latin typeface="Carlito"/>
                <a:cs typeface="Carlito"/>
              </a:rPr>
              <a:t>made </a:t>
            </a:r>
            <a:r>
              <a:rPr sz="1800" i="0" u="none" spc="-5" dirty="0">
                <a:solidFill>
                  <a:srgbClr val="404040"/>
                </a:solidFill>
                <a:latin typeface="Carlito"/>
                <a:cs typeface="Carlito"/>
              </a:rPr>
              <a:t>by </a:t>
            </a:r>
            <a:r>
              <a:rPr sz="1800" i="0" u="none" dirty="0">
                <a:solidFill>
                  <a:srgbClr val="404040"/>
                </a:solidFill>
                <a:latin typeface="Carlito"/>
                <a:cs typeface="Carlito"/>
              </a:rPr>
              <a:t>B </a:t>
            </a:r>
            <a:r>
              <a:rPr sz="1800" i="0" u="none" spc="-5" dirty="0">
                <a:solidFill>
                  <a:srgbClr val="404040"/>
                </a:solidFill>
                <a:latin typeface="Carlito"/>
                <a:cs typeface="Carlito"/>
              </a:rPr>
              <a:t>cells in </a:t>
            </a:r>
            <a:r>
              <a:rPr sz="1800" i="0" u="none" spc="-10" dirty="0">
                <a:solidFill>
                  <a:srgbClr val="404040"/>
                </a:solidFill>
                <a:latin typeface="Carlito"/>
                <a:cs typeface="Carlito"/>
              </a:rPr>
              <a:t>response to</a:t>
            </a:r>
            <a:r>
              <a:rPr sz="1800" i="0" u="none" spc="1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i="0" u="none" spc="-10" dirty="0">
                <a:solidFill>
                  <a:srgbClr val="404040"/>
                </a:solidFill>
                <a:latin typeface="Carlito"/>
                <a:cs typeface="Carlito"/>
              </a:rPr>
              <a:t>exposure</a:t>
            </a:r>
            <a:r>
              <a:rPr lang="en-US" sz="1800" dirty="0"/>
              <a:t> </a:t>
            </a:r>
            <a:r>
              <a:rPr sz="1800" i="0" u="none" spc="-1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800" i="0" u="none" spc="-5" dirty="0">
                <a:solidFill>
                  <a:srgbClr val="404040"/>
                </a:solidFill>
                <a:latin typeface="Carlito"/>
                <a:cs typeface="Carlito"/>
              </a:rPr>
              <a:t>non self</a:t>
            </a:r>
            <a:r>
              <a:rPr sz="1800" i="0" u="none" spc="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i="0" u="none" spc="-5" dirty="0">
                <a:solidFill>
                  <a:srgbClr val="404040"/>
                </a:solidFill>
                <a:latin typeface="Carlito"/>
                <a:cs typeface="Carlito"/>
              </a:rPr>
              <a:t>antigens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0563" y="152400"/>
            <a:ext cx="23768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0" dirty="0">
                <a:solidFill>
                  <a:srgbClr val="C00000"/>
                </a:solidFill>
              </a:rPr>
              <a:t>I</a:t>
            </a:r>
            <a:r>
              <a:rPr spc="-185" dirty="0">
                <a:solidFill>
                  <a:srgbClr val="C00000"/>
                </a:solidFill>
              </a:rPr>
              <a:t>n</a:t>
            </a:r>
            <a:r>
              <a:rPr spc="-325" dirty="0">
                <a:solidFill>
                  <a:srgbClr val="C00000"/>
                </a:solidFill>
              </a:rPr>
              <a:t>f</a:t>
            </a:r>
            <a:r>
              <a:rPr spc="-335" dirty="0">
                <a:solidFill>
                  <a:srgbClr val="C00000"/>
                </a:solidFill>
              </a:rPr>
              <a:t>l</a:t>
            </a:r>
            <a:r>
              <a:rPr spc="-290" dirty="0">
                <a:solidFill>
                  <a:srgbClr val="C00000"/>
                </a:solidFill>
              </a:rPr>
              <a:t>a</a:t>
            </a:r>
            <a:r>
              <a:rPr spc="-260" dirty="0">
                <a:solidFill>
                  <a:srgbClr val="C00000"/>
                </a:solidFill>
              </a:rPr>
              <a:t>m</a:t>
            </a:r>
            <a:r>
              <a:rPr spc="-245" dirty="0">
                <a:solidFill>
                  <a:srgbClr val="C00000"/>
                </a:solidFill>
              </a:rPr>
              <a:t>m</a:t>
            </a:r>
            <a:r>
              <a:rPr spc="-325" dirty="0">
                <a:solidFill>
                  <a:srgbClr val="C00000"/>
                </a:solidFill>
              </a:rPr>
              <a:t>a</a:t>
            </a:r>
            <a:r>
              <a:rPr spc="-315" dirty="0">
                <a:solidFill>
                  <a:srgbClr val="C00000"/>
                </a:solidFill>
              </a:rPr>
              <a:t>t</a:t>
            </a:r>
            <a:r>
              <a:rPr spc="-310" dirty="0">
                <a:solidFill>
                  <a:srgbClr val="C00000"/>
                </a:solidFill>
              </a:rPr>
              <a:t>i</a:t>
            </a:r>
            <a:r>
              <a:rPr spc="-150" dirty="0">
                <a:solidFill>
                  <a:srgbClr val="C00000"/>
                </a:solidFill>
              </a:rPr>
              <a:t>o</a:t>
            </a:r>
            <a:r>
              <a:rPr spc="-100" dirty="0">
                <a:solidFill>
                  <a:srgbClr val="C00000"/>
                </a:solidFill>
              </a:rPr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828800"/>
            <a:ext cx="8458200" cy="3902735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1545"/>
              </a:spcBef>
              <a:buClr>
                <a:srgbClr val="D24717"/>
              </a:buClr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b="1" i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Inflammation</a:t>
            </a:r>
            <a:r>
              <a:rPr sz="2400" b="1" i="1" spc="-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is a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nonspecific reaction </a:t>
            </a:r>
            <a:r>
              <a:rPr sz="2400" b="1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lang="en-US" sz="2400" b="1" spc="-15" dirty="0">
                <a:solidFill>
                  <a:srgbClr val="404040"/>
                </a:solidFill>
                <a:latin typeface="Carlito"/>
                <a:cs typeface="Carlito"/>
              </a:rPr>
              <a:t>harmful</a:t>
            </a:r>
            <a:r>
              <a:rPr sz="2400" b="1" spc="-8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stimuli</a:t>
            </a:r>
            <a:endParaRPr sz="2400" b="1" dirty="0"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such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as </a:t>
            </a:r>
            <a:r>
              <a:rPr sz="2400" b="1" spc="-20" dirty="0">
                <a:solidFill>
                  <a:srgbClr val="404040"/>
                </a:solidFill>
                <a:latin typeface="Carlito"/>
                <a:cs typeface="Carlito"/>
              </a:rPr>
              <a:t>toxins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and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 pathogens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 marL="453390" lvl="1" indent="-240029">
              <a:lnSpc>
                <a:spcPct val="100000"/>
              </a:lnSpc>
              <a:spcBef>
                <a:spcPts val="1695"/>
              </a:spcBef>
              <a:buClr>
                <a:srgbClr val="D24717"/>
              </a:buClr>
              <a:buFont typeface="Arial"/>
              <a:buChar char="•"/>
              <a:tabLst>
                <a:tab pos="452755" algn="l"/>
                <a:tab pos="45402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Inflammation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causes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redness, swelling, pain,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heat localized</a:t>
            </a:r>
            <a:r>
              <a:rPr sz="2000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at</a:t>
            </a:r>
            <a:r>
              <a:rPr lang="en-US" sz="2000" dirty="0"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site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infection.</a:t>
            </a:r>
            <a:endParaRPr sz="2000" dirty="0">
              <a:latin typeface="Carlito"/>
              <a:cs typeface="Carlito"/>
            </a:endParaRPr>
          </a:p>
          <a:p>
            <a:pPr marL="396875" marR="5080" lvl="1" indent="-182880">
              <a:lnSpc>
                <a:spcPct val="150000"/>
              </a:lnSpc>
              <a:spcBef>
                <a:spcPts val="605"/>
              </a:spcBef>
              <a:buClr>
                <a:srgbClr val="D24717"/>
              </a:buClr>
              <a:buFont typeface="Arial"/>
              <a:buChar char="•"/>
              <a:tabLst>
                <a:tab pos="397510" algn="l"/>
              </a:tabLst>
            </a:pPr>
            <a:r>
              <a:rPr sz="2000" b="1" spc="-20" dirty="0">
                <a:solidFill>
                  <a:srgbClr val="404040"/>
                </a:solidFill>
                <a:latin typeface="Carlito"/>
                <a:cs typeface="Carlito"/>
              </a:rPr>
              <a:t>Effective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inflammatory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response </a:t>
            </a:r>
            <a:r>
              <a:rPr sz="2000" u="sng" spc="-10" dirty="0">
                <a:solidFill>
                  <a:srgbClr val="404040"/>
                </a:solidFill>
                <a:latin typeface="Carlito"/>
                <a:cs typeface="Carlito"/>
              </a:rPr>
              <a:t>isolates </a:t>
            </a:r>
            <a:r>
              <a:rPr sz="2000" u="sng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u="sng" spc="-5" dirty="0">
                <a:solidFill>
                  <a:srgbClr val="404040"/>
                </a:solidFill>
                <a:latin typeface="Carlito"/>
                <a:cs typeface="Carlito"/>
              </a:rPr>
              <a:t>limits tissue damage,  </a:t>
            </a:r>
            <a:r>
              <a:rPr sz="2000" u="sng" spc="-10" dirty="0">
                <a:solidFill>
                  <a:srgbClr val="404040"/>
                </a:solidFill>
                <a:latin typeface="Carlito"/>
                <a:cs typeface="Carlito"/>
              </a:rPr>
              <a:t>destroying </a:t>
            </a:r>
            <a:r>
              <a:rPr sz="2000" u="sng" spc="-5" dirty="0">
                <a:solidFill>
                  <a:srgbClr val="404040"/>
                </a:solidFill>
                <a:latin typeface="Carlito"/>
                <a:cs typeface="Carlito"/>
              </a:rPr>
              <a:t>damaged cells </a:t>
            </a:r>
            <a:r>
              <a:rPr sz="2000" u="sng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u="sng" spc="-5" dirty="0">
                <a:solidFill>
                  <a:srgbClr val="404040"/>
                </a:solidFill>
                <a:latin typeface="Carlito"/>
                <a:cs typeface="Carlito"/>
              </a:rPr>
              <a:t>pathogens</a:t>
            </a:r>
            <a:endParaRPr sz="2000" u="sng" dirty="0">
              <a:latin typeface="Carlito"/>
              <a:cs typeface="Carlito"/>
            </a:endParaRPr>
          </a:p>
          <a:p>
            <a:pPr marL="396875" marR="69850" lvl="1" indent="-182880">
              <a:lnSpc>
                <a:spcPct val="150000"/>
              </a:lnSpc>
              <a:spcBef>
                <a:spcPts val="600"/>
              </a:spcBef>
              <a:buClr>
                <a:srgbClr val="D24717"/>
              </a:buClr>
              <a:buFont typeface="Arial"/>
              <a:buChar char="•"/>
              <a:tabLst>
                <a:tab pos="397510" algn="l"/>
              </a:tabLst>
            </a:pP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some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cases,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inflammation can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result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considerable damage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healthy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 tissue.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67150" y="1105865"/>
            <a:ext cx="1460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75" dirty="0"/>
              <a:t>C</a:t>
            </a:r>
            <a:r>
              <a:rPr spc="-114" dirty="0"/>
              <a:t>o</a:t>
            </a:r>
            <a:r>
              <a:rPr spc="-185" dirty="0"/>
              <a:t>n</a:t>
            </a:r>
            <a:r>
              <a:rPr spc="-330" dirty="0"/>
              <a:t>t</a:t>
            </a:r>
            <a:r>
              <a:rPr spc="-240" dirty="0"/>
              <a:t>e</a:t>
            </a:r>
            <a:r>
              <a:rPr spc="-185" dirty="0"/>
              <a:t>n</a:t>
            </a:r>
            <a:r>
              <a:rPr spc="-245" dirty="0"/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784680"/>
            <a:ext cx="6335395" cy="326834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55270" indent="-243204">
              <a:lnSpc>
                <a:spcPct val="100000"/>
              </a:lnSpc>
              <a:spcBef>
                <a:spcPts val="400"/>
              </a:spcBef>
              <a:buClr>
                <a:srgbClr val="D24717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Antimicrobial</a:t>
            </a:r>
            <a:r>
              <a:rPr sz="2400" spc="-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agents</a:t>
            </a:r>
            <a:endParaRPr sz="2400">
              <a:latin typeface="Carlito"/>
              <a:cs typeface="Carlito"/>
            </a:endParaRPr>
          </a:p>
          <a:p>
            <a:pPr marL="396875" lvl="1" indent="-183515">
              <a:lnSpc>
                <a:spcPct val="100000"/>
              </a:lnSpc>
              <a:spcBef>
                <a:spcPts val="225"/>
              </a:spcBef>
              <a:buClr>
                <a:srgbClr val="D24717"/>
              </a:buClr>
              <a:buFont typeface="Arial"/>
              <a:buChar char="•"/>
              <a:tabLst>
                <a:tab pos="397510" algn="l"/>
              </a:tabLst>
            </a:pP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Definitions</a:t>
            </a:r>
            <a:endParaRPr sz="1800">
              <a:latin typeface="Carlito"/>
              <a:cs typeface="Carlito"/>
            </a:endParaRPr>
          </a:p>
          <a:p>
            <a:pPr marL="396875" lvl="1" indent="-183515">
              <a:lnSpc>
                <a:spcPct val="100000"/>
              </a:lnSpc>
              <a:spcBef>
                <a:spcPts val="390"/>
              </a:spcBef>
              <a:buClr>
                <a:srgbClr val="D24717"/>
              </a:buClr>
              <a:buFont typeface="Arial"/>
              <a:buChar char="•"/>
              <a:tabLst>
                <a:tab pos="397510" algn="l"/>
              </a:tabLst>
            </a:pP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Physical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antimicrobial</a:t>
            </a:r>
            <a:r>
              <a:rPr sz="1800" spc="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control</a:t>
            </a:r>
            <a:endParaRPr sz="1800">
              <a:latin typeface="Carlito"/>
              <a:cs typeface="Carlito"/>
            </a:endParaRPr>
          </a:p>
          <a:p>
            <a:pPr marL="396875" lvl="1" indent="-183515">
              <a:lnSpc>
                <a:spcPct val="100000"/>
              </a:lnSpc>
              <a:spcBef>
                <a:spcPts val="380"/>
              </a:spcBef>
              <a:buClr>
                <a:srgbClr val="D24717"/>
              </a:buClr>
              <a:buFont typeface="Arial"/>
              <a:buChar char="•"/>
              <a:tabLst>
                <a:tab pos="397510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Chemical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Antimicrobial</a:t>
            </a:r>
            <a:r>
              <a:rPr sz="1800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Control</a:t>
            </a:r>
            <a:endParaRPr sz="1800">
              <a:latin typeface="Carlito"/>
              <a:cs typeface="Carlito"/>
            </a:endParaRPr>
          </a:p>
          <a:p>
            <a:pPr marL="270510" indent="-258445">
              <a:lnSpc>
                <a:spcPct val="100000"/>
              </a:lnSpc>
              <a:spcBef>
                <a:spcPts val="1275"/>
              </a:spcBef>
              <a:buClr>
                <a:srgbClr val="D24717"/>
              </a:buClr>
              <a:buSzPct val="83333"/>
              <a:buFont typeface="Wingdings"/>
              <a:buChar char=""/>
              <a:tabLst>
                <a:tab pos="271145" algn="l"/>
              </a:tabLst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Immunology</a:t>
            </a:r>
            <a:endParaRPr sz="2400">
              <a:latin typeface="Carlito"/>
              <a:cs typeface="Carlito"/>
            </a:endParaRPr>
          </a:p>
          <a:p>
            <a:pPr marL="104139" indent="-92075">
              <a:lnSpc>
                <a:spcPct val="100000"/>
              </a:lnSpc>
              <a:spcBef>
                <a:spcPts val="1180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77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Cells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Organs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the Immune</a:t>
            </a:r>
            <a:r>
              <a:rPr sz="2000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System</a:t>
            </a:r>
            <a:endParaRPr sz="2000">
              <a:latin typeface="Carlito"/>
              <a:cs typeface="Carlito"/>
            </a:endParaRPr>
          </a:p>
          <a:p>
            <a:pPr marL="104139" indent="-92075">
              <a:lnSpc>
                <a:spcPct val="100000"/>
              </a:lnSpc>
              <a:spcBef>
                <a:spcPts val="1165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775" algn="l"/>
              </a:tabLst>
            </a:pP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Types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immunity: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Innate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Immunity and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Adaptive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Immunity</a:t>
            </a:r>
            <a:endParaRPr sz="2000">
              <a:latin typeface="Carlito"/>
              <a:cs typeface="Carlito"/>
            </a:endParaRPr>
          </a:p>
          <a:p>
            <a:pPr marL="104139" indent="-92075">
              <a:lnSpc>
                <a:spcPct val="100000"/>
              </a:lnSpc>
              <a:spcBef>
                <a:spcPts val="1175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77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Inflammation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72090" y="381000"/>
            <a:ext cx="19431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Definitions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5478" y="1718309"/>
            <a:ext cx="8696325" cy="4413885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255270" indent="-243204">
              <a:lnSpc>
                <a:spcPct val="100000"/>
              </a:lnSpc>
              <a:spcBef>
                <a:spcPts val="1215"/>
              </a:spcBef>
              <a:buClr>
                <a:srgbClr val="D24717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Sterilization</a:t>
            </a:r>
            <a:endParaRPr sz="2400" dirty="0"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  <a:spcBef>
                <a:spcPts val="1115"/>
              </a:spcBef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killing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or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removal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all viable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organisms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within a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r>
              <a:rPr sz="2400" spc="-7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medium</a:t>
            </a:r>
            <a:endParaRPr sz="2400" dirty="0">
              <a:latin typeface="Carlito"/>
              <a:cs typeface="Carlito"/>
            </a:endParaRPr>
          </a:p>
          <a:p>
            <a:pPr marL="323215" indent="-311150">
              <a:lnSpc>
                <a:spcPct val="100000"/>
              </a:lnSpc>
              <a:spcBef>
                <a:spcPts val="1120"/>
              </a:spcBef>
              <a:buClr>
                <a:srgbClr val="D24717"/>
              </a:buClr>
              <a:buSzPct val="95833"/>
              <a:buFont typeface="Wingdings"/>
              <a:buChar char=""/>
              <a:tabLst>
                <a:tab pos="323850" algn="l"/>
              </a:tabLst>
            </a:pPr>
            <a:r>
              <a:rPr sz="2400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Inhibition</a:t>
            </a:r>
            <a:endParaRPr sz="2400" dirty="0"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  <a:spcBef>
                <a:spcPts val="1105"/>
              </a:spcBef>
            </a:pP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Effectively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limiting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microbial</a:t>
            </a:r>
            <a:r>
              <a:rPr sz="2400" b="1" spc="-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endParaRPr sz="2400" b="1" dirty="0">
              <a:latin typeface="Carlito"/>
              <a:cs typeface="Carlito"/>
            </a:endParaRPr>
          </a:p>
          <a:p>
            <a:pPr marL="255270" indent="-243204">
              <a:lnSpc>
                <a:spcPct val="100000"/>
              </a:lnSpc>
              <a:spcBef>
                <a:spcPts val="1115"/>
              </a:spcBef>
              <a:buClr>
                <a:srgbClr val="D24717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Decontamination</a:t>
            </a:r>
            <a:endParaRPr sz="2400" dirty="0"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  <a:spcBef>
                <a:spcPts val="1115"/>
              </a:spcBef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treatment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an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object or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surface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400" spc="-20" dirty="0">
                <a:solidFill>
                  <a:srgbClr val="404040"/>
                </a:solidFill>
                <a:latin typeface="Carlito"/>
                <a:cs typeface="Carlito"/>
              </a:rPr>
              <a:t>make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it </a:t>
            </a:r>
            <a:r>
              <a:rPr sz="2400" spc="-25" dirty="0">
                <a:solidFill>
                  <a:srgbClr val="404040"/>
                </a:solidFill>
                <a:latin typeface="Carlito"/>
                <a:cs typeface="Carlito"/>
              </a:rPr>
              <a:t>safe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to</a:t>
            </a:r>
            <a:r>
              <a:rPr sz="2400" spc="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handle.</a:t>
            </a:r>
            <a:endParaRPr sz="2400" dirty="0">
              <a:latin typeface="Carlito"/>
              <a:cs typeface="Carlito"/>
            </a:endParaRPr>
          </a:p>
          <a:p>
            <a:pPr marL="323215" indent="-311150">
              <a:lnSpc>
                <a:spcPct val="100000"/>
              </a:lnSpc>
              <a:spcBef>
                <a:spcPts val="1105"/>
              </a:spcBef>
              <a:buClr>
                <a:srgbClr val="D24717"/>
              </a:buClr>
              <a:buSzPct val="95833"/>
              <a:buFont typeface="Wingdings"/>
              <a:buChar char=""/>
              <a:tabLst>
                <a:tab pos="323850" algn="l"/>
              </a:tabLst>
            </a:pPr>
            <a:r>
              <a:rPr sz="2400" u="heavy" spc="-1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Disinfection</a:t>
            </a:r>
            <a:endParaRPr sz="2400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104139">
              <a:lnSpc>
                <a:spcPts val="2745"/>
              </a:lnSpc>
              <a:spcBef>
                <a:spcPts val="1115"/>
              </a:spcBef>
            </a:pP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Directly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targets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removal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all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pathogens,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not necessarily</a:t>
            </a:r>
            <a:r>
              <a:rPr sz="2400" b="1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all</a:t>
            </a:r>
            <a:endParaRPr sz="2400" b="1" dirty="0">
              <a:latin typeface="Carlito"/>
              <a:cs typeface="Carlito"/>
            </a:endParaRPr>
          </a:p>
          <a:p>
            <a:pPr marL="104139">
              <a:lnSpc>
                <a:spcPts val="2745"/>
              </a:lnSpc>
            </a:pP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microorganisms</a:t>
            </a:r>
            <a:endParaRPr sz="2400" b="1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7010400" cy="104644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14325" marR="5080" indent="699770">
              <a:lnSpc>
                <a:spcPts val="3670"/>
              </a:lnSpc>
              <a:spcBef>
                <a:spcPts val="76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agents 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u="sng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antimicrobial 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831975"/>
            <a:ext cx="8382000" cy="42094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6225" indent="-264160">
              <a:lnSpc>
                <a:spcPts val="2280"/>
              </a:lnSpc>
              <a:spcBef>
                <a:spcPts val="105"/>
              </a:spcBef>
              <a:buAutoNum type="arabicPlain"/>
              <a:tabLst>
                <a:tab pos="276860" algn="l"/>
              </a:tabLst>
            </a:pPr>
            <a:r>
              <a:rPr sz="2000" b="1" u="heavy" spc="-1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Heat sterilization</a:t>
            </a:r>
            <a:r>
              <a:rPr sz="2000" b="1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is the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most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widely used method of</a:t>
            </a:r>
            <a:r>
              <a:rPr sz="2000" spc="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controlling</a:t>
            </a:r>
            <a:endParaRPr sz="2000" dirty="0">
              <a:latin typeface="Carlito"/>
              <a:cs typeface="Carlito"/>
            </a:endParaRPr>
          </a:p>
          <a:p>
            <a:pPr marL="12700">
              <a:lnSpc>
                <a:spcPts val="2280"/>
              </a:lnSpc>
            </a:pP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microbial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growth.</a:t>
            </a:r>
            <a:endParaRPr sz="2000" dirty="0">
              <a:latin typeface="Carlito"/>
              <a:cs typeface="Carlito"/>
            </a:endParaRPr>
          </a:p>
          <a:p>
            <a:pPr marL="304800" lvl="1" indent="-183515">
              <a:lnSpc>
                <a:spcPct val="100000"/>
              </a:lnSpc>
              <a:spcBef>
                <a:spcPts val="210"/>
              </a:spcBef>
              <a:buClr>
                <a:srgbClr val="D24717"/>
              </a:buClr>
              <a:buSzPct val="94444"/>
              <a:buFont typeface="Wingdings"/>
              <a:buChar char=""/>
              <a:tabLst>
                <a:tab pos="305435" algn="l"/>
              </a:tabLst>
            </a:pP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High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temperatures </a:t>
            </a:r>
            <a:r>
              <a:rPr sz="1800" b="1" spc="-5" dirty="0">
                <a:solidFill>
                  <a:srgbClr val="C00000"/>
                </a:solidFill>
                <a:latin typeface="Arial"/>
                <a:cs typeface="Arial"/>
              </a:rPr>
              <a:t>denature</a:t>
            </a:r>
            <a:r>
              <a:rPr sz="1800" b="1" spc="5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macromolecules</a:t>
            </a:r>
            <a:endParaRPr sz="1800" b="1" dirty="0">
              <a:latin typeface="Carlito"/>
              <a:cs typeface="Carlito"/>
            </a:endParaRPr>
          </a:p>
          <a:p>
            <a:pPr marL="102870" indent="-90805">
              <a:lnSpc>
                <a:spcPts val="2315"/>
              </a:lnSpc>
              <a:spcBef>
                <a:spcPts val="1335"/>
              </a:spcBef>
              <a:buClr>
                <a:srgbClr val="D34717"/>
              </a:buClr>
              <a:buSzPct val="95000"/>
              <a:buChar char="◦"/>
              <a:tabLst>
                <a:tab pos="103505" algn="l"/>
              </a:tabLst>
            </a:pP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Amount of time </a:t>
            </a:r>
            <a:r>
              <a:rPr sz="20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required to </a:t>
            </a: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reduce viability </a:t>
            </a:r>
            <a:r>
              <a:rPr sz="20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tenfold</a:t>
            </a:r>
            <a:r>
              <a:rPr lang="en-US" sz="20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(10 fold)</a:t>
            </a:r>
            <a:r>
              <a:rPr sz="20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is </a:t>
            </a: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called</a:t>
            </a:r>
            <a:r>
              <a:rPr sz="2000" b="1" spc="7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the</a:t>
            </a:r>
            <a:endParaRPr sz="2000" b="1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12700">
              <a:lnSpc>
                <a:spcPts val="2315"/>
              </a:lnSpc>
            </a:pPr>
            <a:r>
              <a:rPr sz="2000" b="1" u="heavy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decimal reduction</a:t>
            </a:r>
            <a:r>
              <a:rPr sz="2000" b="1" u="heavy" spc="-7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 </a:t>
            </a:r>
            <a:r>
              <a:rPr sz="2000" b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time</a:t>
            </a:r>
            <a:endParaRPr sz="2000" b="1" dirty="0">
              <a:highlight>
                <a:srgbClr val="FFFF00"/>
              </a:highlight>
              <a:latin typeface="Arial"/>
              <a:cs typeface="Arial"/>
            </a:endParaRPr>
          </a:p>
          <a:p>
            <a:pPr marL="103505" indent="-91440">
              <a:lnSpc>
                <a:spcPts val="2270"/>
              </a:lnSpc>
              <a:spcBef>
                <a:spcPts val="1105"/>
              </a:spcBef>
              <a:buClr>
                <a:srgbClr val="D34717"/>
              </a:buClr>
              <a:buSzPct val="95000"/>
              <a:buChar char="◦"/>
              <a:tabLst>
                <a:tab pos="104139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Some bacteria produce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resistant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cells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called</a:t>
            </a:r>
            <a:r>
              <a:rPr sz="2000" spc="-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endospores</a:t>
            </a:r>
            <a:r>
              <a:rPr sz="2000" i="1" dirty="0">
                <a:solidFill>
                  <a:srgbClr val="404040"/>
                </a:solidFill>
                <a:latin typeface="Arial"/>
                <a:cs typeface="Arial"/>
              </a:rPr>
              <a:t>,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Can</a:t>
            </a:r>
            <a:r>
              <a:rPr sz="2000" spc="4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survive</a:t>
            </a:r>
            <a:r>
              <a:rPr lang="en-US" sz="2000" dirty="0"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heat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that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would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rapidly kill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vegetative</a:t>
            </a:r>
            <a:r>
              <a:rPr sz="2000" spc="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cells.</a:t>
            </a:r>
            <a:endParaRPr sz="2000" dirty="0">
              <a:latin typeface="Carlito"/>
              <a:cs typeface="Carlito"/>
            </a:endParaRPr>
          </a:p>
          <a:p>
            <a:pPr marL="102870" indent="-90805">
              <a:lnSpc>
                <a:spcPct val="100000"/>
              </a:lnSpc>
              <a:spcBef>
                <a:spcPts val="1175"/>
              </a:spcBef>
              <a:buClr>
                <a:srgbClr val="D34717"/>
              </a:buClr>
              <a:buSzPct val="95000"/>
              <a:buChar char="◦"/>
              <a:tabLst>
                <a:tab pos="10350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sz="2000" spc="-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0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autoclave</a:t>
            </a:r>
            <a:r>
              <a:rPr sz="20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is a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sealed device that uses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steam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under</a:t>
            </a:r>
            <a:r>
              <a:rPr sz="2000" b="1" spc="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pressure</a:t>
            </a:r>
            <a:endParaRPr lang="en-US" sz="2000" b="1" spc="-10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102870" indent="-90805">
              <a:lnSpc>
                <a:spcPct val="100000"/>
              </a:lnSpc>
              <a:spcBef>
                <a:spcPts val="1175"/>
              </a:spcBef>
              <a:buClr>
                <a:srgbClr val="D34717"/>
              </a:buClr>
              <a:buSzPct val="95000"/>
              <a:buChar char="◦"/>
              <a:tabLst>
                <a:tab pos="103505" algn="l"/>
              </a:tabLst>
            </a:pPr>
            <a:endParaRPr sz="2000" b="1" dirty="0">
              <a:latin typeface="Carlito"/>
              <a:cs typeface="Carlito"/>
            </a:endParaRPr>
          </a:p>
          <a:p>
            <a:pPr marL="304800" lvl="1" indent="-183515">
              <a:lnSpc>
                <a:spcPts val="2050"/>
              </a:lnSpc>
              <a:spcBef>
                <a:spcPts val="190"/>
              </a:spcBef>
              <a:buClr>
                <a:srgbClr val="D24717"/>
              </a:buClr>
              <a:buSzPct val="94444"/>
              <a:buFont typeface="Wingdings"/>
              <a:buChar char=""/>
              <a:tabLst>
                <a:tab pos="305435" algn="l"/>
              </a:tabLst>
            </a:pPr>
            <a:r>
              <a:rPr sz="1800" b="1" u="heavy" spc="-1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Pasteurization</a:t>
            </a:r>
            <a:r>
              <a:rPr sz="1800" b="1" spc="-1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process of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using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precisely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controlled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heat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reduce</a:t>
            </a:r>
            <a:r>
              <a:rPr sz="1800" spc="114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endParaRPr sz="1800" dirty="0">
              <a:latin typeface="Carlito"/>
              <a:cs typeface="Carlito"/>
            </a:endParaRPr>
          </a:p>
          <a:p>
            <a:pPr marL="304800">
              <a:lnSpc>
                <a:spcPts val="2050"/>
              </a:lnSpc>
            </a:pP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microbial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load in heat-sensitive</a:t>
            </a:r>
            <a:r>
              <a:rPr sz="1800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liquids</a:t>
            </a:r>
            <a:endParaRPr sz="1800" dirty="0">
              <a:latin typeface="Carlito"/>
              <a:cs typeface="Carlito"/>
            </a:endParaRPr>
          </a:p>
          <a:p>
            <a:pPr marL="304800">
              <a:lnSpc>
                <a:spcPct val="100000"/>
              </a:lnSpc>
              <a:spcBef>
                <a:spcPts val="400"/>
              </a:spcBef>
            </a:pPr>
            <a:r>
              <a:rPr sz="1800" b="1" u="sng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1800" b="1" u="sng" spc="-670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1800" b="1" u="sng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Does </a:t>
            </a:r>
            <a:r>
              <a:rPr sz="1800" b="1" u="sng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not </a:t>
            </a:r>
            <a:r>
              <a:rPr sz="1800" b="1" u="sng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kill </a:t>
            </a:r>
            <a:r>
              <a:rPr sz="1800" b="1" u="sng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all </a:t>
            </a:r>
            <a:r>
              <a:rPr sz="1800" b="1" u="sng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organisms, </a:t>
            </a:r>
            <a:r>
              <a:rPr sz="1800" b="1" u="sng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so </a:t>
            </a:r>
            <a:r>
              <a:rPr sz="1800" b="1" u="sng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it is </a:t>
            </a:r>
            <a:r>
              <a:rPr sz="1800" b="1" u="sng" spc="-1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different </a:t>
            </a:r>
            <a:r>
              <a:rPr sz="1800" b="1" u="sng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than </a:t>
            </a:r>
            <a:r>
              <a:rPr sz="1800" b="1" u="sng" spc="-1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sterilization</a:t>
            </a:r>
            <a:endParaRPr sz="1800" b="1" u="sng" dirty="0">
              <a:highlight>
                <a:srgbClr val="00FFFF"/>
              </a:highlight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219200"/>
            <a:ext cx="6248400" cy="4687886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215"/>
              </a:spcBef>
            </a:pPr>
            <a:r>
              <a:rPr sz="2400" b="1" u="heavy" spc="-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2. Radiation</a:t>
            </a: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 Sterilization</a:t>
            </a:r>
            <a:endParaRPr lang="en-US" sz="2400" b="1" u="heavy" spc="-10" dirty="0">
              <a:solidFill>
                <a:srgbClr val="C00000"/>
              </a:solidFill>
              <a:uFill>
                <a:solidFill>
                  <a:srgbClr val="C00000"/>
                </a:solidFill>
              </a:uFill>
              <a:latin typeface="Carlito"/>
              <a:cs typeface="Carlito"/>
            </a:endParaRPr>
          </a:p>
          <a:p>
            <a:pPr marL="104139">
              <a:lnSpc>
                <a:spcPct val="100000"/>
              </a:lnSpc>
              <a:spcBef>
                <a:spcPts val="1215"/>
              </a:spcBef>
            </a:pPr>
            <a:endParaRPr sz="2400" dirty="0">
              <a:latin typeface="Carlito"/>
              <a:cs typeface="Carlito"/>
            </a:endParaRPr>
          </a:p>
          <a:p>
            <a:pPr marL="104139" marR="272415" indent="-91440">
              <a:lnSpc>
                <a:spcPts val="2590"/>
              </a:lnSpc>
              <a:spcBef>
                <a:spcPts val="1445"/>
              </a:spcBef>
              <a:buClr>
                <a:srgbClr val="D24717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b="1" spc="-15" dirty="0">
                <a:solidFill>
                  <a:srgbClr val="404040"/>
                </a:solidFill>
                <a:latin typeface="Carlito"/>
                <a:cs typeface="Carlito"/>
              </a:rPr>
              <a:t>Microwaves, </a:t>
            </a:r>
            <a:r>
              <a:rPr sz="2400" b="1" spc="-70" dirty="0">
                <a:solidFill>
                  <a:srgbClr val="404040"/>
                </a:solidFill>
                <a:latin typeface="Carlito"/>
                <a:cs typeface="Carlito"/>
              </a:rPr>
              <a:t>UV, </a:t>
            </a:r>
            <a:r>
              <a:rPr sz="2400" b="1" spc="-20" dirty="0">
                <a:solidFill>
                  <a:srgbClr val="404040"/>
                </a:solidFill>
                <a:latin typeface="Carlito"/>
                <a:cs typeface="Carlito"/>
              </a:rPr>
              <a:t>X-rays, </a:t>
            </a:r>
            <a:r>
              <a:rPr sz="2400" b="1" spc="-15" dirty="0">
                <a:solidFill>
                  <a:srgbClr val="404040"/>
                </a:solidFill>
                <a:latin typeface="Carlito"/>
                <a:cs typeface="Carlito"/>
              </a:rPr>
              <a:t>gamma  </a:t>
            </a:r>
            <a:r>
              <a:rPr sz="2400" b="1" spc="-25" dirty="0">
                <a:solidFill>
                  <a:srgbClr val="404040"/>
                </a:solidFill>
                <a:latin typeface="Carlito"/>
                <a:cs typeface="Carlito"/>
              </a:rPr>
              <a:t>rays,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electrons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can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reduce  microbial</a:t>
            </a:r>
            <a:r>
              <a:rPr sz="2400" b="1" spc="-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growth</a:t>
            </a:r>
            <a:endParaRPr sz="2400" b="1" dirty="0">
              <a:latin typeface="Carlito"/>
              <a:cs typeface="Carlito"/>
            </a:endParaRPr>
          </a:p>
          <a:p>
            <a:pPr marL="104139" marR="5080" indent="-91440">
              <a:lnSpc>
                <a:spcPct val="96900"/>
              </a:lnSpc>
              <a:spcBef>
                <a:spcPts val="1170"/>
              </a:spcBef>
              <a:buClr>
                <a:srgbClr val="D24717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UV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has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sufficient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energy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400" b="1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cause modifications </a:t>
            </a:r>
            <a:r>
              <a:rPr sz="2400" b="1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and </a:t>
            </a:r>
            <a:r>
              <a:rPr sz="2400" b="1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breaks </a:t>
            </a:r>
            <a:r>
              <a:rPr sz="2400" b="1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in </a:t>
            </a:r>
            <a:r>
              <a:rPr sz="2400" b="1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DNA</a:t>
            </a:r>
            <a:endParaRPr lang="en-US" sz="2400" b="1" spc="-10" dirty="0">
              <a:solidFill>
                <a:srgbClr val="404040"/>
              </a:solidFill>
              <a:highlight>
                <a:srgbClr val="00FFFF"/>
              </a:highlight>
              <a:latin typeface="Carlito"/>
              <a:cs typeface="Carlito"/>
            </a:endParaRPr>
          </a:p>
          <a:p>
            <a:pPr marL="104139" marR="5080" indent="-91440">
              <a:lnSpc>
                <a:spcPct val="96900"/>
              </a:lnSpc>
              <a:spcBef>
                <a:spcPts val="1170"/>
              </a:spcBef>
              <a:buClr>
                <a:srgbClr val="D24717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D24717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UV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useful </a:t>
            </a:r>
            <a:r>
              <a:rPr sz="2400" b="1" spc="-2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for</a:t>
            </a:r>
            <a:r>
              <a:rPr sz="2400" b="1" spc="-3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decontamination</a:t>
            </a:r>
            <a:endParaRPr sz="2400" b="1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396240">
              <a:lnSpc>
                <a:spcPts val="2595"/>
              </a:lnSpc>
            </a:pPr>
            <a:r>
              <a:rPr sz="24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of</a:t>
            </a:r>
            <a:r>
              <a:rPr sz="24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surfaces</a:t>
            </a:r>
            <a:r>
              <a:rPr lang="en-US" sz="24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.</a:t>
            </a:r>
          </a:p>
          <a:p>
            <a:pPr marL="396240">
              <a:lnSpc>
                <a:spcPts val="2595"/>
              </a:lnSpc>
            </a:pPr>
            <a:endParaRPr sz="2400" dirty="0">
              <a:latin typeface="Carlito"/>
              <a:cs typeface="Carlito"/>
            </a:endParaRPr>
          </a:p>
          <a:p>
            <a:pPr marL="396240" marR="67945" indent="-182880">
              <a:lnSpc>
                <a:spcPts val="2590"/>
              </a:lnSpc>
              <a:spcBef>
                <a:spcPts val="640"/>
              </a:spcBef>
            </a:pPr>
            <a:r>
              <a:rPr sz="2400" spc="-5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Cannot 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penetrate 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solid, opaque,  or light-absorbing</a:t>
            </a:r>
            <a:r>
              <a:rPr sz="2400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surfaces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81800" y="2023841"/>
            <a:ext cx="2203662" cy="2395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124DE94A-0DF5-AE17-D80C-4574223957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7010400" cy="104644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14325" marR="5080" indent="699770">
              <a:lnSpc>
                <a:spcPts val="3670"/>
              </a:lnSpc>
              <a:spcBef>
                <a:spcPts val="76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agents 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u="sng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antimicrobial control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1828800"/>
            <a:ext cx="8458200" cy="42370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 indent="-303530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316230" algn="l"/>
              </a:tabLst>
            </a:pPr>
            <a:r>
              <a:rPr sz="2400" b="1" u="heavy" spc="-1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rlito"/>
                <a:cs typeface="Carlito"/>
              </a:rPr>
              <a:t>Filter Sterilization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C00000"/>
              </a:buClr>
              <a:buFont typeface="Carlito"/>
              <a:buAutoNum type="arabicPeriod" startAt="3"/>
            </a:pPr>
            <a:endParaRPr sz="23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Filtration</a:t>
            </a:r>
            <a:r>
              <a:rPr lang="en-US" sz="2400" spc="-10" dirty="0">
                <a:solidFill>
                  <a:srgbClr val="404040"/>
                </a:solidFill>
                <a:latin typeface="Carlito"/>
                <a:cs typeface="Carlito"/>
              </a:rPr>
              <a:t> is to</a:t>
            </a: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avoids </a:t>
            </a:r>
            <a:r>
              <a:rPr sz="2400" b="1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the </a:t>
            </a:r>
            <a:r>
              <a:rPr sz="2400" b="1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use of </a:t>
            </a:r>
            <a:r>
              <a:rPr sz="2400" b="1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heat </a:t>
            </a:r>
            <a:r>
              <a:rPr sz="2400" b="1" spc="-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on </a:t>
            </a:r>
            <a:r>
              <a:rPr sz="2400" b="1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sensitive </a:t>
            </a:r>
            <a:r>
              <a:rPr sz="2400" b="1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liquids and</a:t>
            </a:r>
            <a:r>
              <a:rPr sz="2400" b="1" spc="-25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highlight>
                  <a:srgbClr val="00FFFF"/>
                </a:highlight>
                <a:latin typeface="Carlito"/>
                <a:cs typeface="Carlito"/>
              </a:rPr>
              <a:t>gases</a:t>
            </a:r>
            <a:endParaRPr sz="2400" b="1" dirty="0">
              <a:highlight>
                <a:srgbClr val="00FFFF"/>
              </a:highlight>
              <a:latin typeface="Carlito"/>
              <a:cs typeface="Carlito"/>
            </a:endParaRPr>
          </a:p>
          <a:p>
            <a:pPr marL="121920">
              <a:lnSpc>
                <a:spcPct val="100000"/>
              </a:lnSpc>
              <a:spcBef>
                <a:spcPts val="1695"/>
              </a:spcBef>
            </a:pPr>
            <a:r>
              <a:rPr sz="200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844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Pores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filter are too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small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for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organisms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pass through</a:t>
            </a:r>
            <a:endParaRPr sz="2000" dirty="0">
              <a:latin typeface="Carlito"/>
              <a:cs typeface="Carlito"/>
            </a:endParaRPr>
          </a:p>
          <a:p>
            <a:pPr marL="121920">
              <a:lnSpc>
                <a:spcPct val="100000"/>
              </a:lnSpc>
              <a:spcBef>
                <a:spcPts val="1805"/>
              </a:spcBef>
            </a:pPr>
            <a:r>
              <a:rPr sz="200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944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Pores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allow liquid or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gas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pass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through</a:t>
            </a:r>
            <a:endParaRPr lang="en-US" sz="2000" spc="-5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121920">
              <a:lnSpc>
                <a:spcPct val="100000"/>
              </a:lnSpc>
              <a:spcBef>
                <a:spcPts val="1805"/>
              </a:spcBef>
            </a:pPr>
            <a:endParaRPr sz="2000" dirty="0">
              <a:latin typeface="Carlito"/>
              <a:cs typeface="Carlito"/>
            </a:endParaRPr>
          </a:p>
          <a:p>
            <a:pPr marL="121920">
              <a:lnSpc>
                <a:spcPct val="100000"/>
              </a:lnSpc>
              <a:spcBef>
                <a:spcPts val="1800"/>
              </a:spcBef>
            </a:pPr>
            <a:r>
              <a:rPr sz="2000" b="1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b="1" spc="-994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Includes 2 types</a:t>
            </a:r>
            <a:endParaRPr sz="2000" b="1" dirty="0">
              <a:latin typeface="Carlito"/>
              <a:cs typeface="Carlito"/>
            </a:endParaRPr>
          </a:p>
          <a:p>
            <a:pPr marL="487680" lvl="1" indent="-183515">
              <a:lnSpc>
                <a:spcPct val="100000"/>
              </a:lnSpc>
              <a:spcBef>
                <a:spcPts val="1735"/>
              </a:spcBef>
              <a:buClr>
                <a:srgbClr val="D24717"/>
              </a:buClr>
              <a:buFont typeface="Wingdings"/>
              <a:buChar char=""/>
              <a:tabLst>
                <a:tab pos="488315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Depth</a:t>
            </a:r>
            <a:r>
              <a:rPr sz="1800" spc="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filters.</a:t>
            </a:r>
            <a:endParaRPr sz="1800" dirty="0">
              <a:latin typeface="Carlito"/>
              <a:cs typeface="Carlito"/>
            </a:endParaRPr>
          </a:p>
          <a:p>
            <a:pPr marL="487680" lvl="1" indent="-183515">
              <a:lnSpc>
                <a:spcPct val="100000"/>
              </a:lnSpc>
              <a:spcBef>
                <a:spcPts val="1680"/>
              </a:spcBef>
              <a:buClr>
                <a:srgbClr val="D24717"/>
              </a:buClr>
              <a:buFont typeface="Wingdings"/>
              <a:buChar char=""/>
              <a:tabLst>
                <a:tab pos="488315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Membrane</a:t>
            </a:r>
            <a:r>
              <a:rPr sz="1800" spc="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filters.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0DE5EBBC-E330-A5D2-7E31-AC952A94D89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7010400" cy="104644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14325" marR="5080" indent="699770">
              <a:lnSpc>
                <a:spcPts val="3670"/>
              </a:lnSpc>
              <a:spcBef>
                <a:spcPts val="760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agents 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u="sng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Physical</a:t>
            </a:r>
            <a:r>
              <a:rPr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antimicrobial control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28600"/>
            <a:ext cx="7310221" cy="104644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60655" marR="5080" indent="815340" algn="ctr">
              <a:lnSpc>
                <a:spcPts val="3670"/>
              </a:lnSpc>
              <a:spcBef>
                <a:spcPts val="760"/>
              </a:spcBef>
            </a:pP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Antimicrobial agents  </a:t>
            </a:r>
            <a:b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200" b="1" u="heavy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antimicrobial control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340" y="1752600"/>
            <a:ext cx="8963660" cy="451726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04139" marR="194310">
              <a:lnSpc>
                <a:spcPts val="2590"/>
              </a:lnSpc>
              <a:spcBef>
                <a:spcPts val="425"/>
              </a:spcBef>
            </a:pPr>
            <a:r>
              <a:rPr sz="2400" b="1" i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Minimum </a:t>
            </a:r>
            <a:r>
              <a:rPr sz="2400" b="1" i="1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inhibitory concentration </a:t>
            </a:r>
            <a:r>
              <a:rPr sz="2400" b="1" i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(MIC) </a:t>
            </a:r>
            <a:r>
              <a:rPr sz="2400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smallest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amount of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an 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agent 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needed </a:t>
            </a:r>
            <a:r>
              <a:rPr sz="2400" b="1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inhibit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growth of </a:t>
            </a:r>
            <a:r>
              <a:rPr sz="2400" b="1" dirty="0">
                <a:solidFill>
                  <a:srgbClr val="404040"/>
                </a:solidFill>
                <a:latin typeface="Carlito"/>
                <a:cs typeface="Carlito"/>
              </a:rPr>
              <a:t>a</a:t>
            </a:r>
            <a:r>
              <a:rPr sz="2400" b="1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400" b="1" spc="-10" dirty="0">
                <a:solidFill>
                  <a:srgbClr val="404040"/>
                </a:solidFill>
                <a:latin typeface="Carlito"/>
                <a:cs typeface="Carlito"/>
              </a:rPr>
              <a:t>microorganism</a:t>
            </a:r>
            <a:endParaRPr sz="2400" b="1" dirty="0">
              <a:latin typeface="Carlito"/>
              <a:cs typeface="Carlito"/>
            </a:endParaRPr>
          </a:p>
          <a:p>
            <a:pPr marL="213360">
              <a:lnSpc>
                <a:spcPct val="100000"/>
              </a:lnSpc>
              <a:spcBef>
                <a:spcPts val="150"/>
              </a:spcBef>
            </a:pPr>
            <a:r>
              <a:rPr sz="200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919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b="1" spc="-2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Varies </a:t>
            </a: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with </a:t>
            </a:r>
            <a:r>
              <a:rPr sz="20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the </a:t>
            </a:r>
            <a:r>
              <a:rPr sz="20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organism </a:t>
            </a: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used, </a:t>
            </a:r>
            <a:r>
              <a:rPr sz="20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inoculum </a:t>
            </a:r>
            <a:r>
              <a:rPr sz="20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size, </a:t>
            </a:r>
            <a:r>
              <a:rPr sz="20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temp, </a:t>
            </a:r>
            <a:r>
              <a:rPr sz="20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pH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etc.</a:t>
            </a:r>
            <a:endParaRPr sz="2000" dirty="0">
              <a:latin typeface="Carlito"/>
              <a:cs typeface="Carlito"/>
            </a:endParaRPr>
          </a:p>
          <a:p>
            <a:pPr marL="104139" marR="1114425" indent="-91440">
              <a:lnSpc>
                <a:spcPts val="2590"/>
              </a:lnSpc>
              <a:spcBef>
                <a:spcPts val="1620"/>
              </a:spcBef>
              <a:buClr>
                <a:srgbClr val="D24717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b="1" i="1" u="heavy" spc="-1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Antimicrobial agents </a:t>
            </a:r>
            <a:r>
              <a:rPr sz="2400" b="1" i="1" u="heavy" spc="-2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for </a:t>
            </a:r>
            <a:r>
              <a:rPr sz="2400" b="1" i="1" u="heavy" spc="-1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external </a:t>
            </a:r>
            <a:r>
              <a:rPr sz="2400" b="1" i="1" u="heavy" spc="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use</a:t>
            </a:r>
            <a:r>
              <a:rPr sz="2400" b="1" i="1" spc="5" dirty="0">
                <a:solidFill>
                  <a:srgbClr val="C00000"/>
                </a:solidFill>
                <a:latin typeface="Carlito"/>
                <a:cs typeface="Carlito"/>
              </a:rPr>
              <a:t>: </a:t>
            </a:r>
            <a:r>
              <a:rPr sz="2400" b="1" i="1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can </a:t>
            </a:r>
            <a:r>
              <a:rPr sz="2400" b="1" i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be divided </a:t>
            </a:r>
            <a:r>
              <a:rPr sz="2400" b="1" i="1" spc="-1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into </a:t>
            </a:r>
            <a:r>
              <a:rPr sz="2400" b="1" i="1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two  categories</a:t>
            </a:r>
            <a:endParaRPr sz="2400" b="1" i="1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396240">
              <a:lnSpc>
                <a:spcPts val="2280"/>
              </a:lnSpc>
              <a:spcBef>
                <a:spcPts val="150"/>
              </a:spcBef>
            </a:pPr>
            <a:r>
              <a:rPr sz="200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965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Products used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control microorganisms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commercial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and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industrial</a:t>
            </a:r>
            <a:endParaRPr sz="2000" dirty="0">
              <a:latin typeface="Carlito"/>
              <a:cs typeface="Carlito"/>
            </a:endParaRPr>
          </a:p>
          <a:p>
            <a:pPr marL="579120">
              <a:lnSpc>
                <a:spcPts val="2280"/>
              </a:lnSpc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applications</a:t>
            </a:r>
            <a:endParaRPr sz="2000" dirty="0">
              <a:latin typeface="Carlito"/>
              <a:cs typeface="Carlito"/>
            </a:endParaRPr>
          </a:p>
          <a:p>
            <a:pPr marL="762635" marR="5080" indent="-183515">
              <a:lnSpc>
                <a:spcPts val="2160"/>
              </a:lnSpc>
              <a:spcBef>
                <a:spcPts val="635"/>
              </a:spcBef>
            </a:pPr>
            <a:r>
              <a:rPr sz="200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905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Examples: chemicals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foods,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air-conditioning cooling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towers,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textile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paper 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products, fuel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tanks</a:t>
            </a: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 dirty="0">
              <a:latin typeface="Carlito"/>
              <a:cs typeface="Carlito"/>
            </a:endParaRPr>
          </a:p>
          <a:p>
            <a:pPr marL="762635" marR="742315" indent="-183515">
              <a:lnSpc>
                <a:spcPts val="2160"/>
              </a:lnSpc>
            </a:pPr>
            <a:r>
              <a:rPr sz="200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925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Products designed </a:t>
            </a:r>
            <a:r>
              <a:rPr sz="20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to prevent </a:t>
            </a:r>
            <a:r>
              <a:rPr sz="2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growth </a:t>
            </a:r>
            <a:r>
              <a:rPr sz="2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of human </a:t>
            </a:r>
            <a:r>
              <a:rPr sz="20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pathogens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inanimate 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environments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on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external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body</a:t>
            </a:r>
            <a:r>
              <a:rPr sz="2000" spc="1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surfaces</a:t>
            </a:r>
            <a:endParaRPr sz="2000" dirty="0">
              <a:latin typeface="Carlito"/>
              <a:cs typeface="Carlito"/>
            </a:endParaRPr>
          </a:p>
          <a:p>
            <a:pPr marL="762635">
              <a:lnSpc>
                <a:spcPct val="100000"/>
              </a:lnSpc>
              <a:spcBef>
                <a:spcPts val="330"/>
              </a:spcBef>
            </a:pPr>
            <a:r>
              <a:rPr sz="200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835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Sterilants, disinfectants,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sanitizers,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antiseptics.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0258" y="1985594"/>
            <a:ext cx="8181341" cy="393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00"/>
              </a:spcBef>
            </a:pPr>
            <a:r>
              <a:rPr sz="24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Antimicrobial</a:t>
            </a:r>
            <a:r>
              <a:rPr sz="2400" b="1" u="heavy" spc="-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 </a:t>
            </a:r>
            <a:r>
              <a:rPr sz="24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Drugs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 dirty="0">
              <a:latin typeface="Carlito"/>
              <a:cs typeface="Carlito"/>
            </a:endParaRPr>
          </a:p>
          <a:p>
            <a:pPr marL="255270" indent="-243204">
              <a:lnSpc>
                <a:spcPct val="100000"/>
              </a:lnSpc>
              <a:buClr>
                <a:srgbClr val="D24717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Naturally </a:t>
            </a: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Occurring </a:t>
            </a:r>
            <a:r>
              <a:rPr sz="2400" b="1" spc="-10" dirty="0">
                <a:solidFill>
                  <a:srgbClr val="C00000"/>
                </a:solidFill>
                <a:latin typeface="Carlito"/>
                <a:cs typeface="Carlito"/>
              </a:rPr>
              <a:t>Antimicrobial </a:t>
            </a: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Drugs:</a:t>
            </a:r>
            <a:r>
              <a:rPr sz="2400" b="1" spc="-2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rlito"/>
                <a:cs typeface="Carlito"/>
              </a:rPr>
              <a:t>Antibiotics</a:t>
            </a:r>
            <a:r>
              <a:rPr sz="24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Font typeface="Wingdings"/>
              <a:buChar char=""/>
            </a:pPr>
            <a:endParaRPr sz="2300" dirty="0">
              <a:latin typeface="Carlito"/>
              <a:cs typeface="Carlito"/>
            </a:endParaRPr>
          </a:p>
          <a:p>
            <a:pPr marL="255270" indent="-243204">
              <a:lnSpc>
                <a:spcPct val="100000"/>
              </a:lnSpc>
              <a:buClr>
                <a:srgbClr val="D24717"/>
              </a:buClr>
              <a:buSzPct val="95833"/>
              <a:buFont typeface="Wingdings"/>
              <a:buChar char=""/>
              <a:tabLst>
                <a:tab pos="255904" algn="l"/>
              </a:tabLst>
            </a:pPr>
            <a:r>
              <a:rPr sz="2400" spc="-10" dirty="0">
                <a:solidFill>
                  <a:srgbClr val="404040"/>
                </a:solidFill>
                <a:latin typeface="Carlito"/>
                <a:cs typeface="Carlito"/>
              </a:rPr>
              <a:t>Example:</a:t>
            </a:r>
            <a:endParaRPr sz="2400" dirty="0">
              <a:latin typeface="Carlito"/>
              <a:cs typeface="Carlito"/>
            </a:endParaRPr>
          </a:p>
          <a:p>
            <a:pPr marL="396875" marR="45720" indent="-182880">
              <a:lnSpc>
                <a:spcPct val="150000"/>
              </a:lnSpc>
              <a:spcBef>
                <a:spcPts val="509"/>
              </a:spcBef>
            </a:pPr>
            <a:r>
              <a:rPr sz="2000" spc="20" dirty="0">
                <a:solidFill>
                  <a:srgbClr val="D24717"/>
                </a:solidFill>
                <a:highlight>
                  <a:srgbClr val="FFFF00"/>
                </a:highlight>
                <a:latin typeface="Courier New"/>
                <a:cs typeface="Courier New"/>
              </a:rPr>
              <a:t>o</a:t>
            </a:r>
            <a:r>
              <a:rPr sz="2000" spc="2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β-Lactam </a:t>
            </a:r>
            <a:r>
              <a:rPr sz="2000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Antibiotics </a:t>
            </a:r>
            <a:r>
              <a:rPr sz="2000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(from eukaryotes; </a:t>
            </a:r>
            <a:r>
              <a:rPr sz="200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fungi): </a:t>
            </a:r>
            <a:endParaRPr lang="en-US" sz="2000" dirty="0">
              <a:solidFill>
                <a:srgbClr val="40404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396875" marR="45720" indent="-182880">
              <a:lnSpc>
                <a:spcPct val="150000"/>
              </a:lnSpc>
              <a:spcBef>
                <a:spcPts val="509"/>
              </a:spcBef>
            </a:pPr>
            <a:r>
              <a:rPr lang="en-US"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Examples: </a:t>
            </a:r>
            <a:r>
              <a:rPr sz="2000" u="heavy" spc="-5" dirty="0" err="1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Penicillins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 </a:t>
            </a:r>
            <a:r>
              <a:rPr sz="2000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Cephalosporins</a:t>
            </a:r>
            <a:endParaRPr lang="en-US" sz="2000" u="heavy" spc="-5" dirty="0">
              <a:solidFill>
                <a:srgbClr val="404040"/>
              </a:solidFill>
              <a:uFill>
                <a:solidFill>
                  <a:srgbClr val="404040"/>
                </a:solidFill>
              </a:uFill>
              <a:latin typeface="Carlito"/>
              <a:cs typeface="Carlito"/>
            </a:endParaRPr>
          </a:p>
          <a:p>
            <a:pPr marL="396875" marR="45720" indent="-182880">
              <a:lnSpc>
                <a:spcPct val="150000"/>
              </a:lnSpc>
              <a:spcBef>
                <a:spcPts val="509"/>
              </a:spcBef>
            </a:pP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Carlito"/>
              <a:cs typeface="Carlito"/>
            </a:endParaRPr>
          </a:p>
          <a:p>
            <a:pPr marL="213995">
              <a:lnSpc>
                <a:spcPct val="100000"/>
              </a:lnSpc>
            </a:pPr>
            <a:r>
              <a:rPr sz="2000" dirty="0">
                <a:solidFill>
                  <a:srgbClr val="D24717"/>
                </a:solidFill>
                <a:latin typeface="Courier New"/>
                <a:cs typeface="Courier New"/>
              </a:rPr>
              <a:t>o</a:t>
            </a:r>
            <a:r>
              <a:rPr sz="2000" spc="-910" dirty="0">
                <a:solidFill>
                  <a:srgbClr val="D24717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Antibiotics </a:t>
            </a:r>
            <a:r>
              <a:rPr sz="2000" b="1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from Prokaryotes; </a:t>
            </a:r>
            <a:r>
              <a:rPr sz="2000" b="1" u="heavy" spc="-5" dirty="0">
                <a:solidFill>
                  <a:srgbClr val="40404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Colistin</a:t>
            </a:r>
            <a:endParaRPr sz="2000" b="1" dirty="0">
              <a:highlight>
                <a:srgbClr val="FFFF00"/>
              </a:highlight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01368" y="0"/>
            <a:ext cx="5541263" cy="1040764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60655" marR="5080" indent="815340">
              <a:lnSpc>
                <a:spcPts val="3670"/>
              </a:lnSpc>
              <a:spcBef>
                <a:spcPts val="760"/>
              </a:spcBef>
            </a:pPr>
            <a:r>
              <a:rPr spc="-235" dirty="0">
                <a:solidFill>
                  <a:srgbClr val="C00000"/>
                </a:solidFill>
              </a:rPr>
              <a:t>Antimicrobial </a:t>
            </a:r>
            <a:r>
              <a:rPr spc="-204" dirty="0">
                <a:solidFill>
                  <a:srgbClr val="C00000"/>
                </a:solidFill>
              </a:rPr>
              <a:t>agents  </a:t>
            </a:r>
            <a:r>
              <a:rPr u="heavy" spc="-28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</a:rPr>
              <a:t>Chemical</a:t>
            </a:r>
            <a:r>
              <a:rPr spc="-280" dirty="0">
                <a:solidFill>
                  <a:srgbClr val="C00000"/>
                </a:solidFill>
              </a:rPr>
              <a:t> </a:t>
            </a:r>
            <a:r>
              <a:rPr spc="-245" dirty="0">
                <a:solidFill>
                  <a:srgbClr val="C00000"/>
                </a:solidFill>
              </a:rPr>
              <a:t>antimicrobial</a:t>
            </a:r>
            <a:r>
              <a:rPr spc="-520" dirty="0">
                <a:solidFill>
                  <a:srgbClr val="C00000"/>
                </a:solidFill>
              </a:rPr>
              <a:t> </a:t>
            </a:r>
            <a:r>
              <a:rPr spc="-229" dirty="0">
                <a:solidFill>
                  <a:srgbClr val="C00000"/>
                </a:solidFill>
              </a:rPr>
              <a:t>control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7251" y="533400"/>
            <a:ext cx="474649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800" spc="-210" dirty="0">
                <a:solidFill>
                  <a:srgbClr val="C00000"/>
                </a:solidFill>
              </a:rPr>
              <a:t>Immunology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685237"/>
            <a:ext cx="6333490" cy="1384935"/>
          </a:xfrm>
          <a:prstGeom prst="rect">
            <a:avLst/>
          </a:prstGeom>
        </p:spPr>
        <p:txBody>
          <a:bodyPr vert="horz" wrap="square" lIns="0" tIns="160020" rIns="0" bIns="0" rtlCol="0">
            <a:spAutoFit/>
          </a:bodyPr>
          <a:lstStyle/>
          <a:p>
            <a:pPr marL="104139" indent="-92075">
              <a:lnSpc>
                <a:spcPct val="100000"/>
              </a:lnSpc>
              <a:spcBef>
                <a:spcPts val="1260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77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Cells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Organs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the Immune</a:t>
            </a:r>
            <a:r>
              <a:rPr sz="2000" spc="-2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404040"/>
                </a:solidFill>
                <a:latin typeface="Carlito"/>
                <a:cs typeface="Carlito"/>
              </a:rPr>
              <a:t>System</a:t>
            </a:r>
            <a:endParaRPr sz="2000" dirty="0">
              <a:latin typeface="Carlito"/>
              <a:cs typeface="Carlito"/>
            </a:endParaRPr>
          </a:p>
          <a:p>
            <a:pPr marL="104139" indent="-92075">
              <a:lnSpc>
                <a:spcPct val="100000"/>
              </a:lnSpc>
              <a:spcBef>
                <a:spcPts val="1160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775" algn="l"/>
              </a:tabLst>
            </a:pP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Types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immunity: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Innate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Immunity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Adaptive</a:t>
            </a:r>
            <a:r>
              <a:rPr sz="2000" spc="3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Immunity</a:t>
            </a:r>
            <a:endParaRPr sz="2000" dirty="0">
              <a:latin typeface="Carlito"/>
              <a:cs typeface="Carlito"/>
            </a:endParaRPr>
          </a:p>
          <a:p>
            <a:pPr marL="104139" indent="-92075">
              <a:lnSpc>
                <a:spcPct val="100000"/>
              </a:lnSpc>
              <a:spcBef>
                <a:spcPts val="1180"/>
              </a:spcBef>
              <a:buClr>
                <a:srgbClr val="D24717"/>
              </a:buClr>
              <a:buSzPct val="95000"/>
              <a:buFont typeface="Arial"/>
              <a:buChar char="•"/>
              <a:tabLst>
                <a:tab pos="104775" algn="l"/>
              </a:tabLst>
            </a:pP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Inflammation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712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Carlito</vt:lpstr>
      <vt:lpstr>Courier New</vt:lpstr>
      <vt:lpstr>Times New Roman</vt:lpstr>
      <vt:lpstr>Trebuchet MS</vt:lpstr>
      <vt:lpstr>Wingdings</vt:lpstr>
      <vt:lpstr>Office Theme</vt:lpstr>
      <vt:lpstr>PowerPoint Presentation</vt:lpstr>
      <vt:lpstr>Content</vt:lpstr>
      <vt:lpstr>Definitions</vt:lpstr>
      <vt:lpstr>Antimicrobial agents   Physical antimicrobial control</vt:lpstr>
      <vt:lpstr>Antimicrobial agents   Physical antimicrobial control</vt:lpstr>
      <vt:lpstr>Antimicrobial agents   Physical antimicrobial control</vt:lpstr>
      <vt:lpstr>Antimicrobial agents   Chemical antimicrobial control</vt:lpstr>
      <vt:lpstr>Antimicrobial agents  Chemical antimicrobial control</vt:lpstr>
      <vt:lpstr>Immunology</vt:lpstr>
      <vt:lpstr>Cells and Organs of the Immune System</vt:lpstr>
      <vt:lpstr>Cells and Organs of the Immune System</vt:lpstr>
      <vt:lpstr>Types of immunity</vt:lpstr>
      <vt:lpstr>Inflammation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 Alsaleh</dc:creator>
  <cp:lastModifiedBy>Haya Aldossary</cp:lastModifiedBy>
  <cp:revision>5</cp:revision>
  <dcterms:created xsi:type="dcterms:W3CDTF">2023-11-06T15:15:27Z</dcterms:created>
  <dcterms:modified xsi:type="dcterms:W3CDTF">2023-11-07T06:33:55Z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2023-11-06T00:00:00Z</vt:filetime>
  </property>
</Properties>
</file>