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40404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400799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9144000" y="0"/>
                </a:moveTo>
                <a:lnTo>
                  <a:pt x="0" y="0"/>
                </a:lnTo>
                <a:lnTo>
                  <a:pt x="0" y="457199"/>
                </a:lnTo>
                <a:lnTo>
                  <a:pt x="9144000" y="457199"/>
                </a:lnTo>
                <a:lnTo>
                  <a:pt x="9144000" y="0"/>
                </a:lnTo>
                <a:close/>
              </a:path>
            </a:pathLst>
          </a:custGeom>
          <a:solidFill>
            <a:srgbClr val="9B2C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333744"/>
            <a:ext cx="9144000" cy="67310"/>
          </a:xfrm>
          <a:custGeom>
            <a:avLst/>
            <a:gdLst/>
            <a:ahLst/>
            <a:cxnLst/>
            <a:rect l="l" t="t" r="r" b="b"/>
            <a:pathLst>
              <a:path w="9144000" h="67310">
                <a:moveTo>
                  <a:pt x="9144000" y="0"/>
                </a:moveTo>
                <a:lnTo>
                  <a:pt x="0" y="0"/>
                </a:lnTo>
                <a:lnTo>
                  <a:pt x="0" y="67055"/>
                </a:lnTo>
                <a:lnTo>
                  <a:pt x="9144000" y="67055"/>
                </a:lnTo>
                <a:lnTo>
                  <a:pt x="9144000" y="0"/>
                </a:lnTo>
                <a:close/>
              </a:path>
            </a:pathLst>
          </a:custGeom>
          <a:solidFill>
            <a:srgbClr val="D247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20949" y="639826"/>
            <a:ext cx="3102101" cy="10407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40404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0739" y="1650619"/>
            <a:ext cx="7512050" cy="41141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1888" y="1217168"/>
            <a:ext cx="7500620" cy="132080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  <a:tabLst>
                <a:tab pos="2880995" algn="l"/>
                <a:tab pos="7474584" algn="l"/>
              </a:tabLst>
            </a:pPr>
            <a:r>
              <a:rPr sz="3000" u="sng" spc="-220" dirty="0">
                <a:uFill>
                  <a:solidFill>
                    <a:srgbClr val="7E7E7E"/>
                  </a:solidFill>
                </a:uFill>
                <a:latin typeface="Trebuchet MS"/>
                <a:cs typeface="Trebuchet MS"/>
              </a:rPr>
              <a:t> 	</a:t>
            </a:r>
            <a:r>
              <a:rPr sz="3000" u="sng" spc="-160" dirty="0">
                <a:uFill>
                  <a:solidFill>
                    <a:srgbClr val="7E7E7E"/>
                  </a:solidFill>
                </a:uFill>
                <a:latin typeface="Trebuchet MS"/>
                <a:cs typeface="Trebuchet MS"/>
              </a:rPr>
              <a:t>Lecture-16	</a:t>
            </a:r>
            <a:endParaRPr sz="3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500" dirty="0">
              <a:latin typeface="Trebuchet MS"/>
              <a:cs typeface="Trebuchet MS"/>
            </a:endParaRPr>
          </a:p>
          <a:p>
            <a:pPr marR="55880" algn="ctr">
              <a:lnSpc>
                <a:spcPct val="100000"/>
              </a:lnSpc>
            </a:pPr>
            <a:r>
              <a:rPr sz="3000" spc="-110" dirty="0">
                <a:latin typeface="Trebuchet MS"/>
                <a:cs typeface="Trebuchet MS"/>
              </a:rPr>
              <a:t>Viruses</a:t>
            </a:r>
            <a:endParaRPr sz="30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4588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1240" y="34360"/>
            <a:ext cx="5161915" cy="104076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146810" marR="5080" indent="-1134745">
              <a:lnSpc>
                <a:spcPts val="3670"/>
              </a:lnSpc>
              <a:spcBef>
                <a:spcPts val="760"/>
              </a:spcBef>
            </a:pPr>
            <a:r>
              <a:rPr spc="-135" dirty="0">
                <a:solidFill>
                  <a:srgbClr val="C00000"/>
                </a:solidFill>
                <a:latin typeface="Trebuchet MS"/>
                <a:cs typeface="Trebuchet MS"/>
              </a:rPr>
              <a:t>Mechanism </a:t>
            </a:r>
            <a:r>
              <a:rPr spc="-185" dirty="0">
                <a:solidFill>
                  <a:srgbClr val="C00000"/>
                </a:solidFill>
                <a:latin typeface="Trebuchet MS"/>
                <a:cs typeface="Trebuchet MS"/>
              </a:rPr>
              <a:t>of </a:t>
            </a:r>
            <a:r>
              <a:rPr spc="-190" dirty="0">
                <a:solidFill>
                  <a:srgbClr val="C00000"/>
                </a:solidFill>
                <a:latin typeface="Trebuchet MS"/>
                <a:cs typeface="Trebuchet MS"/>
              </a:rPr>
              <a:t>virus</a:t>
            </a:r>
            <a:r>
              <a:rPr spc="-80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pc="-245" dirty="0">
                <a:solidFill>
                  <a:srgbClr val="C00000"/>
                </a:solidFill>
                <a:latin typeface="Trebuchet MS"/>
                <a:cs typeface="Trebuchet MS"/>
              </a:rPr>
              <a:t>infection  </a:t>
            </a:r>
            <a:r>
              <a:rPr spc="-250" dirty="0">
                <a:solidFill>
                  <a:srgbClr val="C00000"/>
                </a:solidFill>
                <a:latin typeface="Trebuchet MS"/>
                <a:cs typeface="Trebuchet MS"/>
              </a:rPr>
              <a:t>( </a:t>
            </a:r>
            <a:r>
              <a:rPr spc="-215" dirty="0">
                <a:solidFill>
                  <a:srgbClr val="C00000"/>
                </a:solidFill>
                <a:latin typeface="Trebuchet MS"/>
                <a:cs typeface="Trebuchet MS"/>
              </a:rPr>
              <a:t>Reproduction</a:t>
            </a:r>
            <a:r>
              <a:rPr spc="-52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pc="-250" dirty="0">
                <a:solidFill>
                  <a:srgbClr val="C00000"/>
                </a:solidFill>
                <a:latin typeface="Trebuchet MS"/>
                <a:cs typeface="Trebuchet MS"/>
              </a:rPr>
              <a:t>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8779" y="1955753"/>
            <a:ext cx="8471535" cy="36239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5285" marR="5080" indent="-363220" algn="just">
              <a:lnSpc>
                <a:spcPct val="150100"/>
              </a:lnSpc>
              <a:spcBef>
                <a:spcPts val="105"/>
              </a:spcBef>
              <a:buClr>
                <a:srgbClr val="404040"/>
              </a:buClr>
              <a:buAutoNum type="arabicPeriod" startAt="3"/>
              <a:tabLst>
                <a:tab pos="375920" algn="l"/>
              </a:tabLst>
            </a:pPr>
            <a:r>
              <a:rPr sz="1800" b="1" spc="-5" dirty="0">
                <a:solidFill>
                  <a:srgbClr val="00AF50"/>
                </a:solidFill>
                <a:latin typeface="Carlito"/>
                <a:cs typeface="Carlito"/>
              </a:rPr>
              <a:t>Blocking </a:t>
            </a:r>
            <a:r>
              <a:rPr sz="1800" b="1" dirty="0">
                <a:solidFill>
                  <a:srgbClr val="00AF50"/>
                </a:solidFill>
                <a:latin typeface="Carlito"/>
                <a:cs typeface="Carlito"/>
              </a:rPr>
              <a:t>of </a:t>
            </a:r>
            <a:r>
              <a:rPr sz="1800" b="1" spc="-5" dirty="0">
                <a:solidFill>
                  <a:srgbClr val="00AF50"/>
                </a:solidFill>
                <a:latin typeface="Carlito"/>
                <a:cs typeface="Carlito"/>
              </a:rPr>
              <a:t>cell </a:t>
            </a:r>
            <a:r>
              <a:rPr sz="1800" b="1" spc="-10" dirty="0">
                <a:solidFill>
                  <a:srgbClr val="00AF50"/>
                </a:solidFill>
                <a:latin typeface="Carlito"/>
                <a:cs typeface="Carlito"/>
              </a:rPr>
              <a:t>information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:The introduction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viral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nucleic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acid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host cell 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inhibits and </a:t>
            </a:r>
            <a:r>
              <a:rPr sz="1800" b="1" u="sng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blocks </a:t>
            </a:r>
            <a:r>
              <a:rPr sz="1800" b="1" u="sng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the </a:t>
            </a:r>
            <a:r>
              <a:rPr sz="1800" b="1" u="sng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original </a:t>
            </a:r>
            <a:r>
              <a:rPr sz="1800" b="1" u="sng" spc="-1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genetic </a:t>
            </a:r>
            <a:r>
              <a:rPr sz="1800" b="1" u="sng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information in </a:t>
            </a:r>
            <a:r>
              <a:rPr sz="1800" b="1" u="sng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the </a:t>
            </a:r>
            <a:r>
              <a:rPr sz="1800" b="1" u="sng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DNA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of the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chromosomes, 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and the </a:t>
            </a:r>
            <a:r>
              <a:rPr sz="1800" b="1" u="sng" spc="-5" dirty="0">
                <a:solidFill>
                  <a:srgbClr val="404040"/>
                </a:solidFill>
                <a:latin typeface="Carlito"/>
                <a:cs typeface="Carlito"/>
              </a:rPr>
              <a:t>nucleus </a:t>
            </a:r>
            <a:r>
              <a:rPr sz="1800" b="1" u="sng" dirty="0">
                <a:solidFill>
                  <a:srgbClr val="404040"/>
                </a:solidFill>
                <a:latin typeface="Carlito"/>
                <a:cs typeface="Carlito"/>
              </a:rPr>
              <a:t>has no </a:t>
            </a:r>
            <a:r>
              <a:rPr sz="1800" b="1" u="sng" spc="-5" dirty="0">
                <a:solidFill>
                  <a:srgbClr val="404040"/>
                </a:solidFill>
                <a:latin typeface="Carlito"/>
                <a:cs typeface="Carlito"/>
              </a:rPr>
              <a:t>longer </a:t>
            </a:r>
            <a:r>
              <a:rPr sz="1800" b="1" u="sng" spc="-15" dirty="0">
                <a:solidFill>
                  <a:srgbClr val="404040"/>
                </a:solidFill>
                <a:latin typeface="Carlito"/>
                <a:cs typeface="Carlito"/>
              </a:rPr>
              <a:t>any </a:t>
            </a:r>
            <a:r>
              <a:rPr sz="1800" b="1" u="sng" spc="-10" dirty="0">
                <a:solidFill>
                  <a:srgbClr val="404040"/>
                </a:solidFill>
                <a:latin typeface="Carlito"/>
                <a:cs typeface="Carlito"/>
              </a:rPr>
              <a:t>control </a:t>
            </a:r>
            <a:r>
              <a:rPr sz="1800" b="1" u="sng" dirty="0">
                <a:solidFill>
                  <a:srgbClr val="404040"/>
                </a:solidFill>
                <a:latin typeface="Carlito"/>
                <a:cs typeface="Carlito"/>
              </a:rPr>
              <a:t>on the cell</a:t>
            </a:r>
            <a:r>
              <a:rPr sz="1800" b="1" u="sng" spc="-14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u="sng" spc="-15" dirty="0">
                <a:solidFill>
                  <a:srgbClr val="404040"/>
                </a:solidFill>
                <a:latin typeface="Carlito"/>
                <a:cs typeface="Carlito"/>
              </a:rPr>
              <a:t>activity</a:t>
            </a:r>
            <a:r>
              <a:rPr sz="1800" b="1" spc="-15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1800" dirty="0">
              <a:latin typeface="Carlito"/>
              <a:cs typeface="Carlito"/>
            </a:endParaRPr>
          </a:p>
          <a:p>
            <a:pPr marL="375285" marR="5080" indent="-363220" algn="just">
              <a:lnSpc>
                <a:spcPct val="150000"/>
              </a:lnSpc>
              <a:spcBef>
                <a:spcPts val="1200"/>
              </a:spcBef>
              <a:buClr>
                <a:srgbClr val="404040"/>
              </a:buClr>
              <a:buAutoNum type="arabicPeriod" startAt="3"/>
              <a:tabLst>
                <a:tab pos="375920" algn="l"/>
              </a:tabLst>
            </a:pPr>
            <a:r>
              <a:rPr sz="1800" b="1" spc="-10" dirty="0">
                <a:solidFill>
                  <a:srgbClr val="00AF50"/>
                </a:solidFill>
                <a:latin typeface="Carlito"/>
                <a:cs typeface="Carlito"/>
              </a:rPr>
              <a:t>Synthesis </a:t>
            </a:r>
            <a:r>
              <a:rPr sz="1800" b="1" dirty="0">
                <a:solidFill>
                  <a:srgbClr val="00AF50"/>
                </a:solidFill>
                <a:latin typeface="Carlito"/>
                <a:cs typeface="Carlito"/>
              </a:rPr>
              <a:t>of </a:t>
            </a:r>
            <a:r>
              <a:rPr sz="1800" b="1" spc="-5" dirty="0">
                <a:solidFill>
                  <a:srgbClr val="00AF50"/>
                </a:solidFill>
                <a:latin typeface="Carlito"/>
                <a:cs typeface="Carlito"/>
              </a:rPr>
              <a:t>virus </a:t>
            </a:r>
            <a:r>
              <a:rPr sz="1800" b="1" spc="-10" dirty="0">
                <a:solidFill>
                  <a:srgbClr val="00AF50"/>
                </a:solidFill>
                <a:latin typeface="Carlito"/>
                <a:cs typeface="Carlito"/>
              </a:rPr>
              <a:t>components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.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1800" b="1" u="sng" spc="-15" dirty="0">
                <a:solidFill>
                  <a:srgbClr val="404040"/>
                </a:solidFill>
                <a:latin typeface="Carlito"/>
                <a:cs typeface="Carlito"/>
              </a:rPr>
              <a:t>viral </a:t>
            </a:r>
            <a:r>
              <a:rPr sz="1800" b="1" u="sng" spc="-10" dirty="0">
                <a:solidFill>
                  <a:srgbClr val="404040"/>
                </a:solidFill>
                <a:latin typeface="Carlito"/>
                <a:cs typeface="Carlito"/>
              </a:rPr>
              <a:t>nucleic </a:t>
            </a:r>
            <a:r>
              <a:rPr sz="1800" b="1" u="sng" spc="-5" dirty="0">
                <a:solidFill>
                  <a:srgbClr val="404040"/>
                </a:solidFill>
                <a:latin typeface="Carlito"/>
                <a:cs typeface="Carlito"/>
              </a:rPr>
              <a:t>acid </a:t>
            </a:r>
            <a:r>
              <a:rPr sz="1800" b="1" u="sng" spc="-15" dirty="0">
                <a:solidFill>
                  <a:srgbClr val="404040"/>
                </a:solidFill>
                <a:latin typeface="Carlito"/>
                <a:cs typeface="Carlito"/>
              </a:rPr>
              <a:t>forces </a:t>
            </a:r>
            <a:r>
              <a:rPr sz="1800" b="1" u="sng" spc="-5" dirty="0">
                <a:solidFill>
                  <a:srgbClr val="404040"/>
                </a:solidFill>
                <a:latin typeface="Carlito"/>
                <a:cs typeface="Carlito"/>
              </a:rPr>
              <a:t>the cell </a:t>
            </a:r>
            <a:r>
              <a:rPr sz="1800" b="1" u="sng" spc="-15" dirty="0">
                <a:solidFill>
                  <a:srgbClr val="404040"/>
                </a:solidFill>
                <a:latin typeface="Carlito"/>
                <a:cs typeface="Carlito"/>
              </a:rPr>
              <a:t>to replicate </a:t>
            </a:r>
            <a:r>
              <a:rPr sz="1800" b="1" u="sng" spc="-10" dirty="0">
                <a:solidFill>
                  <a:srgbClr val="404040"/>
                </a:solidFill>
                <a:latin typeface="Carlito"/>
                <a:cs typeface="Carlito"/>
              </a:rPr>
              <a:t>the  </a:t>
            </a:r>
            <a:r>
              <a:rPr sz="1800" b="1" u="sng" spc="-5" dirty="0">
                <a:solidFill>
                  <a:srgbClr val="404040"/>
                </a:solidFill>
                <a:latin typeface="Carlito"/>
                <a:cs typeface="Carlito"/>
              </a:rPr>
              <a:t>virus </a:t>
            </a:r>
            <a:r>
              <a:rPr sz="1800" b="1" u="sng" spc="-10" dirty="0">
                <a:solidFill>
                  <a:srgbClr val="404040"/>
                </a:solidFill>
                <a:latin typeface="Carlito"/>
                <a:cs typeface="Carlito"/>
              </a:rPr>
              <a:t>components </a:t>
            </a:r>
            <a:r>
              <a:rPr sz="1800" b="1" u="sng" dirty="0">
                <a:solidFill>
                  <a:srgbClr val="404040"/>
                </a:solidFill>
                <a:latin typeface="Carlito"/>
                <a:cs typeface="Carlito"/>
              </a:rPr>
              <a:t>( </a:t>
            </a:r>
            <a:r>
              <a:rPr sz="1800" b="1" u="sng" spc="-5" dirty="0">
                <a:solidFill>
                  <a:srgbClr val="404040"/>
                </a:solidFill>
                <a:latin typeface="Carlito"/>
                <a:cs typeface="Carlito"/>
              </a:rPr>
              <a:t>nucleic acid and </a:t>
            </a:r>
            <a:r>
              <a:rPr sz="1800" b="1" u="sng" spc="-15" dirty="0">
                <a:solidFill>
                  <a:srgbClr val="404040"/>
                </a:solidFill>
                <a:latin typeface="Carlito"/>
                <a:cs typeface="Carlito"/>
              </a:rPr>
              <a:t>protein </a:t>
            </a:r>
            <a:r>
              <a:rPr sz="1800" b="1" u="sng" dirty="0">
                <a:solidFill>
                  <a:srgbClr val="404040"/>
                </a:solidFill>
                <a:latin typeface="Carlito"/>
                <a:cs typeface="Carlito"/>
              </a:rPr>
              <a:t>)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.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This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new </a:t>
            </a:r>
            <a:r>
              <a:rPr sz="1800" b="1" spc="-15" dirty="0">
                <a:solidFill>
                  <a:srgbClr val="404040"/>
                </a:solidFill>
                <a:latin typeface="Carlito"/>
                <a:cs typeface="Carlito"/>
              </a:rPr>
              <a:t>synthesis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is </a:t>
            </a:r>
            <a:r>
              <a:rPr sz="1800" b="1" spc="-15" dirty="0">
                <a:solidFill>
                  <a:srgbClr val="404040"/>
                </a:solidFill>
                <a:latin typeface="Carlito"/>
                <a:cs typeface="Carlito"/>
              </a:rPr>
              <a:t>completed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sz="1800" b="1" u="sng" spc="-20" dirty="0">
                <a:solidFill>
                  <a:srgbClr val="404040"/>
                </a:solidFill>
                <a:latin typeface="Carlito"/>
                <a:cs typeface="Carlito"/>
              </a:rPr>
              <a:t>few  </a:t>
            </a:r>
            <a:r>
              <a:rPr sz="1800" b="1" u="sng" spc="-5" dirty="0">
                <a:solidFill>
                  <a:srgbClr val="404040"/>
                </a:solidFill>
                <a:latin typeface="Carlito"/>
                <a:cs typeface="Carlito"/>
              </a:rPr>
              <a:t>hours.</a:t>
            </a:r>
            <a:endParaRPr sz="1800" u="sng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404040"/>
              </a:buClr>
              <a:buFont typeface="Carlito"/>
              <a:buAutoNum type="arabicPeriod" startAt="3"/>
            </a:pPr>
            <a:endParaRPr sz="1850" dirty="0">
              <a:latin typeface="Carlito"/>
              <a:cs typeface="Carlito"/>
            </a:endParaRPr>
          </a:p>
          <a:p>
            <a:pPr marL="426720" indent="-414655">
              <a:lnSpc>
                <a:spcPct val="100000"/>
              </a:lnSpc>
              <a:buClr>
                <a:srgbClr val="404040"/>
              </a:buClr>
              <a:buAutoNum type="arabicPeriod" startAt="3"/>
              <a:tabLst>
                <a:tab pos="426720" algn="l"/>
                <a:tab pos="427355" algn="l"/>
                <a:tab pos="2576195" algn="l"/>
                <a:tab pos="3022600" algn="l"/>
                <a:tab pos="5935345" algn="l"/>
              </a:tabLst>
            </a:pPr>
            <a:r>
              <a:rPr sz="1800" b="1" spc="-10" dirty="0">
                <a:solidFill>
                  <a:srgbClr val="00B050"/>
                </a:solidFill>
                <a:latin typeface="Carlito"/>
                <a:cs typeface="Carlito"/>
              </a:rPr>
              <a:t>Release </a:t>
            </a:r>
            <a:r>
              <a:rPr sz="1800" b="1" dirty="0">
                <a:solidFill>
                  <a:srgbClr val="00AF50"/>
                </a:solidFill>
                <a:latin typeface="Carlito"/>
                <a:cs typeface="Carlito"/>
              </a:rPr>
              <a:t>of the</a:t>
            </a:r>
            <a:r>
              <a:rPr sz="1800" b="1" spc="300" dirty="0">
                <a:solidFill>
                  <a:srgbClr val="00AF5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00AF50"/>
                </a:solidFill>
                <a:latin typeface="Carlito"/>
                <a:cs typeface="Carlito"/>
              </a:rPr>
              <a:t>virus</a:t>
            </a:r>
            <a:r>
              <a:rPr sz="1800" b="1" spc="100" dirty="0">
                <a:solidFill>
                  <a:srgbClr val="00AF5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:	the	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release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some virus </a:t>
            </a:r>
            <a:r>
              <a:rPr sz="1800" b="1" spc="3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by</a:t>
            </a:r>
            <a:r>
              <a:rPr sz="1800" b="1" spc="10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FF0000"/>
                </a:solidFill>
                <a:highlight>
                  <a:srgbClr val="FFFF00"/>
                </a:highlight>
                <a:latin typeface="Carlito"/>
                <a:cs typeface="Carlito"/>
              </a:rPr>
              <a:t>lysis	</a:t>
            </a:r>
            <a:r>
              <a:rPr sz="1800" b="1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of </a:t>
            </a:r>
            <a:r>
              <a:rPr sz="18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the </a:t>
            </a:r>
            <a:r>
              <a:rPr sz="18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cell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, while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in</a:t>
            </a:r>
            <a:r>
              <a:rPr sz="1800" b="1" spc="9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others</a:t>
            </a:r>
            <a:endParaRPr sz="1800" dirty="0">
              <a:latin typeface="Carlito"/>
              <a:cs typeface="Carlito"/>
            </a:endParaRPr>
          </a:p>
          <a:p>
            <a:pPr marL="375285">
              <a:lnSpc>
                <a:spcPct val="100000"/>
              </a:lnSpc>
              <a:spcBef>
                <a:spcPts val="1080"/>
              </a:spcBef>
            </a:pPr>
            <a:r>
              <a:rPr sz="18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by </a:t>
            </a:r>
            <a:r>
              <a:rPr sz="1800" b="1" spc="-10" dirty="0">
                <a:solidFill>
                  <a:srgbClr val="FF0000"/>
                </a:solidFill>
                <a:highlight>
                  <a:srgbClr val="FFFF00"/>
                </a:highlight>
                <a:latin typeface="Carlito"/>
                <a:cs typeface="Carlito"/>
              </a:rPr>
              <a:t>exocytosis</a:t>
            </a:r>
            <a:r>
              <a:rPr sz="1800" b="1" spc="-45" dirty="0">
                <a:solidFill>
                  <a:srgbClr val="FF000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.</a:t>
            </a:r>
            <a:endParaRPr sz="1800" dirty="0">
              <a:highlight>
                <a:srgbClr val="FFFF00"/>
              </a:highlight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4588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00200" y="101665"/>
            <a:ext cx="6172200" cy="1050929"/>
          </a:xfrm>
          <a:prstGeom prst="rect">
            <a:avLst/>
          </a:prstGeom>
        </p:spPr>
        <p:txBody>
          <a:bodyPr vert="horz" wrap="square" lIns="0" tIns="202565" rIns="0" bIns="0" rtlCol="0">
            <a:spAutoFit/>
          </a:bodyPr>
          <a:lstStyle/>
          <a:p>
            <a:pPr marL="95250" marR="5080" indent="908050" algn="ctr">
              <a:lnSpc>
                <a:spcPts val="3260"/>
              </a:lnSpc>
              <a:spcBef>
                <a:spcPts val="695"/>
              </a:spcBef>
            </a:pPr>
            <a:r>
              <a:rPr sz="3200" b="1" spc="-160" dirty="0">
                <a:solidFill>
                  <a:srgbClr val="FF0000"/>
                </a:solidFill>
                <a:latin typeface="Trebuchet MS"/>
                <a:cs typeface="Trebuchet MS"/>
              </a:rPr>
              <a:t>Viruses  </a:t>
            </a:r>
            <a:r>
              <a:rPr lang="en-US" sz="3200" b="1" spc="-16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br>
              <a:rPr lang="en-US" sz="3200" b="1" spc="-160" dirty="0">
                <a:solidFill>
                  <a:srgbClr val="FF0000"/>
                </a:solidFill>
                <a:latin typeface="Trebuchet MS"/>
                <a:cs typeface="Trebuchet MS"/>
              </a:rPr>
            </a:br>
            <a:r>
              <a:rPr sz="3200" b="1" spc="-210" dirty="0">
                <a:solidFill>
                  <a:srgbClr val="FF0000"/>
                </a:solidFill>
                <a:latin typeface="Trebuchet MS"/>
                <a:cs typeface="Trebuchet MS"/>
              </a:rPr>
              <a:t>General</a:t>
            </a:r>
            <a:r>
              <a:rPr sz="3200" b="1" spc="-409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3200" b="1" spc="-190" dirty="0">
                <a:solidFill>
                  <a:srgbClr val="FF0000"/>
                </a:solidFill>
                <a:latin typeface="Trebuchet MS"/>
                <a:cs typeface="Trebuchet MS"/>
              </a:rPr>
              <a:t>properties</a:t>
            </a:r>
            <a:endParaRPr sz="3200" b="1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4266" y="1905126"/>
            <a:ext cx="5386934" cy="196656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3675" indent="-181610">
              <a:lnSpc>
                <a:spcPct val="100000"/>
              </a:lnSpc>
              <a:spcBef>
                <a:spcPts val="95"/>
              </a:spcBef>
              <a:buClr>
                <a:srgbClr val="D24717"/>
              </a:buClr>
              <a:buSzPct val="93750"/>
              <a:buFont typeface="Wingdings"/>
              <a:buChar char=""/>
              <a:tabLst>
                <a:tab pos="194310" algn="l"/>
              </a:tabLst>
            </a:pPr>
            <a:r>
              <a:rPr sz="1600" b="1" spc="-10" dirty="0">
                <a:solidFill>
                  <a:srgbClr val="C00000"/>
                </a:solidFill>
                <a:latin typeface="Carlito"/>
                <a:cs typeface="Carlito"/>
              </a:rPr>
              <a:t>Viruses </a:t>
            </a:r>
            <a:r>
              <a:rPr sz="1600" b="1" spc="-15" dirty="0">
                <a:solidFill>
                  <a:srgbClr val="C00000"/>
                </a:solidFill>
                <a:latin typeface="Carlito"/>
                <a:cs typeface="Carlito"/>
              </a:rPr>
              <a:t>are </a:t>
            </a:r>
            <a:r>
              <a:rPr sz="1600" b="1" spc="-10" dirty="0">
                <a:solidFill>
                  <a:srgbClr val="C00000"/>
                </a:solidFill>
                <a:latin typeface="Carlito"/>
                <a:cs typeface="Carlito"/>
              </a:rPr>
              <a:t>Infectious</a:t>
            </a:r>
            <a:r>
              <a:rPr sz="1600" b="1" spc="5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600" b="1" u="heavy" spc="-10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agents</a:t>
            </a:r>
            <a:endParaRPr sz="1600" b="1" dirty="0">
              <a:solidFill>
                <a:srgbClr val="C00000"/>
              </a:solidFill>
              <a:highlight>
                <a:srgbClr val="FFFF00"/>
              </a:highlight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D24717"/>
              </a:buClr>
              <a:buFont typeface="Wingdings"/>
              <a:buChar char=""/>
            </a:pPr>
            <a:endParaRPr sz="1550" dirty="0">
              <a:latin typeface="Carlito"/>
              <a:cs typeface="Carlito"/>
            </a:endParaRPr>
          </a:p>
          <a:p>
            <a:pPr marL="103505" marR="5080" indent="-91440">
              <a:lnSpc>
                <a:spcPct val="100000"/>
              </a:lnSpc>
              <a:buClr>
                <a:srgbClr val="D24717"/>
              </a:buClr>
              <a:buSzPct val="93750"/>
              <a:buFont typeface="Wingdings"/>
              <a:buChar char=""/>
              <a:tabLst>
                <a:tab pos="194310" algn="l"/>
              </a:tabLst>
            </a:pPr>
            <a:r>
              <a:rPr sz="1600" b="1" u="sng" spc="-1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Obligate intracellular parasitic</a:t>
            </a:r>
            <a:r>
              <a:rPr sz="1600" spc="-10" dirty="0"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microorganisms </a:t>
            </a:r>
            <a:r>
              <a:rPr sz="1600" spc="-5" dirty="0">
                <a:latin typeface="Carlito"/>
                <a:cs typeface="Carlito"/>
              </a:rPr>
              <a:t>which  </a:t>
            </a:r>
            <a:r>
              <a:rPr sz="1600" spc="-15" dirty="0">
                <a:latin typeface="Carlito"/>
                <a:cs typeface="Carlito"/>
              </a:rPr>
              <a:t>are </a:t>
            </a:r>
            <a:r>
              <a:rPr sz="1600" b="1" spc="-5" dirty="0">
                <a:latin typeface="Carlito"/>
                <a:cs typeface="Carlito"/>
              </a:rPr>
              <a:t>smaller than bacteria and so </a:t>
            </a:r>
            <a:r>
              <a:rPr sz="1600" b="1" spc="-10" dirty="0">
                <a:latin typeface="Carlito"/>
                <a:cs typeface="Carlito"/>
              </a:rPr>
              <a:t>could </a:t>
            </a:r>
            <a:r>
              <a:rPr sz="1600" b="1" spc="-5" dirty="0">
                <a:latin typeface="Carlito"/>
                <a:cs typeface="Carlito"/>
              </a:rPr>
              <a:t>pass </a:t>
            </a:r>
            <a:r>
              <a:rPr sz="1600" b="1" spc="-10" dirty="0">
                <a:latin typeface="Carlito"/>
                <a:cs typeface="Carlito"/>
              </a:rPr>
              <a:t>through  </a:t>
            </a:r>
            <a:r>
              <a:rPr sz="1600" b="1" spc="-5" dirty="0">
                <a:latin typeface="Carlito"/>
                <a:cs typeface="Carlito"/>
              </a:rPr>
              <a:t>bacterial</a:t>
            </a:r>
            <a:r>
              <a:rPr sz="1600" b="1" spc="-15" dirty="0">
                <a:latin typeface="Carlito"/>
                <a:cs typeface="Carlito"/>
              </a:rPr>
              <a:t> </a:t>
            </a:r>
            <a:r>
              <a:rPr sz="1600" b="1" spc="-10" dirty="0">
                <a:latin typeface="Carlito"/>
                <a:cs typeface="Carlito"/>
              </a:rPr>
              <a:t>filters.</a:t>
            </a:r>
            <a:endParaRPr sz="1600" b="1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D24717"/>
              </a:buClr>
              <a:buFont typeface="Wingdings"/>
              <a:buChar char=""/>
            </a:pPr>
            <a:endParaRPr sz="1550" dirty="0">
              <a:latin typeface="Carlito"/>
              <a:cs typeface="Carlito"/>
            </a:endParaRPr>
          </a:p>
          <a:p>
            <a:pPr marL="103505" marR="127635" indent="-91440">
              <a:lnSpc>
                <a:spcPct val="100000"/>
              </a:lnSpc>
              <a:buClr>
                <a:srgbClr val="D24717"/>
              </a:buClr>
              <a:buSzPct val="93750"/>
              <a:buFont typeface="Wingdings"/>
              <a:buChar char=""/>
              <a:tabLst>
                <a:tab pos="240029" algn="l"/>
              </a:tabLst>
            </a:pPr>
            <a:r>
              <a:rPr sz="1600" spc="-10" dirty="0">
                <a:latin typeface="Carlito"/>
                <a:cs typeface="Carlito"/>
              </a:rPr>
              <a:t>They </a:t>
            </a:r>
            <a:r>
              <a:rPr sz="1600" spc="-15" dirty="0">
                <a:latin typeface="Carlito"/>
                <a:cs typeface="Carlito"/>
              </a:rPr>
              <a:t>form </a:t>
            </a:r>
            <a:r>
              <a:rPr sz="1600" spc="-10" dirty="0">
                <a:latin typeface="Carlito"/>
                <a:cs typeface="Carlito"/>
              </a:rPr>
              <a:t>groups </a:t>
            </a:r>
            <a:r>
              <a:rPr sz="1600" spc="-5" dirty="0">
                <a:latin typeface="Carlito"/>
                <a:cs typeface="Carlito"/>
              </a:rPr>
              <a:t>which </a:t>
            </a:r>
            <a:r>
              <a:rPr sz="1600" spc="-10" dirty="0">
                <a:latin typeface="Carlito"/>
                <a:cs typeface="Carlito"/>
              </a:rPr>
              <a:t>infect </a:t>
            </a:r>
            <a:r>
              <a:rPr sz="1600" spc="-5" dirty="0">
                <a:latin typeface="Carlito"/>
                <a:cs typeface="Carlito"/>
              </a:rPr>
              <a:t>other </a:t>
            </a:r>
            <a:r>
              <a:rPr sz="1600" dirty="0">
                <a:latin typeface="Carlito"/>
                <a:cs typeface="Carlito"/>
              </a:rPr>
              <a:t>living </a:t>
            </a:r>
            <a:r>
              <a:rPr sz="1600" spc="-15" dirty="0">
                <a:latin typeface="Carlito"/>
                <a:cs typeface="Carlito"/>
              </a:rPr>
              <a:t>systems  </a:t>
            </a:r>
            <a:r>
              <a:rPr sz="1600" spc="-10" dirty="0">
                <a:latin typeface="Carlito"/>
                <a:cs typeface="Carlito"/>
              </a:rPr>
              <a:t>such </a:t>
            </a:r>
            <a:r>
              <a:rPr sz="1600" spc="-5" dirty="0">
                <a:latin typeface="Carlito"/>
                <a:cs typeface="Carlito"/>
              </a:rPr>
              <a:t>as </a:t>
            </a:r>
            <a:r>
              <a:rPr sz="1600" spc="-10" dirty="0">
                <a:latin typeface="Carlito"/>
                <a:cs typeface="Carlito"/>
              </a:rPr>
              <a:t>humans, </a:t>
            </a:r>
            <a:r>
              <a:rPr sz="1600" spc="-5" dirty="0">
                <a:latin typeface="Carlito"/>
                <a:cs typeface="Carlito"/>
              </a:rPr>
              <a:t>animals , insects , plants , </a:t>
            </a:r>
            <a:r>
              <a:rPr sz="1600" spc="-10" dirty="0">
                <a:latin typeface="Carlito"/>
                <a:cs typeface="Carlito"/>
              </a:rPr>
              <a:t>bacteria  </a:t>
            </a:r>
            <a:r>
              <a:rPr sz="1600" spc="-5" dirty="0">
                <a:latin typeface="Carlito"/>
                <a:cs typeface="Carlito"/>
              </a:rPr>
              <a:t>and fishes</a:t>
            </a:r>
            <a:r>
              <a:rPr sz="1600" spc="-1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.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4266" y="4319778"/>
            <a:ext cx="4590415" cy="158623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03505" marR="5080" indent="-91440">
              <a:lnSpc>
                <a:spcPts val="1730"/>
              </a:lnSpc>
              <a:spcBef>
                <a:spcPts val="310"/>
              </a:spcBef>
              <a:buClr>
                <a:srgbClr val="D24717"/>
              </a:buClr>
              <a:buSzPct val="93750"/>
              <a:buFont typeface="Wingdings"/>
              <a:buChar char=""/>
              <a:tabLst>
                <a:tab pos="194310" algn="l"/>
              </a:tabLst>
            </a:pPr>
            <a:r>
              <a:rPr sz="1600" b="1" u="sng" spc="-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Viruses </a:t>
            </a:r>
            <a:r>
              <a:rPr sz="1600" b="1" u="sng" spc="-1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can </a:t>
            </a:r>
            <a:r>
              <a:rPr sz="1600" b="1" u="sng" spc="-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be classified on the basis of the </a:t>
            </a:r>
            <a:r>
              <a:rPr sz="1600" b="1" u="sng" spc="-1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hosts  they</a:t>
            </a:r>
            <a:r>
              <a:rPr sz="1600" b="1" u="sng" spc="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1600" b="1" u="sng" spc="-1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infect:</a:t>
            </a:r>
            <a:endParaRPr sz="1600" b="1" u="sng" dirty="0">
              <a:solidFill>
                <a:srgbClr val="C00000"/>
              </a:solidFill>
              <a:highlight>
                <a:srgbClr val="FFFF00"/>
              </a:highlight>
              <a:latin typeface="Carlito"/>
              <a:cs typeface="Carlito"/>
            </a:endParaRPr>
          </a:p>
          <a:p>
            <a:pPr marL="396875" lvl="1" indent="-184150">
              <a:lnSpc>
                <a:spcPts val="1605"/>
              </a:lnSpc>
              <a:buClr>
                <a:srgbClr val="D24717"/>
              </a:buClr>
              <a:buSzPct val="93750"/>
              <a:buFont typeface="Wingdings"/>
              <a:buChar char=""/>
              <a:tabLst>
                <a:tab pos="397510" algn="l"/>
              </a:tabLst>
            </a:pPr>
            <a:r>
              <a:rPr sz="1600" spc="-5" dirty="0">
                <a:latin typeface="Carlito"/>
                <a:cs typeface="Carlito"/>
              </a:rPr>
              <a:t>Bacterial viruses</a:t>
            </a:r>
            <a:r>
              <a:rPr sz="1600" spc="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(bacteriophages)</a:t>
            </a:r>
            <a:endParaRPr sz="1600" dirty="0">
              <a:latin typeface="Carlito"/>
              <a:cs typeface="Carlito"/>
            </a:endParaRPr>
          </a:p>
          <a:p>
            <a:pPr marL="396875" lvl="1" indent="-184150">
              <a:lnSpc>
                <a:spcPts val="1730"/>
              </a:lnSpc>
              <a:buClr>
                <a:srgbClr val="D24717"/>
              </a:buClr>
              <a:buSzPct val="93750"/>
              <a:buFont typeface="Wingdings"/>
              <a:buChar char=""/>
              <a:tabLst>
                <a:tab pos="397510" algn="l"/>
              </a:tabLst>
            </a:pPr>
            <a:r>
              <a:rPr sz="1600" spc="-10" dirty="0">
                <a:latin typeface="Carlito"/>
                <a:cs typeface="Carlito"/>
              </a:rPr>
              <a:t>Archaeal</a:t>
            </a:r>
            <a:r>
              <a:rPr sz="1600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viruses</a:t>
            </a:r>
            <a:endParaRPr sz="1600" dirty="0">
              <a:latin typeface="Carlito"/>
              <a:cs typeface="Carlito"/>
            </a:endParaRPr>
          </a:p>
          <a:p>
            <a:pPr marL="396875" lvl="1" indent="-184150">
              <a:lnSpc>
                <a:spcPts val="1730"/>
              </a:lnSpc>
              <a:buClr>
                <a:srgbClr val="D24717"/>
              </a:buClr>
              <a:buSzPct val="93750"/>
              <a:buFont typeface="Wingdings"/>
              <a:buChar char=""/>
              <a:tabLst>
                <a:tab pos="397510" algn="l"/>
              </a:tabLst>
            </a:pPr>
            <a:r>
              <a:rPr sz="1600" spc="-5" dirty="0">
                <a:latin typeface="Carlito"/>
                <a:cs typeface="Carlito"/>
              </a:rPr>
              <a:t>Animal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viruses</a:t>
            </a:r>
            <a:endParaRPr sz="1600" dirty="0">
              <a:latin typeface="Carlito"/>
              <a:cs typeface="Carlito"/>
            </a:endParaRPr>
          </a:p>
          <a:p>
            <a:pPr marL="396875" lvl="1" indent="-184150">
              <a:lnSpc>
                <a:spcPts val="1730"/>
              </a:lnSpc>
              <a:buClr>
                <a:srgbClr val="D24717"/>
              </a:buClr>
              <a:buSzPct val="93750"/>
              <a:buFont typeface="Wingdings"/>
              <a:buChar char=""/>
              <a:tabLst>
                <a:tab pos="397510" algn="l"/>
              </a:tabLst>
            </a:pPr>
            <a:r>
              <a:rPr sz="1600" spc="-5" dirty="0">
                <a:latin typeface="Carlito"/>
                <a:cs typeface="Carlito"/>
              </a:rPr>
              <a:t>Plant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viruses</a:t>
            </a:r>
            <a:endParaRPr sz="1600" dirty="0">
              <a:latin typeface="Carlito"/>
              <a:cs typeface="Carlito"/>
            </a:endParaRPr>
          </a:p>
          <a:p>
            <a:pPr marL="396875" lvl="1" indent="-184150">
              <a:lnSpc>
                <a:spcPts val="1825"/>
              </a:lnSpc>
              <a:buClr>
                <a:srgbClr val="D24717"/>
              </a:buClr>
              <a:buSzPct val="93750"/>
              <a:buFont typeface="Wingdings"/>
              <a:buChar char=""/>
              <a:tabLst>
                <a:tab pos="397510" algn="l"/>
              </a:tabLst>
            </a:pPr>
            <a:r>
              <a:rPr sz="1600" spc="-5" dirty="0">
                <a:latin typeface="Carlito"/>
                <a:cs typeface="Carlito"/>
              </a:rPr>
              <a:t>Other</a:t>
            </a:r>
            <a:r>
              <a:rPr sz="1600" spc="15" dirty="0">
                <a:latin typeface="Carlito"/>
                <a:cs typeface="Carlito"/>
              </a:rPr>
              <a:t> </a:t>
            </a:r>
            <a:r>
              <a:rPr sz="1600" spc="-5" dirty="0">
                <a:latin typeface="Carlito"/>
                <a:cs typeface="Carlito"/>
              </a:rPr>
              <a:t>viruses</a:t>
            </a:r>
            <a:endParaRPr sz="1600" dirty="0">
              <a:latin typeface="Carlito"/>
              <a:cs typeface="Carlito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943600" y="2378390"/>
            <a:ext cx="3009900" cy="15041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637530" y="3965669"/>
            <a:ext cx="35064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rlito"/>
                <a:cs typeface="Carlito"/>
              </a:rPr>
              <a:t>A </a:t>
            </a:r>
            <a:r>
              <a:rPr sz="1200" spc="-5" dirty="0">
                <a:latin typeface="Carlito"/>
                <a:cs typeface="Carlito"/>
              </a:rPr>
              <a:t>transmission electron microscopy (TEM) images of </a:t>
            </a:r>
            <a:r>
              <a:rPr sz="1200" dirty="0">
                <a:latin typeface="Carlito"/>
                <a:cs typeface="Carlito"/>
              </a:rPr>
              <a:t>the  </a:t>
            </a:r>
            <a:r>
              <a:rPr sz="1200" spc="-10" dirty="0">
                <a:solidFill>
                  <a:srgbClr val="FF0000"/>
                </a:solidFill>
                <a:latin typeface="Carlito"/>
                <a:cs typeface="Carlito"/>
              </a:rPr>
              <a:t>Polio </a:t>
            </a:r>
            <a:r>
              <a:rPr sz="1200" dirty="0">
                <a:solidFill>
                  <a:srgbClr val="FF0000"/>
                </a:solidFill>
                <a:latin typeface="Carlito"/>
                <a:cs typeface="Carlito"/>
              </a:rPr>
              <a:t>virus </a:t>
            </a:r>
            <a:r>
              <a:rPr sz="1200" spc="-5" dirty="0">
                <a:solidFill>
                  <a:srgbClr val="FF0000"/>
                </a:solidFill>
                <a:latin typeface="Carlito"/>
                <a:cs typeface="Carlito"/>
              </a:rPr>
              <a:t>(left</a:t>
            </a:r>
            <a:r>
              <a:rPr sz="1200" spc="-5" dirty="0">
                <a:latin typeface="Carlito"/>
                <a:cs typeface="Carlito"/>
              </a:rPr>
              <a:t>), </a:t>
            </a:r>
            <a:r>
              <a:rPr sz="1200" dirty="0">
                <a:latin typeface="Carlito"/>
                <a:cs typeface="Carlito"/>
              </a:rPr>
              <a:t>and </a:t>
            </a:r>
            <a:r>
              <a:rPr sz="1200" dirty="0">
                <a:solidFill>
                  <a:srgbClr val="FF0000"/>
                </a:solidFill>
                <a:latin typeface="Carlito"/>
                <a:cs typeface="Carlito"/>
              </a:rPr>
              <a:t>the </a:t>
            </a:r>
            <a:r>
              <a:rPr sz="1200" spc="-5" dirty="0">
                <a:solidFill>
                  <a:srgbClr val="FF0000"/>
                </a:solidFill>
                <a:latin typeface="Carlito"/>
                <a:cs typeface="Carlito"/>
              </a:rPr>
              <a:t>Calicivirus (right). </a:t>
            </a:r>
            <a:r>
              <a:rPr sz="1200" spc="-5" dirty="0">
                <a:latin typeface="Carlito"/>
                <a:cs typeface="Carlito"/>
              </a:rPr>
              <a:t>Notice </a:t>
            </a:r>
            <a:r>
              <a:rPr sz="1200" dirty="0">
                <a:latin typeface="Carlito"/>
                <a:cs typeface="Carlito"/>
              </a:rPr>
              <a:t>the  </a:t>
            </a:r>
            <a:r>
              <a:rPr sz="1200" spc="-5" dirty="0">
                <a:latin typeface="Carlito"/>
                <a:cs typeface="Carlito"/>
              </a:rPr>
              <a:t>identifiable </a:t>
            </a:r>
            <a:r>
              <a:rPr sz="1200" spc="-10" dirty="0">
                <a:latin typeface="Carlito"/>
                <a:cs typeface="Carlito"/>
              </a:rPr>
              <a:t>differences </a:t>
            </a:r>
            <a:r>
              <a:rPr sz="1200" dirty="0">
                <a:latin typeface="Carlito"/>
                <a:cs typeface="Carlito"/>
              </a:rPr>
              <a:t>in </a:t>
            </a:r>
            <a:r>
              <a:rPr sz="1200" spc="-5" dirty="0">
                <a:latin typeface="Carlito"/>
                <a:cs typeface="Carlito"/>
              </a:rPr>
              <a:t>appearance between </a:t>
            </a:r>
            <a:r>
              <a:rPr sz="1200" dirty="0">
                <a:latin typeface="Carlito"/>
                <a:cs typeface="Carlito"/>
              </a:rPr>
              <a:t>the </a:t>
            </a:r>
            <a:r>
              <a:rPr sz="1200" spc="-10" dirty="0">
                <a:latin typeface="Carlito"/>
                <a:cs typeface="Carlito"/>
              </a:rPr>
              <a:t>two  </a:t>
            </a:r>
            <a:r>
              <a:rPr sz="1200" dirty="0">
                <a:latin typeface="Carlito"/>
                <a:cs typeface="Carlito"/>
              </a:rPr>
              <a:t>types </a:t>
            </a:r>
            <a:r>
              <a:rPr sz="1200" spc="-5" dirty="0">
                <a:latin typeface="Carlito"/>
                <a:cs typeface="Carlito"/>
              </a:rPr>
              <a:t>of viruses. </a:t>
            </a:r>
            <a:r>
              <a:rPr sz="1200" spc="-10" dirty="0">
                <a:latin typeface="Carlito"/>
                <a:cs typeface="Carlito"/>
              </a:rPr>
              <a:t>Bars </a:t>
            </a:r>
            <a:r>
              <a:rPr sz="1200" dirty="0">
                <a:latin typeface="Carlito"/>
                <a:cs typeface="Carlito"/>
              </a:rPr>
              <a:t>= 50 nm</a:t>
            </a:r>
            <a:r>
              <a:rPr sz="1200" spc="20" dirty="0">
                <a:latin typeface="Carlito"/>
                <a:cs typeface="Carlito"/>
              </a:rPr>
              <a:t> </a:t>
            </a:r>
            <a:r>
              <a:rPr sz="1200" spc="-5" dirty="0">
                <a:latin typeface="Carlito"/>
                <a:cs typeface="Carlito"/>
              </a:rPr>
              <a:t>(1)</a:t>
            </a:r>
            <a:endParaRPr sz="12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63267" y="3188207"/>
            <a:ext cx="5486400" cy="31348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94588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81147" y="254545"/>
            <a:ext cx="3102101" cy="1050929"/>
          </a:xfrm>
          <a:prstGeom prst="rect">
            <a:avLst/>
          </a:prstGeom>
        </p:spPr>
        <p:txBody>
          <a:bodyPr vert="horz" wrap="square" lIns="0" tIns="202565" rIns="0" bIns="0" rtlCol="0">
            <a:spAutoFit/>
          </a:bodyPr>
          <a:lstStyle/>
          <a:p>
            <a:pPr marL="95250" marR="5080" indent="908050">
              <a:lnSpc>
                <a:spcPts val="3260"/>
              </a:lnSpc>
              <a:spcBef>
                <a:spcPts val="695"/>
              </a:spcBef>
            </a:pPr>
            <a:r>
              <a:rPr sz="3200" spc="-160" dirty="0">
                <a:solidFill>
                  <a:srgbClr val="C00000"/>
                </a:solidFill>
                <a:latin typeface="Trebuchet MS"/>
                <a:cs typeface="Trebuchet MS"/>
              </a:rPr>
              <a:t>Viruses  </a:t>
            </a:r>
            <a:r>
              <a:rPr sz="3200" spc="-210" dirty="0">
                <a:solidFill>
                  <a:srgbClr val="C00000"/>
                </a:solidFill>
                <a:latin typeface="Trebuchet MS"/>
                <a:cs typeface="Trebuchet MS"/>
              </a:rPr>
              <a:t>General</a:t>
            </a:r>
            <a:r>
              <a:rPr sz="3200" spc="-409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3200" spc="-190" dirty="0">
                <a:solidFill>
                  <a:srgbClr val="C00000"/>
                </a:solidFill>
                <a:latin typeface="Trebuchet MS"/>
                <a:cs typeface="Trebuchet MS"/>
              </a:rPr>
              <a:t>properties</a:t>
            </a:r>
            <a:endParaRPr sz="320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10259" y="1602202"/>
            <a:ext cx="7569834" cy="1471930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267335" indent="-255270">
              <a:lnSpc>
                <a:spcPct val="100000"/>
              </a:lnSpc>
              <a:spcBef>
                <a:spcPts val="1090"/>
              </a:spcBef>
              <a:buClr>
                <a:srgbClr val="D24717"/>
              </a:buClr>
              <a:buFont typeface="Wingdings"/>
              <a:buChar char=""/>
              <a:tabLst>
                <a:tab pos="267970" algn="l"/>
              </a:tabLst>
            </a:pPr>
            <a:r>
              <a:rPr sz="1800" spc="-5" dirty="0">
                <a:latin typeface="Carlito"/>
                <a:cs typeface="Carlito"/>
              </a:rPr>
              <a:t>The </a:t>
            </a:r>
            <a:r>
              <a:rPr sz="1800" b="1" spc="-10" dirty="0">
                <a:latin typeface="Carlito"/>
                <a:cs typeface="Carlito"/>
              </a:rPr>
              <a:t>largest </a:t>
            </a:r>
            <a:r>
              <a:rPr sz="1800" b="1" spc="-5" dirty="0">
                <a:latin typeface="Carlito"/>
                <a:cs typeface="Carlito"/>
              </a:rPr>
              <a:t>ones </a:t>
            </a:r>
            <a:r>
              <a:rPr sz="1800" b="1" spc="-10" dirty="0">
                <a:latin typeface="Carlito"/>
                <a:cs typeface="Carlito"/>
              </a:rPr>
              <a:t>coming </a:t>
            </a:r>
            <a:r>
              <a:rPr sz="1800" b="1" spc="-5" dirty="0">
                <a:latin typeface="Carlito"/>
                <a:cs typeface="Carlito"/>
              </a:rPr>
              <a:t>somewhat closer </a:t>
            </a:r>
            <a:r>
              <a:rPr sz="1800" b="1" spc="-10" dirty="0">
                <a:latin typeface="Carlito"/>
                <a:cs typeface="Carlito"/>
              </a:rPr>
              <a:t>to </a:t>
            </a:r>
            <a:r>
              <a:rPr sz="1800" b="1" dirty="0">
                <a:latin typeface="Carlito"/>
                <a:cs typeface="Carlito"/>
              </a:rPr>
              <a:t>the </a:t>
            </a:r>
            <a:r>
              <a:rPr sz="1800" b="1" spc="-10" dirty="0">
                <a:latin typeface="Carlito"/>
                <a:cs typeface="Carlito"/>
              </a:rPr>
              <a:t>smallest bacterium</a:t>
            </a:r>
            <a:r>
              <a:rPr sz="1800" spc="130" dirty="0">
                <a:latin typeface="Carlito"/>
                <a:cs typeface="Carlito"/>
              </a:rPr>
              <a:t> </a:t>
            </a:r>
            <a:r>
              <a:rPr sz="1800" dirty="0">
                <a:latin typeface="Carlito"/>
                <a:cs typeface="Carlito"/>
              </a:rPr>
              <a:t>.</a:t>
            </a:r>
          </a:p>
          <a:p>
            <a:pPr marL="216535" indent="-204470">
              <a:lnSpc>
                <a:spcPct val="100000"/>
              </a:lnSpc>
              <a:spcBef>
                <a:spcPts val="985"/>
              </a:spcBef>
              <a:buClr>
                <a:srgbClr val="D24717"/>
              </a:buClr>
              <a:buFont typeface="Wingdings"/>
              <a:buChar char=""/>
              <a:tabLst>
                <a:tab pos="217170" algn="l"/>
              </a:tabLst>
            </a:pPr>
            <a:r>
              <a:rPr sz="1800" spc="-5" dirty="0">
                <a:latin typeface="Carlito"/>
                <a:cs typeface="Carlito"/>
              </a:rPr>
              <a:t>These viruses </a:t>
            </a:r>
            <a:r>
              <a:rPr sz="1800" spc="-10" dirty="0">
                <a:latin typeface="Carlito"/>
                <a:cs typeface="Carlito"/>
              </a:rPr>
              <a:t>are </a:t>
            </a:r>
            <a:r>
              <a:rPr sz="1800" b="1" spc="-5" dirty="0">
                <a:highlight>
                  <a:srgbClr val="FFFF00"/>
                </a:highlight>
                <a:latin typeface="Carlito"/>
                <a:cs typeface="Carlito"/>
              </a:rPr>
              <a:t>highly selective </a:t>
            </a:r>
            <a:r>
              <a:rPr sz="1800" b="1" dirty="0">
                <a:highlight>
                  <a:srgbClr val="FFFF00"/>
                </a:highlight>
                <a:latin typeface="Carlito"/>
                <a:cs typeface="Carlito"/>
              </a:rPr>
              <a:t>and </a:t>
            </a:r>
            <a:r>
              <a:rPr sz="1800" b="1" spc="-5" dirty="0">
                <a:highlight>
                  <a:srgbClr val="FFFF00"/>
                </a:highlight>
                <a:latin typeface="Carlito"/>
                <a:cs typeface="Carlito"/>
              </a:rPr>
              <a:t>specific </a:t>
            </a:r>
            <a:r>
              <a:rPr sz="1800" b="1" spc="-10" dirty="0">
                <a:highlight>
                  <a:srgbClr val="FFFF00"/>
                </a:highlight>
                <a:latin typeface="Carlito"/>
                <a:cs typeface="Carlito"/>
              </a:rPr>
              <a:t>to </a:t>
            </a:r>
            <a:r>
              <a:rPr sz="1800" b="1" dirty="0">
                <a:highlight>
                  <a:srgbClr val="FFFF00"/>
                </a:highlight>
                <a:latin typeface="Carlito"/>
                <a:cs typeface="Carlito"/>
              </a:rPr>
              <a:t>their</a:t>
            </a:r>
            <a:r>
              <a:rPr sz="1800" b="1" spc="100" dirty="0"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1800" b="1" spc="-5" dirty="0">
                <a:highlight>
                  <a:srgbClr val="FFFF00"/>
                </a:highlight>
                <a:latin typeface="Carlito"/>
                <a:cs typeface="Carlito"/>
              </a:rPr>
              <a:t>hosts</a:t>
            </a:r>
            <a:r>
              <a:rPr sz="1800" spc="-5" dirty="0">
                <a:latin typeface="Carlito"/>
                <a:cs typeface="Carlito"/>
              </a:rPr>
              <a:t>.</a:t>
            </a:r>
            <a:endParaRPr sz="1800" dirty="0">
              <a:latin typeface="Carlito"/>
              <a:cs typeface="Carlito"/>
            </a:endParaRPr>
          </a:p>
          <a:p>
            <a:pPr marL="104139" marR="5080" indent="-92075">
              <a:lnSpc>
                <a:spcPts val="1939"/>
              </a:lnSpc>
              <a:spcBef>
                <a:spcPts val="1235"/>
              </a:spcBef>
              <a:buClr>
                <a:srgbClr val="D24717"/>
              </a:buClr>
              <a:buFont typeface="Wingdings"/>
              <a:buChar char=""/>
              <a:tabLst>
                <a:tab pos="217170" algn="l"/>
              </a:tabLst>
            </a:pPr>
            <a:r>
              <a:rPr sz="1800" spc="-5" dirty="0">
                <a:latin typeface="Carlito"/>
                <a:cs typeface="Carlito"/>
              </a:rPr>
              <a:t>They </a:t>
            </a:r>
            <a:r>
              <a:rPr sz="1800" spc="-10" dirty="0">
                <a:latin typeface="Carlito"/>
                <a:cs typeface="Carlito"/>
              </a:rPr>
              <a:t>are </a:t>
            </a:r>
            <a:r>
              <a:rPr sz="1800" dirty="0">
                <a:latin typeface="Carlito"/>
                <a:cs typeface="Carlito"/>
              </a:rPr>
              <a:t>known </a:t>
            </a:r>
            <a:r>
              <a:rPr sz="1800" spc="-10" dirty="0">
                <a:latin typeface="Carlito"/>
                <a:cs typeface="Carlito"/>
              </a:rPr>
              <a:t>to </a:t>
            </a:r>
            <a:r>
              <a:rPr sz="1800" dirty="0">
                <a:latin typeface="Carlito"/>
                <a:cs typeface="Carlito"/>
              </a:rPr>
              <a:t>be </a:t>
            </a:r>
            <a:r>
              <a:rPr sz="1800" spc="-5" dirty="0">
                <a:latin typeface="Carlito"/>
                <a:cs typeface="Carlito"/>
              </a:rPr>
              <a:t>responsible </a:t>
            </a:r>
            <a:r>
              <a:rPr sz="1800" spc="-15" dirty="0">
                <a:latin typeface="Carlito"/>
                <a:cs typeface="Carlito"/>
              </a:rPr>
              <a:t>for </a:t>
            </a:r>
            <a:r>
              <a:rPr sz="1800" spc="-10" dirty="0">
                <a:latin typeface="Carlito"/>
                <a:cs typeface="Carlito"/>
              </a:rPr>
              <a:t>several </a:t>
            </a:r>
            <a:r>
              <a:rPr sz="1800" spc="-5" dirty="0">
                <a:latin typeface="Carlito"/>
                <a:cs typeface="Carlito"/>
              </a:rPr>
              <a:t>diseases of </a:t>
            </a:r>
            <a:r>
              <a:rPr sz="1800" dirty="0">
                <a:latin typeface="Carlito"/>
                <a:cs typeface="Carlito"/>
              </a:rPr>
              <a:t>man, animal, </a:t>
            </a:r>
            <a:r>
              <a:rPr sz="1800" spc="-5" dirty="0">
                <a:latin typeface="Carlito"/>
                <a:cs typeface="Carlito"/>
              </a:rPr>
              <a:t>plant,  </a:t>
            </a:r>
            <a:r>
              <a:rPr sz="1800" spc="-15" dirty="0">
                <a:latin typeface="Carlito"/>
                <a:cs typeface="Carlito"/>
              </a:rPr>
              <a:t>etc.</a:t>
            </a:r>
            <a:endParaRPr sz="18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4588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426719" y="1828800"/>
            <a:ext cx="8290561" cy="4155625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216535" indent="-204470">
              <a:lnSpc>
                <a:spcPct val="100000"/>
              </a:lnSpc>
              <a:spcBef>
                <a:spcPts val="1085"/>
              </a:spcBef>
              <a:buClr>
                <a:srgbClr val="D24717"/>
              </a:buClr>
              <a:buSzPct val="94444"/>
              <a:buFont typeface="Wingdings"/>
              <a:buChar char=""/>
              <a:tabLst>
                <a:tab pos="217170" algn="l"/>
              </a:tabLst>
            </a:pPr>
            <a:r>
              <a:rPr b="1" spc="-5" dirty="0"/>
              <a:t>Viruses </a:t>
            </a:r>
            <a:r>
              <a:rPr b="1" spc="-10" dirty="0"/>
              <a:t>have </a:t>
            </a:r>
            <a:r>
              <a:rPr b="1" spc="-5" dirty="0"/>
              <a:t>both living </a:t>
            </a:r>
            <a:r>
              <a:rPr b="1" dirty="0"/>
              <a:t>and </a:t>
            </a:r>
            <a:r>
              <a:rPr b="1" spc="-5" dirty="0"/>
              <a:t>nonliving</a:t>
            </a:r>
            <a:r>
              <a:rPr b="1" spc="75" dirty="0"/>
              <a:t> </a:t>
            </a:r>
            <a:r>
              <a:rPr b="1" spc="-10" dirty="0"/>
              <a:t>characteristics.</a:t>
            </a:r>
          </a:p>
          <a:p>
            <a:pPr marL="238125" indent="-226060">
              <a:lnSpc>
                <a:spcPct val="100000"/>
              </a:lnSpc>
              <a:spcBef>
                <a:spcPts val="980"/>
              </a:spcBef>
              <a:buClr>
                <a:srgbClr val="404040"/>
              </a:buClr>
              <a:buAutoNum type="arabicPeriod"/>
              <a:tabLst>
                <a:tab pos="238760" algn="l"/>
              </a:tabLst>
            </a:pPr>
            <a:r>
              <a:rPr b="1" spc="-5" dirty="0">
                <a:solidFill>
                  <a:srgbClr val="006FC0"/>
                </a:solidFill>
                <a:highlight>
                  <a:srgbClr val="FFFF00"/>
                </a:highlight>
              </a:rPr>
              <a:t>Living </a:t>
            </a:r>
            <a:r>
              <a:rPr b="1" spc="-10" dirty="0">
                <a:solidFill>
                  <a:srgbClr val="006FC0"/>
                </a:solidFill>
                <a:highlight>
                  <a:srgbClr val="FFFF00"/>
                </a:highlight>
              </a:rPr>
              <a:t>characteristics </a:t>
            </a:r>
            <a:r>
              <a:rPr b="1" spc="-5" dirty="0">
                <a:solidFill>
                  <a:srgbClr val="006FC0"/>
                </a:solidFill>
                <a:highlight>
                  <a:srgbClr val="FFFF00"/>
                </a:highlight>
              </a:rPr>
              <a:t>of</a:t>
            </a:r>
            <a:r>
              <a:rPr b="1" spc="60" dirty="0">
                <a:solidFill>
                  <a:srgbClr val="006FC0"/>
                </a:solidFill>
                <a:highlight>
                  <a:srgbClr val="FFFF00"/>
                </a:highlight>
              </a:rPr>
              <a:t> </a:t>
            </a:r>
            <a:r>
              <a:rPr b="1" spc="-5" dirty="0">
                <a:solidFill>
                  <a:srgbClr val="006FC0"/>
                </a:solidFill>
                <a:highlight>
                  <a:srgbClr val="FFFF00"/>
                </a:highlight>
              </a:rPr>
              <a:t>viruses</a:t>
            </a:r>
          </a:p>
          <a:p>
            <a:pPr marL="322580" lvl="1" indent="-219075">
              <a:lnSpc>
                <a:spcPct val="100000"/>
              </a:lnSpc>
              <a:spcBef>
                <a:spcPts val="985"/>
              </a:spcBef>
              <a:buAutoNum type="alphaLcPeriod"/>
              <a:tabLst>
                <a:tab pos="323215" algn="l"/>
              </a:tabLst>
            </a:pP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They </a:t>
            </a:r>
            <a:r>
              <a:rPr sz="1800" b="1" spc="-10" dirty="0">
                <a:solidFill>
                  <a:srgbClr val="C00000"/>
                </a:solidFill>
                <a:latin typeface="Carlito"/>
                <a:cs typeface="Carlito"/>
              </a:rPr>
              <a:t>reproduce</a:t>
            </a:r>
            <a:r>
              <a:rPr sz="1800" b="1" spc="-10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at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high </a:t>
            </a:r>
            <a:r>
              <a:rPr sz="1800" spc="-15" dirty="0">
                <a:solidFill>
                  <a:srgbClr val="404040"/>
                </a:solidFill>
                <a:latin typeface="Carlito"/>
                <a:cs typeface="Carlito"/>
              </a:rPr>
              <a:t>rates,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but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only in </a:t>
            </a:r>
            <a:r>
              <a:rPr sz="1800" b="1" u="heavy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living </a:t>
            </a:r>
            <a:r>
              <a:rPr sz="1800" b="1" u="heavy" spc="-5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host</a:t>
            </a:r>
            <a:r>
              <a:rPr sz="1800" b="1" u="heavy" spc="55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 </a:t>
            </a:r>
            <a:r>
              <a:rPr sz="1800" b="1" u="heavy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cells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1800" dirty="0">
              <a:latin typeface="Carlito"/>
              <a:cs typeface="Carlito"/>
            </a:endParaRPr>
          </a:p>
          <a:p>
            <a:pPr marL="333375" lvl="1" indent="-229870">
              <a:lnSpc>
                <a:spcPct val="100000"/>
              </a:lnSpc>
              <a:spcBef>
                <a:spcPts val="985"/>
              </a:spcBef>
              <a:buAutoNum type="alphaLcPeriod"/>
              <a:tabLst>
                <a:tab pos="334010" algn="l"/>
              </a:tabLst>
            </a:pP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They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can</a:t>
            </a:r>
            <a:r>
              <a:rPr sz="1800" b="1" spc="1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spc="-15" dirty="0">
                <a:solidFill>
                  <a:srgbClr val="C00000"/>
                </a:solidFill>
                <a:latin typeface="Carlito"/>
                <a:cs typeface="Carlito"/>
              </a:rPr>
              <a:t>mutate</a:t>
            </a:r>
            <a:r>
              <a:rPr sz="1800" spc="-15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1800" dirty="0">
              <a:latin typeface="Carlito"/>
              <a:cs typeface="Carlito"/>
            </a:endParaRPr>
          </a:p>
          <a:p>
            <a:pPr marL="238125" indent="-226060">
              <a:lnSpc>
                <a:spcPct val="100000"/>
              </a:lnSpc>
              <a:spcBef>
                <a:spcPts val="985"/>
              </a:spcBef>
              <a:buClr>
                <a:srgbClr val="404040"/>
              </a:buClr>
              <a:buAutoNum type="arabicPeriod"/>
              <a:tabLst>
                <a:tab pos="238760" algn="l"/>
              </a:tabLst>
            </a:pPr>
            <a:r>
              <a:rPr b="1" spc="-5" dirty="0">
                <a:solidFill>
                  <a:srgbClr val="006FC0"/>
                </a:solidFill>
                <a:highlight>
                  <a:srgbClr val="FFFF00"/>
                </a:highlight>
              </a:rPr>
              <a:t>Nonliving </a:t>
            </a:r>
            <a:r>
              <a:rPr b="1" spc="-10" dirty="0">
                <a:solidFill>
                  <a:srgbClr val="006FC0"/>
                </a:solidFill>
                <a:highlight>
                  <a:srgbClr val="FFFF00"/>
                </a:highlight>
              </a:rPr>
              <a:t>characteristics </a:t>
            </a:r>
            <a:r>
              <a:rPr b="1" spc="-5" dirty="0">
                <a:solidFill>
                  <a:srgbClr val="006FC0"/>
                </a:solidFill>
                <a:highlight>
                  <a:srgbClr val="FFFF00"/>
                </a:highlight>
              </a:rPr>
              <a:t>of</a:t>
            </a:r>
            <a:r>
              <a:rPr b="1" spc="60" dirty="0">
                <a:solidFill>
                  <a:srgbClr val="006FC0"/>
                </a:solidFill>
                <a:highlight>
                  <a:srgbClr val="FFFF00"/>
                </a:highlight>
              </a:rPr>
              <a:t> </a:t>
            </a:r>
            <a:r>
              <a:rPr b="1" spc="-5" dirty="0">
                <a:solidFill>
                  <a:srgbClr val="006FC0"/>
                </a:solidFill>
                <a:highlight>
                  <a:srgbClr val="FFFF00"/>
                </a:highlight>
              </a:rPr>
              <a:t>viruses</a:t>
            </a:r>
          </a:p>
          <a:p>
            <a:pPr marL="718185" lvl="1" indent="-343535">
              <a:lnSpc>
                <a:spcPct val="100000"/>
              </a:lnSpc>
              <a:spcBef>
                <a:spcPts val="985"/>
              </a:spcBef>
              <a:buClr>
                <a:srgbClr val="D24717"/>
              </a:buClr>
              <a:buAutoNum type="alphaLcPeriod"/>
              <a:tabLst>
                <a:tab pos="718185" algn="l"/>
                <a:tab pos="718820" algn="l"/>
              </a:tabLst>
            </a:pP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They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do not </a:t>
            </a:r>
            <a:r>
              <a:rPr sz="1800" spc="-15" dirty="0">
                <a:solidFill>
                  <a:srgbClr val="404040"/>
                </a:solidFill>
                <a:latin typeface="Carlito"/>
                <a:cs typeface="Carlito"/>
              </a:rPr>
              <a:t>contain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cytoplasm or cellular</a:t>
            </a:r>
            <a:r>
              <a:rPr sz="1800" spc="6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organelles.</a:t>
            </a:r>
            <a:endParaRPr sz="1800" dirty="0">
              <a:latin typeface="Carlito"/>
              <a:cs typeface="Carlito"/>
            </a:endParaRPr>
          </a:p>
          <a:p>
            <a:pPr marL="718185" marR="38100" lvl="1" indent="-342900">
              <a:lnSpc>
                <a:spcPts val="1939"/>
              </a:lnSpc>
              <a:spcBef>
                <a:spcPts val="1235"/>
              </a:spcBef>
              <a:buClr>
                <a:srgbClr val="D24717"/>
              </a:buClr>
              <a:buAutoNum type="alphaLcPeriod"/>
              <a:tabLst>
                <a:tab pos="718185" algn="l"/>
                <a:tab pos="718820" algn="l"/>
              </a:tabLst>
            </a:pP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They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do not carry out metabolic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reactions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on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their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own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. They </a:t>
            </a:r>
            <a:r>
              <a:rPr sz="1800" spc="-5" dirty="0">
                <a:solidFill>
                  <a:srgbClr val="C00000"/>
                </a:solidFill>
                <a:latin typeface="Carlito"/>
                <a:cs typeface="Carlito"/>
              </a:rPr>
              <a:t>don't </a:t>
            </a:r>
            <a:r>
              <a:rPr sz="1800" spc="-10" dirty="0">
                <a:solidFill>
                  <a:srgbClr val="C00000"/>
                </a:solidFill>
                <a:latin typeface="Carlito"/>
                <a:cs typeface="Carlito"/>
              </a:rPr>
              <a:t>grow  </a:t>
            </a:r>
            <a:r>
              <a:rPr sz="1800" dirty="0">
                <a:solidFill>
                  <a:srgbClr val="C00000"/>
                </a:solidFill>
                <a:latin typeface="Carlito"/>
                <a:cs typeface="Carlito"/>
              </a:rPr>
              <a:t>and</a:t>
            </a:r>
            <a:r>
              <a:rPr sz="1800" spc="10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spc="-10" dirty="0">
                <a:solidFill>
                  <a:srgbClr val="C00000"/>
                </a:solidFill>
                <a:latin typeface="Carlito"/>
                <a:cs typeface="Carlito"/>
              </a:rPr>
              <a:t>divide</a:t>
            </a:r>
            <a:endParaRPr sz="1800" dirty="0">
              <a:solidFill>
                <a:srgbClr val="C00000"/>
              </a:solidFill>
              <a:latin typeface="Carlito"/>
              <a:cs typeface="Carlito"/>
            </a:endParaRPr>
          </a:p>
          <a:p>
            <a:pPr marL="718185" lvl="1" indent="-343535">
              <a:lnSpc>
                <a:spcPts val="2050"/>
              </a:lnSpc>
              <a:spcBef>
                <a:spcPts val="960"/>
              </a:spcBef>
              <a:buClr>
                <a:srgbClr val="D24717"/>
              </a:buClr>
              <a:buAutoNum type="alphaLcPeriod"/>
              <a:tabLst>
                <a:tab pos="718185" algn="l"/>
                <a:tab pos="718820" algn="l"/>
              </a:tabLst>
            </a:pP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They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must </a:t>
            </a:r>
            <a:r>
              <a:rPr sz="1800" spc="-15" dirty="0">
                <a:solidFill>
                  <a:srgbClr val="404040"/>
                </a:solidFill>
                <a:latin typeface="Carlito"/>
                <a:cs typeface="Carlito"/>
              </a:rPr>
              <a:t>replicate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using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host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cell's metabolic </a:t>
            </a:r>
            <a:r>
              <a:rPr sz="1800" b="1" spc="-15" dirty="0">
                <a:solidFill>
                  <a:srgbClr val="404040"/>
                </a:solidFill>
                <a:latin typeface="Carlito"/>
                <a:cs typeface="Carlito"/>
              </a:rPr>
              <a:t>machinery</a:t>
            </a:r>
            <a:r>
              <a:rPr sz="1800" spc="-15" dirty="0">
                <a:solidFill>
                  <a:srgbClr val="404040"/>
                </a:solidFill>
                <a:latin typeface="Carlito"/>
                <a:cs typeface="Carlito"/>
              </a:rPr>
              <a:t>.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New</a:t>
            </a:r>
            <a:r>
              <a:rPr sz="1800" b="1" spc="15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viral</a:t>
            </a:r>
            <a:endParaRPr sz="1800" b="1" dirty="0">
              <a:latin typeface="Carlito"/>
              <a:cs typeface="Carlito"/>
            </a:endParaRPr>
          </a:p>
          <a:p>
            <a:pPr marL="718185">
              <a:lnSpc>
                <a:spcPts val="2050"/>
              </a:lnSpc>
            </a:pPr>
            <a:r>
              <a:rPr b="1" spc="-5" dirty="0">
                <a:solidFill>
                  <a:srgbClr val="404040"/>
                </a:solidFill>
              </a:rPr>
              <a:t>components </a:t>
            </a:r>
            <a:r>
              <a:rPr b="1" spc="-10" dirty="0">
                <a:solidFill>
                  <a:srgbClr val="404040"/>
                </a:solidFill>
              </a:rPr>
              <a:t>are synthesized </a:t>
            </a:r>
            <a:r>
              <a:rPr b="1" dirty="0">
                <a:solidFill>
                  <a:srgbClr val="404040"/>
                </a:solidFill>
              </a:rPr>
              <a:t>and assembled </a:t>
            </a:r>
            <a:r>
              <a:rPr b="1" spc="-5" dirty="0">
                <a:solidFill>
                  <a:srgbClr val="404040"/>
                </a:solidFill>
              </a:rPr>
              <a:t>within </a:t>
            </a:r>
            <a:r>
              <a:rPr b="1" dirty="0">
                <a:solidFill>
                  <a:srgbClr val="404040"/>
                </a:solidFill>
              </a:rPr>
              <a:t>the </a:t>
            </a:r>
            <a:r>
              <a:rPr b="1" spc="-15" dirty="0">
                <a:solidFill>
                  <a:srgbClr val="404040"/>
                </a:solidFill>
              </a:rPr>
              <a:t>infected </a:t>
            </a:r>
            <a:r>
              <a:rPr b="1" spc="-10" dirty="0">
                <a:solidFill>
                  <a:srgbClr val="404040"/>
                </a:solidFill>
              </a:rPr>
              <a:t>host</a:t>
            </a:r>
            <a:r>
              <a:rPr b="1" spc="105" dirty="0">
                <a:solidFill>
                  <a:srgbClr val="404040"/>
                </a:solidFill>
              </a:rPr>
              <a:t> </a:t>
            </a:r>
            <a:r>
              <a:rPr b="1" spc="-5" dirty="0">
                <a:solidFill>
                  <a:srgbClr val="404040"/>
                </a:solidFill>
              </a:rPr>
              <a:t>cell.</a:t>
            </a:r>
          </a:p>
          <a:p>
            <a:pPr marL="718185" lvl="1" indent="-343535">
              <a:lnSpc>
                <a:spcPct val="100000"/>
              </a:lnSpc>
              <a:spcBef>
                <a:spcPts val="985"/>
              </a:spcBef>
              <a:buClr>
                <a:srgbClr val="D24717"/>
              </a:buClr>
              <a:buAutoNum type="alphaLcPeriod" startAt="4"/>
              <a:tabLst>
                <a:tab pos="718185" algn="l"/>
                <a:tab pos="718820" algn="l"/>
              </a:tabLst>
            </a:pP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The majority of viruses possess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either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DNA or </a:t>
            </a:r>
            <a:r>
              <a:rPr sz="1800" b="1" dirty="0">
                <a:solidFill>
                  <a:srgbClr val="C00000"/>
                </a:solidFill>
                <a:latin typeface="Carlito"/>
                <a:cs typeface="Carlito"/>
              </a:rPr>
              <a:t>RNA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but not</a:t>
            </a:r>
            <a:r>
              <a:rPr sz="1800" b="1" spc="55" dirty="0">
                <a:solidFill>
                  <a:srgbClr val="C0000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Carlito"/>
                <a:cs typeface="Carlito"/>
              </a:rPr>
              <a:t>both.</a:t>
            </a:r>
            <a:endParaRPr sz="1800" b="1" dirty="0">
              <a:solidFill>
                <a:srgbClr val="C00000"/>
              </a:solidFill>
              <a:latin typeface="Carlito"/>
              <a:cs typeface="Carlito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45713" y="199837"/>
            <a:ext cx="3102101" cy="1050929"/>
          </a:xfrm>
          <a:prstGeom prst="rect">
            <a:avLst/>
          </a:prstGeom>
        </p:spPr>
        <p:txBody>
          <a:bodyPr vert="horz" wrap="square" lIns="0" tIns="202565" rIns="0" bIns="0" rtlCol="0">
            <a:spAutoFit/>
          </a:bodyPr>
          <a:lstStyle/>
          <a:p>
            <a:pPr marL="95250" marR="5080" indent="908050">
              <a:lnSpc>
                <a:spcPts val="3260"/>
              </a:lnSpc>
              <a:spcBef>
                <a:spcPts val="695"/>
              </a:spcBef>
            </a:pPr>
            <a:r>
              <a:rPr sz="3200" spc="-160" dirty="0">
                <a:solidFill>
                  <a:srgbClr val="C00000"/>
                </a:solidFill>
                <a:latin typeface="Trebuchet MS"/>
                <a:cs typeface="Trebuchet MS"/>
              </a:rPr>
              <a:t>Viruses  </a:t>
            </a:r>
            <a:r>
              <a:rPr sz="3200" spc="-210" dirty="0">
                <a:solidFill>
                  <a:srgbClr val="C00000"/>
                </a:solidFill>
                <a:latin typeface="Trebuchet MS"/>
                <a:cs typeface="Trebuchet MS"/>
              </a:rPr>
              <a:t>General</a:t>
            </a:r>
            <a:r>
              <a:rPr sz="3200" spc="-409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z="3200" spc="-190" dirty="0">
                <a:solidFill>
                  <a:srgbClr val="C00000"/>
                </a:solidFill>
                <a:latin typeface="Trebuchet MS"/>
                <a:cs typeface="Trebuchet MS"/>
              </a:rPr>
              <a:t>properties</a:t>
            </a:r>
            <a:endParaRPr sz="3200">
              <a:solidFill>
                <a:srgbClr val="C00000"/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4588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20949" y="639826"/>
            <a:ext cx="3102101" cy="525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69" algn="ctr">
              <a:lnSpc>
                <a:spcPts val="3995"/>
              </a:lnSpc>
              <a:spcBef>
                <a:spcPts val="100"/>
              </a:spcBef>
            </a:pPr>
            <a:r>
              <a:rPr spc="-204" dirty="0">
                <a:latin typeface="Trebuchet MS"/>
                <a:cs typeface="Trebuchet MS"/>
              </a:rPr>
              <a:t>Nature </a:t>
            </a:r>
            <a:r>
              <a:rPr spc="-185" dirty="0">
                <a:latin typeface="Trebuchet MS"/>
                <a:cs typeface="Trebuchet MS"/>
              </a:rPr>
              <a:t>of</a:t>
            </a:r>
            <a:r>
              <a:rPr spc="-620" dirty="0">
                <a:latin typeface="Trebuchet MS"/>
                <a:cs typeface="Trebuchet MS"/>
              </a:rPr>
              <a:t> </a:t>
            </a:r>
            <a:r>
              <a:rPr spc="-185" dirty="0">
                <a:latin typeface="Trebuchet MS"/>
                <a:cs typeface="Trebuchet MS"/>
              </a:rPr>
              <a:t>viruses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1000" y="1845564"/>
            <a:ext cx="7998460" cy="1051570"/>
          </a:xfrm>
          <a:prstGeom prst="rect">
            <a:avLst/>
          </a:prstGeom>
          <a:ln w="9144">
            <a:solidFill>
              <a:srgbClr val="A6A0A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1440" marR="3175">
              <a:lnSpc>
                <a:spcPts val="2395"/>
              </a:lnSpc>
            </a:pP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Viruses cannot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be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grown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on artificial</a:t>
            </a:r>
            <a:r>
              <a:rPr sz="2000" b="1" spc="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media.</a:t>
            </a:r>
            <a:endParaRPr sz="2000" b="1" dirty="0">
              <a:latin typeface="Carlito"/>
              <a:cs typeface="Carlito"/>
            </a:endParaRPr>
          </a:p>
          <a:p>
            <a:pPr marL="91440">
              <a:lnSpc>
                <a:spcPts val="2285"/>
              </a:lnSpc>
              <a:spcBef>
                <a:spcPts val="1160"/>
              </a:spcBef>
            </a:pPr>
            <a:r>
              <a:rPr sz="2000" b="1" spc="-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They</a:t>
            </a:r>
            <a:r>
              <a:rPr sz="2000" b="1" spc="31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can</a:t>
            </a:r>
            <a:r>
              <a:rPr sz="2000" b="1" spc="32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only</a:t>
            </a:r>
            <a:r>
              <a:rPr sz="2000" b="1" spc="31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b="1" spc="-1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grow</a:t>
            </a:r>
            <a:r>
              <a:rPr sz="2000" b="1" spc="32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in</a:t>
            </a:r>
            <a:r>
              <a:rPr sz="2000" b="1" spc="32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living</a:t>
            </a:r>
            <a:r>
              <a:rPr sz="2000" b="1" spc="32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b="1" spc="-1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organisms</a:t>
            </a:r>
            <a:r>
              <a:rPr sz="2000" b="1" spc="32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or</a:t>
            </a:r>
            <a:r>
              <a:rPr sz="2000" b="1" spc="33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tissue</a:t>
            </a:r>
            <a:r>
              <a:rPr sz="2000" b="1" spc="31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cells</a:t>
            </a:r>
            <a:r>
              <a:rPr sz="2000" b="1" spc="32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b="1" spc="-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which</a:t>
            </a:r>
            <a:r>
              <a:rPr sz="2000" b="1" spc="32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b="1" spc="-1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are</a:t>
            </a:r>
            <a:r>
              <a:rPr sz="2000" b="1" spc="32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b="1" spc="-2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kept</a:t>
            </a:r>
            <a:endParaRPr sz="2000" b="1" dirty="0">
              <a:solidFill>
                <a:srgbClr val="C00000"/>
              </a:solidFill>
              <a:highlight>
                <a:srgbClr val="FFFF00"/>
              </a:highlight>
              <a:latin typeface="Carlito"/>
              <a:cs typeface="Carlito"/>
            </a:endParaRPr>
          </a:p>
          <a:p>
            <a:pPr marL="91440" marR="3175">
              <a:lnSpc>
                <a:spcPts val="2285"/>
              </a:lnSpc>
            </a:pPr>
            <a:r>
              <a:rPr sz="2000" b="1" spc="-10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alive </a:t>
            </a:r>
            <a:r>
              <a:rPr sz="2000" b="1" spc="-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in suitable</a:t>
            </a:r>
            <a:r>
              <a:rPr sz="2000" b="1" spc="45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C00000"/>
                </a:solidFill>
                <a:highlight>
                  <a:srgbClr val="FFFF00"/>
                </a:highlight>
                <a:latin typeface="Carlito"/>
                <a:cs typeface="Carlito"/>
              </a:rPr>
              <a:t>medium.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4588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60039" y="826770"/>
            <a:ext cx="326072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00" dirty="0">
                <a:latin typeface="Trebuchet MS"/>
                <a:cs typeface="Trebuchet MS"/>
              </a:rPr>
              <a:t>Morphology </a:t>
            </a:r>
            <a:r>
              <a:rPr sz="3200" spc="-165" dirty="0">
                <a:latin typeface="Trebuchet MS"/>
                <a:cs typeface="Trebuchet MS"/>
              </a:rPr>
              <a:t>of</a:t>
            </a:r>
            <a:r>
              <a:rPr sz="3200" spc="-655" dirty="0">
                <a:latin typeface="Trebuchet MS"/>
                <a:cs typeface="Trebuchet MS"/>
              </a:rPr>
              <a:t> </a:t>
            </a:r>
            <a:r>
              <a:rPr sz="3200" spc="-160" dirty="0">
                <a:latin typeface="Trebuchet MS"/>
                <a:cs typeface="Trebuchet MS"/>
              </a:rPr>
              <a:t>Virus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1588" y="1737360"/>
            <a:ext cx="5320720" cy="3098669"/>
          </a:xfrm>
          <a:prstGeom prst="rect">
            <a:avLst/>
          </a:prstGeom>
          <a:ln w="9144">
            <a:solidFill>
              <a:srgbClr val="A6A0A0"/>
            </a:solidFill>
          </a:ln>
        </p:spPr>
        <p:txBody>
          <a:bodyPr vert="horz" wrap="square" lIns="0" tIns="34925" rIns="0" bIns="0" rtlCol="0">
            <a:spAutoFit/>
          </a:bodyPr>
          <a:lstStyle/>
          <a:p>
            <a:pPr marL="91440" marR="3810" algn="just">
              <a:lnSpc>
                <a:spcPts val="1939"/>
              </a:lnSpc>
              <a:spcBef>
                <a:spcPts val="275"/>
              </a:spcBef>
            </a:pPr>
            <a:r>
              <a:rPr sz="1800" b="1" spc="-10" dirty="0">
                <a:solidFill>
                  <a:srgbClr val="00B050"/>
                </a:solidFill>
                <a:latin typeface="Carlito"/>
                <a:cs typeface="Carlito"/>
              </a:rPr>
              <a:t>According to </a:t>
            </a:r>
            <a:r>
              <a:rPr sz="1800" b="1" dirty="0">
                <a:solidFill>
                  <a:srgbClr val="00B050"/>
                </a:solidFill>
                <a:latin typeface="Carlito"/>
                <a:cs typeface="Carlito"/>
              </a:rPr>
              <a:t>the shape, viruses </a:t>
            </a:r>
            <a:r>
              <a:rPr sz="1800" b="1" spc="-10" dirty="0">
                <a:solidFill>
                  <a:srgbClr val="00B050"/>
                </a:solidFill>
                <a:latin typeface="Carlito"/>
                <a:cs typeface="Carlito"/>
              </a:rPr>
              <a:t>can </a:t>
            </a:r>
            <a:r>
              <a:rPr sz="1800" b="1" dirty="0">
                <a:solidFill>
                  <a:srgbClr val="00B050"/>
                </a:solidFill>
                <a:latin typeface="Carlito"/>
                <a:cs typeface="Carlito"/>
              </a:rPr>
              <a:t>be  </a:t>
            </a:r>
            <a:r>
              <a:rPr sz="1800" b="1" spc="-5" dirty="0">
                <a:solidFill>
                  <a:srgbClr val="00B050"/>
                </a:solidFill>
                <a:latin typeface="Carlito"/>
                <a:cs typeface="Carlito"/>
              </a:rPr>
              <a:t>classified </a:t>
            </a:r>
            <a:r>
              <a:rPr sz="1800" b="1" spc="-10" dirty="0">
                <a:solidFill>
                  <a:srgbClr val="00B050"/>
                </a:solidFill>
                <a:latin typeface="Carlito"/>
                <a:cs typeface="Carlito"/>
              </a:rPr>
              <a:t>into </a:t>
            </a:r>
            <a:r>
              <a:rPr sz="1800" b="1" dirty="0">
                <a:solidFill>
                  <a:srgbClr val="00B050"/>
                </a:solidFill>
                <a:latin typeface="Carlito"/>
                <a:cs typeface="Carlito"/>
              </a:rPr>
              <a:t>the </a:t>
            </a:r>
            <a:r>
              <a:rPr sz="1800" b="1" spc="-10" dirty="0">
                <a:solidFill>
                  <a:srgbClr val="00B050"/>
                </a:solidFill>
                <a:latin typeface="Carlito"/>
                <a:cs typeface="Carlito"/>
              </a:rPr>
              <a:t>following groups</a:t>
            </a:r>
            <a:r>
              <a:rPr sz="1800" b="1" spc="70" dirty="0">
                <a:solidFill>
                  <a:srgbClr val="00B050"/>
                </a:solidFill>
                <a:latin typeface="Carlito"/>
                <a:cs typeface="Carlito"/>
              </a:rPr>
              <a:t> </a:t>
            </a:r>
            <a:r>
              <a:rPr sz="1800" b="1" dirty="0">
                <a:solidFill>
                  <a:srgbClr val="00B050"/>
                </a:solidFill>
                <a:latin typeface="Carlito"/>
                <a:cs typeface="Carlito"/>
              </a:rPr>
              <a:t>:</a:t>
            </a:r>
          </a:p>
          <a:p>
            <a:pPr marL="91440" marR="3810" algn="just">
              <a:lnSpc>
                <a:spcPts val="1939"/>
              </a:lnSpc>
              <a:spcBef>
                <a:spcPts val="1210"/>
              </a:spcBef>
            </a:pPr>
            <a:r>
              <a:rPr sz="1800" spc="-5" dirty="0">
                <a:solidFill>
                  <a:srgbClr val="FF0000"/>
                </a:solidFill>
                <a:latin typeface="Carlito"/>
                <a:cs typeface="Carlito"/>
              </a:rPr>
              <a:t>Spherical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. With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sz="1800" spc="-15" dirty="0">
                <a:solidFill>
                  <a:srgbClr val="404040"/>
                </a:solidFill>
                <a:latin typeface="Carlito"/>
                <a:cs typeface="Carlito"/>
              </a:rPr>
              <a:t>size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ranging from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18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150  μm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This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includes , as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example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,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viruses of 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influenza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1800" dirty="0">
              <a:latin typeface="Carlito"/>
              <a:cs typeface="Carlito"/>
            </a:endParaRPr>
          </a:p>
          <a:p>
            <a:pPr marL="91440" marR="3810" algn="just">
              <a:lnSpc>
                <a:spcPct val="90100"/>
              </a:lnSpc>
              <a:spcBef>
                <a:spcPts val="1180"/>
              </a:spcBef>
            </a:pPr>
            <a:r>
              <a:rPr sz="1800" spc="-5" dirty="0">
                <a:solidFill>
                  <a:srgbClr val="FF0000"/>
                </a:solidFill>
                <a:latin typeface="Carlito"/>
                <a:cs typeface="Carlito"/>
              </a:rPr>
              <a:t>Rod-shaped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. They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are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300 μm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length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and 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15 μm in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width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. It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is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represented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by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the 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tobacco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mosaic</a:t>
            </a:r>
            <a:r>
              <a:rPr sz="1800" b="1" spc="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virus.</a:t>
            </a:r>
            <a:endParaRPr sz="1800" dirty="0">
              <a:latin typeface="Carlito"/>
              <a:cs typeface="Carlito"/>
            </a:endParaRPr>
          </a:p>
          <a:p>
            <a:pPr marL="91440" algn="just">
              <a:lnSpc>
                <a:spcPts val="1939"/>
              </a:lnSpc>
              <a:spcBef>
                <a:spcPts val="1230"/>
              </a:spcBef>
            </a:pPr>
            <a:r>
              <a:rPr sz="1800" spc="-5" dirty="0">
                <a:solidFill>
                  <a:srgbClr val="FF0000"/>
                </a:solidFill>
                <a:latin typeface="Carlito"/>
                <a:cs typeface="Carlito"/>
              </a:rPr>
              <a:t>Cuboid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. With </a:t>
            </a:r>
            <a:r>
              <a:rPr sz="1800" dirty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sz="1800" spc="-15" dirty="0">
                <a:solidFill>
                  <a:srgbClr val="404040"/>
                </a:solidFill>
                <a:latin typeface="Carlito"/>
                <a:cs typeface="Carlito"/>
              </a:rPr>
              <a:t>size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ranging from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210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305  </a:t>
            </a:r>
            <a:r>
              <a:rPr sz="1800" spc="-25" dirty="0">
                <a:solidFill>
                  <a:srgbClr val="404040"/>
                </a:solidFill>
                <a:latin typeface="Carlito"/>
                <a:cs typeface="Carlito"/>
              </a:rPr>
              <a:t>μm.This </a:t>
            </a:r>
            <a:r>
              <a:rPr sz="1800" spc="-15" dirty="0">
                <a:solidFill>
                  <a:srgbClr val="404040"/>
                </a:solidFill>
                <a:latin typeface="Carlito"/>
                <a:cs typeface="Carlito"/>
              </a:rPr>
              <a:t>form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is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found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in </a:t>
            </a:r>
            <a:r>
              <a:rPr sz="1800" b="1" spc="-15" dirty="0">
                <a:solidFill>
                  <a:srgbClr val="404040"/>
                </a:solidFill>
                <a:latin typeface="Carlito"/>
                <a:cs typeface="Carlito"/>
              </a:rPr>
              <a:t>cowpox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and canary  </a:t>
            </a:r>
            <a:r>
              <a:rPr sz="1800" b="1" spc="-15" dirty="0">
                <a:solidFill>
                  <a:srgbClr val="404040"/>
                </a:solidFill>
                <a:latin typeface="Carlito"/>
                <a:cs typeface="Carlito"/>
              </a:rPr>
              <a:t>pox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 viruses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1800" dirty="0">
              <a:latin typeface="Carlito"/>
              <a:cs typeface="Carlito"/>
            </a:endParaRPr>
          </a:p>
          <a:p>
            <a:pPr marL="91440" marR="3810" algn="just">
              <a:lnSpc>
                <a:spcPts val="1939"/>
              </a:lnSpc>
              <a:spcBef>
                <a:spcPts val="1215"/>
              </a:spcBef>
            </a:pPr>
            <a:r>
              <a:rPr sz="1800" spc="-5" dirty="0">
                <a:solidFill>
                  <a:srgbClr val="FF0000"/>
                </a:solidFill>
                <a:latin typeface="Carlito"/>
                <a:cs typeface="Carlito"/>
              </a:rPr>
              <a:t>Complex-shaped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. The </a:t>
            </a:r>
            <a:r>
              <a:rPr sz="1800" spc="-15" dirty="0">
                <a:solidFill>
                  <a:srgbClr val="404040"/>
                </a:solidFill>
                <a:latin typeface="Carlito"/>
                <a:cs typeface="Carlito"/>
              </a:rPr>
              <a:t>size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varies from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10 </a:t>
            </a:r>
            <a:r>
              <a:rPr sz="1800" b="1" spc="-30" dirty="0">
                <a:solidFill>
                  <a:srgbClr val="404040"/>
                </a:solidFill>
                <a:latin typeface="Carlito"/>
                <a:cs typeface="Carlito"/>
              </a:rPr>
              <a:t>to 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225μm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. This </a:t>
            </a:r>
            <a:r>
              <a:rPr sz="1800" spc="-15" dirty="0">
                <a:solidFill>
                  <a:srgbClr val="404040"/>
                </a:solidFill>
                <a:latin typeface="Carlito"/>
                <a:cs typeface="Carlito"/>
              </a:rPr>
              <a:t>form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is </a:t>
            </a:r>
            <a:r>
              <a:rPr sz="1800" spc="-10" dirty="0">
                <a:solidFill>
                  <a:srgbClr val="404040"/>
                </a:solidFill>
                <a:latin typeface="Carlito"/>
                <a:cs typeface="Carlito"/>
              </a:rPr>
              <a:t>characteristic 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of</a:t>
            </a:r>
            <a:r>
              <a:rPr sz="1800" spc="6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phages</a:t>
            </a:r>
            <a:r>
              <a:rPr sz="1800" spc="-5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sz="1800" dirty="0">
              <a:latin typeface="Carlito"/>
              <a:cs typeface="Carlito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15940" y="2708148"/>
            <a:ext cx="1856232" cy="12252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75804" y="1700783"/>
            <a:ext cx="1367027" cy="22326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96711" y="4238244"/>
            <a:ext cx="1539239" cy="14234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72171" y="4221479"/>
            <a:ext cx="1511807" cy="15133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60135" y="1623060"/>
            <a:ext cx="1591056" cy="9357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9144000" cy="219710"/>
            <a:chOff x="0" y="6333744"/>
            <a:chExt cx="9144000" cy="219710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9144000" cy="152400"/>
            </a:xfrm>
            <a:custGeom>
              <a:avLst/>
              <a:gdLst/>
              <a:ahLst/>
              <a:cxnLst/>
              <a:rect l="l" t="t" r="r" b="b"/>
              <a:pathLst>
                <a:path w="9144000" h="152400">
                  <a:moveTo>
                    <a:pt x="0" y="152399"/>
                  </a:moveTo>
                  <a:lnTo>
                    <a:pt x="9144000" y="15239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52399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9144000" cy="67310"/>
            </a:xfrm>
            <a:custGeom>
              <a:avLst/>
              <a:gdLst/>
              <a:ahLst/>
              <a:cxnLst/>
              <a:rect l="l" t="t" r="r" b="b"/>
              <a:pathLst>
                <a:path w="9144000" h="67310">
                  <a:moveTo>
                    <a:pt x="9144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9144000" y="6705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894588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4800" y="1807591"/>
            <a:ext cx="4731917" cy="2101088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6830" marR="5080">
              <a:lnSpc>
                <a:spcPct val="80000"/>
              </a:lnSpc>
              <a:spcBef>
                <a:spcPts val="585"/>
              </a:spcBef>
            </a:pPr>
            <a:r>
              <a:rPr sz="2000" b="1" u="sng" spc="-5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Capsid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: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protein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shell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that 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surrounds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the genome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of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virus  particle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Composed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of a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number of  </a:t>
            </a:r>
            <a:r>
              <a:rPr sz="2000" b="1" spc="-15" dirty="0">
                <a:solidFill>
                  <a:srgbClr val="404040"/>
                </a:solidFill>
                <a:latin typeface="Carlito"/>
                <a:cs typeface="Carlito"/>
              </a:rPr>
              <a:t>protein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molecules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arranged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in a 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precise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and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highly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repetitive pattern 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around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the nucleic</a:t>
            </a:r>
            <a:r>
              <a:rPr sz="2000" spc="-2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acid</a:t>
            </a:r>
            <a:endParaRPr sz="2000" dirty="0">
              <a:latin typeface="Carlito"/>
              <a:cs typeface="Carlito"/>
            </a:endParaRPr>
          </a:p>
          <a:p>
            <a:pPr marL="329565" indent="-317500">
              <a:lnSpc>
                <a:spcPts val="2130"/>
              </a:lnSpc>
              <a:buClr>
                <a:srgbClr val="D24717"/>
              </a:buClr>
              <a:buFont typeface="Carlito"/>
              <a:buChar char="◦"/>
              <a:tabLst>
                <a:tab pos="329565" algn="l"/>
                <a:tab pos="330200" algn="l"/>
              </a:tabLst>
            </a:pPr>
            <a:r>
              <a:rPr sz="1800" b="1" i="1" u="heavy" spc="-5" dirty="0">
                <a:solidFill>
                  <a:srgbClr val="C00000"/>
                </a:solidFill>
                <a:highlight>
                  <a:srgbClr val="FFFF00"/>
                </a:highlight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Capsomere</a:t>
            </a:r>
            <a:r>
              <a:rPr sz="1800" b="1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: subunit of </a:t>
            </a:r>
            <a:r>
              <a:rPr sz="1800" b="1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the</a:t>
            </a:r>
            <a:r>
              <a:rPr sz="1800" b="1" spc="1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18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capsid</a:t>
            </a:r>
            <a:endParaRPr sz="1800" b="1" dirty="0">
              <a:highlight>
                <a:srgbClr val="FFFF00"/>
              </a:highlight>
              <a:latin typeface="Carlito"/>
              <a:cs typeface="Carlito"/>
            </a:endParaRPr>
          </a:p>
          <a:p>
            <a:pPr marL="774700" marR="421005" lvl="1" indent="-253365">
              <a:lnSpc>
                <a:spcPct val="80100"/>
              </a:lnSpc>
              <a:spcBef>
                <a:spcPts val="595"/>
              </a:spcBef>
              <a:buClr>
                <a:srgbClr val="D24717"/>
              </a:buClr>
              <a:buChar char="◦"/>
              <a:tabLst>
                <a:tab pos="774700" algn="l"/>
                <a:tab pos="775335" algn="l"/>
              </a:tabLst>
            </a:pP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Smallest </a:t>
            </a:r>
            <a:r>
              <a:rPr sz="1800" b="1" spc="-5" dirty="0">
                <a:solidFill>
                  <a:srgbClr val="404040"/>
                </a:solidFill>
                <a:latin typeface="Carlito"/>
                <a:cs typeface="Carlito"/>
              </a:rPr>
              <a:t>morphological unit  visible with </a:t>
            </a:r>
            <a:r>
              <a:rPr sz="1800" b="1" dirty="0">
                <a:solidFill>
                  <a:srgbClr val="404040"/>
                </a:solidFill>
                <a:latin typeface="Carlito"/>
                <a:cs typeface="Carlito"/>
              </a:rPr>
              <a:t>an </a:t>
            </a:r>
            <a:r>
              <a:rPr sz="1800" b="1" spc="-10" dirty="0">
                <a:solidFill>
                  <a:srgbClr val="404040"/>
                </a:solidFill>
                <a:latin typeface="Carlito"/>
                <a:cs typeface="Carlito"/>
              </a:rPr>
              <a:t>electron  microscope</a:t>
            </a:r>
            <a:endParaRPr sz="1800" b="1" dirty="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2143" y="4336142"/>
            <a:ext cx="3769360" cy="1727200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2700" marR="5080" algn="just">
              <a:lnSpc>
                <a:spcPts val="1920"/>
              </a:lnSpc>
              <a:spcBef>
                <a:spcPts val="565"/>
              </a:spcBef>
            </a:pPr>
            <a:r>
              <a:rPr sz="2000" b="1" i="1" u="heavy" spc="-5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arlito"/>
                <a:cs typeface="Carlito"/>
              </a:rPr>
              <a:t>Nucleocapsid</a:t>
            </a:r>
            <a:r>
              <a:rPr sz="2000" b="1" i="1" spc="-5" dirty="0">
                <a:solidFill>
                  <a:srgbClr val="FF000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: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complete complex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of 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nucleic acid and </a:t>
            </a:r>
            <a:r>
              <a:rPr sz="2000" b="1" spc="-15" dirty="0">
                <a:solidFill>
                  <a:srgbClr val="404040"/>
                </a:solidFill>
                <a:latin typeface="Carlito"/>
                <a:cs typeface="Carlito"/>
              </a:rPr>
              <a:t>protein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packaged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in  the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 virion</a:t>
            </a:r>
            <a:endParaRPr sz="2000" b="1" dirty="0">
              <a:latin typeface="Carlito"/>
              <a:cs typeface="Carlito"/>
            </a:endParaRPr>
          </a:p>
          <a:p>
            <a:pPr marL="12700" marR="125095">
              <a:lnSpc>
                <a:spcPts val="1920"/>
              </a:lnSpc>
              <a:spcBef>
                <a:spcPts val="1395"/>
              </a:spcBef>
            </a:pPr>
            <a:r>
              <a:rPr sz="2000" b="1" u="sng" spc="-10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Enveloped </a:t>
            </a:r>
            <a:r>
              <a:rPr sz="2000" b="1" u="sng" spc="-5" dirty="0">
                <a:solidFill>
                  <a:srgbClr val="C00000"/>
                </a:solidFill>
                <a:uFill>
                  <a:solidFill>
                    <a:srgbClr val="404040"/>
                  </a:solidFill>
                </a:uFill>
                <a:latin typeface="Carlito"/>
                <a:cs typeface="Carlito"/>
              </a:rPr>
              <a:t>virus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: virus that contains  additional </a:t>
            </a:r>
            <a:r>
              <a:rPr sz="2000" spc="-20" dirty="0">
                <a:solidFill>
                  <a:srgbClr val="404040"/>
                </a:solidFill>
                <a:latin typeface="Carlito"/>
                <a:cs typeface="Carlito"/>
              </a:rPr>
              <a:t>layers </a:t>
            </a:r>
            <a:r>
              <a:rPr sz="2000" spc="-10" dirty="0">
                <a:solidFill>
                  <a:srgbClr val="404040"/>
                </a:solidFill>
                <a:latin typeface="Carlito"/>
                <a:cs typeface="Carlito"/>
              </a:rPr>
              <a:t>around </a:t>
            </a:r>
            <a:r>
              <a:rPr sz="2000" dirty="0">
                <a:solidFill>
                  <a:srgbClr val="404040"/>
                </a:solidFill>
                <a:latin typeface="Carlito"/>
                <a:cs typeface="Carlito"/>
              </a:rPr>
              <a:t>the  </a:t>
            </a:r>
            <a:r>
              <a:rPr sz="2000" spc="-5" dirty="0">
                <a:solidFill>
                  <a:srgbClr val="404040"/>
                </a:solidFill>
                <a:latin typeface="Carlito"/>
                <a:cs typeface="Carlito"/>
              </a:rPr>
              <a:t>nucleocapsid</a:t>
            </a:r>
            <a:endParaRPr sz="2000" dirty="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0" y="6553199"/>
            <a:ext cx="9144000" cy="304800"/>
          </a:xfrm>
          <a:prstGeom prst="rect">
            <a:avLst/>
          </a:prstGeom>
          <a:solidFill>
            <a:srgbClr val="EFE15F"/>
          </a:solidFill>
        </p:spPr>
        <p:txBody>
          <a:bodyPr vert="horz" wrap="square" lIns="0" tIns="70485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555"/>
              </a:spcBef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352545" y="136653"/>
            <a:ext cx="27241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60" dirty="0">
                <a:solidFill>
                  <a:srgbClr val="FF0000"/>
                </a:solidFill>
                <a:latin typeface="Trebuchet MS"/>
                <a:cs typeface="Trebuchet MS"/>
              </a:rPr>
              <a:t>Viruses</a:t>
            </a:r>
            <a:r>
              <a:rPr sz="3200" spc="-39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3200" spc="-204" dirty="0">
                <a:solidFill>
                  <a:srgbClr val="FF0000"/>
                </a:solidFill>
                <a:latin typeface="Trebuchet MS"/>
                <a:cs typeface="Trebuchet MS"/>
              </a:rPr>
              <a:t>Structure</a:t>
            </a:r>
            <a:endParaRPr sz="3200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327903" y="2106513"/>
            <a:ext cx="2913479" cy="40717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524880" y="1763648"/>
            <a:ext cx="5518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rlito"/>
                <a:cs typeface="Carlito"/>
              </a:rPr>
              <a:t>18</a:t>
            </a:r>
            <a:r>
              <a:rPr sz="1600" b="1" spc="-60" dirty="0">
                <a:latin typeface="Carlito"/>
                <a:cs typeface="Carlito"/>
              </a:rPr>
              <a:t> </a:t>
            </a:r>
            <a:r>
              <a:rPr sz="1600" b="1" spc="-10" dirty="0">
                <a:latin typeface="Carlito"/>
                <a:cs typeface="Carlito"/>
              </a:rPr>
              <a:t>nm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610350" y="2508630"/>
            <a:ext cx="8763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rlito"/>
                <a:cs typeface="Carlito"/>
              </a:rPr>
              <a:t>Virus</a:t>
            </a:r>
            <a:r>
              <a:rPr sz="1600" b="1" spc="-50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RNA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45605" y="1842261"/>
            <a:ext cx="1617980" cy="48831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310"/>
              </a:spcBef>
            </a:pPr>
            <a:r>
              <a:rPr sz="1600" b="1" spc="-10" dirty="0">
                <a:latin typeface="Carlito"/>
                <a:cs typeface="Carlito"/>
              </a:rPr>
              <a:t>Structural</a:t>
            </a:r>
            <a:r>
              <a:rPr sz="1600" b="1" spc="-35" dirty="0">
                <a:latin typeface="Carlito"/>
                <a:cs typeface="Carlito"/>
              </a:rPr>
              <a:t> </a:t>
            </a:r>
            <a:r>
              <a:rPr sz="1600" b="1" spc="-5" dirty="0">
                <a:latin typeface="Carlito"/>
                <a:cs typeface="Carlito"/>
              </a:rPr>
              <a:t>subunits  </a:t>
            </a:r>
            <a:r>
              <a:rPr sz="1600" b="1" spc="-10" dirty="0">
                <a:latin typeface="Carlito"/>
                <a:cs typeface="Carlito"/>
              </a:rPr>
              <a:t>(capsomeres)</a:t>
            </a:r>
            <a:endParaRPr sz="1600">
              <a:latin typeface="Carlito"/>
              <a:cs typeface="Carlito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579364" y="2005583"/>
            <a:ext cx="2086610" cy="1005840"/>
          </a:xfrm>
          <a:custGeom>
            <a:avLst/>
            <a:gdLst/>
            <a:ahLst/>
            <a:cxnLst/>
            <a:rect l="l" t="t" r="r" b="b"/>
            <a:pathLst>
              <a:path w="2086609" h="1005839">
                <a:moveTo>
                  <a:pt x="1584960" y="737615"/>
                </a:moveTo>
                <a:lnTo>
                  <a:pt x="1642871" y="1005839"/>
                </a:lnTo>
              </a:path>
              <a:path w="2086609" h="1005839">
                <a:moveTo>
                  <a:pt x="2004060" y="271271"/>
                </a:moveTo>
                <a:lnTo>
                  <a:pt x="2086356" y="588263"/>
                </a:lnTo>
              </a:path>
              <a:path w="2086609" h="1005839">
                <a:moveTo>
                  <a:pt x="3048" y="0"/>
                </a:moveTo>
                <a:lnTo>
                  <a:pt x="3048" y="82295"/>
                </a:lnTo>
              </a:path>
              <a:path w="2086609" h="1005839">
                <a:moveTo>
                  <a:pt x="316991" y="0"/>
                </a:moveTo>
                <a:lnTo>
                  <a:pt x="316991" y="82295"/>
                </a:lnTo>
              </a:path>
              <a:path w="2086609" h="1005839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6333744"/>
            <a:ext cx="9144000" cy="219710"/>
            <a:chOff x="0" y="6333744"/>
            <a:chExt cx="9144000" cy="219710"/>
          </a:xfrm>
        </p:grpSpPr>
        <p:sp>
          <p:nvSpPr>
            <p:cNvPr id="3" name="object 3"/>
            <p:cNvSpPr/>
            <p:nvPr/>
          </p:nvSpPr>
          <p:spPr>
            <a:xfrm>
              <a:off x="0" y="6400799"/>
              <a:ext cx="9144000" cy="152400"/>
            </a:xfrm>
            <a:custGeom>
              <a:avLst/>
              <a:gdLst/>
              <a:ahLst/>
              <a:cxnLst/>
              <a:rect l="l" t="t" r="r" b="b"/>
              <a:pathLst>
                <a:path w="9144000" h="152400">
                  <a:moveTo>
                    <a:pt x="0" y="152399"/>
                  </a:moveTo>
                  <a:lnTo>
                    <a:pt x="9144000" y="152399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152399"/>
                  </a:lnTo>
                  <a:close/>
                </a:path>
              </a:pathLst>
            </a:custGeom>
            <a:solidFill>
              <a:srgbClr val="9B2C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6333744"/>
              <a:ext cx="9144000" cy="67310"/>
            </a:xfrm>
            <a:custGeom>
              <a:avLst/>
              <a:gdLst/>
              <a:ahLst/>
              <a:cxnLst/>
              <a:rect l="l" t="t" r="r" b="b"/>
              <a:pathLst>
                <a:path w="9144000" h="67310">
                  <a:moveTo>
                    <a:pt x="9144000" y="0"/>
                  </a:moveTo>
                  <a:lnTo>
                    <a:pt x="0" y="0"/>
                  </a:lnTo>
                  <a:lnTo>
                    <a:pt x="0" y="67055"/>
                  </a:lnTo>
                  <a:lnTo>
                    <a:pt x="9144000" y="67055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247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894588" y="1734311"/>
            <a:ext cx="7475220" cy="4436745"/>
            <a:chOff x="894588" y="1734311"/>
            <a:chExt cx="7475220" cy="4436745"/>
          </a:xfrm>
        </p:grpSpPr>
        <p:sp>
          <p:nvSpPr>
            <p:cNvPr id="6" name="object 6"/>
            <p:cNvSpPr/>
            <p:nvPr/>
          </p:nvSpPr>
          <p:spPr>
            <a:xfrm>
              <a:off x="894588" y="1737359"/>
              <a:ext cx="7475220" cy="0"/>
            </a:xfrm>
            <a:custGeom>
              <a:avLst/>
              <a:gdLst/>
              <a:ahLst/>
              <a:cxnLst/>
              <a:rect l="l" t="t" r="r" b="b"/>
              <a:pathLst>
                <a:path w="7475220">
                  <a:moveTo>
                    <a:pt x="0" y="0"/>
                  </a:moveTo>
                  <a:lnTo>
                    <a:pt x="7475219" y="0"/>
                  </a:lnTo>
                </a:path>
              </a:pathLst>
            </a:custGeom>
            <a:ln w="6096">
              <a:solidFill>
                <a:srgbClr val="7E7E7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975104" y="1737359"/>
              <a:ext cx="5637276" cy="443331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0" y="6553199"/>
            <a:ext cx="9144000" cy="304800"/>
          </a:xfrm>
          <a:prstGeom prst="rect">
            <a:avLst/>
          </a:prstGeom>
          <a:solidFill>
            <a:srgbClr val="EFE15F"/>
          </a:solidFill>
        </p:spPr>
        <p:txBody>
          <a:bodyPr vert="horz" wrap="square" lIns="0" tIns="70485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555"/>
              </a:spcBef>
            </a:pPr>
            <a:r>
              <a:rPr sz="1200" dirty="0">
                <a:latin typeface="Times New Roman"/>
                <a:cs typeface="Times New Roman"/>
              </a:rPr>
              <a:t>© 2012 </a:t>
            </a:r>
            <a:r>
              <a:rPr sz="1200" spc="-5" dirty="0">
                <a:latin typeface="Times New Roman"/>
                <a:cs typeface="Times New Roman"/>
              </a:rPr>
              <a:t>Pearson Education,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Inc.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236214" y="1168349"/>
            <a:ext cx="27241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160" dirty="0">
                <a:latin typeface="Trebuchet MS"/>
                <a:cs typeface="Trebuchet MS"/>
              </a:rPr>
              <a:t>Viruses</a:t>
            </a:r>
            <a:r>
              <a:rPr sz="3200" spc="-395" dirty="0">
                <a:latin typeface="Trebuchet MS"/>
                <a:cs typeface="Trebuchet MS"/>
              </a:rPr>
              <a:t> </a:t>
            </a:r>
            <a:r>
              <a:rPr sz="3200" spc="-204" dirty="0">
                <a:latin typeface="Trebuchet MS"/>
                <a:cs typeface="Trebuchet MS"/>
              </a:rPr>
              <a:t>Structure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4588" y="1737360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19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1240" y="275346"/>
            <a:ext cx="5161915" cy="104076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146810" marR="5080" indent="-1134745">
              <a:lnSpc>
                <a:spcPts val="3670"/>
              </a:lnSpc>
              <a:spcBef>
                <a:spcPts val="760"/>
              </a:spcBef>
            </a:pPr>
            <a:r>
              <a:rPr spc="-135" dirty="0">
                <a:solidFill>
                  <a:srgbClr val="C00000"/>
                </a:solidFill>
                <a:latin typeface="Trebuchet MS"/>
                <a:cs typeface="Trebuchet MS"/>
              </a:rPr>
              <a:t>Mechanism </a:t>
            </a:r>
            <a:r>
              <a:rPr spc="-185" dirty="0">
                <a:solidFill>
                  <a:srgbClr val="C00000"/>
                </a:solidFill>
                <a:latin typeface="Trebuchet MS"/>
                <a:cs typeface="Trebuchet MS"/>
              </a:rPr>
              <a:t>of </a:t>
            </a:r>
            <a:r>
              <a:rPr spc="-190" dirty="0">
                <a:solidFill>
                  <a:srgbClr val="C00000"/>
                </a:solidFill>
                <a:latin typeface="Trebuchet MS"/>
                <a:cs typeface="Trebuchet MS"/>
              </a:rPr>
              <a:t>virus</a:t>
            </a:r>
            <a:r>
              <a:rPr spc="-80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pc="-245" dirty="0">
                <a:solidFill>
                  <a:srgbClr val="C00000"/>
                </a:solidFill>
                <a:latin typeface="Trebuchet MS"/>
                <a:cs typeface="Trebuchet MS"/>
              </a:rPr>
              <a:t>infection  </a:t>
            </a:r>
            <a:r>
              <a:rPr spc="-250" dirty="0">
                <a:solidFill>
                  <a:srgbClr val="C00000"/>
                </a:solidFill>
                <a:latin typeface="Trebuchet MS"/>
                <a:cs typeface="Trebuchet MS"/>
              </a:rPr>
              <a:t>( </a:t>
            </a:r>
            <a:r>
              <a:rPr spc="-215" dirty="0">
                <a:solidFill>
                  <a:srgbClr val="C00000"/>
                </a:solidFill>
                <a:latin typeface="Trebuchet MS"/>
                <a:cs typeface="Trebuchet MS"/>
              </a:rPr>
              <a:t>Reproduction</a:t>
            </a:r>
            <a:r>
              <a:rPr spc="-525" dirty="0">
                <a:solidFill>
                  <a:srgbClr val="C00000"/>
                </a:solidFill>
                <a:latin typeface="Trebuchet MS"/>
                <a:cs typeface="Trebuchet MS"/>
              </a:rPr>
              <a:t> </a:t>
            </a:r>
            <a:r>
              <a:rPr spc="-250" dirty="0">
                <a:solidFill>
                  <a:srgbClr val="C00000"/>
                </a:solidFill>
                <a:latin typeface="Trebuchet MS"/>
                <a:cs typeface="Trebuchet MS"/>
              </a:rPr>
              <a:t>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1000" y="2158610"/>
            <a:ext cx="8229600" cy="359072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5285" marR="7620" indent="-363220">
              <a:lnSpc>
                <a:spcPct val="150000"/>
              </a:lnSpc>
              <a:spcBef>
                <a:spcPts val="100"/>
              </a:spcBef>
              <a:buClr>
                <a:srgbClr val="404040"/>
              </a:buClr>
              <a:buAutoNum type="arabicPeriod"/>
              <a:tabLst>
                <a:tab pos="375285" algn="l"/>
                <a:tab pos="375920" algn="l"/>
              </a:tabLst>
            </a:pPr>
            <a:r>
              <a:rPr sz="2000" b="1" spc="-5" dirty="0">
                <a:solidFill>
                  <a:srgbClr val="00AF50"/>
                </a:solidFill>
                <a:highlight>
                  <a:srgbClr val="FFFF00"/>
                </a:highlight>
                <a:latin typeface="Carlito"/>
                <a:cs typeface="Carlito"/>
              </a:rPr>
              <a:t>Adsorption </a:t>
            </a:r>
            <a:r>
              <a:rPr sz="2000" b="1" dirty="0">
                <a:solidFill>
                  <a:srgbClr val="00AF50"/>
                </a:solidFill>
                <a:highlight>
                  <a:srgbClr val="FFFF00"/>
                </a:highlight>
                <a:latin typeface="Carlito"/>
                <a:cs typeface="Carlito"/>
              </a:rPr>
              <a:t>of the </a:t>
            </a:r>
            <a:r>
              <a:rPr sz="2000" b="1" spc="-5" dirty="0">
                <a:solidFill>
                  <a:srgbClr val="00AF50"/>
                </a:solidFill>
                <a:highlight>
                  <a:srgbClr val="FFFF00"/>
                </a:highlight>
                <a:latin typeface="Carlito"/>
                <a:cs typeface="Carlito"/>
              </a:rPr>
              <a:t>virus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: </a:t>
            </a:r>
            <a:r>
              <a:rPr sz="2000" b="1" u="sng" spc="-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000" b="1" u="sng" spc="-15" dirty="0">
                <a:solidFill>
                  <a:srgbClr val="404040"/>
                </a:solidFill>
                <a:latin typeface="Carlito"/>
                <a:cs typeface="Carlito"/>
              </a:rPr>
              <a:t>infective </a:t>
            </a:r>
            <a:r>
              <a:rPr sz="2000" b="1" u="sng" spc="-5" dirty="0">
                <a:solidFill>
                  <a:srgbClr val="404040"/>
                </a:solidFill>
                <a:latin typeface="Carlito"/>
                <a:cs typeface="Carlito"/>
              </a:rPr>
              <a:t>virus has </a:t>
            </a:r>
            <a:r>
              <a:rPr sz="2000" b="1" u="sng" spc="-10" dirty="0">
                <a:solidFill>
                  <a:srgbClr val="404040"/>
                </a:solidFill>
                <a:latin typeface="Carlito"/>
                <a:cs typeface="Carlito"/>
              </a:rPr>
              <a:t>to </a:t>
            </a:r>
            <a:r>
              <a:rPr sz="2000" b="1" u="sng" spc="-5" dirty="0">
                <a:solidFill>
                  <a:srgbClr val="404040"/>
                </a:solidFill>
                <a:latin typeface="Carlito"/>
                <a:cs typeface="Carlito"/>
              </a:rPr>
              <a:t>be </a:t>
            </a:r>
            <a:r>
              <a:rPr sz="2000" b="1" u="sng" spc="-10" dirty="0">
                <a:solidFill>
                  <a:srgbClr val="404040"/>
                </a:solidFill>
                <a:latin typeface="Carlito"/>
                <a:cs typeface="Carlito"/>
              </a:rPr>
              <a:t>bound at </a:t>
            </a:r>
            <a:r>
              <a:rPr sz="2000" b="1" u="sng" spc="-15" dirty="0">
                <a:solidFill>
                  <a:srgbClr val="404040"/>
                </a:solidFill>
                <a:latin typeface="Carlito"/>
                <a:cs typeface="Carlito"/>
              </a:rPr>
              <a:t>first </a:t>
            </a:r>
            <a:r>
              <a:rPr sz="2000" b="1" u="sng" spc="-25" dirty="0">
                <a:solidFill>
                  <a:srgbClr val="404040"/>
                </a:solidFill>
                <a:latin typeface="Carlito"/>
                <a:cs typeface="Carlito"/>
              </a:rPr>
              <a:t>to  </a:t>
            </a:r>
            <a:r>
              <a:rPr sz="2000" b="1" u="sng" spc="-5" dirty="0">
                <a:solidFill>
                  <a:srgbClr val="404040"/>
                </a:solidFill>
                <a:latin typeface="Carlito"/>
                <a:cs typeface="Carlito"/>
              </a:rPr>
              <a:t>certain </a:t>
            </a:r>
            <a:r>
              <a:rPr sz="2000" b="1" u="sng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receptors </a:t>
            </a:r>
            <a:r>
              <a:rPr sz="2000" b="1" u="sng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on the </a:t>
            </a:r>
            <a:r>
              <a:rPr sz="2000" b="1" u="sng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outer surface </a:t>
            </a:r>
            <a:r>
              <a:rPr sz="2000" b="1" u="sng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of the </a:t>
            </a:r>
            <a:r>
              <a:rPr sz="2000" b="1" u="sng" spc="-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host</a:t>
            </a:r>
            <a:r>
              <a:rPr sz="2000" b="1" u="sng" spc="-135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 </a:t>
            </a:r>
            <a:r>
              <a:rPr sz="2000" b="1" u="sng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cell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.</a:t>
            </a:r>
            <a:endParaRPr lang="en-US" sz="2000" b="1" dirty="0">
              <a:solidFill>
                <a:srgbClr val="404040"/>
              </a:solidFill>
              <a:latin typeface="Carlito"/>
              <a:cs typeface="Carlito"/>
            </a:endParaRPr>
          </a:p>
          <a:p>
            <a:pPr marL="375285" marR="7620" indent="-363220">
              <a:lnSpc>
                <a:spcPct val="150000"/>
              </a:lnSpc>
              <a:spcBef>
                <a:spcPts val="100"/>
              </a:spcBef>
              <a:buClr>
                <a:srgbClr val="404040"/>
              </a:buClr>
              <a:buAutoNum type="arabicPeriod"/>
              <a:tabLst>
                <a:tab pos="375285" algn="l"/>
                <a:tab pos="375920" algn="l"/>
              </a:tabLst>
            </a:pPr>
            <a:endParaRPr sz="2000" dirty="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404040"/>
              </a:buClr>
              <a:buFont typeface="Carlito"/>
              <a:buAutoNum type="arabicPeriod"/>
            </a:pPr>
            <a:endParaRPr sz="2000" dirty="0">
              <a:latin typeface="Carlito"/>
              <a:cs typeface="Carlito"/>
            </a:endParaRPr>
          </a:p>
          <a:p>
            <a:pPr marL="427355" indent="-415290">
              <a:lnSpc>
                <a:spcPct val="100000"/>
              </a:lnSpc>
              <a:buClr>
                <a:srgbClr val="404040"/>
              </a:buClr>
              <a:buAutoNum type="arabicPeriod"/>
              <a:tabLst>
                <a:tab pos="427355" algn="l"/>
                <a:tab pos="427990" algn="l"/>
              </a:tabLst>
            </a:pPr>
            <a:r>
              <a:rPr sz="2000" b="1" spc="-10" dirty="0">
                <a:solidFill>
                  <a:srgbClr val="00AF50"/>
                </a:solidFill>
                <a:highlight>
                  <a:srgbClr val="FFFF00"/>
                </a:highlight>
                <a:latin typeface="Carlito"/>
                <a:cs typeface="Carlito"/>
              </a:rPr>
              <a:t>Penetration</a:t>
            </a:r>
            <a:r>
              <a:rPr sz="2000" b="1" spc="-10" dirty="0">
                <a:solidFill>
                  <a:srgbClr val="404040"/>
                </a:solidFill>
                <a:highlight>
                  <a:srgbClr val="FFFF00"/>
                </a:highlight>
                <a:latin typeface="Carlito"/>
                <a:cs typeface="Carlito"/>
              </a:rPr>
              <a:t>: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 There are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two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views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concerning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this phase</a:t>
            </a:r>
            <a:r>
              <a:rPr sz="2000" b="1" spc="-90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:</a:t>
            </a:r>
            <a:endParaRPr sz="2000" dirty="0">
              <a:latin typeface="Carlito"/>
              <a:cs typeface="Carlito"/>
            </a:endParaRPr>
          </a:p>
          <a:p>
            <a:pPr marL="396875" marR="5080" lvl="1" indent="-182880">
              <a:lnSpc>
                <a:spcPct val="150000"/>
              </a:lnSpc>
              <a:spcBef>
                <a:spcPts val="195"/>
              </a:spcBef>
              <a:buClr>
                <a:srgbClr val="D24717"/>
              </a:buClr>
              <a:buSzPct val="94444"/>
              <a:buFont typeface="Wingdings"/>
              <a:buChar char=""/>
              <a:tabLst>
                <a:tab pos="397510" algn="l"/>
              </a:tabLst>
            </a:pP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000" b="1" spc="-10" dirty="0">
                <a:solidFill>
                  <a:srgbClr val="FF0000"/>
                </a:solidFill>
                <a:latin typeface="Carlito"/>
                <a:cs typeface="Carlito"/>
              </a:rPr>
              <a:t>whole </a:t>
            </a:r>
            <a:r>
              <a:rPr sz="2000" b="1" spc="-5" dirty="0">
                <a:solidFill>
                  <a:srgbClr val="FF0000"/>
                </a:solidFill>
                <a:latin typeface="Carlito"/>
                <a:cs typeface="Carlito"/>
              </a:rPr>
              <a:t>virus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contain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nucleic acid and </a:t>
            </a:r>
            <a:r>
              <a:rPr sz="2000" b="1" spc="-15" dirty="0">
                <a:solidFill>
                  <a:srgbClr val="404040"/>
                </a:solidFill>
                <a:latin typeface="Carlito"/>
                <a:cs typeface="Carlito"/>
              </a:rPr>
              <a:t>protein penetrates into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cell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,  although the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protein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part has no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role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on the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further </a:t>
            </a:r>
            <a:r>
              <a:rPr sz="2000" b="1" spc="-15" dirty="0">
                <a:solidFill>
                  <a:srgbClr val="404040"/>
                </a:solidFill>
                <a:latin typeface="Carlito"/>
                <a:cs typeface="Carlito"/>
              </a:rPr>
              <a:t>steps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of</a:t>
            </a:r>
            <a:r>
              <a:rPr sz="2000" b="1" spc="-114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spc="-10" dirty="0">
                <a:solidFill>
                  <a:srgbClr val="404040"/>
                </a:solidFill>
                <a:latin typeface="Carlito"/>
                <a:cs typeface="Carlito"/>
              </a:rPr>
              <a:t>infection.</a:t>
            </a:r>
            <a:endParaRPr sz="2000" dirty="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D24717"/>
              </a:buClr>
              <a:buFont typeface="Wingdings"/>
              <a:buChar char=""/>
            </a:pPr>
            <a:endParaRPr sz="2000" dirty="0">
              <a:latin typeface="Carlito"/>
              <a:cs typeface="Carlito"/>
            </a:endParaRPr>
          </a:p>
          <a:p>
            <a:pPr marL="727710" lvl="2" indent="-266700">
              <a:lnSpc>
                <a:spcPct val="100000"/>
              </a:lnSpc>
              <a:buClr>
                <a:srgbClr val="D24717"/>
              </a:buClr>
              <a:buFont typeface="Wingdings"/>
              <a:buChar char=""/>
              <a:tabLst>
                <a:tab pos="727710" algn="l"/>
              </a:tabLst>
            </a:pP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Only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the </a:t>
            </a:r>
            <a:r>
              <a:rPr sz="2000" b="1" spc="-5" dirty="0">
                <a:solidFill>
                  <a:srgbClr val="FF0000"/>
                </a:solidFill>
                <a:latin typeface="Carlito"/>
                <a:cs typeface="Carlito"/>
              </a:rPr>
              <a:t>nucleic </a:t>
            </a:r>
            <a:r>
              <a:rPr sz="2000" b="1" dirty="0">
                <a:solidFill>
                  <a:srgbClr val="FF0000"/>
                </a:solidFill>
                <a:latin typeface="Carlito"/>
                <a:cs typeface="Carlito"/>
              </a:rPr>
              <a:t>acid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part </a:t>
            </a:r>
            <a:r>
              <a:rPr sz="2000" b="1" spc="-15" dirty="0">
                <a:solidFill>
                  <a:srgbClr val="404040"/>
                </a:solidFill>
                <a:latin typeface="Carlito"/>
                <a:cs typeface="Carlito"/>
              </a:rPr>
              <a:t>penetrates </a:t>
            </a:r>
            <a:r>
              <a:rPr sz="2000" b="1" spc="-5" dirty="0">
                <a:solidFill>
                  <a:srgbClr val="404040"/>
                </a:solidFill>
                <a:latin typeface="Carlito"/>
                <a:cs typeface="Carlito"/>
              </a:rPr>
              <a:t>into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the</a:t>
            </a:r>
            <a:r>
              <a:rPr sz="2000" b="1" spc="-95" dirty="0">
                <a:solidFill>
                  <a:srgbClr val="404040"/>
                </a:solidFill>
                <a:latin typeface="Carlito"/>
                <a:cs typeface="Carlito"/>
              </a:rPr>
              <a:t> </a:t>
            </a:r>
            <a:r>
              <a:rPr sz="2000" b="1" dirty="0">
                <a:solidFill>
                  <a:srgbClr val="404040"/>
                </a:solidFill>
                <a:latin typeface="Carlito"/>
                <a:cs typeface="Carlito"/>
              </a:rPr>
              <a:t>cell,</a:t>
            </a:r>
            <a:endParaRPr sz="2000" dirty="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674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Calibri</vt:lpstr>
      <vt:lpstr>Carlito</vt:lpstr>
      <vt:lpstr>Times New Roman</vt:lpstr>
      <vt:lpstr>Trebuchet MS</vt:lpstr>
      <vt:lpstr>Wingdings</vt:lpstr>
      <vt:lpstr>Office Theme</vt:lpstr>
      <vt:lpstr>PowerPoint Presentation</vt:lpstr>
      <vt:lpstr>Viruses    General properties</vt:lpstr>
      <vt:lpstr>Viruses  General properties</vt:lpstr>
      <vt:lpstr>Viruses  General properties</vt:lpstr>
      <vt:lpstr>Nature of viruses</vt:lpstr>
      <vt:lpstr>Morphology of Virus</vt:lpstr>
      <vt:lpstr>Viruses Structure</vt:lpstr>
      <vt:lpstr>Viruses Structure</vt:lpstr>
      <vt:lpstr>Mechanism of virus infection  ( Reproduction )</vt:lpstr>
      <vt:lpstr>Mechanism of virus infection  ( Reproduction 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Asma Alsaleh</dc:creator>
  <cp:lastModifiedBy>Haya Aldossary</cp:lastModifiedBy>
  <cp:revision>4</cp:revision>
  <dcterms:created xsi:type="dcterms:W3CDTF">2023-11-04T18:27:31Z</dcterms:created>
  <dcterms:modified xsi:type="dcterms:W3CDTF">2023-11-05T06:36:29Z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2023-11-04T00:00:00Z</vt:filetime>
  </property>
</Properties>
</file>