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C6D9F-EC5D-4255-AE1A-9C10183DC40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F30A9-AECD-4EB5-A21C-2292A067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9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Characteristic of selected phyla of algae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6F30A9-AECD-4EB5-A21C-2292A067E1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 u="sng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1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 u="sng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199"/>
                </a:lnTo>
                <a:lnTo>
                  <a:pt x="12188952" y="457199"/>
                </a:lnTo>
                <a:lnTo>
                  <a:pt x="12188952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7"/>
                </a:lnTo>
                <a:lnTo>
                  <a:pt x="12188952" y="64007"/>
                </a:lnTo>
                <a:lnTo>
                  <a:pt x="12188952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 u="sng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199"/>
                </a:lnTo>
                <a:lnTo>
                  <a:pt x="12192000" y="4571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199"/>
                </a:lnTo>
                <a:lnTo>
                  <a:pt x="12192000" y="4571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6340" y="2991688"/>
            <a:ext cx="9999319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 u="sng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36294" y="1677186"/>
            <a:ext cx="9408160" cy="3155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1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9820" y="533400"/>
            <a:ext cx="9992360" cy="13208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119245" algn="l"/>
                <a:tab pos="9979025" algn="l"/>
              </a:tabLst>
            </a:pPr>
            <a:r>
              <a:rPr sz="3000" u="sng" spc="-220" dirty="0"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 	</a:t>
            </a:r>
            <a:r>
              <a:rPr sz="3000" u="sng" spc="-160" dirty="0"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Lecture-15	</a:t>
            </a:r>
            <a:endParaRPr sz="3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 dirty="0">
              <a:latin typeface="Trebuchet MS"/>
              <a:cs typeface="Trebuchet MS"/>
            </a:endParaRPr>
          </a:p>
          <a:p>
            <a:pPr marR="100330" algn="ctr">
              <a:lnSpc>
                <a:spcPct val="100000"/>
              </a:lnSpc>
            </a:pPr>
            <a:r>
              <a:rPr sz="3000" spc="-110" dirty="0">
                <a:latin typeface="Trebuchet MS"/>
                <a:cs typeface="Trebuchet MS"/>
              </a:rPr>
              <a:t>Microbial </a:t>
            </a:r>
            <a:r>
              <a:rPr sz="3000" spc="-165" dirty="0">
                <a:latin typeface="Trebuchet MS"/>
                <a:cs typeface="Trebuchet MS"/>
              </a:rPr>
              <a:t>diversity </a:t>
            </a:r>
            <a:r>
              <a:rPr sz="3000" spc="-114" dirty="0">
                <a:latin typeface="Trebuchet MS"/>
                <a:cs typeface="Trebuchet MS"/>
              </a:rPr>
              <a:t>and</a:t>
            </a:r>
            <a:r>
              <a:rPr sz="3000" spc="-580" dirty="0">
                <a:latin typeface="Trebuchet MS"/>
                <a:cs typeface="Trebuchet MS"/>
              </a:rPr>
              <a:t> </a:t>
            </a:r>
            <a:r>
              <a:rPr sz="3000" spc="-105" dirty="0">
                <a:latin typeface="Trebuchet MS"/>
                <a:cs typeface="Trebuchet MS"/>
              </a:rPr>
              <a:t>groups</a:t>
            </a:r>
            <a:endParaRPr sz="3000" dirty="0">
              <a:latin typeface="Trebuchet MS"/>
              <a:cs typeface="Trebuchet M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5B503D-B01C-A305-3804-517060D62544}"/>
              </a:ext>
            </a:extLst>
          </p:cNvPr>
          <p:cNvSpPr txBox="1"/>
          <p:nvPr/>
        </p:nvSpPr>
        <p:spPr>
          <a:xfrm>
            <a:off x="3352800" y="2514600"/>
            <a:ext cx="5105400" cy="1243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15"/>
              </a:spcBef>
            </a:pPr>
            <a:r>
              <a:rPr lang="en-US" sz="3200" b="1" spc="-5" dirty="0">
                <a:solidFill>
                  <a:srgbClr val="C00000"/>
                </a:solidFill>
                <a:cs typeface="Carlito"/>
              </a:rPr>
              <a:t>Fungi and Algae</a:t>
            </a:r>
            <a:endParaRPr lang="en-US" sz="3200" b="1" dirty="0">
              <a:solidFill>
                <a:srgbClr val="C00000"/>
              </a:solidFill>
              <a:cs typeface="Carlito"/>
            </a:endParaRPr>
          </a:p>
          <a:p>
            <a:pPr marL="12700" marR="755650" algn="ctr">
              <a:lnSpc>
                <a:spcPct val="148500"/>
              </a:lnSpc>
              <a:spcBef>
                <a:spcPts val="45"/>
              </a:spcBef>
            </a:pPr>
            <a:r>
              <a:rPr lang="en-US" sz="3200" b="1" spc="-5" dirty="0">
                <a:solidFill>
                  <a:srgbClr val="C00000"/>
                </a:solidFill>
                <a:cs typeface="Carlito"/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92762" y="304800"/>
            <a:ext cx="10064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none" spc="-145" dirty="0">
                <a:solidFill>
                  <a:srgbClr val="C00000"/>
                </a:solidFill>
              </a:rPr>
              <a:t>A</a:t>
            </a:r>
            <a:r>
              <a:rPr sz="3600" u="none" spc="-320" dirty="0">
                <a:solidFill>
                  <a:srgbClr val="C00000"/>
                </a:solidFill>
              </a:rPr>
              <a:t>l</a:t>
            </a:r>
            <a:r>
              <a:rPr sz="3600" u="none" spc="-240" dirty="0">
                <a:solidFill>
                  <a:srgbClr val="C00000"/>
                </a:solidFill>
              </a:rPr>
              <a:t>g</a:t>
            </a:r>
            <a:r>
              <a:rPr sz="3600" u="none" spc="-254" dirty="0">
                <a:solidFill>
                  <a:srgbClr val="C00000"/>
                </a:solidFill>
              </a:rPr>
              <a:t>a</a:t>
            </a:r>
            <a:r>
              <a:rPr sz="3600" u="none" spc="-185" dirty="0">
                <a:solidFill>
                  <a:srgbClr val="C00000"/>
                </a:solidFill>
              </a:rPr>
              <a:t>e</a:t>
            </a:r>
            <a:endParaRPr sz="3600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1752600"/>
            <a:ext cx="9893935" cy="37155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Font typeface="Wingdings"/>
              <a:buChar char=""/>
              <a:tabLst>
                <a:tab pos="185420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Algae are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mostly aquatic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some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are found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soil or trees</a:t>
            </a:r>
            <a:r>
              <a:rPr sz="2000" spc="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Wingdings"/>
              <a:buChar char=""/>
            </a:pPr>
            <a:endParaRPr sz="2100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buClr>
                <a:srgbClr val="D24717"/>
              </a:buClr>
              <a:buFont typeface="Wingdings"/>
              <a:buChar char=""/>
              <a:tabLst>
                <a:tab pos="130175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Algae are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eukaryotic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photoautotrophs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that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lack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tissues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(roots,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stem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leaves)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sz="2000" b="1" spc="1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plants.</a:t>
            </a:r>
            <a:endParaRPr sz="2000" b="1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Wingdings"/>
              <a:buChar char=""/>
            </a:pPr>
            <a:endParaRPr sz="2100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buClr>
                <a:srgbClr val="D24717"/>
              </a:buClr>
              <a:buFont typeface="Wingdings"/>
              <a:buChar char=""/>
              <a:tabLst>
                <a:tab pos="130175" algn="l"/>
              </a:tabLst>
            </a:pP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The identification of </a:t>
            </a:r>
            <a:r>
              <a:rPr sz="2000" b="1" u="sng" dirty="0">
                <a:solidFill>
                  <a:srgbClr val="404040"/>
                </a:solidFill>
                <a:latin typeface="Carlito"/>
                <a:cs typeface="Carlito"/>
              </a:rPr>
              <a:t>unicellular and </a:t>
            </a:r>
            <a:r>
              <a:rPr sz="2000" b="1" u="sng" spc="-10" dirty="0">
                <a:solidFill>
                  <a:srgbClr val="404040"/>
                </a:solidFill>
                <a:latin typeface="Carlito"/>
                <a:cs typeface="Carlito"/>
              </a:rPr>
              <a:t>filamentous algae requires microscopic examination</a:t>
            </a:r>
            <a:r>
              <a:rPr sz="2000" b="1" u="sng" spc="1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lang="en-US" sz="2000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buClr>
                <a:srgbClr val="D24717"/>
              </a:buClr>
              <a:buFont typeface="Wingdings"/>
              <a:buChar char=""/>
              <a:tabLst>
                <a:tab pos="130175" algn="l"/>
              </a:tabLst>
            </a:pPr>
            <a:endParaRPr lang="en-US" sz="2000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buClr>
                <a:srgbClr val="D24717"/>
              </a:buClr>
              <a:buFont typeface="Wingdings"/>
              <a:buChar char=""/>
              <a:tabLst>
                <a:tab pos="130175" algn="l"/>
              </a:tabLst>
            </a:pPr>
            <a:endParaRPr sz="2000" dirty="0">
              <a:latin typeface="Carlito"/>
              <a:cs typeface="Carlito"/>
            </a:endParaRPr>
          </a:p>
          <a:p>
            <a:pPr marL="103505" marR="5080" indent="-91440">
              <a:lnSpc>
                <a:spcPct val="150000"/>
              </a:lnSpc>
              <a:spcBef>
                <a:spcPts val="1405"/>
              </a:spcBef>
              <a:buClr>
                <a:srgbClr val="D24717"/>
              </a:buClr>
              <a:buFont typeface="Wingdings"/>
              <a:buChar char=""/>
              <a:tabLst>
                <a:tab pos="130175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Algae are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important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part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any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aquatic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food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chain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because </a:t>
            </a:r>
            <a:r>
              <a:rPr sz="2000" b="1" u="sng" spc="-5" dirty="0">
                <a:solidFill>
                  <a:srgbClr val="C00000"/>
                </a:solidFill>
                <a:latin typeface="Carlito"/>
                <a:cs typeface="Carlito"/>
              </a:rPr>
              <a:t>they fix </a:t>
            </a:r>
            <a:r>
              <a:rPr sz="2000" b="1" u="sng" dirty="0">
                <a:solidFill>
                  <a:srgbClr val="C00000"/>
                </a:solidFill>
                <a:latin typeface="Carlito"/>
                <a:cs typeface="Carlito"/>
              </a:rPr>
              <a:t>carbon </a:t>
            </a:r>
            <a:r>
              <a:rPr sz="2000" b="1" u="sng" spc="-10" dirty="0">
                <a:solidFill>
                  <a:srgbClr val="C00000"/>
                </a:solidFill>
                <a:latin typeface="Carlito"/>
                <a:cs typeface="Carlito"/>
              </a:rPr>
              <a:t>dioxide</a:t>
            </a:r>
            <a:r>
              <a:rPr lang="en-US" sz="2000" b="1" u="sng" spc="-10" dirty="0">
                <a:solidFill>
                  <a:srgbClr val="C00000"/>
                </a:solidFill>
                <a:latin typeface="Carlito"/>
                <a:cs typeface="Carlito"/>
              </a:rPr>
              <a:t> CO2</a:t>
            </a:r>
            <a:r>
              <a:rPr sz="2000" b="1" u="sng" spc="-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u="sng" spc="-15" dirty="0">
                <a:solidFill>
                  <a:srgbClr val="C00000"/>
                </a:solidFill>
                <a:latin typeface="Carlito"/>
                <a:cs typeface="Carlito"/>
              </a:rPr>
              <a:t>into  </a:t>
            </a:r>
            <a:r>
              <a:rPr sz="2000" b="1" u="sng" spc="-10" dirty="0">
                <a:solidFill>
                  <a:srgbClr val="C00000"/>
                </a:solidFill>
                <a:latin typeface="Carlito"/>
                <a:cs typeface="Carlito"/>
              </a:rPr>
              <a:t>organic </a:t>
            </a:r>
            <a:r>
              <a:rPr sz="2000" b="1" u="sng" dirty="0">
                <a:solidFill>
                  <a:srgbClr val="C00000"/>
                </a:solidFill>
                <a:latin typeface="Carlito"/>
                <a:cs typeface="Carlito"/>
              </a:rPr>
              <a:t>molecules </a:t>
            </a:r>
            <a:r>
              <a:rPr sz="2000" b="1" u="sng" spc="-5" dirty="0">
                <a:solidFill>
                  <a:srgbClr val="C00000"/>
                </a:solidFill>
                <a:latin typeface="Carlito"/>
                <a:cs typeface="Carlito"/>
              </a:rPr>
              <a:t>that </a:t>
            </a:r>
            <a:r>
              <a:rPr sz="2000" b="1" u="sng" dirty="0">
                <a:solidFill>
                  <a:srgbClr val="C00000"/>
                </a:solidFill>
                <a:latin typeface="Carlito"/>
                <a:cs typeface="Carlito"/>
              </a:rPr>
              <a:t>can </a:t>
            </a:r>
            <a:r>
              <a:rPr sz="2000" b="1" u="sng" spc="-5" dirty="0">
                <a:solidFill>
                  <a:srgbClr val="C00000"/>
                </a:solidFill>
                <a:latin typeface="Carlito"/>
                <a:cs typeface="Carlito"/>
              </a:rPr>
              <a:t>be consumed by </a:t>
            </a:r>
            <a:r>
              <a:rPr sz="2000" b="1" u="sng" spc="-10" dirty="0">
                <a:solidFill>
                  <a:srgbClr val="C00000"/>
                </a:solidFill>
                <a:latin typeface="Carlito"/>
                <a:cs typeface="Carlito"/>
              </a:rPr>
              <a:t>chemohetrotrophs</a:t>
            </a:r>
            <a:r>
              <a:rPr sz="2000" u="sng" spc="-10" dirty="0">
                <a:solidFill>
                  <a:srgbClr val="C00000"/>
                </a:solidFill>
                <a:latin typeface="Carlito"/>
                <a:cs typeface="Carlito"/>
              </a:rPr>
              <a:t>, </a:t>
            </a:r>
            <a:r>
              <a:rPr sz="2000" u="sng" dirty="0">
                <a:solidFill>
                  <a:srgbClr val="C00000"/>
                </a:solidFill>
                <a:latin typeface="Carlito"/>
                <a:cs typeface="Carlito"/>
              </a:rPr>
              <a:t>and </a:t>
            </a:r>
            <a:r>
              <a:rPr sz="2000" b="1" u="sng" spc="-5" dirty="0">
                <a:solidFill>
                  <a:srgbClr val="C00000"/>
                </a:solidFill>
                <a:latin typeface="Carlito"/>
                <a:cs typeface="Carlito"/>
              </a:rPr>
              <a:t>O2 </a:t>
            </a:r>
            <a:r>
              <a:rPr sz="2000" b="1" u="sng" dirty="0">
                <a:solidFill>
                  <a:srgbClr val="C00000"/>
                </a:solidFill>
                <a:latin typeface="Carlito"/>
                <a:cs typeface="Carlito"/>
              </a:rPr>
              <a:t>is a </a:t>
            </a:r>
            <a:r>
              <a:rPr sz="2000" b="1" u="sng" spc="-10" dirty="0">
                <a:solidFill>
                  <a:srgbClr val="C00000"/>
                </a:solidFill>
                <a:latin typeface="Carlito"/>
                <a:cs typeface="Carlito"/>
              </a:rPr>
              <a:t>by-prodcut </a:t>
            </a:r>
            <a:r>
              <a:rPr sz="2000" b="1" u="sng" spc="-5" dirty="0">
                <a:solidFill>
                  <a:srgbClr val="C00000"/>
                </a:solidFill>
                <a:latin typeface="Carlito"/>
                <a:cs typeface="Carlito"/>
              </a:rPr>
              <a:t>of </a:t>
            </a:r>
            <a:r>
              <a:rPr sz="2000" b="1" u="sng" dirty="0">
                <a:solidFill>
                  <a:srgbClr val="C00000"/>
                </a:solidFill>
                <a:latin typeface="Carlito"/>
                <a:cs typeface="Carlito"/>
              </a:rPr>
              <a:t>their </a:t>
            </a:r>
            <a:r>
              <a:rPr sz="2000" b="1" u="sng" spc="-10" dirty="0">
                <a:solidFill>
                  <a:srgbClr val="C00000"/>
                </a:solidFill>
                <a:latin typeface="Carlito"/>
                <a:cs typeface="Carlito"/>
              </a:rPr>
              <a:t>photosynthesis.</a:t>
            </a:r>
            <a:endParaRPr sz="2000" b="1" u="sng" dirty="0">
              <a:solidFill>
                <a:srgbClr val="C00000"/>
              </a:solidFill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7260" y="617219"/>
            <a:ext cx="10223500" cy="5416550"/>
            <a:chOff x="937260" y="617219"/>
            <a:chExt cx="10223500" cy="5416550"/>
          </a:xfrm>
        </p:grpSpPr>
        <p:sp>
          <p:nvSpPr>
            <p:cNvPr id="3" name="object 3"/>
            <p:cNvSpPr/>
            <p:nvPr/>
          </p:nvSpPr>
          <p:spPr>
            <a:xfrm>
              <a:off x="1193292" y="1737359"/>
              <a:ext cx="9966960" cy="0"/>
            </a:xfrm>
            <a:custGeom>
              <a:avLst/>
              <a:gdLst/>
              <a:ahLst/>
              <a:cxnLst/>
              <a:rect l="l" t="t" r="r" b="b"/>
              <a:pathLst>
                <a:path w="9966960">
                  <a:moveTo>
                    <a:pt x="0" y="0"/>
                  </a:moveTo>
                  <a:lnTo>
                    <a:pt x="9966960" y="0"/>
                  </a:lnTo>
                </a:path>
              </a:pathLst>
            </a:custGeom>
            <a:ln w="6096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37260" y="617219"/>
              <a:ext cx="9366504" cy="54162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8817" y="1105865"/>
            <a:ext cx="37426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none" spc="-225" dirty="0">
                <a:solidFill>
                  <a:srgbClr val="404040"/>
                </a:solidFill>
              </a:rPr>
              <a:t>Red </a:t>
            </a:r>
            <a:r>
              <a:rPr sz="3600" u="none" spc="-180" dirty="0">
                <a:solidFill>
                  <a:srgbClr val="404040"/>
                </a:solidFill>
              </a:rPr>
              <a:t>and </a:t>
            </a:r>
            <a:r>
              <a:rPr sz="3600" u="none" spc="-215" dirty="0">
                <a:solidFill>
                  <a:srgbClr val="404040"/>
                </a:solidFill>
              </a:rPr>
              <a:t>Green</a:t>
            </a:r>
            <a:r>
              <a:rPr sz="3600" u="none" spc="-780" dirty="0">
                <a:solidFill>
                  <a:srgbClr val="404040"/>
                </a:solidFill>
              </a:rPr>
              <a:t> </a:t>
            </a:r>
            <a:r>
              <a:rPr sz="3600" u="none" spc="-229" dirty="0">
                <a:solidFill>
                  <a:srgbClr val="404040"/>
                </a:solidFill>
              </a:rPr>
              <a:t>Algae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84884" y="1677186"/>
            <a:ext cx="1946275" cy="1150620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75260" indent="-163195">
              <a:lnSpc>
                <a:spcPct val="100000"/>
              </a:lnSpc>
              <a:spcBef>
                <a:spcPts val="1170"/>
              </a:spcBef>
              <a:buClr>
                <a:srgbClr val="D24717"/>
              </a:buClr>
              <a:buSzPct val="96428"/>
              <a:buFont typeface="Wingdings"/>
              <a:buChar char=""/>
              <a:tabLst>
                <a:tab pos="175895" algn="l"/>
              </a:tabLst>
            </a:pPr>
            <a:r>
              <a:rPr sz="2800" spc="-20" dirty="0">
                <a:solidFill>
                  <a:srgbClr val="404040"/>
                </a:solidFill>
                <a:latin typeface="Carlito"/>
                <a:cs typeface="Carlito"/>
              </a:rPr>
              <a:t>Red</a:t>
            </a:r>
            <a:r>
              <a:rPr sz="2800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404040"/>
                </a:solidFill>
                <a:latin typeface="Carlito"/>
                <a:cs typeface="Carlito"/>
              </a:rPr>
              <a:t>Algae</a:t>
            </a:r>
            <a:endParaRPr sz="2800">
              <a:latin typeface="Carlito"/>
              <a:cs typeface="Carlito"/>
            </a:endParaRPr>
          </a:p>
          <a:p>
            <a:pPr marL="175260" indent="-163195">
              <a:lnSpc>
                <a:spcPct val="100000"/>
              </a:lnSpc>
              <a:spcBef>
                <a:spcPts val="1070"/>
              </a:spcBef>
              <a:buClr>
                <a:srgbClr val="D24717"/>
              </a:buClr>
              <a:buSzPct val="96428"/>
              <a:buFont typeface="Wingdings"/>
              <a:buChar char=""/>
              <a:tabLst>
                <a:tab pos="175895" algn="l"/>
              </a:tabLst>
            </a:pPr>
            <a:r>
              <a:rPr sz="2800" spc="-10" dirty="0">
                <a:solidFill>
                  <a:srgbClr val="404040"/>
                </a:solidFill>
                <a:latin typeface="Carlito"/>
                <a:cs typeface="Carlito"/>
              </a:rPr>
              <a:t>Green</a:t>
            </a:r>
            <a:r>
              <a:rPr sz="2800" spc="-7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404040"/>
                </a:solidFill>
                <a:latin typeface="Carlito"/>
                <a:cs typeface="Carlito"/>
              </a:rPr>
              <a:t>Algae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4000" y="6553199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9144000" y="0"/>
                </a:moveTo>
                <a:lnTo>
                  <a:pt x="0" y="0"/>
                </a:lnTo>
                <a:lnTo>
                  <a:pt x="0" y="304800"/>
                </a:lnTo>
                <a:lnTo>
                  <a:pt x="9144000" y="30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FE1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55394" y="6627807"/>
            <a:ext cx="1967864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9200" y="381000"/>
            <a:ext cx="17824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none" spc="-225" dirty="0">
                <a:solidFill>
                  <a:srgbClr val="C00000"/>
                </a:solidFill>
              </a:rPr>
              <a:t>Red</a:t>
            </a:r>
            <a:r>
              <a:rPr sz="3600" u="none" spc="-450" dirty="0">
                <a:solidFill>
                  <a:srgbClr val="C00000"/>
                </a:solidFill>
              </a:rPr>
              <a:t> </a:t>
            </a:r>
            <a:r>
              <a:rPr sz="3600" u="none" spc="-229" dirty="0">
                <a:solidFill>
                  <a:srgbClr val="C00000"/>
                </a:solidFill>
              </a:rPr>
              <a:t>Algae</a:t>
            </a:r>
            <a:endParaRPr sz="3600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1795850"/>
            <a:ext cx="8942705" cy="161198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spc="-15" dirty="0">
                <a:solidFill>
                  <a:srgbClr val="C00000"/>
                </a:solidFill>
                <a:latin typeface="Carlito"/>
                <a:cs typeface="Carlito"/>
              </a:rPr>
              <a:t>Red </a:t>
            </a:r>
            <a:r>
              <a:rPr sz="2400" spc="-10" dirty="0">
                <a:solidFill>
                  <a:srgbClr val="C00000"/>
                </a:solidFill>
                <a:latin typeface="Carlito"/>
                <a:cs typeface="Carlito"/>
              </a:rPr>
              <a:t>algae </a:t>
            </a:r>
            <a:r>
              <a:rPr sz="2400" spc="-15" dirty="0">
                <a:solidFill>
                  <a:srgbClr val="C00000"/>
                </a:solidFill>
                <a:latin typeface="Carlito"/>
                <a:cs typeface="Carlito"/>
              </a:rPr>
              <a:t>are </a:t>
            </a:r>
            <a:r>
              <a:rPr sz="2400" dirty="0">
                <a:solidFill>
                  <a:srgbClr val="C00000"/>
                </a:solidFill>
                <a:latin typeface="Carlito"/>
                <a:cs typeface="Carlito"/>
              </a:rPr>
              <a:t>also </a:t>
            </a: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called </a:t>
            </a:r>
            <a:r>
              <a:rPr sz="2400" i="1" u="heavy" spc="-1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Rhodophyta</a:t>
            </a:r>
            <a:endParaRPr sz="2400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588645" indent="-318135">
              <a:lnSpc>
                <a:spcPct val="100000"/>
              </a:lnSpc>
              <a:spcBef>
                <a:spcPts val="185"/>
              </a:spcBef>
              <a:buClr>
                <a:srgbClr val="D24717"/>
              </a:buClr>
              <a:buChar char="◦"/>
              <a:tabLst>
                <a:tab pos="588645" algn="l"/>
                <a:tab pos="589280" algn="l"/>
              </a:tabLst>
            </a:pP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Mostly marine, but some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freshwater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2000" b="1" spc="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terrestrial</a:t>
            </a:r>
            <a:endParaRPr sz="2000" b="1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400" b="1" spc="-1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Red </a:t>
            </a:r>
            <a:r>
              <a:rPr sz="2400" b="1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color </a:t>
            </a:r>
            <a:r>
              <a:rPr sz="2400" b="1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is </a:t>
            </a:r>
            <a:r>
              <a:rPr sz="2400" b="1" spc="-1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from </a:t>
            </a:r>
            <a:r>
              <a:rPr sz="2400" b="1" i="1" u="heavy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phycoerythrin</a:t>
            </a:r>
            <a:r>
              <a:rPr sz="2400" b="1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, </a:t>
            </a:r>
            <a:r>
              <a:rPr sz="2400" b="1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a </a:t>
            </a:r>
            <a:r>
              <a:rPr sz="2400" b="1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secondary</a:t>
            </a:r>
            <a:r>
              <a:rPr sz="2400" b="1" spc="-4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pigment</a:t>
            </a:r>
            <a:r>
              <a:rPr sz="2400" spc="-10" dirty="0">
                <a:solidFill>
                  <a:srgbClr val="C00000"/>
                </a:solidFill>
                <a:latin typeface="Carlito"/>
                <a:cs typeface="Carlito"/>
              </a:rPr>
              <a:t>.</a:t>
            </a:r>
            <a:endParaRPr sz="2400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588645" indent="-318135">
              <a:lnSpc>
                <a:spcPct val="100000"/>
              </a:lnSpc>
              <a:spcBef>
                <a:spcPts val="185"/>
              </a:spcBef>
              <a:buClr>
                <a:srgbClr val="D24717"/>
              </a:buClr>
              <a:buChar char="◦"/>
              <a:tabLst>
                <a:tab pos="588645" algn="l"/>
                <a:tab pos="589280" algn="l"/>
              </a:tabLst>
            </a:pP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At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greater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depth,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more phycoerythrin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produced by</a:t>
            </a:r>
            <a:r>
              <a:rPr sz="2000" spc="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cells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43800" y="2209800"/>
            <a:ext cx="4659086" cy="3752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55394" y="6627807"/>
            <a:ext cx="1967864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6200" y="242479"/>
            <a:ext cx="325304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1" u="none" spc="-215" dirty="0">
                <a:solidFill>
                  <a:srgbClr val="00B050"/>
                </a:solidFill>
              </a:rPr>
              <a:t>Green</a:t>
            </a:r>
            <a:r>
              <a:rPr sz="3600" b="1" u="none" spc="-445" dirty="0">
                <a:solidFill>
                  <a:srgbClr val="00B050"/>
                </a:solidFill>
              </a:rPr>
              <a:t> </a:t>
            </a:r>
            <a:r>
              <a:rPr sz="3600" b="1" u="none" spc="-229" dirty="0">
                <a:solidFill>
                  <a:srgbClr val="00B050"/>
                </a:solidFill>
              </a:rPr>
              <a:t>Algae</a:t>
            </a:r>
            <a:endParaRPr sz="3600" b="1" dirty="0">
              <a:solidFill>
                <a:srgbClr val="00B050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u="heavy" spc="-35" dirty="0">
                <a:uFill>
                  <a:solidFill>
                    <a:srgbClr val="404040"/>
                  </a:solidFill>
                </a:uFill>
              </a:rPr>
              <a:t>Key </a:t>
            </a:r>
            <a:r>
              <a:rPr u="heavy" spc="-5" dirty="0">
                <a:uFill>
                  <a:solidFill>
                    <a:srgbClr val="404040"/>
                  </a:solidFill>
                </a:uFill>
              </a:rPr>
              <a:t>genera</a:t>
            </a:r>
            <a:r>
              <a:rPr i="0" spc="-5" dirty="0">
                <a:latin typeface="Carlito"/>
                <a:cs typeface="Carlito"/>
              </a:rPr>
              <a:t>: </a:t>
            </a:r>
            <a:r>
              <a:rPr b="1" spc="-10" dirty="0"/>
              <a:t>Chlamydomonas</a:t>
            </a:r>
            <a:r>
              <a:rPr lang="en-US" b="1" spc="-10" dirty="0"/>
              <a:t> </a:t>
            </a:r>
            <a:r>
              <a:rPr lang="en-US" b="1" spc="-10" dirty="0" err="1"/>
              <a:t>sp</a:t>
            </a:r>
            <a:r>
              <a:rPr b="1" spc="-10" dirty="0"/>
              <a:t>,</a:t>
            </a:r>
            <a:r>
              <a:rPr b="1" spc="40" dirty="0"/>
              <a:t> </a:t>
            </a:r>
            <a:r>
              <a:rPr b="1" spc="-40" dirty="0"/>
              <a:t>Volvox</a:t>
            </a:r>
            <a:r>
              <a:rPr lang="en-US" b="1" spc="-40" dirty="0"/>
              <a:t> </a:t>
            </a:r>
            <a:r>
              <a:rPr lang="en-US" b="1" spc="-40" dirty="0" err="1"/>
              <a:t>sp</a:t>
            </a:r>
            <a:endParaRPr b="1" spc="-40" dirty="0"/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i="0" spc="-10" dirty="0">
                <a:latin typeface="Carlito"/>
                <a:cs typeface="Carlito"/>
              </a:rPr>
              <a:t>Green </a:t>
            </a:r>
            <a:r>
              <a:rPr i="0" spc="-15" dirty="0">
                <a:latin typeface="Carlito"/>
                <a:cs typeface="Carlito"/>
              </a:rPr>
              <a:t>algae </a:t>
            </a:r>
            <a:r>
              <a:rPr i="0" spc="-20" dirty="0">
                <a:latin typeface="Carlito"/>
                <a:cs typeface="Carlito"/>
              </a:rPr>
              <a:t>are </a:t>
            </a:r>
            <a:r>
              <a:rPr i="0" spc="-5" dirty="0">
                <a:latin typeface="Carlito"/>
                <a:cs typeface="Carlito"/>
              </a:rPr>
              <a:t>also </a:t>
            </a:r>
            <a:r>
              <a:rPr b="1" i="0" spc="-10" dirty="0">
                <a:solidFill>
                  <a:srgbClr val="00B050"/>
                </a:solidFill>
                <a:latin typeface="Carlito"/>
                <a:cs typeface="Carlito"/>
              </a:rPr>
              <a:t>called</a:t>
            </a:r>
            <a:r>
              <a:rPr b="1" i="0" spc="20" dirty="0">
                <a:solidFill>
                  <a:srgbClr val="00B050"/>
                </a:solidFill>
                <a:latin typeface="Carlito"/>
                <a:cs typeface="Carlito"/>
              </a:rPr>
              <a:t> </a:t>
            </a:r>
            <a:r>
              <a:rPr b="1" spc="-15" dirty="0">
                <a:solidFill>
                  <a:srgbClr val="00B050"/>
                </a:solidFill>
              </a:rPr>
              <a:t>Chlorophyta</a:t>
            </a:r>
          </a:p>
          <a:p>
            <a:pPr marL="588645" indent="-317500">
              <a:lnSpc>
                <a:spcPct val="100000"/>
              </a:lnSpc>
              <a:spcBef>
                <a:spcPts val="135"/>
              </a:spcBef>
              <a:buClr>
                <a:srgbClr val="D24717"/>
              </a:buClr>
              <a:buChar char="◦"/>
              <a:tabLst>
                <a:tab pos="588645" algn="l"/>
                <a:tab pos="589280" algn="l"/>
              </a:tabLst>
            </a:pPr>
            <a:r>
              <a:rPr sz="2400" i="0" spc="-5" dirty="0">
                <a:latin typeface="Carlito"/>
                <a:cs typeface="Carlito"/>
              </a:rPr>
              <a:t>Closely </a:t>
            </a:r>
            <a:r>
              <a:rPr sz="2400" i="0" spc="-15" dirty="0">
                <a:latin typeface="Carlito"/>
                <a:cs typeface="Carlito"/>
              </a:rPr>
              <a:t>related to </a:t>
            </a:r>
            <a:r>
              <a:rPr sz="2400" i="0" spc="-10" dirty="0">
                <a:latin typeface="Carlito"/>
                <a:cs typeface="Carlito"/>
              </a:rPr>
              <a:t>plants</a:t>
            </a:r>
            <a:endParaRPr sz="2400" dirty="0">
              <a:latin typeface="Carlito"/>
              <a:cs typeface="Carlito"/>
            </a:endParaRPr>
          </a:p>
          <a:p>
            <a:pPr marL="588645" indent="-317500">
              <a:lnSpc>
                <a:spcPct val="100000"/>
              </a:lnSpc>
              <a:spcBef>
                <a:spcPts val="310"/>
              </a:spcBef>
              <a:buClr>
                <a:srgbClr val="D24717"/>
              </a:buClr>
              <a:buChar char="◦"/>
              <a:tabLst>
                <a:tab pos="588645" algn="l"/>
                <a:tab pos="589280" algn="l"/>
              </a:tabLst>
            </a:pPr>
            <a:r>
              <a:rPr sz="2400" i="0" spc="-10" dirty="0">
                <a:latin typeface="Carlito"/>
                <a:cs typeface="Carlito"/>
              </a:rPr>
              <a:t>Most green </a:t>
            </a:r>
            <a:r>
              <a:rPr sz="2400" i="0" spc="-15" dirty="0">
                <a:latin typeface="Carlito"/>
                <a:cs typeface="Carlito"/>
              </a:rPr>
              <a:t>algae </a:t>
            </a:r>
            <a:r>
              <a:rPr sz="2400" i="0" dirty="0">
                <a:latin typeface="Carlito"/>
                <a:cs typeface="Carlito"/>
              </a:rPr>
              <a:t>inhabit </a:t>
            </a:r>
            <a:r>
              <a:rPr sz="2400" i="0" spc="-30" dirty="0">
                <a:latin typeface="Carlito"/>
                <a:cs typeface="Carlito"/>
              </a:rPr>
              <a:t>freshwater, </a:t>
            </a:r>
            <a:r>
              <a:rPr sz="2400" i="0" spc="-5" dirty="0">
                <a:latin typeface="Carlito"/>
                <a:cs typeface="Carlito"/>
              </a:rPr>
              <a:t>but some </a:t>
            </a:r>
            <a:r>
              <a:rPr sz="2400" i="0" spc="-15" dirty="0">
                <a:latin typeface="Carlito"/>
                <a:cs typeface="Carlito"/>
              </a:rPr>
              <a:t>are </a:t>
            </a:r>
            <a:r>
              <a:rPr sz="2400" i="0" dirty="0">
                <a:latin typeface="Carlito"/>
                <a:cs typeface="Carlito"/>
              </a:rPr>
              <a:t>marine </a:t>
            </a:r>
            <a:r>
              <a:rPr sz="2400" i="0" spc="-5" dirty="0">
                <a:latin typeface="Carlito"/>
                <a:cs typeface="Carlito"/>
              </a:rPr>
              <a:t>or</a:t>
            </a:r>
            <a:r>
              <a:rPr sz="2400" i="0" spc="10" dirty="0">
                <a:latin typeface="Carlito"/>
                <a:cs typeface="Carlito"/>
              </a:rPr>
              <a:t> </a:t>
            </a:r>
            <a:r>
              <a:rPr sz="2400" i="0" spc="-10" dirty="0">
                <a:latin typeface="Carlito"/>
                <a:cs typeface="Carlito"/>
              </a:rPr>
              <a:t>terrestrial</a:t>
            </a:r>
            <a:endParaRPr sz="2400" dirty="0">
              <a:latin typeface="Carlito"/>
              <a:cs typeface="Carlito"/>
            </a:endParaRPr>
          </a:p>
          <a:p>
            <a:pPr marL="588645" indent="-317500">
              <a:lnSpc>
                <a:spcPct val="100000"/>
              </a:lnSpc>
              <a:spcBef>
                <a:spcPts val="315"/>
              </a:spcBef>
              <a:buClr>
                <a:srgbClr val="D24717"/>
              </a:buClr>
              <a:buChar char="◦"/>
              <a:tabLst>
                <a:tab pos="588645" algn="l"/>
                <a:tab pos="589280" algn="l"/>
              </a:tabLst>
            </a:pPr>
            <a:r>
              <a:rPr sz="2400" b="1" i="0" spc="-5" dirty="0">
                <a:latin typeface="Carlito"/>
                <a:cs typeface="Carlito"/>
              </a:rPr>
              <a:t>Can be unicellular </a:t>
            </a:r>
            <a:r>
              <a:rPr sz="2400" b="1" i="0" spc="-15" dirty="0">
                <a:latin typeface="Carlito"/>
                <a:cs typeface="Carlito"/>
              </a:rPr>
              <a:t>to</a:t>
            </a:r>
            <a:r>
              <a:rPr sz="2400" b="1" i="0" spc="-35" dirty="0">
                <a:latin typeface="Carlito"/>
                <a:cs typeface="Carlito"/>
              </a:rPr>
              <a:t> </a:t>
            </a:r>
            <a:r>
              <a:rPr sz="2400" b="1" i="0" dirty="0">
                <a:latin typeface="Carlito"/>
                <a:cs typeface="Carlito"/>
              </a:rPr>
              <a:t>multicellular</a:t>
            </a:r>
            <a:endParaRPr sz="2400" b="1" dirty="0">
              <a:latin typeface="Carlito"/>
              <a:cs typeface="Carlito"/>
            </a:endParaRPr>
          </a:p>
          <a:p>
            <a:pPr marL="588645" indent="-317500">
              <a:lnSpc>
                <a:spcPct val="100000"/>
              </a:lnSpc>
              <a:spcBef>
                <a:spcPts val="315"/>
              </a:spcBef>
              <a:buClr>
                <a:srgbClr val="D24717"/>
              </a:buClr>
              <a:buChar char="◦"/>
              <a:tabLst>
                <a:tab pos="588645" algn="l"/>
                <a:tab pos="589280" algn="l"/>
              </a:tabLst>
            </a:pPr>
            <a:r>
              <a:rPr sz="2400" b="1" i="0" spc="-20" dirty="0">
                <a:latin typeface="Carlito"/>
                <a:cs typeface="Carlito"/>
              </a:rPr>
              <a:t>Have </a:t>
            </a:r>
            <a:r>
              <a:rPr sz="2400" b="1" i="0" spc="-15" dirty="0">
                <a:latin typeface="Carlito"/>
                <a:cs typeface="Carlito"/>
              </a:rPr>
              <a:t>sexual </a:t>
            </a:r>
            <a:r>
              <a:rPr sz="2400" b="1" i="0" dirty="0">
                <a:latin typeface="Carlito"/>
                <a:cs typeface="Carlito"/>
              </a:rPr>
              <a:t>and </a:t>
            </a:r>
            <a:r>
              <a:rPr sz="2400" b="1" i="0" spc="-10" dirty="0">
                <a:latin typeface="Carlito"/>
                <a:cs typeface="Carlito"/>
              </a:rPr>
              <a:t>asexual</a:t>
            </a:r>
            <a:r>
              <a:rPr sz="2400" b="1" i="0" spc="-5" dirty="0">
                <a:latin typeface="Carlito"/>
                <a:cs typeface="Carlito"/>
              </a:rPr>
              <a:t> </a:t>
            </a:r>
            <a:r>
              <a:rPr sz="2400" b="1" i="0" spc="-10" dirty="0">
                <a:latin typeface="Carlito"/>
                <a:cs typeface="Carlito"/>
              </a:rPr>
              <a:t>reproduction</a:t>
            </a:r>
            <a:endParaRPr sz="2400" b="1" dirty="0">
              <a:latin typeface="Carlito"/>
              <a:cs typeface="Carlito"/>
            </a:endParaRPr>
          </a:p>
          <a:p>
            <a:pPr marL="588645" indent="-317500">
              <a:lnSpc>
                <a:spcPct val="100000"/>
              </a:lnSpc>
              <a:spcBef>
                <a:spcPts val="310"/>
              </a:spcBef>
              <a:buClr>
                <a:srgbClr val="D24717"/>
              </a:buClr>
              <a:buFont typeface="Carlito"/>
              <a:buChar char="◦"/>
              <a:tabLst>
                <a:tab pos="588645" algn="l"/>
                <a:tab pos="589280" algn="l"/>
              </a:tabLst>
            </a:pPr>
            <a:r>
              <a:rPr sz="2400" b="1" u="heavy" spc="-5" dirty="0">
                <a:solidFill>
                  <a:srgbClr val="00B050"/>
                </a:solidFill>
                <a:uFill>
                  <a:solidFill>
                    <a:srgbClr val="404040"/>
                  </a:solidFill>
                </a:uFill>
              </a:rPr>
              <a:t>Endolithic</a:t>
            </a:r>
            <a:r>
              <a:rPr sz="2400" b="1" spc="-5" dirty="0">
                <a:solidFill>
                  <a:srgbClr val="00B050"/>
                </a:solidFill>
              </a:rPr>
              <a:t> </a:t>
            </a:r>
            <a:r>
              <a:rPr sz="2400" b="1" i="0" spc="-10" dirty="0">
                <a:solidFill>
                  <a:srgbClr val="00B050"/>
                </a:solidFill>
                <a:latin typeface="Carlito"/>
                <a:cs typeface="Carlito"/>
              </a:rPr>
              <a:t>algae </a:t>
            </a:r>
            <a:r>
              <a:rPr sz="2400" b="1" i="0" spc="-15" dirty="0">
                <a:solidFill>
                  <a:srgbClr val="00B050"/>
                </a:solidFill>
                <a:latin typeface="Carlito"/>
                <a:cs typeface="Carlito"/>
              </a:rPr>
              <a:t>grow </a:t>
            </a:r>
            <a:r>
              <a:rPr sz="2400" b="1" i="0" dirty="0">
                <a:solidFill>
                  <a:srgbClr val="00B050"/>
                </a:solidFill>
                <a:latin typeface="Carlito"/>
                <a:cs typeface="Carlito"/>
              </a:rPr>
              <a:t>inside </a:t>
            </a:r>
            <a:r>
              <a:rPr sz="2400" b="1" i="0" spc="-10" dirty="0">
                <a:solidFill>
                  <a:srgbClr val="00B050"/>
                </a:solidFill>
                <a:latin typeface="Carlito"/>
                <a:cs typeface="Carlito"/>
              </a:rPr>
              <a:t>porous</a:t>
            </a:r>
            <a:r>
              <a:rPr sz="2400" b="1" i="0" spc="15" dirty="0">
                <a:solidFill>
                  <a:srgbClr val="00B050"/>
                </a:solidFill>
                <a:latin typeface="Carlito"/>
                <a:cs typeface="Carlito"/>
              </a:rPr>
              <a:t> </a:t>
            </a:r>
            <a:r>
              <a:rPr sz="2400" b="1" i="0" spc="-15" dirty="0">
                <a:solidFill>
                  <a:srgbClr val="00B050"/>
                </a:solidFill>
                <a:latin typeface="Carlito"/>
                <a:cs typeface="Carlito"/>
              </a:rPr>
              <a:t>rocks</a:t>
            </a:r>
            <a:endParaRPr sz="2400" b="1" dirty="0">
              <a:solidFill>
                <a:srgbClr val="00B050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4000" y="6553199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9144000" y="0"/>
                </a:moveTo>
                <a:lnTo>
                  <a:pt x="0" y="0"/>
                </a:lnTo>
                <a:lnTo>
                  <a:pt x="0" y="304800"/>
                </a:lnTo>
                <a:lnTo>
                  <a:pt x="9144000" y="30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FE1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55394" y="6627807"/>
            <a:ext cx="1967864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3291" y="137160"/>
            <a:ext cx="9966960" cy="6408420"/>
            <a:chOff x="1193291" y="137160"/>
            <a:chExt cx="9966960" cy="6408420"/>
          </a:xfrm>
        </p:grpSpPr>
        <p:sp>
          <p:nvSpPr>
            <p:cNvPr id="3" name="object 3"/>
            <p:cNvSpPr/>
            <p:nvPr/>
          </p:nvSpPr>
          <p:spPr>
            <a:xfrm>
              <a:off x="1193291" y="1737360"/>
              <a:ext cx="9966960" cy="0"/>
            </a:xfrm>
            <a:custGeom>
              <a:avLst/>
              <a:gdLst/>
              <a:ahLst/>
              <a:cxnLst/>
              <a:rect l="l" t="t" r="r" b="b"/>
              <a:pathLst>
                <a:path w="9966960">
                  <a:moveTo>
                    <a:pt x="0" y="0"/>
                  </a:moveTo>
                  <a:lnTo>
                    <a:pt x="9966960" y="0"/>
                  </a:lnTo>
                </a:path>
              </a:pathLst>
            </a:custGeom>
            <a:ln w="6096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53995" y="137160"/>
              <a:ext cx="7682483" cy="64084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176324" y="865708"/>
            <a:ext cx="845819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14" dirty="0">
                <a:solidFill>
                  <a:srgbClr val="9B2C1F"/>
                </a:solidFill>
                <a:latin typeface="Trebuchet MS"/>
                <a:cs typeface="Trebuchet MS"/>
              </a:rPr>
              <a:t>Figure</a:t>
            </a:r>
            <a:r>
              <a:rPr sz="1400" spc="-260" dirty="0">
                <a:solidFill>
                  <a:srgbClr val="9B2C1F"/>
                </a:solidFill>
                <a:latin typeface="Trebuchet MS"/>
                <a:cs typeface="Trebuchet MS"/>
              </a:rPr>
              <a:t> </a:t>
            </a:r>
            <a:r>
              <a:rPr sz="1400" spc="-95" dirty="0">
                <a:solidFill>
                  <a:srgbClr val="9B2C1F"/>
                </a:solidFill>
                <a:latin typeface="Trebuchet MS"/>
                <a:cs typeface="Trebuchet MS"/>
              </a:rPr>
              <a:t>20.41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5394" y="6627807"/>
            <a:ext cx="1967864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0" y="304800"/>
            <a:ext cx="1111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320" dirty="0">
                <a:solidFill>
                  <a:srgbClr val="C00000"/>
                </a:solidFill>
              </a:rPr>
              <a:t>F</a:t>
            </a:r>
            <a:r>
              <a:rPr sz="4000" u="none" spc="-165" dirty="0">
                <a:solidFill>
                  <a:srgbClr val="C00000"/>
                </a:solidFill>
              </a:rPr>
              <a:t>un</a:t>
            </a:r>
            <a:r>
              <a:rPr sz="4000" u="none" spc="-190" dirty="0">
                <a:solidFill>
                  <a:srgbClr val="C00000"/>
                </a:solidFill>
              </a:rPr>
              <a:t>g</a:t>
            </a:r>
            <a:r>
              <a:rPr sz="4000" u="none" spc="-260" dirty="0">
                <a:solidFill>
                  <a:srgbClr val="C00000"/>
                </a:solidFill>
              </a:rPr>
              <a:t>i</a:t>
            </a:r>
            <a:endParaRPr sz="400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4884" y="1833304"/>
            <a:ext cx="9851390" cy="374904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3825" indent="-111760">
              <a:lnSpc>
                <a:spcPct val="100000"/>
              </a:lnSpc>
              <a:spcBef>
                <a:spcPts val="780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Fungi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important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microorganisms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1900" spc="-20" dirty="0">
                <a:solidFill>
                  <a:srgbClr val="404040"/>
                </a:solidFill>
                <a:latin typeface="Carlito"/>
                <a:cs typeface="Carlito"/>
              </a:rPr>
              <a:t>food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chain , they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decompose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dead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plant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and animal</a:t>
            </a:r>
            <a:r>
              <a:rPr sz="1900" spc="2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spc="-40" dirty="0">
                <a:solidFill>
                  <a:srgbClr val="404040"/>
                </a:solidFill>
                <a:latin typeface="Carlito"/>
                <a:cs typeface="Carlito"/>
              </a:rPr>
              <a:t>matter,</a:t>
            </a:r>
            <a:endParaRPr sz="1900" dirty="0">
              <a:latin typeface="Carlito"/>
              <a:cs typeface="Carlito"/>
            </a:endParaRPr>
          </a:p>
          <a:p>
            <a:pPr marL="103505">
              <a:lnSpc>
                <a:spcPct val="100000"/>
              </a:lnSpc>
              <a:spcBef>
                <a:spcPts val="685"/>
              </a:spcBef>
            </a:pP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recycling vital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elements. </a:t>
            </a:r>
            <a:r>
              <a:rPr sz="1900" b="1" u="sng" spc="-10" dirty="0">
                <a:solidFill>
                  <a:srgbClr val="404040"/>
                </a:solidFill>
                <a:latin typeface="Carlito"/>
                <a:cs typeface="Carlito"/>
              </a:rPr>
              <a:t>They </a:t>
            </a:r>
            <a:r>
              <a:rPr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use </a:t>
            </a:r>
            <a:r>
              <a:rPr sz="1900" b="1" u="sng" spc="-10" dirty="0">
                <a:solidFill>
                  <a:srgbClr val="404040"/>
                </a:solidFill>
                <a:latin typeface="Carlito"/>
                <a:cs typeface="Carlito"/>
              </a:rPr>
              <a:t>extracellular</a:t>
            </a:r>
            <a:r>
              <a:rPr sz="1900" b="1" u="sng" spc="1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enzymes.</a:t>
            </a:r>
            <a:endParaRPr sz="1900" b="1" u="sng" dirty="0">
              <a:latin typeface="Carlito"/>
              <a:cs typeface="Carlito"/>
            </a:endParaRPr>
          </a:p>
          <a:p>
            <a:pPr marL="103505" marR="213360" indent="-91440">
              <a:lnSpc>
                <a:spcPct val="130000"/>
              </a:lnSpc>
              <a:spcBef>
                <a:spcPts val="1405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Nearly all </a:t>
            </a:r>
            <a:r>
              <a:rPr sz="19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plants depend </a:t>
            </a:r>
            <a:r>
              <a:rPr sz="19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on </a:t>
            </a:r>
            <a:r>
              <a:rPr sz="19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symbiotic fungi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known </a:t>
            </a:r>
            <a:r>
              <a:rPr sz="1900" b="1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as </a:t>
            </a:r>
            <a:r>
              <a:rPr sz="1900" b="1" spc="-1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mycorrhizae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which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help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their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roots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absorb  minerals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water </a:t>
            </a:r>
            <a:r>
              <a:rPr sz="1900" b="1" spc="-20" dirty="0">
                <a:solidFill>
                  <a:srgbClr val="404040"/>
                </a:solidFill>
                <a:latin typeface="Carlito"/>
                <a:cs typeface="Carlito"/>
              </a:rPr>
              <a:t>from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soil</a:t>
            </a:r>
            <a:r>
              <a:rPr sz="1900" b="1" spc="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900" b="1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Wingdings"/>
              <a:buChar char=""/>
            </a:pPr>
            <a:endParaRPr sz="1700" dirty="0">
              <a:latin typeface="Carlito"/>
              <a:cs typeface="Carlito"/>
            </a:endParaRPr>
          </a:p>
          <a:p>
            <a:pPr marL="123825" indent="-111760">
              <a:lnSpc>
                <a:spcPct val="100000"/>
              </a:lnSpc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Fungi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can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cause serious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fungal infections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(human,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animal and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plants)</a:t>
            </a:r>
            <a:r>
              <a:rPr sz="1900" spc="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900" dirty="0">
              <a:latin typeface="Carlito"/>
              <a:cs typeface="Carlito"/>
            </a:endParaRPr>
          </a:p>
          <a:p>
            <a:pPr marL="103505" marR="47625" indent="-91440">
              <a:lnSpc>
                <a:spcPct val="130000"/>
              </a:lnSpc>
              <a:spcBef>
                <a:spcPts val="1395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Fungi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used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by humans </a:t>
            </a:r>
            <a:r>
              <a:rPr sz="1900" b="1" spc="-20" dirty="0">
                <a:solidFill>
                  <a:srgbClr val="404040"/>
                </a:solidFill>
                <a:latin typeface="Carlito"/>
                <a:cs typeface="Carlito"/>
              </a:rPr>
              <a:t>for food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(mushrooms) </a:t>
            </a:r>
            <a:r>
              <a:rPr sz="1900" spc="-25" dirty="0">
                <a:solidFill>
                  <a:srgbClr val="404040"/>
                </a:solidFill>
                <a:latin typeface="Carlito"/>
                <a:cs typeface="Carlito"/>
              </a:rPr>
              <a:t>,</a:t>
            </a:r>
            <a:r>
              <a:rPr sz="1900" b="1" spc="-2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produce foods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(bread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and citric acid)and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drugs 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(penicillin).</a:t>
            </a:r>
            <a:endParaRPr sz="1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24717"/>
              </a:buClr>
              <a:buFont typeface="Wingdings"/>
              <a:buChar char=""/>
            </a:pPr>
            <a:endParaRPr sz="1700" dirty="0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77800" algn="l"/>
              </a:tabLst>
            </a:pP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Study of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fungi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is called </a:t>
            </a:r>
            <a:r>
              <a:rPr sz="19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Mycology</a:t>
            </a:r>
            <a:r>
              <a:rPr sz="1900" b="1" spc="5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900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.</a:t>
            </a:r>
            <a:endParaRPr sz="1900" dirty="0">
              <a:highlight>
                <a:srgbClr val="FFFF00"/>
              </a:highlight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0885" y="21771"/>
            <a:ext cx="56502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none" spc="-225" dirty="0">
                <a:solidFill>
                  <a:srgbClr val="C00000"/>
                </a:solidFill>
              </a:rPr>
              <a:t>Fungal </a:t>
            </a:r>
            <a:r>
              <a:rPr sz="3600" u="none" spc="-204" dirty="0">
                <a:solidFill>
                  <a:srgbClr val="C00000"/>
                </a:solidFill>
              </a:rPr>
              <a:t>Physiology </a:t>
            </a:r>
            <a:r>
              <a:rPr sz="3600" u="none" spc="-180" dirty="0">
                <a:solidFill>
                  <a:srgbClr val="C00000"/>
                </a:solidFill>
              </a:rPr>
              <a:t>and</a:t>
            </a:r>
            <a:r>
              <a:rPr sz="3600" u="none" spc="-720" dirty="0">
                <a:solidFill>
                  <a:srgbClr val="C00000"/>
                </a:solidFill>
              </a:rPr>
              <a:t> </a:t>
            </a:r>
            <a:r>
              <a:rPr sz="3600" u="none" spc="-225" dirty="0">
                <a:solidFill>
                  <a:srgbClr val="C00000"/>
                </a:solidFill>
              </a:rPr>
              <a:t>structure</a:t>
            </a:r>
            <a:endParaRPr sz="3600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1052" y="1676400"/>
            <a:ext cx="10589895" cy="40293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3825" indent="-11176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Most fungi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multicellular and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some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of them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unicellular</a:t>
            </a:r>
            <a:r>
              <a:rPr sz="1900" b="1" spc="114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(yeast)</a:t>
            </a:r>
            <a:endParaRPr sz="1900" b="1" dirty="0">
              <a:latin typeface="Carlito"/>
              <a:cs typeface="Carlito"/>
            </a:endParaRPr>
          </a:p>
          <a:p>
            <a:pPr marL="103505" marR="88265" indent="-91440">
              <a:lnSpc>
                <a:spcPct val="130000"/>
              </a:lnSpc>
              <a:spcBef>
                <a:spcPts val="1405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Fungal </a:t>
            </a:r>
            <a:r>
              <a:rPr sz="1900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colonies </a:t>
            </a:r>
            <a:r>
              <a:rPr sz="1900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are </a:t>
            </a:r>
            <a:r>
              <a:rPr sz="1900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described </a:t>
            </a:r>
            <a:r>
              <a:rPr sz="19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as </a:t>
            </a:r>
            <a:r>
              <a:rPr sz="19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vegetativ</a:t>
            </a:r>
            <a:r>
              <a:rPr sz="1900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e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structures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because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they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composed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of the cells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involved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in 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catabolism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growth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900" dirty="0">
              <a:latin typeface="Carlito"/>
              <a:cs typeface="Carlito"/>
            </a:endParaRPr>
          </a:p>
          <a:p>
            <a:pPr marL="103505" marR="5080" indent="-91440">
              <a:lnSpc>
                <a:spcPct val="130100"/>
              </a:lnSpc>
              <a:spcBef>
                <a:spcPts val="1400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9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thallus </a:t>
            </a:r>
            <a:r>
              <a:rPr sz="1900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(body) </a:t>
            </a:r>
            <a:r>
              <a:rPr sz="1900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of </a:t>
            </a:r>
            <a:r>
              <a:rPr sz="1900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fungus consists </a:t>
            </a:r>
            <a:r>
              <a:rPr sz="1900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of </a:t>
            </a:r>
            <a:r>
              <a:rPr sz="1900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long </a:t>
            </a:r>
            <a:r>
              <a:rPr sz="1900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filaments of cells </a:t>
            </a:r>
            <a:r>
              <a:rPr sz="1900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joined together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forming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network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and  called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Hyphae</a:t>
            </a:r>
            <a:r>
              <a:rPr sz="1900" b="1" spc="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D24717"/>
              </a:buClr>
              <a:buFont typeface="Wingdings"/>
              <a:buChar char=""/>
            </a:pPr>
            <a:endParaRPr sz="1700" dirty="0">
              <a:latin typeface="Carlito"/>
              <a:cs typeface="Carlito"/>
            </a:endParaRPr>
          </a:p>
          <a:p>
            <a:pPr marL="123825" indent="-111760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most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molds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hyphae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contain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cross-walls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called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septate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hyphae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which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divide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them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into</a:t>
            </a:r>
            <a:r>
              <a:rPr sz="1900" spc="3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distinct</a:t>
            </a:r>
            <a:endParaRPr sz="1900" dirty="0">
              <a:latin typeface="Carlito"/>
              <a:cs typeface="Carlito"/>
            </a:endParaRPr>
          </a:p>
          <a:p>
            <a:pPr marL="103505">
              <a:lnSpc>
                <a:spcPct val="100000"/>
              </a:lnSpc>
              <a:spcBef>
                <a:spcPts val="680"/>
              </a:spcBef>
            </a:pPr>
            <a:r>
              <a:rPr sz="19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uninucleate cell- </a:t>
            </a:r>
            <a:r>
              <a:rPr sz="1900" b="1" spc="-2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like</a:t>
            </a:r>
            <a:r>
              <a:rPr sz="1900" b="1" spc="4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9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unit.</a:t>
            </a:r>
            <a:endParaRPr sz="1900" b="1" dirty="0">
              <a:highlight>
                <a:srgbClr val="FFFF00"/>
              </a:highlight>
              <a:latin typeface="Carlito"/>
              <a:cs typeface="Carlito"/>
            </a:endParaRPr>
          </a:p>
          <a:p>
            <a:pPr marL="103505" marR="126364" indent="-91440">
              <a:lnSpc>
                <a:spcPct val="130000"/>
              </a:lnSpc>
              <a:spcBef>
                <a:spcPts val="1410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1900" spc="-30" dirty="0">
                <a:solidFill>
                  <a:srgbClr val="404040"/>
                </a:solidFill>
                <a:latin typeface="Carlito"/>
                <a:cs typeface="Carlito"/>
              </a:rPr>
              <a:t>few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classes of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fungi,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hyphae contain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no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septa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and appear as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long continuous </a:t>
            </a:r>
            <a:r>
              <a:rPr lang="en-US" sz="1900" spc="-5" dirty="0">
                <a:solidFill>
                  <a:srgbClr val="404040"/>
                </a:solidFill>
                <a:latin typeface="Carlito"/>
                <a:cs typeface="Carlito"/>
              </a:rPr>
              <a:t>c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ells with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many nuclei 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and called </a:t>
            </a:r>
            <a:r>
              <a:rPr sz="1900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coenocytic</a:t>
            </a:r>
            <a:r>
              <a:rPr sz="1900" spc="4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900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hyphae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04148" y="1658769"/>
            <a:ext cx="3159252" cy="4376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25954" y="1105865"/>
            <a:ext cx="56527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none" spc="-225" dirty="0">
                <a:solidFill>
                  <a:srgbClr val="404040"/>
                </a:solidFill>
              </a:rPr>
              <a:t>Fungal </a:t>
            </a:r>
            <a:r>
              <a:rPr sz="3600" u="none" spc="-204" dirty="0">
                <a:solidFill>
                  <a:srgbClr val="404040"/>
                </a:solidFill>
              </a:rPr>
              <a:t>Physiology </a:t>
            </a:r>
            <a:r>
              <a:rPr sz="3600" u="none" spc="-180" dirty="0">
                <a:solidFill>
                  <a:srgbClr val="404040"/>
                </a:solidFill>
              </a:rPr>
              <a:t>and</a:t>
            </a:r>
            <a:r>
              <a:rPr sz="3600" u="none" spc="-700" dirty="0">
                <a:solidFill>
                  <a:srgbClr val="404040"/>
                </a:solidFill>
              </a:rPr>
              <a:t> </a:t>
            </a:r>
            <a:r>
              <a:rPr sz="3600" u="none" spc="-225" dirty="0">
                <a:solidFill>
                  <a:srgbClr val="404040"/>
                </a:solidFill>
              </a:rPr>
              <a:t>structure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228600" y="1821534"/>
            <a:ext cx="8382000" cy="3244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505" marR="5080" indent="-91440">
              <a:lnSpc>
                <a:spcPct val="150000"/>
              </a:lnSpc>
              <a:spcBef>
                <a:spcPts val="100"/>
              </a:spcBef>
            </a:pPr>
            <a:r>
              <a:rPr sz="2000" spc="-5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Hyphae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grow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by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elongation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at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tips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.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each part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capable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to 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grow</a:t>
            </a:r>
            <a:r>
              <a:rPr lang="en-US" sz="2000" spc="-10" dirty="0">
                <a:solidFill>
                  <a:srgbClr val="404040"/>
                </a:solidFill>
                <a:latin typeface="Carlito"/>
                <a:cs typeface="Carlito"/>
              </a:rPr>
              <a:t>th.</a:t>
            </a:r>
            <a:endParaRPr sz="20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Clr>
                <a:srgbClr val="D24717"/>
              </a:buClr>
              <a:buFont typeface="Courier New"/>
              <a:buChar char="o"/>
              <a:tabLst>
                <a:tab pos="299720" algn="l"/>
              </a:tabLst>
            </a:pPr>
            <a:r>
              <a:rPr sz="2000" dirty="0">
                <a:solidFill>
                  <a:srgbClr val="7030A0"/>
                </a:solidFill>
                <a:latin typeface="Carlito"/>
                <a:cs typeface="Carlito"/>
              </a:rPr>
              <a:t>Hyphae </a:t>
            </a:r>
            <a:r>
              <a:rPr sz="2000" spc="-5" dirty="0">
                <a:solidFill>
                  <a:srgbClr val="7030A0"/>
                </a:solidFill>
                <a:latin typeface="Carlito"/>
                <a:cs typeface="Carlito"/>
              </a:rPr>
              <a:t>that </a:t>
            </a:r>
            <a:r>
              <a:rPr sz="2000" spc="-10" dirty="0">
                <a:solidFill>
                  <a:srgbClr val="7030A0"/>
                </a:solidFill>
                <a:latin typeface="Carlito"/>
                <a:cs typeface="Carlito"/>
              </a:rPr>
              <a:t>extend above </a:t>
            </a:r>
            <a:r>
              <a:rPr sz="2000" dirty="0">
                <a:solidFill>
                  <a:srgbClr val="7030A0"/>
                </a:solidFill>
                <a:latin typeface="Carlito"/>
                <a:cs typeface="Carlito"/>
              </a:rPr>
              <a:t>the </a:t>
            </a:r>
            <a:r>
              <a:rPr sz="2000" spc="-10" dirty="0">
                <a:solidFill>
                  <a:srgbClr val="7030A0"/>
                </a:solidFill>
                <a:latin typeface="Carlito"/>
                <a:cs typeface="Carlito"/>
              </a:rPr>
              <a:t>surface </a:t>
            </a:r>
            <a:r>
              <a:rPr sz="2000" spc="-5" dirty="0">
                <a:solidFill>
                  <a:srgbClr val="7030A0"/>
                </a:solidFill>
                <a:latin typeface="Carlito"/>
                <a:cs typeface="Carlito"/>
              </a:rPr>
              <a:t>can produce</a:t>
            </a:r>
            <a:r>
              <a:rPr sz="2000" spc="-1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7030A0"/>
                </a:solidFill>
                <a:latin typeface="Carlito"/>
                <a:cs typeface="Carlito"/>
              </a:rPr>
              <a:t>asexual</a:t>
            </a:r>
            <a:endParaRPr sz="2000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47625">
              <a:lnSpc>
                <a:spcPct val="100000"/>
              </a:lnSpc>
              <a:spcBef>
                <a:spcPts val="1200"/>
              </a:spcBef>
            </a:pPr>
            <a:r>
              <a:rPr sz="2000" spc="-10" dirty="0">
                <a:solidFill>
                  <a:srgbClr val="7030A0"/>
                </a:solidFill>
                <a:latin typeface="Carlito"/>
                <a:cs typeface="Carlito"/>
              </a:rPr>
              <a:t>spores </a:t>
            </a:r>
            <a:r>
              <a:rPr sz="2000" spc="-5" dirty="0">
                <a:solidFill>
                  <a:srgbClr val="7030A0"/>
                </a:solidFill>
                <a:latin typeface="Carlito"/>
                <a:cs typeface="Carlito"/>
              </a:rPr>
              <a:t>called</a:t>
            </a:r>
            <a:r>
              <a:rPr sz="2000" spc="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i="1" u="heavy" spc="-5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conidia</a:t>
            </a:r>
            <a:r>
              <a:rPr sz="2000" spc="-5" dirty="0">
                <a:solidFill>
                  <a:srgbClr val="7030A0"/>
                </a:solidFill>
                <a:latin typeface="Carlito"/>
                <a:cs typeface="Carlito"/>
              </a:rPr>
              <a:t>.</a:t>
            </a:r>
            <a:endParaRPr lang="en-US" sz="2000" spc="-5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47625">
              <a:lnSpc>
                <a:spcPct val="100000"/>
              </a:lnSpc>
              <a:spcBef>
                <a:spcPts val="1200"/>
              </a:spcBef>
            </a:pPr>
            <a:endParaRPr sz="2000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329565" indent="-317500">
              <a:lnSpc>
                <a:spcPct val="100000"/>
              </a:lnSpc>
              <a:spcBef>
                <a:spcPts val="1200"/>
              </a:spcBef>
              <a:buClr>
                <a:srgbClr val="D24717"/>
              </a:buClr>
              <a:buFont typeface="Courier New"/>
              <a:buChar char="o"/>
              <a:tabLst>
                <a:tab pos="330200" algn="l"/>
              </a:tabLst>
            </a:pPr>
            <a:r>
              <a:rPr sz="20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Conidia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are often </a:t>
            </a:r>
            <a:r>
              <a:rPr sz="20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pigmented </a:t>
            </a:r>
            <a:r>
              <a:rPr sz="20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and </a:t>
            </a:r>
            <a:r>
              <a:rPr sz="2000" b="1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resistant to</a:t>
            </a:r>
            <a:r>
              <a:rPr sz="2000" b="1" spc="5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drying</a:t>
            </a:r>
            <a:endParaRPr sz="2000" b="1" dirty="0">
              <a:highlight>
                <a:srgbClr val="FFFF00"/>
              </a:highlight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Clr>
                <a:srgbClr val="D24717"/>
              </a:buClr>
              <a:buFont typeface="Courier New"/>
              <a:buChar char="o"/>
              <a:tabLst>
                <a:tab pos="299720" algn="l"/>
              </a:tabLst>
            </a:pP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Hyphae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form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compact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tufts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called</a:t>
            </a:r>
            <a:r>
              <a:rPr sz="2000" spc="-3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i="1" u="heavy" spc="-10" dirty="0">
                <a:solidFill>
                  <a:srgbClr val="40404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mycelia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lr>
                <a:srgbClr val="D24717"/>
              </a:buClr>
              <a:buFont typeface="Courier New"/>
              <a:buChar char="o"/>
              <a:tabLst>
                <a:tab pos="355600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Most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fungal </a:t>
            </a:r>
            <a:r>
              <a:rPr sz="20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cell </a:t>
            </a:r>
            <a:r>
              <a:rPr sz="20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walls are </a:t>
            </a:r>
            <a:r>
              <a:rPr sz="20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made </a:t>
            </a:r>
            <a:r>
              <a:rPr sz="20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of</a:t>
            </a:r>
            <a:r>
              <a:rPr sz="2000" b="1" spc="3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i="1" u="heavy" spc="-5" dirty="0">
                <a:solidFill>
                  <a:srgbClr val="40404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chitin</a:t>
            </a:r>
            <a:endParaRPr sz="2000" b="1" dirty="0">
              <a:highlight>
                <a:srgbClr val="FFFF00"/>
              </a:highlight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00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228600"/>
            <a:ext cx="56502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none" spc="-225" dirty="0">
                <a:solidFill>
                  <a:srgbClr val="C00000"/>
                </a:solidFill>
              </a:rPr>
              <a:t>Fungal </a:t>
            </a:r>
            <a:r>
              <a:rPr sz="3600" u="none" spc="-204" dirty="0">
                <a:solidFill>
                  <a:srgbClr val="C00000"/>
                </a:solidFill>
              </a:rPr>
              <a:t>Physiology </a:t>
            </a:r>
            <a:r>
              <a:rPr sz="3600" u="none" spc="-180" dirty="0">
                <a:solidFill>
                  <a:srgbClr val="C00000"/>
                </a:solidFill>
              </a:rPr>
              <a:t>and</a:t>
            </a:r>
            <a:r>
              <a:rPr sz="3600" u="none" spc="-720" dirty="0">
                <a:solidFill>
                  <a:srgbClr val="C00000"/>
                </a:solidFill>
              </a:rPr>
              <a:t> </a:t>
            </a:r>
            <a:r>
              <a:rPr sz="3600" u="none" spc="-225" dirty="0">
                <a:solidFill>
                  <a:srgbClr val="C00000"/>
                </a:solidFill>
              </a:rPr>
              <a:t>structure</a:t>
            </a:r>
            <a:endParaRPr sz="3600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4884" y="1788049"/>
            <a:ext cx="9342755" cy="4156075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655"/>
              </a:spcBef>
              <a:buClr>
                <a:srgbClr val="D24717"/>
              </a:buClr>
              <a:buFont typeface="Courier New"/>
              <a:buChar char="o"/>
              <a:tabLst>
                <a:tab pos="299720" algn="l"/>
              </a:tabLst>
            </a:pPr>
            <a:r>
              <a:rPr sz="2400" b="1" u="heavy" spc="-10" dirty="0">
                <a:solidFill>
                  <a:srgbClr val="40404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Most </a:t>
            </a:r>
            <a:r>
              <a:rPr sz="2400" b="1" u="heavy" spc="-5" dirty="0">
                <a:solidFill>
                  <a:srgbClr val="40404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fungi </a:t>
            </a:r>
            <a:r>
              <a:rPr sz="2400" b="1" u="heavy" spc="-10" dirty="0">
                <a:solidFill>
                  <a:srgbClr val="40404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reproduce by asexual </a:t>
            </a:r>
            <a:r>
              <a:rPr sz="2400" b="1" u="heavy" spc="-5" dirty="0">
                <a:solidFill>
                  <a:srgbClr val="40404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means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(three</a:t>
            </a:r>
            <a:r>
              <a:rPr sz="2400" b="1" spc="-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Carlito"/>
                <a:cs typeface="Carlito"/>
              </a:rPr>
              <a:t>forms)</a:t>
            </a:r>
            <a:endParaRPr sz="2400" b="1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866775" lvl="1" indent="-457200">
              <a:lnSpc>
                <a:spcPct val="100000"/>
              </a:lnSpc>
              <a:spcBef>
                <a:spcPts val="1305"/>
              </a:spcBef>
              <a:buClr>
                <a:srgbClr val="D24717"/>
              </a:buClr>
              <a:buFont typeface="+mj-lt"/>
              <a:buAutoNum type="arabicPeriod"/>
              <a:tabLst>
                <a:tab pos="728980" algn="l"/>
              </a:tabLst>
            </a:pP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Growth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spread of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hyphal</a:t>
            </a:r>
            <a:r>
              <a:rPr sz="2000" b="1" spc="-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filaments</a:t>
            </a:r>
            <a:endParaRPr sz="2000" b="1" dirty="0">
              <a:latin typeface="Carlito"/>
              <a:cs typeface="Carlito"/>
            </a:endParaRPr>
          </a:p>
          <a:p>
            <a:pPr marL="866775" lvl="1" indent="-457200">
              <a:lnSpc>
                <a:spcPct val="100000"/>
              </a:lnSpc>
              <a:spcBef>
                <a:spcPts val="1200"/>
              </a:spcBef>
              <a:buClr>
                <a:srgbClr val="D24717"/>
              </a:buClr>
              <a:buFont typeface="+mj-lt"/>
              <a:buAutoNum type="arabicPeriod"/>
              <a:tabLst>
                <a:tab pos="728980" algn="l"/>
              </a:tabLst>
            </a:pP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Asexual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production of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 spores</a:t>
            </a:r>
            <a:endParaRPr sz="2000" b="1" dirty="0">
              <a:latin typeface="Carlito"/>
              <a:cs typeface="Carlito"/>
            </a:endParaRPr>
          </a:p>
          <a:p>
            <a:pPr marL="866775" lvl="1" indent="-457200">
              <a:lnSpc>
                <a:spcPct val="100000"/>
              </a:lnSpc>
              <a:spcBef>
                <a:spcPts val="1200"/>
              </a:spcBef>
              <a:buClr>
                <a:srgbClr val="D24717"/>
              </a:buClr>
              <a:buFont typeface="+mj-lt"/>
              <a:buAutoNum type="arabicPeriod"/>
              <a:tabLst>
                <a:tab pos="728980" algn="l"/>
              </a:tabLst>
            </a:pP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Simple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cell</a:t>
            </a:r>
            <a:r>
              <a:rPr sz="2000" b="1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division</a:t>
            </a:r>
            <a:endParaRPr sz="2000" b="1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1340"/>
              </a:spcBef>
              <a:buClr>
                <a:srgbClr val="D24717"/>
              </a:buClr>
              <a:buFont typeface="Courier New"/>
              <a:buChar char="o"/>
              <a:tabLst>
                <a:tab pos="299720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Some fungi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produce spores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as a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result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sexual</a:t>
            </a:r>
            <a:r>
              <a:rPr sz="2400" b="1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reproduction</a:t>
            </a:r>
            <a:endParaRPr sz="2400" dirty="0">
              <a:latin typeface="Carlito"/>
              <a:cs typeface="Carlito"/>
            </a:endParaRPr>
          </a:p>
          <a:p>
            <a:pPr marL="12700" marR="5080">
              <a:lnSpc>
                <a:spcPts val="4320"/>
              </a:lnSpc>
              <a:spcBef>
                <a:spcPts val="385"/>
              </a:spcBef>
              <a:buClr>
                <a:srgbClr val="D24717"/>
              </a:buClr>
              <a:buFont typeface="Courier New"/>
              <a:buChar char="o"/>
              <a:tabLst>
                <a:tab pos="330200" algn="l"/>
              </a:tabLst>
            </a:pPr>
            <a:r>
              <a:rPr sz="2400" b="1" spc="-15" dirty="0">
                <a:solidFill>
                  <a:srgbClr val="FF0000"/>
                </a:solidFill>
                <a:latin typeface="Carlito"/>
                <a:cs typeface="Carlito"/>
              </a:rPr>
              <a:t>Sexual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spores can originate </a:t>
            </a:r>
            <a:r>
              <a:rPr sz="2400" b="1" spc="-15" dirty="0">
                <a:solidFill>
                  <a:srgbClr val="FF0000"/>
                </a:solidFill>
                <a:latin typeface="Carlito"/>
                <a:cs typeface="Carlito"/>
              </a:rPr>
              <a:t>from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the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fusion of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two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haploid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cells </a:t>
            </a:r>
            <a:r>
              <a:rPr sz="2400" b="1" spc="-15" dirty="0">
                <a:solidFill>
                  <a:srgbClr val="FF0000"/>
                </a:solidFill>
                <a:latin typeface="Carlito"/>
                <a:cs typeface="Carlito"/>
              </a:rPr>
              <a:t>to form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a 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diploid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cell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(ascospores, basidiospores,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Carlito"/>
                <a:cs typeface="Carlito"/>
              </a:rPr>
              <a:t>zygospores)</a:t>
            </a:r>
            <a:endParaRPr sz="2400" b="1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329565" indent="-317500">
              <a:lnSpc>
                <a:spcPct val="100000"/>
              </a:lnSpc>
              <a:spcBef>
                <a:spcPts val="1060"/>
              </a:spcBef>
              <a:buClr>
                <a:srgbClr val="D24717"/>
              </a:buClr>
              <a:buFont typeface="Courier New"/>
              <a:buChar char="o"/>
              <a:tabLst>
                <a:tab pos="330200" algn="l"/>
              </a:tabLst>
            </a:pP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Spores </a:t>
            </a:r>
            <a:r>
              <a:rPr sz="2400" b="1" spc="-15" dirty="0">
                <a:solidFill>
                  <a:srgbClr val="404040"/>
                </a:solidFill>
                <a:latin typeface="Carlito"/>
                <a:cs typeface="Carlito"/>
              </a:rPr>
              <a:t>are resistant to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drying,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heating, freezing,</a:t>
            </a:r>
            <a:r>
              <a:rPr sz="2400" b="1" spc="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chemicals</a:t>
            </a:r>
            <a:endParaRPr sz="2400" b="1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1179" y="1641348"/>
            <a:ext cx="8548116" cy="3395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76324" y="865708"/>
            <a:ext cx="845819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14" dirty="0">
                <a:solidFill>
                  <a:srgbClr val="9B2C1F"/>
                </a:solidFill>
                <a:latin typeface="Trebuchet MS"/>
                <a:cs typeface="Trebuchet MS"/>
              </a:rPr>
              <a:t>Figure</a:t>
            </a:r>
            <a:r>
              <a:rPr sz="1400" spc="-260" dirty="0">
                <a:solidFill>
                  <a:srgbClr val="9B2C1F"/>
                </a:solidFill>
                <a:latin typeface="Trebuchet MS"/>
                <a:cs typeface="Trebuchet MS"/>
              </a:rPr>
              <a:t> </a:t>
            </a:r>
            <a:r>
              <a:rPr sz="1400" spc="-95" dirty="0">
                <a:solidFill>
                  <a:srgbClr val="9B2C1F"/>
                </a:solidFill>
                <a:latin typeface="Trebuchet MS"/>
                <a:cs typeface="Trebuchet MS"/>
              </a:rPr>
              <a:t>20.27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24343" y="2435732"/>
            <a:ext cx="702310" cy="48831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sz="1600" b="1" spc="-10" dirty="0">
                <a:latin typeface="Carlito"/>
                <a:cs typeface="Carlito"/>
              </a:rPr>
              <a:t>Conidia  </a:t>
            </a:r>
            <a:r>
              <a:rPr sz="1600" b="1" spc="-15" dirty="0">
                <a:latin typeface="Carlito"/>
                <a:cs typeface="Carlito"/>
              </a:rPr>
              <a:t>(</a:t>
            </a:r>
            <a:r>
              <a:rPr sz="1600" b="1" spc="-5" dirty="0">
                <a:latin typeface="Carlito"/>
                <a:cs typeface="Carlito"/>
              </a:rPr>
              <a:t>s</a:t>
            </a:r>
            <a:r>
              <a:rPr sz="1600" b="1" spc="-15" dirty="0">
                <a:latin typeface="Carlito"/>
                <a:cs typeface="Carlito"/>
              </a:rPr>
              <a:t>p</a:t>
            </a:r>
            <a:r>
              <a:rPr sz="1600" b="1" spc="-5" dirty="0">
                <a:latin typeface="Carlito"/>
                <a:cs typeface="Carlito"/>
              </a:rPr>
              <a:t>o</a:t>
            </a:r>
            <a:r>
              <a:rPr sz="1600" b="1" spc="-25" dirty="0">
                <a:latin typeface="Carlito"/>
                <a:cs typeface="Carlito"/>
              </a:rPr>
              <a:t>r</a:t>
            </a:r>
            <a:r>
              <a:rPr sz="1600" b="1" spc="-10" dirty="0">
                <a:latin typeface="Carlito"/>
                <a:cs typeface="Carlito"/>
              </a:rPr>
              <a:t>es)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19743" y="2342133"/>
            <a:ext cx="1091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none" spc="-5" dirty="0">
                <a:solidFill>
                  <a:srgbClr val="000000"/>
                </a:solidFill>
                <a:latin typeface="Carlito"/>
                <a:cs typeface="Carlito"/>
              </a:rPr>
              <a:t>Germination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0263" y="2453665"/>
            <a:ext cx="1247775" cy="1184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025" marR="5080" indent="-60325">
              <a:lnSpc>
                <a:spcPct val="116500"/>
              </a:lnSpc>
              <a:spcBef>
                <a:spcPts val="100"/>
              </a:spcBef>
            </a:pPr>
            <a:r>
              <a:rPr sz="1600" b="1" spc="-10" dirty="0">
                <a:latin typeface="Carlito"/>
                <a:cs typeface="Carlito"/>
              </a:rPr>
              <a:t>Conidiophore  </a:t>
            </a:r>
            <a:r>
              <a:rPr sz="1600" b="1" spc="-5" dirty="0">
                <a:latin typeface="Carlito"/>
                <a:cs typeface="Carlito"/>
              </a:rPr>
              <a:t>Aerial</a:t>
            </a:r>
            <a:r>
              <a:rPr sz="1600" b="1" spc="-90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hyphae</a:t>
            </a:r>
            <a:endParaRPr sz="1600" dirty="0">
              <a:latin typeface="Carlito"/>
              <a:cs typeface="Carlito"/>
            </a:endParaRPr>
          </a:p>
          <a:p>
            <a:pPr marL="112395">
              <a:lnSpc>
                <a:spcPct val="100000"/>
              </a:lnSpc>
              <a:spcBef>
                <a:spcPts val="795"/>
              </a:spcBef>
            </a:pPr>
            <a:r>
              <a:rPr sz="1600" b="1" spc="-10" dirty="0">
                <a:latin typeface="Carlito"/>
                <a:cs typeface="Carlito"/>
              </a:rPr>
              <a:t>Subsurface</a:t>
            </a:r>
            <a:endParaRPr sz="1650" dirty="0">
              <a:latin typeface="Carlito"/>
              <a:cs typeface="Carlito"/>
            </a:endParaRPr>
          </a:p>
          <a:p>
            <a:pPr marL="31115">
              <a:lnSpc>
                <a:spcPct val="100000"/>
              </a:lnSpc>
            </a:pPr>
            <a:r>
              <a:rPr sz="1600" b="1" spc="-5" dirty="0">
                <a:latin typeface="Carlito"/>
                <a:cs typeface="Carlito"/>
              </a:rPr>
              <a:t>Hyphae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27320" y="2606039"/>
            <a:ext cx="2131060" cy="1191895"/>
          </a:xfrm>
          <a:custGeom>
            <a:avLst/>
            <a:gdLst/>
            <a:ahLst/>
            <a:cxnLst/>
            <a:rect l="l" t="t" r="r" b="b"/>
            <a:pathLst>
              <a:path w="2131059" h="1191895">
                <a:moveTo>
                  <a:pt x="92963" y="0"/>
                </a:moveTo>
                <a:lnTo>
                  <a:pt x="397763" y="39624"/>
                </a:lnTo>
              </a:path>
              <a:path w="2131059" h="1191895">
                <a:moveTo>
                  <a:pt x="0" y="224027"/>
                </a:moveTo>
                <a:lnTo>
                  <a:pt x="463295" y="330708"/>
                </a:lnTo>
              </a:path>
              <a:path w="2131059" h="1191895">
                <a:moveTo>
                  <a:pt x="13715" y="423672"/>
                </a:moveTo>
                <a:lnTo>
                  <a:pt x="502919" y="675132"/>
                </a:lnTo>
              </a:path>
              <a:path w="2131059" h="1191895">
                <a:moveTo>
                  <a:pt x="1639824" y="794004"/>
                </a:moveTo>
                <a:lnTo>
                  <a:pt x="1892807" y="1191768"/>
                </a:lnTo>
              </a:path>
              <a:path w="2131059" h="1191895">
                <a:moveTo>
                  <a:pt x="1879091" y="370332"/>
                </a:moveTo>
                <a:lnTo>
                  <a:pt x="2023872" y="595884"/>
                </a:lnTo>
              </a:path>
              <a:path w="2131059" h="1191895">
                <a:moveTo>
                  <a:pt x="1825752" y="39624"/>
                </a:moveTo>
                <a:lnTo>
                  <a:pt x="2130552" y="1722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14750" y="5319471"/>
            <a:ext cx="2254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53564" algn="l"/>
              </a:tabLst>
            </a:pPr>
            <a:r>
              <a:rPr sz="2800" b="1" i="1" spc="-55" dirty="0">
                <a:latin typeface="Carlito"/>
                <a:cs typeface="Carlito"/>
              </a:rPr>
              <a:t>P</a:t>
            </a:r>
            <a:r>
              <a:rPr sz="2800" b="1" i="1" spc="-10" dirty="0">
                <a:latin typeface="Carlito"/>
                <a:cs typeface="Carlito"/>
              </a:rPr>
              <a:t>enic</a:t>
            </a:r>
            <a:r>
              <a:rPr sz="2800" b="1" i="1" spc="-20" dirty="0">
                <a:latin typeface="Carlito"/>
                <a:cs typeface="Carlito"/>
              </a:rPr>
              <a:t>i</a:t>
            </a:r>
            <a:r>
              <a:rPr sz="2800" b="1" i="1" spc="-5" dirty="0">
                <a:latin typeface="Carlito"/>
                <a:cs typeface="Carlito"/>
              </a:rPr>
              <a:t>ll</a:t>
            </a:r>
            <a:r>
              <a:rPr sz="2800" b="1" i="1" spc="-20" dirty="0">
                <a:latin typeface="Carlito"/>
                <a:cs typeface="Carlito"/>
              </a:rPr>
              <a:t>i</a:t>
            </a:r>
            <a:r>
              <a:rPr sz="2800" b="1" i="1" spc="-10" dirty="0">
                <a:latin typeface="Carlito"/>
                <a:cs typeface="Carlito"/>
              </a:rPr>
              <a:t>u</a:t>
            </a:r>
            <a:r>
              <a:rPr sz="2800" b="1" i="1" spc="-5" dirty="0">
                <a:latin typeface="Carlito"/>
                <a:cs typeface="Carlito"/>
              </a:rPr>
              <a:t>m</a:t>
            </a:r>
            <a:r>
              <a:rPr sz="2800" b="1" i="1" dirty="0">
                <a:latin typeface="Carlito"/>
                <a:cs typeface="Carlito"/>
              </a:rPr>
              <a:t>	s</a:t>
            </a:r>
            <a:r>
              <a:rPr sz="2800" b="1" i="1" spc="5" dirty="0">
                <a:latin typeface="Carlito"/>
                <a:cs typeface="Carlito"/>
              </a:rPr>
              <a:t>p</a:t>
            </a:r>
            <a:r>
              <a:rPr sz="1800" dirty="0"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55394" y="6627807"/>
            <a:ext cx="1967864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51326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2895600" y="1129336"/>
            <a:ext cx="6958583" cy="5157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39039" y="129324"/>
            <a:ext cx="110147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fungi produce </a:t>
            </a:r>
            <a:r>
              <a:rPr sz="2400" b="1" u="none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macroscopic</a:t>
            </a:r>
            <a:r>
              <a:rPr sz="2400" b="1" u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reproductive structures called </a:t>
            </a:r>
            <a:r>
              <a:rPr lang="en-US" sz="2400" b="1" u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i="1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fruiting bodies</a:t>
            </a:r>
            <a:r>
              <a:rPr sz="24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none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611" y="1836771"/>
            <a:ext cx="264571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80" dirty="0">
                <a:solidFill>
                  <a:srgbClr val="404040"/>
                </a:solidFill>
                <a:latin typeface="Trebuchet MS"/>
                <a:cs typeface="Trebuchet MS"/>
              </a:rPr>
              <a:t>Mushrooms</a:t>
            </a:r>
            <a:r>
              <a:rPr sz="2000" b="1" spc="-3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12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000" b="1" spc="-2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160" dirty="0">
                <a:solidFill>
                  <a:srgbClr val="404040"/>
                </a:solidFill>
                <a:latin typeface="Trebuchet MS"/>
                <a:cs typeface="Trebuchet MS"/>
              </a:rPr>
              <a:t>puffballs</a:t>
            </a:r>
            <a:r>
              <a:rPr sz="2000" b="1" spc="-3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145" dirty="0">
                <a:solidFill>
                  <a:srgbClr val="404040"/>
                </a:solidFill>
                <a:latin typeface="Trebuchet MS"/>
                <a:cs typeface="Trebuchet MS"/>
              </a:rPr>
              <a:t>are</a:t>
            </a:r>
            <a:r>
              <a:rPr sz="2000" b="1" spc="-3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150" dirty="0">
                <a:solidFill>
                  <a:srgbClr val="404040"/>
                </a:solidFill>
                <a:latin typeface="Trebuchet MS"/>
                <a:cs typeface="Trebuchet MS"/>
              </a:rPr>
              <a:t>fruiting</a:t>
            </a:r>
            <a:r>
              <a:rPr sz="2000" b="1" spc="-3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b="1" spc="-125" dirty="0">
                <a:solidFill>
                  <a:srgbClr val="404040"/>
                </a:solidFill>
                <a:latin typeface="Trebuchet MS"/>
                <a:cs typeface="Trebuchet MS"/>
              </a:rPr>
              <a:t>bodies</a:t>
            </a:r>
            <a:endParaRPr sz="2000" b="1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84754" y="2914161"/>
            <a:ext cx="133485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Basidiosp</a:t>
            </a:r>
            <a:r>
              <a:rPr sz="1800" b="1" spc="-10" dirty="0">
                <a:latin typeface="Carlito"/>
                <a:cs typeface="Carlito"/>
              </a:rPr>
              <a:t>o</a:t>
            </a:r>
            <a:r>
              <a:rPr sz="1800" b="1" spc="-30" dirty="0">
                <a:latin typeface="Carlito"/>
                <a:cs typeface="Carlito"/>
              </a:rPr>
              <a:t>r</a:t>
            </a:r>
            <a:r>
              <a:rPr sz="1800" b="1" spc="-10" dirty="0">
                <a:latin typeface="Carlito"/>
                <a:cs typeface="Carlito"/>
              </a:rPr>
              <a:t>e</a:t>
            </a:r>
            <a:r>
              <a:rPr sz="1800" b="1" dirty="0">
                <a:latin typeface="Carlito"/>
                <a:cs typeface="Carlito"/>
              </a:rPr>
              <a:t>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0662" y="1861457"/>
            <a:ext cx="112739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rlito"/>
                <a:cs typeface="Carlito"/>
              </a:rPr>
              <a:t>Basidiocarp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97150" y="5004829"/>
            <a:ext cx="1183227" cy="531556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</a:pP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Spore  </a:t>
            </a:r>
            <a:r>
              <a:rPr sz="1800" b="1" spc="-30" dirty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r>
              <a:rPr sz="1800" b="1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rmin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1800" b="1" dirty="0">
                <a:solidFill>
                  <a:srgbClr val="FFFFFF"/>
                </a:solidFill>
                <a:latin typeface="Carlito"/>
                <a:cs typeface="Carlito"/>
              </a:rPr>
              <a:t>ti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1800" b="1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49540" y="5038103"/>
            <a:ext cx="1057608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Mature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ts val="2050"/>
              </a:lnSpc>
            </a:pP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mushroom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366516" y="2573297"/>
            <a:ext cx="5148463" cy="1532138"/>
            <a:chOff x="3092195" y="1759457"/>
            <a:chExt cx="5153025" cy="2005330"/>
          </a:xfrm>
        </p:grpSpPr>
        <p:sp>
          <p:nvSpPr>
            <p:cNvPr id="13" name="object 13"/>
            <p:cNvSpPr/>
            <p:nvPr/>
          </p:nvSpPr>
          <p:spPr>
            <a:xfrm>
              <a:off x="3098291" y="2817875"/>
              <a:ext cx="342900" cy="940435"/>
            </a:xfrm>
            <a:custGeom>
              <a:avLst/>
              <a:gdLst/>
              <a:ahLst/>
              <a:cxnLst/>
              <a:rect l="l" t="t" r="r" b="b"/>
              <a:pathLst>
                <a:path w="342900" h="940435">
                  <a:moveTo>
                    <a:pt x="342899" y="0"/>
                  </a:moveTo>
                  <a:lnTo>
                    <a:pt x="0" y="940307"/>
                  </a:lnTo>
                </a:path>
                <a:path w="342900" h="940435">
                  <a:moveTo>
                    <a:pt x="342899" y="0"/>
                  </a:moveTo>
                  <a:lnTo>
                    <a:pt x="342899" y="75437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218931" y="1759457"/>
              <a:ext cx="26034" cy="782320"/>
            </a:xfrm>
            <a:custGeom>
              <a:avLst/>
              <a:gdLst/>
              <a:ahLst/>
              <a:cxnLst/>
              <a:rect l="l" t="t" r="r" b="b"/>
              <a:pathLst>
                <a:path w="26034" h="782319">
                  <a:moveTo>
                    <a:pt x="0" y="781812"/>
                  </a:moveTo>
                  <a:lnTo>
                    <a:pt x="25907" y="781812"/>
                  </a:lnTo>
                  <a:lnTo>
                    <a:pt x="25907" y="0"/>
                  </a:lnTo>
                  <a:lnTo>
                    <a:pt x="0" y="0"/>
                  </a:lnTo>
                  <a:lnTo>
                    <a:pt x="0" y="7818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225027" y="1764791"/>
              <a:ext cx="12700" cy="782320"/>
            </a:xfrm>
            <a:custGeom>
              <a:avLst/>
              <a:gdLst/>
              <a:ahLst/>
              <a:cxnLst/>
              <a:rect l="l" t="t" r="r" b="b"/>
              <a:pathLst>
                <a:path w="12700" h="782319">
                  <a:moveTo>
                    <a:pt x="0" y="781812"/>
                  </a:moveTo>
                  <a:lnTo>
                    <a:pt x="12192" y="781812"/>
                  </a:lnTo>
                  <a:lnTo>
                    <a:pt x="12192" y="0"/>
                  </a:lnTo>
                  <a:lnTo>
                    <a:pt x="0" y="0"/>
                  </a:lnTo>
                  <a:lnTo>
                    <a:pt x="0" y="7818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755394" y="6627807"/>
            <a:ext cx="1967864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04800" y="1649425"/>
            <a:ext cx="5015890" cy="11035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222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75" dirty="0">
                <a:solidFill>
                  <a:srgbClr val="C00000"/>
                </a:solidFill>
                <a:latin typeface="Carlito"/>
                <a:cs typeface="Carlito"/>
              </a:rPr>
              <a:t>Yeast </a:t>
            </a:r>
            <a:r>
              <a:rPr sz="2000" b="1" spc="-45" dirty="0">
                <a:solidFill>
                  <a:srgbClr val="C00000"/>
                </a:solidFill>
                <a:latin typeface="Carlito"/>
                <a:cs typeface="Carlito"/>
              </a:rPr>
              <a:t>are </a:t>
            </a:r>
            <a:r>
              <a:rPr sz="2000" b="1" u="sng" spc="-35" dirty="0">
                <a:latin typeface="Carlito"/>
                <a:cs typeface="Carlito"/>
              </a:rPr>
              <a:t>non </a:t>
            </a:r>
            <a:r>
              <a:rPr sz="2000" b="1" u="sng" spc="-50" dirty="0">
                <a:latin typeface="Carlito"/>
                <a:cs typeface="Carlito"/>
              </a:rPr>
              <a:t>filamentous, </a:t>
            </a:r>
            <a:r>
              <a:rPr sz="2000" b="1" u="sng" spc="-45" dirty="0">
                <a:latin typeface="Carlito"/>
                <a:cs typeface="Carlito"/>
              </a:rPr>
              <a:t>unicellular</a:t>
            </a:r>
            <a:r>
              <a:rPr sz="2000" b="1" u="sng" spc="-350" dirty="0">
                <a:latin typeface="Carlito"/>
                <a:cs typeface="Carlito"/>
              </a:rPr>
              <a:t> </a:t>
            </a:r>
            <a:r>
              <a:rPr lang="en-US" sz="2000" b="1" u="sng" spc="-350" dirty="0">
                <a:latin typeface="Carlito"/>
                <a:cs typeface="Carlito"/>
              </a:rPr>
              <a:t> </a:t>
            </a:r>
            <a:r>
              <a:rPr sz="2000" b="1" u="sng" spc="-40" dirty="0">
                <a:latin typeface="Carlito"/>
                <a:cs typeface="Carlito"/>
              </a:rPr>
              <a:t>fungi</a:t>
            </a:r>
            <a:endParaRPr sz="2000" b="1" u="sng" dirty="0">
              <a:latin typeface="Carlito"/>
              <a:cs typeface="Carlito"/>
            </a:endParaRPr>
          </a:p>
          <a:p>
            <a:pPr marL="355600">
              <a:lnSpc>
                <a:spcPts val="2220"/>
              </a:lnSpc>
            </a:pPr>
            <a:r>
              <a:rPr sz="2000" b="1" u="sng" spc="-45" dirty="0">
                <a:latin typeface="Carlito"/>
                <a:cs typeface="Carlito"/>
              </a:rPr>
              <a:t>that</a:t>
            </a:r>
            <a:r>
              <a:rPr sz="2000" b="1" u="sng" spc="-110" dirty="0">
                <a:latin typeface="Carlito"/>
                <a:cs typeface="Carlito"/>
              </a:rPr>
              <a:t> </a:t>
            </a:r>
            <a:r>
              <a:rPr sz="2000" b="1" u="sng" spc="-45" dirty="0">
                <a:latin typeface="Carlito"/>
                <a:cs typeface="Carlito"/>
              </a:rPr>
              <a:t>are</a:t>
            </a:r>
            <a:r>
              <a:rPr sz="2000" b="1" u="sng" spc="-95" dirty="0">
                <a:latin typeface="Carlito"/>
                <a:cs typeface="Carlito"/>
              </a:rPr>
              <a:t> </a:t>
            </a:r>
            <a:r>
              <a:rPr sz="2000" b="1" u="sng" spc="-45" dirty="0">
                <a:latin typeface="Carlito"/>
                <a:cs typeface="Carlito"/>
              </a:rPr>
              <a:t>typically</a:t>
            </a:r>
            <a:r>
              <a:rPr sz="2000" b="1" u="sng" spc="-130" dirty="0">
                <a:latin typeface="Carlito"/>
                <a:cs typeface="Carlito"/>
              </a:rPr>
              <a:t> </a:t>
            </a:r>
            <a:r>
              <a:rPr sz="2000" b="1" u="sng" spc="-45" dirty="0">
                <a:latin typeface="Carlito"/>
                <a:cs typeface="Carlito"/>
              </a:rPr>
              <a:t>spherical</a:t>
            </a:r>
            <a:r>
              <a:rPr sz="2000" b="1" u="sng" spc="-110" dirty="0">
                <a:latin typeface="Carlito"/>
                <a:cs typeface="Carlito"/>
              </a:rPr>
              <a:t> </a:t>
            </a:r>
            <a:r>
              <a:rPr sz="2000" b="1" u="sng" spc="-25" dirty="0">
                <a:latin typeface="Carlito"/>
                <a:cs typeface="Carlito"/>
              </a:rPr>
              <a:t>or</a:t>
            </a:r>
            <a:r>
              <a:rPr sz="2000" b="1" u="sng" spc="-120" dirty="0">
                <a:latin typeface="Carlito"/>
                <a:cs typeface="Carlito"/>
              </a:rPr>
              <a:t> </a:t>
            </a:r>
            <a:r>
              <a:rPr sz="2000" b="1" u="sng" spc="-50" dirty="0">
                <a:latin typeface="Carlito"/>
                <a:cs typeface="Carlito"/>
              </a:rPr>
              <a:t>oval.</a:t>
            </a:r>
            <a:endParaRPr sz="2000" b="1" u="sng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1680"/>
              </a:spcBef>
              <a:tabLst>
                <a:tab pos="2251710" algn="l"/>
              </a:tabLst>
            </a:pPr>
            <a:r>
              <a:rPr sz="2000" spc="-30" dirty="0">
                <a:latin typeface="Carlito"/>
                <a:cs typeface="Carlito"/>
              </a:rPr>
              <a:t>One </a:t>
            </a:r>
            <a:r>
              <a:rPr sz="2000" spc="-50" dirty="0">
                <a:latin typeface="Carlito"/>
                <a:cs typeface="Carlito"/>
              </a:rPr>
              <a:t>yeast</a:t>
            </a:r>
            <a:r>
              <a:rPr sz="2000" spc="-190" dirty="0">
                <a:latin typeface="Carlito"/>
                <a:cs typeface="Carlito"/>
              </a:rPr>
              <a:t> </a:t>
            </a:r>
            <a:r>
              <a:rPr sz="2000" spc="-40" dirty="0">
                <a:latin typeface="Carlito"/>
                <a:cs typeface="Carlito"/>
              </a:rPr>
              <a:t>cell</a:t>
            </a:r>
            <a:r>
              <a:rPr sz="2000" spc="-90" dirty="0">
                <a:latin typeface="Carlito"/>
                <a:cs typeface="Carlito"/>
              </a:rPr>
              <a:t> </a:t>
            </a:r>
            <a:r>
              <a:rPr sz="2000" spc="-35" dirty="0">
                <a:latin typeface="Carlito"/>
                <a:cs typeface="Carlito"/>
              </a:rPr>
              <a:t>can	</a:t>
            </a:r>
            <a:r>
              <a:rPr sz="2000" b="1" spc="-5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reproduce </a:t>
            </a:r>
            <a:r>
              <a:rPr sz="2000" b="1" spc="-3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by</a:t>
            </a:r>
            <a:r>
              <a:rPr sz="2000" b="1" spc="-22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spc="-4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budding</a:t>
            </a:r>
            <a:r>
              <a:rPr sz="2000" spc="-45" dirty="0"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58484" y="1237488"/>
            <a:ext cx="4805136" cy="2522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55394" y="6627807"/>
            <a:ext cx="1967864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5"/>
              </a:spcBef>
              <a:tabLst>
                <a:tab pos="9986010" algn="l"/>
              </a:tabLst>
            </a:pPr>
            <a:r>
              <a:rPr spc="-500" dirty="0">
                <a:solidFill>
                  <a:srgbClr val="00B050"/>
                </a:solidFill>
              </a:rPr>
              <a:t>A</a:t>
            </a:r>
            <a:r>
              <a:rPr spc="-500" dirty="0">
                <a:solidFill>
                  <a:srgbClr val="C00000"/>
                </a:solidFill>
              </a:rPr>
              <a:t>l</a:t>
            </a:r>
            <a:r>
              <a:rPr spc="-500" dirty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spc="-500" dirty="0">
                <a:solidFill>
                  <a:schemeClr val="accent6"/>
                </a:solidFill>
              </a:rPr>
              <a:t>a</a:t>
            </a:r>
            <a:r>
              <a:rPr spc="-500" dirty="0">
                <a:solidFill>
                  <a:srgbClr val="FFFF00"/>
                </a:solidFill>
              </a:rPr>
              <a:t>e</a:t>
            </a:r>
            <a:r>
              <a:rPr spc="-500" dirty="0">
                <a:solidFill>
                  <a:srgbClr val="00B050"/>
                </a:solidFill>
              </a:rPr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636</Words>
  <Application>Microsoft Office PowerPoint</Application>
  <PresentationFormat>Widescreen</PresentationFormat>
  <Paragraphs>92</Paragraphs>
  <Slides>15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Carlito</vt:lpstr>
      <vt:lpstr>Courier New</vt:lpstr>
      <vt:lpstr>Times New Roman</vt:lpstr>
      <vt:lpstr>Trebuchet MS</vt:lpstr>
      <vt:lpstr>Wingdings</vt:lpstr>
      <vt:lpstr>Office Theme</vt:lpstr>
      <vt:lpstr>PowerPoint Presentation</vt:lpstr>
      <vt:lpstr>Fungi</vt:lpstr>
      <vt:lpstr>Fungal Physiology and structure</vt:lpstr>
      <vt:lpstr>Fungal Physiology and structure</vt:lpstr>
      <vt:lpstr>Fungal Physiology and structure</vt:lpstr>
      <vt:lpstr>Germination</vt:lpstr>
      <vt:lpstr>Some fungi produce macroscopic reproductive structures called  fruiting bodies .</vt:lpstr>
      <vt:lpstr>PowerPoint Presentation</vt:lpstr>
      <vt:lpstr>Algae </vt:lpstr>
      <vt:lpstr>Algae</vt:lpstr>
      <vt:lpstr>PowerPoint Presentation</vt:lpstr>
      <vt:lpstr>Red and Green Algae</vt:lpstr>
      <vt:lpstr>Red Algae</vt:lpstr>
      <vt:lpstr>Green Algae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Aljowaie</dc:creator>
  <cp:lastModifiedBy>Haya Aldossary</cp:lastModifiedBy>
  <cp:revision>9</cp:revision>
  <dcterms:created xsi:type="dcterms:W3CDTF">2023-10-29T14:53:53Z</dcterms:created>
  <dcterms:modified xsi:type="dcterms:W3CDTF">2023-10-31T06:05:56Z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2023-10-29T00:00:00Z</vt:filetime>
  </property>
</Properties>
</file>