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0C09E-B427-4112-852E-A0687D1F18D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255E2-5E68-4E3D-BC97-A488E69D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2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255E2-5E68-4E3D-BC97-A488E69D76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88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255E2-5E68-4E3D-BC97-A488E69D76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3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نانو </a:t>
            </a:r>
            <a:r>
              <a:rPr lang="ar-SA" dirty="0" err="1"/>
              <a:t>اركيم</a:t>
            </a:r>
            <a:r>
              <a:rPr lang="ar-SA" dirty="0"/>
              <a:t> و </a:t>
            </a:r>
            <a:r>
              <a:rPr lang="ar-SA" dirty="0" err="1"/>
              <a:t>اسيدو</a:t>
            </a:r>
            <a:r>
              <a:rPr lang="ar-SA" dirty="0"/>
              <a:t> </a:t>
            </a:r>
            <a:r>
              <a:rPr lang="ar-SA" dirty="0" err="1"/>
              <a:t>ليبرو</a:t>
            </a:r>
            <a:r>
              <a:rPr lang="ar-SA" dirty="0"/>
              <a:t> فندم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255E2-5E68-4E3D-BC97-A488E69D76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7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71269" y="766953"/>
            <a:ext cx="560146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0952" y="0"/>
                </a:moveTo>
                <a:lnTo>
                  <a:pt x="0" y="0"/>
                </a:lnTo>
                <a:lnTo>
                  <a:pt x="0" y="457199"/>
                </a:lnTo>
                <a:lnTo>
                  <a:pt x="9140952" y="457199"/>
                </a:lnTo>
                <a:lnTo>
                  <a:pt x="9140952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1460" cy="64135"/>
          </a:xfrm>
          <a:custGeom>
            <a:avLst/>
            <a:gdLst/>
            <a:ahLst/>
            <a:cxnLst/>
            <a:rect l="l" t="t" r="r" b="b"/>
            <a:pathLst>
              <a:path w="9141460" h="64135">
                <a:moveTo>
                  <a:pt x="9140952" y="0"/>
                </a:moveTo>
                <a:lnTo>
                  <a:pt x="0" y="0"/>
                </a:lnTo>
                <a:lnTo>
                  <a:pt x="0" y="64007"/>
                </a:lnTo>
                <a:lnTo>
                  <a:pt x="9140952" y="64007"/>
                </a:lnTo>
                <a:lnTo>
                  <a:pt x="914095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199"/>
                </a:lnTo>
                <a:lnTo>
                  <a:pt x="9144000" y="457199"/>
                </a:lnTo>
                <a:lnTo>
                  <a:pt x="9144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055"/>
                </a:lnTo>
                <a:lnTo>
                  <a:pt x="9144000" y="67055"/>
                </a:lnTo>
                <a:lnTo>
                  <a:pt x="9144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82670" y="1105865"/>
            <a:ext cx="2978658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8275" y="1661033"/>
            <a:ext cx="7067448" cy="2169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1724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7073" y="1120901"/>
            <a:ext cx="42049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General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microbiology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0097" y="2405887"/>
            <a:ext cx="4606290" cy="9042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 indent="1463040">
              <a:lnSpc>
                <a:spcPts val="3279"/>
              </a:lnSpc>
              <a:spcBef>
                <a:spcPts val="509"/>
              </a:spcBef>
            </a:pPr>
            <a:r>
              <a:rPr sz="3000" spc="-165" dirty="0">
                <a:latin typeface="Trebuchet MS"/>
                <a:cs typeface="Trebuchet MS"/>
              </a:rPr>
              <a:t>Lecture-14  </a:t>
            </a:r>
            <a:r>
              <a:rPr sz="3000" spc="-110" dirty="0">
                <a:latin typeface="Trebuchet MS"/>
                <a:cs typeface="Trebuchet MS"/>
              </a:rPr>
              <a:t>Microbial </a:t>
            </a:r>
            <a:r>
              <a:rPr sz="3000" spc="-160" dirty="0">
                <a:latin typeface="Trebuchet MS"/>
                <a:cs typeface="Trebuchet MS"/>
              </a:rPr>
              <a:t>diversity </a:t>
            </a:r>
            <a:r>
              <a:rPr sz="3000" spc="-114" dirty="0">
                <a:latin typeface="Trebuchet MS"/>
                <a:cs typeface="Trebuchet MS"/>
              </a:rPr>
              <a:t>and</a:t>
            </a:r>
            <a:r>
              <a:rPr sz="3000" spc="-625" dirty="0">
                <a:latin typeface="Trebuchet MS"/>
                <a:cs typeface="Trebuchet MS"/>
              </a:rPr>
              <a:t> </a:t>
            </a:r>
            <a:r>
              <a:rPr sz="3000" spc="-100" dirty="0">
                <a:latin typeface="Trebuchet MS"/>
                <a:cs typeface="Trebuchet MS"/>
              </a:rPr>
              <a:t>groups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219710"/>
            <a:chOff x="0" y="6333744"/>
            <a:chExt cx="9144000" cy="2197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0" y="152399"/>
                  </a:moveTo>
                  <a:lnTo>
                    <a:pt x="9144000" y="1523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52399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29106" y="567944"/>
            <a:ext cx="7098665" cy="25809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085"/>
              </a:lnSpc>
              <a:spcBef>
                <a:spcPts val="100"/>
              </a:spcBef>
            </a:pPr>
            <a:r>
              <a:rPr sz="2400" i="1" dirty="0">
                <a:latin typeface="Trebuchet MS"/>
                <a:cs typeface="Trebuchet MS"/>
              </a:rPr>
              <a:t>6. Nanoarchaeum </a:t>
            </a:r>
            <a:r>
              <a:rPr sz="2400" dirty="0"/>
              <a:t>and </a:t>
            </a:r>
            <a:r>
              <a:rPr sz="2400" i="1" dirty="0" err="1">
                <a:latin typeface="Trebuchet MS"/>
                <a:cs typeface="Trebuchet MS"/>
              </a:rPr>
              <a:t>Aciduliprofundum</a:t>
            </a:r>
            <a:br>
              <a:rPr lang="ar-SA" sz="2400" i="1" dirty="0">
                <a:latin typeface="Trebuchet MS"/>
                <a:cs typeface="Trebuchet MS"/>
              </a:rPr>
            </a:br>
            <a:r>
              <a:rPr lang="ar-SA" sz="2400" dirty="0"/>
              <a:t>نانو </a:t>
            </a:r>
            <a:r>
              <a:rPr lang="ar-SA" sz="2400" dirty="0" err="1"/>
              <a:t>اركيم</a:t>
            </a:r>
            <a:r>
              <a:rPr lang="ar-SA" sz="2400" dirty="0"/>
              <a:t> و </a:t>
            </a:r>
            <a:r>
              <a:rPr lang="ar-SA" sz="2400" dirty="0" err="1"/>
              <a:t>اسيدو</a:t>
            </a:r>
            <a:r>
              <a:rPr lang="ar-SA" sz="2400" dirty="0"/>
              <a:t> </a:t>
            </a:r>
            <a:r>
              <a:rPr lang="ar-SA" sz="2400" dirty="0" err="1"/>
              <a:t>ليبرو</a:t>
            </a:r>
            <a:r>
              <a:rPr lang="ar-SA" sz="2400" dirty="0"/>
              <a:t> فندم</a:t>
            </a:r>
            <a:br>
              <a:rPr lang="en-US" sz="2400" dirty="0"/>
            </a:br>
            <a:br>
              <a:rPr lang="ar-SA" sz="2400" i="1" dirty="0">
                <a:latin typeface="Trebuchet MS"/>
                <a:cs typeface="Trebuchet MS"/>
              </a:rPr>
            </a:br>
            <a:br>
              <a:rPr lang="ar-SA" sz="2400" i="1" dirty="0">
                <a:latin typeface="Trebuchet MS"/>
                <a:cs typeface="Trebuchet MS"/>
              </a:rPr>
            </a:br>
            <a:endParaRPr sz="2400" i="1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99836" y="3177539"/>
            <a:ext cx="3002231" cy="3054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08632" y="3134867"/>
            <a:ext cx="2036064" cy="30967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219710"/>
            <a:chOff x="0" y="6333744"/>
            <a:chExt cx="9144000" cy="2197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0" y="152399"/>
                  </a:moveTo>
                  <a:lnTo>
                    <a:pt x="9144000" y="1523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52399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0726" y="756920"/>
            <a:ext cx="36372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1" spc="-165" dirty="0">
                <a:solidFill>
                  <a:srgbClr val="742117"/>
                </a:solidFill>
                <a:latin typeface="Trebuchet MS"/>
                <a:cs typeface="Trebuchet MS"/>
              </a:rPr>
              <a:t>2</a:t>
            </a:r>
            <a:r>
              <a:rPr sz="4400" i="1" spc="-335" dirty="0">
                <a:solidFill>
                  <a:srgbClr val="742117"/>
                </a:solidFill>
                <a:latin typeface="Trebuchet MS"/>
                <a:cs typeface="Trebuchet MS"/>
              </a:rPr>
              <a:t>-</a:t>
            </a:r>
            <a:r>
              <a:rPr sz="4400" i="1" spc="-420" dirty="0">
                <a:solidFill>
                  <a:srgbClr val="742117"/>
                </a:solidFill>
                <a:latin typeface="Trebuchet MS"/>
                <a:cs typeface="Trebuchet MS"/>
              </a:rPr>
              <a:t>C</a:t>
            </a:r>
            <a:r>
              <a:rPr sz="4400" i="1" spc="-415" dirty="0">
                <a:solidFill>
                  <a:srgbClr val="742117"/>
                </a:solidFill>
                <a:latin typeface="Trebuchet MS"/>
                <a:cs typeface="Trebuchet MS"/>
              </a:rPr>
              <a:t>r</a:t>
            </a:r>
            <a:r>
              <a:rPr sz="4400" i="1" spc="-385" dirty="0">
                <a:solidFill>
                  <a:srgbClr val="742117"/>
                </a:solidFill>
                <a:latin typeface="Trebuchet MS"/>
                <a:cs typeface="Trebuchet MS"/>
              </a:rPr>
              <a:t>e</a:t>
            </a:r>
            <a:r>
              <a:rPr sz="4400" i="1" spc="-275" dirty="0">
                <a:solidFill>
                  <a:srgbClr val="742117"/>
                </a:solidFill>
                <a:latin typeface="Trebuchet MS"/>
                <a:cs typeface="Trebuchet MS"/>
              </a:rPr>
              <a:t>n</a:t>
            </a:r>
            <a:r>
              <a:rPr sz="4400" i="1" spc="-180" dirty="0">
                <a:solidFill>
                  <a:srgbClr val="742117"/>
                </a:solidFill>
                <a:latin typeface="Trebuchet MS"/>
                <a:cs typeface="Trebuchet MS"/>
              </a:rPr>
              <a:t>a</a:t>
            </a:r>
            <a:r>
              <a:rPr sz="4400" i="1" spc="-415" dirty="0">
                <a:solidFill>
                  <a:srgbClr val="742117"/>
                </a:solidFill>
                <a:latin typeface="Trebuchet MS"/>
                <a:cs typeface="Trebuchet MS"/>
              </a:rPr>
              <a:t>r</a:t>
            </a:r>
            <a:r>
              <a:rPr sz="4400" i="1" spc="-265" dirty="0">
                <a:solidFill>
                  <a:srgbClr val="742117"/>
                </a:solidFill>
                <a:latin typeface="Trebuchet MS"/>
                <a:cs typeface="Trebuchet MS"/>
              </a:rPr>
              <a:t>c</a:t>
            </a:r>
            <a:r>
              <a:rPr sz="4400" i="1" spc="-320" dirty="0">
                <a:solidFill>
                  <a:srgbClr val="742117"/>
                </a:solidFill>
                <a:latin typeface="Trebuchet MS"/>
                <a:cs typeface="Trebuchet MS"/>
              </a:rPr>
              <a:t>h</a:t>
            </a:r>
            <a:r>
              <a:rPr sz="4400" i="1" spc="-180" dirty="0">
                <a:solidFill>
                  <a:srgbClr val="742117"/>
                </a:solidFill>
                <a:latin typeface="Trebuchet MS"/>
                <a:cs typeface="Trebuchet MS"/>
              </a:rPr>
              <a:t>a</a:t>
            </a:r>
            <a:r>
              <a:rPr sz="4400" i="1" spc="-385" dirty="0">
                <a:solidFill>
                  <a:srgbClr val="742117"/>
                </a:solidFill>
                <a:latin typeface="Trebuchet MS"/>
                <a:cs typeface="Trebuchet MS"/>
              </a:rPr>
              <a:t>e</a:t>
            </a:r>
            <a:r>
              <a:rPr sz="4400" i="1" spc="-229" dirty="0">
                <a:solidFill>
                  <a:srgbClr val="742117"/>
                </a:solidFill>
                <a:latin typeface="Trebuchet MS"/>
                <a:cs typeface="Trebuchet MS"/>
              </a:rPr>
              <a:t>o</a:t>
            </a:r>
            <a:r>
              <a:rPr sz="4400" i="1" spc="-545" dirty="0">
                <a:solidFill>
                  <a:srgbClr val="742117"/>
                </a:solidFill>
                <a:latin typeface="Trebuchet MS"/>
                <a:cs typeface="Trebuchet MS"/>
              </a:rPr>
              <a:t>t</a:t>
            </a:r>
            <a:r>
              <a:rPr sz="4400" i="1" spc="-80" dirty="0">
                <a:solidFill>
                  <a:srgbClr val="742117"/>
                </a:solidFill>
                <a:latin typeface="Trebuchet MS"/>
                <a:cs typeface="Trebuchet MS"/>
              </a:rPr>
              <a:t>a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381000" y="1655734"/>
            <a:ext cx="7648525" cy="2745302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417830" indent="-343535">
              <a:lnSpc>
                <a:spcPct val="100000"/>
              </a:lnSpc>
              <a:spcBef>
                <a:spcPts val="1789"/>
              </a:spcBef>
              <a:buClr>
                <a:srgbClr val="D24717"/>
              </a:buClr>
              <a:buFont typeface="Courier New"/>
              <a:buChar char="o"/>
              <a:tabLst>
                <a:tab pos="419100" algn="l"/>
              </a:tabLst>
            </a:pPr>
            <a:r>
              <a:rPr dirty="0"/>
              <a:t>Inhabit </a:t>
            </a:r>
            <a:r>
              <a:rPr b="1" spc="-15" dirty="0"/>
              <a:t>temperature</a:t>
            </a:r>
            <a:r>
              <a:rPr b="1" spc="-25" dirty="0"/>
              <a:t> </a:t>
            </a:r>
            <a:r>
              <a:rPr b="1" spc="-10" dirty="0"/>
              <a:t>extremes</a:t>
            </a:r>
          </a:p>
          <a:p>
            <a:pPr marL="417830" indent="-343535">
              <a:lnSpc>
                <a:spcPct val="100000"/>
              </a:lnSpc>
              <a:spcBef>
                <a:spcPts val="1695"/>
              </a:spcBef>
              <a:buClr>
                <a:srgbClr val="D24717"/>
              </a:buClr>
              <a:buFont typeface="Courier New"/>
              <a:buChar char="o"/>
              <a:tabLst>
                <a:tab pos="419100" algn="l"/>
              </a:tabLst>
            </a:pPr>
            <a:r>
              <a:rPr spc="-10" dirty="0">
                <a:solidFill>
                  <a:srgbClr val="C00000"/>
                </a:solidFill>
              </a:rPr>
              <a:t>Most </a:t>
            </a:r>
            <a:r>
              <a:rPr spc="-5" dirty="0">
                <a:solidFill>
                  <a:srgbClr val="C00000"/>
                </a:solidFill>
              </a:rPr>
              <a:t>cultured </a:t>
            </a:r>
            <a:r>
              <a:rPr spc="-15" dirty="0">
                <a:solidFill>
                  <a:srgbClr val="C00000"/>
                </a:solidFill>
              </a:rPr>
              <a:t>representatives are</a:t>
            </a:r>
            <a:r>
              <a:rPr spc="40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hyperthermophiles</a:t>
            </a:r>
            <a:endParaRPr lang="ar-SA" spc="-5" dirty="0">
              <a:solidFill>
                <a:srgbClr val="C00000"/>
              </a:solidFill>
            </a:endParaRPr>
          </a:p>
          <a:p>
            <a:pPr marL="417830" indent="-343535">
              <a:lnSpc>
                <a:spcPct val="100000"/>
              </a:lnSpc>
              <a:spcBef>
                <a:spcPts val="1695"/>
              </a:spcBef>
              <a:buClr>
                <a:srgbClr val="D24717"/>
              </a:buClr>
              <a:buFont typeface="Courier New"/>
              <a:buChar char="o"/>
              <a:tabLst>
                <a:tab pos="419100" algn="l"/>
              </a:tabLst>
            </a:pPr>
            <a:endParaRPr spc="-5" dirty="0"/>
          </a:p>
          <a:p>
            <a:pPr marL="417830" marR="160020" indent="-343535">
              <a:lnSpc>
                <a:spcPct val="110000"/>
              </a:lnSpc>
              <a:spcBef>
                <a:spcPts val="1395"/>
              </a:spcBef>
              <a:buClr>
                <a:srgbClr val="D24717"/>
              </a:buClr>
              <a:buFont typeface="Courier New"/>
              <a:buChar char="o"/>
              <a:tabLst>
                <a:tab pos="419100" algn="l"/>
              </a:tabLst>
            </a:pPr>
            <a:r>
              <a:rPr b="1" spc="-10" dirty="0"/>
              <a:t>Found </a:t>
            </a:r>
            <a:r>
              <a:rPr b="1" dirty="0"/>
              <a:t>in </a:t>
            </a:r>
            <a:r>
              <a:rPr b="1" spc="-10" dirty="0"/>
              <a:t>extreme heat environments, </a:t>
            </a:r>
            <a:r>
              <a:rPr b="1" spc="-5" dirty="0"/>
              <a:t>other  </a:t>
            </a:r>
            <a:r>
              <a:rPr b="1" spc="-15" dirty="0"/>
              <a:t>representatives found </a:t>
            </a:r>
            <a:r>
              <a:rPr b="1" dirty="0"/>
              <a:t>in </a:t>
            </a:r>
            <a:r>
              <a:rPr b="1" spc="-10" dirty="0"/>
              <a:t>extreme cold</a:t>
            </a:r>
            <a:r>
              <a:rPr b="1" spc="10" dirty="0"/>
              <a:t> </a:t>
            </a:r>
            <a:r>
              <a:rPr b="1" spc="-10" dirty="0"/>
              <a:t>environments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358140" y="149352"/>
            <a:ext cx="8464296" cy="6016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150" y="1105865"/>
            <a:ext cx="1460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C</a:t>
            </a:r>
            <a:r>
              <a:rPr spc="-114" dirty="0"/>
              <a:t>o</a:t>
            </a:r>
            <a:r>
              <a:rPr spc="-185" dirty="0"/>
              <a:t>n</a:t>
            </a:r>
            <a:r>
              <a:rPr spc="-330" dirty="0"/>
              <a:t>t</a:t>
            </a:r>
            <a:r>
              <a:rPr spc="-240" dirty="0"/>
              <a:t>e</a:t>
            </a:r>
            <a:r>
              <a:rPr spc="-185" dirty="0"/>
              <a:t>n</a:t>
            </a:r>
            <a:r>
              <a:rPr spc="-24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80844"/>
            <a:ext cx="3056891" cy="2359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800"/>
              </a:lnSpc>
              <a:spcBef>
                <a:spcPts val="100"/>
              </a:spcBef>
            </a:pPr>
            <a:r>
              <a:rPr sz="28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2800" spc="-35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ch</a:t>
            </a:r>
            <a:r>
              <a:rPr sz="2800" spc="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eb</a:t>
            </a:r>
            <a:r>
              <a:rPr sz="2800" spc="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r>
              <a:rPr sz="2800" spc="-20" dirty="0">
                <a:solidFill>
                  <a:srgbClr val="FF0000"/>
                </a:solidFill>
                <a:latin typeface="Carlito"/>
                <a:cs typeface="Carlito"/>
              </a:rPr>
              <a:t>t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2800" spc="5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ia  </a:t>
            </a:r>
            <a:r>
              <a:rPr sz="28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Fungi</a:t>
            </a:r>
            <a:endParaRPr sz="2800" dirty="0">
              <a:latin typeface="Carlito"/>
              <a:cs typeface="Carlito"/>
            </a:endParaRPr>
          </a:p>
          <a:p>
            <a:pPr marL="12700" marR="982980">
              <a:lnSpc>
                <a:spcPct val="138300"/>
              </a:lnSpc>
              <a:spcBef>
                <a:spcPts val="10"/>
              </a:spcBef>
            </a:pPr>
            <a:r>
              <a:rPr sz="2800" spc="-1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800" spc="-10" dirty="0">
                <a:solidFill>
                  <a:srgbClr val="404040"/>
                </a:solidFill>
                <a:latin typeface="Carlito"/>
                <a:cs typeface="Carlito"/>
              </a:rPr>
              <a:t>Algae  </a:t>
            </a:r>
            <a:r>
              <a:rPr sz="28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800" spc="-5" dirty="0">
                <a:solidFill>
                  <a:srgbClr val="404040"/>
                </a:solidFill>
                <a:latin typeface="Carlito"/>
                <a:cs typeface="Carlito"/>
              </a:rPr>
              <a:t>Viru</a:t>
            </a:r>
            <a:r>
              <a:rPr sz="2800" spc="-15" dirty="0">
                <a:solidFill>
                  <a:srgbClr val="404040"/>
                </a:solidFill>
                <a:latin typeface="Carlito"/>
                <a:cs typeface="Carlito"/>
              </a:rPr>
              <a:t>s</a:t>
            </a:r>
            <a:r>
              <a:rPr sz="2800" dirty="0">
                <a:solidFill>
                  <a:srgbClr val="404040"/>
                </a:solidFill>
                <a:latin typeface="Carlito"/>
                <a:cs typeface="Carlito"/>
              </a:rPr>
              <a:t>es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81000"/>
            <a:ext cx="2978658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00"/>
              </a:spcBef>
            </a:pPr>
            <a:r>
              <a:rPr spc="-195" dirty="0">
                <a:solidFill>
                  <a:srgbClr val="C00000"/>
                </a:solidFill>
              </a:rPr>
              <a:t>Domain</a:t>
            </a:r>
            <a:r>
              <a:rPr spc="-525" dirty="0">
                <a:solidFill>
                  <a:srgbClr val="C00000"/>
                </a:solidFill>
              </a:rPr>
              <a:t> </a:t>
            </a:r>
            <a:r>
              <a:rPr spc="-245" dirty="0">
                <a:solidFill>
                  <a:srgbClr val="C00000"/>
                </a:solidFill>
              </a:rPr>
              <a:t>Archaea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752600"/>
            <a:ext cx="7792720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b="1" i="1" spc="-5" dirty="0">
                <a:solidFill>
                  <a:srgbClr val="404040"/>
                </a:solidFill>
                <a:latin typeface="Carlito"/>
                <a:cs typeface="Carlito"/>
              </a:rPr>
              <a:t>Archaea </a:t>
            </a:r>
            <a:r>
              <a:rPr sz="1800" u="sng" spc="-10" dirty="0">
                <a:solidFill>
                  <a:srgbClr val="FF0000"/>
                </a:solidFill>
                <a:latin typeface="Carlito"/>
                <a:cs typeface="Carlito"/>
              </a:rPr>
              <a:t>share many characteristics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with both </a:t>
            </a:r>
            <a:r>
              <a:rPr sz="1800" b="1" i="1" spc="-5" dirty="0">
                <a:solidFill>
                  <a:srgbClr val="404040"/>
                </a:solidFill>
                <a:latin typeface="Carlito"/>
                <a:cs typeface="Carlito"/>
              </a:rPr>
              <a:t>Bacteria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800" b="1" spc="1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i="1" spc="-15" dirty="0">
                <a:solidFill>
                  <a:srgbClr val="404040"/>
                </a:solidFill>
                <a:latin typeface="Carlito"/>
                <a:cs typeface="Carlito"/>
              </a:rPr>
              <a:t>Eukarya.</a:t>
            </a:r>
            <a:endParaRPr sz="18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18110" indent="-106045">
              <a:lnSpc>
                <a:spcPct val="100000"/>
              </a:lnSpc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Bioenergetics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metabolism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b="1" i="1" spc="-5" dirty="0">
                <a:solidFill>
                  <a:srgbClr val="404040"/>
                </a:solidFill>
                <a:latin typeface="Carlito"/>
                <a:cs typeface="Carlito"/>
              </a:rPr>
              <a:t>Archaea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similar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those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found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sz="1800" b="1" spc="1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i="1" spc="-5" dirty="0">
                <a:solidFill>
                  <a:srgbClr val="404040"/>
                </a:solidFill>
                <a:latin typeface="Carlito"/>
                <a:cs typeface="Carlito"/>
              </a:rPr>
              <a:t>Bacteria</a:t>
            </a:r>
            <a:r>
              <a:rPr sz="1800" i="1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18110" indent="-106045">
              <a:lnSpc>
                <a:spcPct val="100000"/>
              </a:lnSpc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Some 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major 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characteristics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Archaea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include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absence of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peptidoglycan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sz="1800" b="1" u="sng" spc="2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cell</a:t>
            </a:r>
            <a:r>
              <a:rPr lang="en-US" b="1" u="sng" dirty="0">
                <a:latin typeface="Carlito"/>
                <a:cs typeface="Carlito"/>
              </a:rPr>
              <a:t>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walls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 the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presence of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ether-linked</a:t>
            </a:r>
            <a:r>
              <a:rPr sz="1800" b="1" spc="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lipids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latin typeface="Carlito"/>
              <a:cs typeface="Carlito"/>
            </a:endParaRPr>
          </a:p>
          <a:p>
            <a:pPr marL="118110" indent="-106045">
              <a:lnSpc>
                <a:spcPct val="100000"/>
              </a:lnSpc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i="1" spc="-5" dirty="0">
                <a:solidFill>
                  <a:srgbClr val="404040"/>
                </a:solidFill>
                <a:latin typeface="Carlito"/>
                <a:cs typeface="Carlito"/>
              </a:rPr>
              <a:t>Archaea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very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interesting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group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prokaryotes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highly</a:t>
            </a:r>
            <a:r>
              <a:rPr sz="1800" spc="10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diverse.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18110" indent="-106045">
              <a:lnSpc>
                <a:spcPct val="100000"/>
              </a:lnSpc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Include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roods, cocci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helixes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but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some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very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unusual</a:t>
            </a:r>
            <a:r>
              <a:rPr sz="1800" b="1" u="sng" spc="114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morphology</a:t>
            </a:r>
            <a:r>
              <a:rPr sz="1800" i="1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18110" indent="-106045">
              <a:lnSpc>
                <a:spcPct val="100000"/>
              </a:lnSpc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Some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gram-positive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others are</a:t>
            </a:r>
            <a:r>
              <a:rPr sz="1800" b="1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gram-negative.</a:t>
            </a:r>
            <a:endParaRPr sz="18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18110" indent="-106045">
              <a:lnSpc>
                <a:spcPct val="100000"/>
              </a:lnSpc>
              <a:buClr>
                <a:srgbClr val="D24717"/>
              </a:buClr>
              <a:buSzPct val="94444"/>
              <a:buFont typeface="Wingdings"/>
              <a:buChar char=""/>
              <a:tabLst>
                <a:tab pos="118745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Some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may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divide by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binary fission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others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by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fragmentation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or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budding</a:t>
            </a:r>
            <a:r>
              <a:rPr sz="1800"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Domain</a:t>
            </a:r>
            <a:r>
              <a:rPr spc="-525" dirty="0"/>
              <a:t> </a:t>
            </a:r>
            <a:r>
              <a:rPr spc="-245" dirty="0"/>
              <a:t>Archaea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15566"/>
            <a:ext cx="8333741" cy="32412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139" marR="418465" indent="-92075">
              <a:lnSpc>
                <a:spcPct val="150100"/>
              </a:lnSpc>
              <a:spcBef>
                <a:spcPts val="9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Physiologically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archaea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are found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under </a:t>
            </a:r>
            <a:r>
              <a:rPr sz="2000" b="1" spc="-15" dirty="0">
                <a:solidFill>
                  <a:srgbClr val="FF0000"/>
                </a:solidFill>
                <a:latin typeface="Carlito"/>
                <a:cs typeface="Carlito"/>
              </a:rPr>
              <a:t>extreme environmental 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conditions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No known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pathogenic</a:t>
            </a:r>
            <a:r>
              <a:rPr sz="2000" b="1" spc="-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archaea.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i="1" dirty="0">
                <a:solidFill>
                  <a:srgbClr val="7030A0"/>
                </a:solidFill>
                <a:highlight>
                  <a:srgbClr val="FFFF00"/>
                </a:highlight>
                <a:latin typeface="Carlito"/>
                <a:cs typeface="Carlito"/>
              </a:rPr>
              <a:t>Extremophiles</a:t>
            </a:r>
            <a:r>
              <a:rPr sz="2000" b="1" i="1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include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halophiles </a:t>
            </a:r>
            <a:r>
              <a:rPr sz="2000" b="1" dirty="0">
                <a:solidFill>
                  <a:srgbClr val="7030A0"/>
                </a:solidFill>
                <a:latin typeface="Carlito"/>
                <a:cs typeface="Carlito"/>
              </a:rPr>
              <a:t>, thermophiles and</a:t>
            </a:r>
            <a:r>
              <a:rPr sz="2000" b="1" spc="-2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7030A0"/>
                </a:solidFill>
                <a:latin typeface="Carlito"/>
                <a:cs typeface="Carlito"/>
              </a:rPr>
              <a:t>acidophiles</a:t>
            </a:r>
            <a:endParaRPr sz="2000" b="1" dirty="0">
              <a:solidFill>
                <a:srgbClr val="7030A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"/>
            </a:pPr>
            <a:endParaRPr sz="210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i="1" u="sng" dirty="0">
                <a:latin typeface="Carlito"/>
                <a:cs typeface="Carlito"/>
              </a:rPr>
              <a:t>Archaea </a:t>
            </a:r>
            <a:r>
              <a:rPr sz="2000" b="1" u="sng" spc="-10" dirty="0">
                <a:latin typeface="Carlito"/>
                <a:cs typeface="Carlito"/>
              </a:rPr>
              <a:t>are </a:t>
            </a:r>
            <a:r>
              <a:rPr sz="2000" b="1" u="sng" dirty="0">
                <a:latin typeface="Carlito"/>
                <a:cs typeface="Carlito"/>
              </a:rPr>
              <a:t>split </a:t>
            </a:r>
            <a:r>
              <a:rPr sz="2000" b="1" u="sng" spc="-15" dirty="0">
                <a:latin typeface="Carlito"/>
                <a:cs typeface="Carlito"/>
              </a:rPr>
              <a:t>into </a:t>
            </a:r>
            <a:r>
              <a:rPr sz="2000" b="1" u="sng" spc="-5" dirty="0">
                <a:latin typeface="Carlito"/>
                <a:cs typeface="Carlito"/>
              </a:rPr>
              <a:t>two major</a:t>
            </a:r>
            <a:r>
              <a:rPr sz="2000" b="1" u="sng" spc="-75" dirty="0">
                <a:latin typeface="Carlito"/>
                <a:cs typeface="Carlito"/>
              </a:rPr>
              <a:t> </a:t>
            </a:r>
            <a:r>
              <a:rPr sz="2000" b="1" u="sng" spc="-5" dirty="0">
                <a:latin typeface="Carlito"/>
                <a:cs typeface="Carlito"/>
              </a:rPr>
              <a:t>groups:</a:t>
            </a:r>
            <a:endParaRPr sz="2000" u="sng" dirty="0">
              <a:latin typeface="Carlito"/>
              <a:cs typeface="Carlito"/>
            </a:endParaRPr>
          </a:p>
          <a:p>
            <a:pPr marL="806450" lvl="1" indent="-183515">
              <a:lnSpc>
                <a:spcPct val="100000"/>
              </a:lnSpc>
              <a:spcBef>
                <a:spcPts val="1605"/>
              </a:spcBef>
              <a:buClr>
                <a:srgbClr val="D24717"/>
              </a:buClr>
              <a:buFont typeface="Carlito"/>
              <a:buChar char="◦"/>
              <a:tabLst>
                <a:tab pos="807085" algn="l"/>
              </a:tabLst>
            </a:pPr>
            <a:r>
              <a:rPr sz="2000" b="1" i="1" spc="-5" dirty="0" err="1">
                <a:solidFill>
                  <a:srgbClr val="742117"/>
                </a:solidFill>
                <a:latin typeface="Carlito"/>
                <a:cs typeface="Carlito"/>
              </a:rPr>
              <a:t>Euryarchaeota</a:t>
            </a:r>
            <a:r>
              <a:rPr lang="en-US" sz="2000" b="1" i="1" spc="-5" dirty="0">
                <a:solidFill>
                  <a:srgbClr val="742117"/>
                </a:solidFill>
                <a:latin typeface="Carlito"/>
                <a:cs typeface="Carlito"/>
              </a:rPr>
              <a:t>   </a:t>
            </a:r>
            <a:r>
              <a:rPr lang="ar-SA" sz="2000" b="1" i="1" spc="-5" dirty="0" err="1">
                <a:solidFill>
                  <a:srgbClr val="742117"/>
                </a:solidFill>
                <a:latin typeface="Carlito"/>
                <a:cs typeface="Carlito"/>
              </a:rPr>
              <a:t>ايوري</a:t>
            </a:r>
            <a:r>
              <a:rPr lang="ar-SA" sz="2000" b="1" i="1" spc="-5" dirty="0">
                <a:solidFill>
                  <a:srgbClr val="742117"/>
                </a:solidFill>
                <a:latin typeface="Carlito"/>
                <a:cs typeface="Carlito"/>
              </a:rPr>
              <a:t> </a:t>
            </a:r>
            <a:r>
              <a:rPr lang="ar-SA" sz="2000" b="1" i="1" spc="-5" dirty="0" err="1">
                <a:solidFill>
                  <a:srgbClr val="742117"/>
                </a:solidFill>
                <a:latin typeface="Carlito"/>
                <a:cs typeface="Carlito"/>
              </a:rPr>
              <a:t>اركيوتا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Carlito"/>
              <a:buChar char="◦"/>
            </a:pPr>
            <a:endParaRPr sz="1450" dirty="0">
              <a:latin typeface="Carlito"/>
              <a:cs typeface="Carlito"/>
            </a:endParaRPr>
          </a:p>
          <a:p>
            <a:pPr marL="806450" lvl="1" indent="-183515">
              <a:lnSpc>
                <a:spcPct val="100000"/>
              </a:lnSpc>
              <a:buClr>
                <a:srgbClr val="D24717"/>
              </a:buClr>
              <a:buFont typeface="Carlito"/>
              <a:buChar char="◦"/>
              <a:tabLst>
                <a:tab pos="807085" algn="l"/>
              </a:tabLst>
            </a:pPr>
            <a:r>
              <a:rPr sz="2000" b="1" i="1" spc="-10" dirty="0" err="1">
                <a:solidFill>
                  <a:srgbClr val="742117"/>
                </a:solidFill>
                <a:latin typeface="Carlito"/>
                <a:cs typeface="Carlito"/>
              </a:rPr>
              <a:t>Crenarchaeota</a:t>
            </a:r>
            <a:r>
              <a:rPr lang="ar-SA" sz="2000" b="1" i="1" spc="-10" dirty="0">
                <a:solidFill>
                  <a:srgbClr val="742117"/>
                </a:solidFill>
                <a:latin typeface="Carlito"/>
                <a:cs typeface="Carlito"/>
              </a:rPr>
              <a:t>كرين </a:t>
            </a:r>
            <a:r>
              <a:rPr lang="ar-SA" sz="2000" b="1" i="1" spc="-10" dirty="0" err="1">
                <a:solidFill>
                  <a:srgbClr val="742117"/>
                </a:solidFill>
                <a:latin typeface="Carlito"/>
                <a:cs typeface="Carlito"/>
              </a:rPr>
              <a:t>اركيوتا</a:t>
            </a:r>
            <a:r>
              <a:rPr lang="ar-SA" sz="2000" b="1" i="1" spc="-10" dirty="0">
                <a:solidFill>
                  <a:srgbClr val="742117"/>
                </a:solidFill>
                <a:latin typeface="Carlito"/>
                <a:cs typeface="Carlito"/>
              </a:rPr>
              <a:t> 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905000"/>
            <a:ext cx="9067800" cy="32531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b="1" i="1" spc="-20" dirty="0">
                <a:solidFill>
                  <a:srgbClr val="FF0000"/>
                </a:solidFill>
                <a:latin typeface="Carlito"/>
                <a:cs typeface="Carlito"/>
              </a:rPr>
              <a:t>Types </a:t>
            </a:r>
            <a:r>
              <a:rPr sz="2400" b="1" i="1" spc="-5" dirty="0">
                <a:solidFill>
                  <a:srgbClr val="FF0000"/>
                </a:solidFill>
                <a:latin typeface="Carlito"/>
                <a:cs typeface="Carlito"/>
              </a:rPr>
              <a:t>of</a:t>
            </a:r>
            <a:r>
              <a:rPr sz="2400" b="1" i="1" spc="-10" dirty="0">
                <a:solidFill>
                  <a:srgbClr val="FF0000"/>
                </a:solidFill>
                <a:latin typeface="Carlito"/>
                <a:cs typeface="Carlito"/>
              </a:rPr>
              <a:t> Euryarchaeota:</a:t>
            </a:r>
            <a:endParaRPr sz="2400" dirty="0">
              <a:latin typeface="Carlito"/>
              <a:cs typeface="Carlito"/>
            </a:endParaRPr>
          </a:p>
          <a:p>
            <a:pPr marL="708660" indent="-457834">
              <a:lnSpc>
                <a:spcPct val="100000"/>
              </a:lnSpc>
              <a:spcBef>
                <a:spcPts val="1945"/>
              </a:spcBef>
              <a:buClr>
                <a:srgbClr val="D24717"/>
              </a:buClr>
              <a:buAutoNum type="arabicPeriod"/>
              <a:tabLst>
                <a:tab pos="708660" algn="l"/>
                <a:tab pos="709295" algn="l"/>
              </a:tabLst>
            </a:pPr>
            <a:r>
              <a:rPr sz="2000" b="1" u="sng" spc="-5" dirty="0">
                <a:solidFill>
                  <a:srgbClr val="00B050"/>
                </a:solidFill>
                <a:latin typeface="Carlito"/>
                <a:cs typeface="Carlito"/>
              </a:rPr>
              <a:t>Extremely </a:t>
            </a:r>
            <a:r>
              <a:rPr sz="2000" b="1" u="sng" dirty="0">
                <a:solidFill>
                  <a:srgbClr val="00B050"/>
                </a:solidFill>
                <a:latin typeface="Carlito"/>
                <a:cs typeface="Carlito"/>
              </a:rPr>
              <a:t>Halophilic </a:t>
            </a:r>
            <a:r>
              <a:rPr sz="2000" b="1" i="1" u="sng" dirty="0">
                <a:solidFill>
                  <a:srgbClr val="00B050"/>
                </a:solidFill>
                <a:latin typeface="Carlito"/>
                <a:cs typeface="Carlito"/>
              </a:rPr>
              <a:t>Archaea</a:t>
            </a:r>
            <a:r>
              <a:rPr sz="2000" b="1" i="1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Have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requirement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high</a:t>
            </a:r>
            <a:r>
              <a:rPr sz="2000" b="1" u="sng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salt</a:t>
            </a:r>
            <a:r>
              <a:rPr lang="ar-SA" sz="2000" b="1" u="sng" dirty="0">
                <a:latin typeface="Carlito"/>
                <a:cs typeface="Carlito"/>
              </a:rPr>
              <a:t> </a:t>
            </a:r>
          </a:p>
          <a:p>
            <a:pPr marL="250826">
              <a:lnSpc>
                <a:spcPct val="100000"/>
              </a:lnSpc>
              <a:spcBef>
                <a:spcPts val="1945"/>
              </a:spcBef>
              <a:buClr>
                <a:srgbClr val="D24717"/>
              </a:buClr>
              <a:tabLst>
                <a:tab pos="708660" algn="l"/>
                <a:tab pos="709295" algn="l"/>
              </a:tabLst>
            </a:pP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concentrations.</a:t>
            </a:r>
            <a:endParaRPr sz="2000" b="1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Carlito"/>
              <a:cs typeface="Carlito"/>
            </a:endParaRPr>
          </a:p>
          <a:p>
            <a:pPr marL="708660" indent="-457834">
              <a:lnSpc>
                <a:spcPct val="100000"/>
              </a:lnSpc>
              <a:buClr>
                <a:srgbClr val="D24717"/>
              </a:buClr>
              <a:buAutoNum type="arabicPeriod" startAt="2"/>
              <a:tabLst>
                <a:tab pos="708660" algn="l"/>
                <a:tab pos="709295" algn="l"/>
              </a:tabLst>
            </a:pPr>
            <a:r>
              <a:rPr sz="2000" b="1" u="sng" spc="-5" dirty="0">
                <a:solidFill>
                  <a:srgbClr val="00B050"/>
                </a:solidFill>
                <a:latin typeface="Carlito"/>
                <a:cs typeface="Carlito"/>
              </a:rPr>
              <a:t>Methanogenic </a:t>
            </a:r>
            <a:r>
              <a:rPr sz="2000" b="1" i="1" u="sng" dirty="0">
                <a:solidFill>
                  <a:srgbClr val="00B050"/>
                </a:solidFill>
                <a:latin typeface="Carlito"/>
                <a:cs typeface="Carlito"/>
              </a:rPr>
              <a:t>Archaea</a:t>
            </a:r>
            <a:r>
              <a:rPr sz="2000" b="1" i="1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Microbes that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produce</a:t>
            </a:r>
            <a:r>
              <a:rPr sz="2000" b="1" u="sng" spc="-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u="sng" spc="5" dirty="0">
                <a:solidFill>
                  <a:srgbClr val="404040"/>
                </a:solidFill>
                <a:latin typeface="Carlito"/>
                <a:cs typeface="Carlito"/>
              </a:rPr>
              <a:t>CH</a:t>
            </a:r>
            <a:r>
              <a:rPr sz="1950" b="1" u="sng" spc="7" baseline="-21367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endParaRPr lang="ar-SA" sz="1950" b="1" u="sng" spc="7" baseline="-21367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708660" indent="-457834">
              <a:lnSpc>
                <a:spcPct val="100000"/>
              </a:lnSpc>
              <a:buClr>
                <a:srgbClr val="D24717"/>
              </a:buClr>
              <a:buAutoNum type="arabicPeriod" startAt="2"/>
              <a:tabLst>
                <a:tab pos="708660" algn="l"/>
                <a:tab pos="709295" algn="l"/>
              </a:tabLst>
            </a:pPr>
            <a:endParaRPr sz="1950" b="1" baseline="-21367" dirty="0">
              <a:latin typeface="Carlito"/>
              <a:cs typeface="Carlito"/>
            </a:endParaRPr>
          </a:p>
          <a:p>
            <a:pPr marL="708660" marR="30480" indent="-457200">
              <a:lnSpc>
                <a:spcPct val="160000"/>
              </a:lnSpc>
              <a:spcBef>
                <a:spcPts val="600"/>
              </a:spcBef>
              <a:buClr>
                <a:srgbClr val="D24717"/>
              </a:buClr>
              <a:buAutoNum type="arabicPeriod" startAt="2"/>
              <a:tabLst>
                <a:tab pos="708660" algn="l"/>
                <a:tab pos="709295" algn="l"/>
              </a:tabLst>
            </a:pPr>
            <a:r>
              <a:rPr sz="2000" b="1" u="sng" spc="-5" dirty="0">
                <a:solidFill>
                  <a:srgbClr val="00B050"/>
                </a:solidFill>
                <a:latin typeface="Carlito"/>
                <a:cs typeface="Carlito"/>
              </a:rPr>
              <a:t>Thermoplasmatales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Thermophilic and/or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extremely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acidophilic, 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Chemoorganotrophs.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2004" y="977849"/>
            <a:ext cx="37122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1" spc="-220" dirty="0">
                <a:solidFill>
                  <a:srgbClr val="742117"/>
                </a:solidFill>
                <a:latin typeface="Trebuchet MS"/>
                <a:cs typeface="Trebuchet MS"/>
              </a:rPr>
              <a:t>1-</a:t>
            </a:r>
            <a:r>
              <a:rPr sz="4400" i="1" spc="-570" dirty="0">
                <a:solidFill>
                  <a:srgbClr val="742117"/>
                </a:solidFill>
                <a:latin typeface="Trebuchet MS"/>
                <a:cs typeface="Trebuchet MS"/>
              </a:rPr>
              <a:t> </a:t>
            </a:r>
            <a:r>
              <a:rPr sz="4400" i="1" spc="-305" dirty="0">
                <a:solidFill>
                  <a:srgbClr val="742117"/>
                </a:solidFill>
                <a:latin typeface="Trebuchet MS"/>
                <a:cs typeface="Trebuchet MS"/>
              </a:rPr>
              <a:t>Euryarchaeota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8695" y="2024634"/>
            <a:ext cx="3066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20" dirty="0">
                <a:solidFill>
                  <a:srgbClr val="FF0000"/>
                </a:solidFill>
                <a:latin typeface="Carlito"/>
                <a:cs typeface="Carlito"/>
              </a:rPr>
              <a:t>Types </a:t>
            </a:r>
            <a:r>
              <a:rPr sz="2400" b="1" i="1" spc="-5" dirty="0">
                <a:solidFill>
                  <a:srgbClr val="FF0000"/>
                </a:solidFill>
                <a:latin typeface="Carlito"/>
                <a:cs typeface="Carlito"/>
              </a:rPr>
              <a:t>of</a:t>
            </a:r>
            <a:r>
              <a:rPr sz="2400" b="1" i="1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i="1" spc="-10" dirty="0">
                <a:solidFill>
                  <a:srgbClr val="FF0000"/>
                </a:solidFill>
                <a:latin typeface="Carlito"/>
                <a:cs typeface="Carlito"/>
              </a:rPr>
              <a:t>Euryarchaeota: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924" y="2765349"/>
            <a:ext cx="8448476" cy="2368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AutoNum type="arabicPeriod" startAt="4"/>
              <a:tabLst>
                <a:tab pos="469265" algn="l"/>
                <a:tab pos="469900" algn="l"/>
              </a:tabLst>
            </a:pPr>
            <a:r>
              <a:rPr sz="2000" b="1" i="1" u="sng" spc="-10" dirty="0">
                <a:solidFill>
                  <a:srgbClr val="00B050"/>
                </a:solidFill>
                <a:latin typeface="Carlito"/>
                <a:cs typeface="Carlito"/>
              </a:rPr>
              <a:t>Thermococcales </a:t>
            </a:r>
            <a:r>
              <a:rPr sz="2000" b="1" u="sng" dirty="0">
                <a:solidFill>
                  <a:srgbClr val="00B050"/>
                </a:solidFill>
                <a:latin typeface="Carlito"/>
                <a:cs typeface="Carlito"/>
              </a:rPr>
              <a:t>and </a:t>
            </a:r>
            <a:r>
              <a:rPr sz="2000" b="1" i="1" u="sng" spc="-5" dirty="0">
                <a:solidFill>
                  <a:srgbClr val="00B050"/>
                </a:solidFill>
                <a:latin typeface="Carlito"/>
                <a:cs typeface="Carlito"/>
              </a:rPr>
              <a:t>Methanopyrus</a:t>
            </a:r>
            <a:r>
              <a:rPr sz="1900" b="1" i="1" spc="-5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1900" b="1" spc="-5" dirty="0">
                <a:solidFill>
                  <a:srgbClr val="404040"/>
                </a:solidFill>
                <a:latin typeface="Carlito"/>
                <a:cs typeface="Carlito"/>
              </a:rPr>
              <a:t>Indigenous </a:t>
            </a:r>
            <a:r>
              <a:rPr sz="1900" b="1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900" b="1" u="sng" spc="-15" dirty="0">
                <a:solidFill>
                  <a:srgbClr val="404040"/>
                </a:solidFill>
                <a:latin typeface="Carlito"/>
                <a:cs typeface="Carlito"/>
              </a:rPr>
              <a:t>anoxic</a:t>
            </a:r>
            <a:r>
              <a:rPr sz="1900" b="1" u="sng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thermal</a:t>
            </a:r>
            <a:endParaRPr sz="1900" b="1" u="sng"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  <a:spcBef>
                <a:spcPts val="1395"/>
              </a:spcBef>
            </a:pPr>
            <a:r>
              <a:rPr sz="1900" b="1" u="sng" spc="-20" dirty="0">
                <a:solidFill>
                  <a:srgbClr val="404040"/>
                </a:solidFill>
                <a:latin typeface="Carlito"/>
                <a:cs typeface="Carlito"/>
              </a:rPr>
              <a:t>waters,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Highly</a:t>
            </a:r>
            <a:r>
              <a:rPr sz="1900" b="1" u="sng" spc="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motile.</a:t>
            </a:r>
            <a:endParaRPr sz="1900" b="1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Clr>
                <a:srgbClr val="D24717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sz="2000" b="1" i="1" u="sng" spc="-5" dirty="0">
                <a:solidFill>
                  <a:srgbClr val="00B050"/>
                </a:solidFill>
                <a:latin typeface="Carlito"/>
                <a:cs typeface="Carlito"/>
              </a:rPr>
              <a:t>Archaeoglobales</a:t>
            </a:r>
            <a:r>
              <a:rPr sz="2000" i="1" u="sng" spc="-5" dirty="0">
                <a:solidFill>
                  <a:srgbClr val="00B050"/>
                </a:solidFill>
                <a:latin typeface="Carlito"/>
                <a:cs typeface="Carlito"/>
              </a:rPr>
              <a:t>.</a:t>
            </a:r>
            <a:r>
              <a:rPr sz="2000" i="1" spc="-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Hyperthermophilic</a:t>
            </a:r>
            <a:endParaRPr sz="2000" b="1" dirty="0">
              <a:latin typeface="Carlito"/>
              <a:cs typeface="Carlito"/>
            </a:endParaRPr>
          </a:p>
          <a:p>
            <a:pPr marL="469265" marR="83185" indent="-457200">
              <a:lnSpc>
                <a:spcPct val="156300"/>
              </a:lnSpc>
              <a:spcBef>
                <a:spcPts val="695"/>
              </a:spcBef>
              <a:buClr>
                <a:srgbClr val="D24717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sz="2000" b="1" i="1" u="sng" spc="-5" dirty="0">
                <a:solidFill>
                  <a:srgbClr val="00B050"/>
                </a:solidFill>
                <a:latin typeface="Carlito"/>
                <a:cs typeface="Carlito"/>
              </a:rPr>
              <a:t>Nanoarchaeum </a:t>
            </a:r>
            <a:r>
              <a:rPr sz="2000" b="1" u="sng" dirty="0">
                <a:solidFill>
                  <a:srgbClr val="00B050"/>
                </a:solidFill>
                <a:latin typeface="Carlito"/>
                <a:cs typeface="Carlito"/>
              </a:rPr>
              <a:t>and </a:t>
            </a:r>
            <a:r>
              <a:rPr sz="2000" b="1" i="1" u="sng" spc="-5" dirty="0">
                <a:solidFill>
                  <a:srgbClr val="00B050"/>
                </a:solidFill>
                <a:latin typeface="Carlito"/>
                <a:cs typeface="Carlito"/>
              </a:rPr>
              <a:t>Aciduliprofundum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One of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smallest cellular 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(~0.4 µm), </a:t>
            </a:r>
            <a:r>
              <a:rPr sz="18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Contains </a:t>
            </a: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one of </a:t>
            </a:r>
            <a:r>
              <a:rPr sz="18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smallest genomes</a:t>
            </a:r>
            <a:r>
              <a:rPr sz="1800" b="1" spc="1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known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b="1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977849"/>
            <a:ext cx="37122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1" spc="-220" dirty="0">
                <a:solidFill>
                  <a:srgbClr val="742117"/>
                </a:solidFill>
                <a:latin typeface="Trebuchet MS"/>
                <a:cs typeface="Trebuchet MS"/>
              </a:rPr>
              <a:t>1-</a:t>
            </a:r>
            <a:r>
              <a:rPr sz="4400" i="1" spc="-570" dirty="0">
                <a:solidFill>
                  <a:srgbClr val="742117"/>
                </a:solidFill>
                <a:latin typeface="Trebuchet MS"/>
                <a:cs typeface="Trebuchet MS"/>
              </a:rPr>
              <a:t> </a:t>
            </a:r>
            <a:r>
              <a:rPr sz="4400" i="1" spc="-305" dirty="0">
                <a:solidFill>
                  <a:srgbClr val="742117"/>
                </a:solidFill>
                <a:latin typeface="Trebuchet MS"/>
                <a:cs typeface="Trebuchet MS"/>
              </a:rPr>
              <a:t>Euryarchaeota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317384" y="533400"/>
            <a:ext cx="68393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00000"/>
                </a:solidFill>
              </a:rPr>
              <a:t>1. Extremely Halophilic </a:t>
            </a:r>
            <a:r>
              <a:rPr i="1" dirty="0">
                <a:solidFill>
                  <a:srgbClr val="C00000"/>
                </a:solidFill>
                <a:latin typeface="Trebuchet MS"/>
                <a:cs typeface="Trebuchet MS"/>
              </a:rPr>
              <a:t>Archaea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822830"/>
            <a:ext cx="7415833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20" dirty="0">
                <a:solidFill>
                  <a:srgbClr val="7030A0"/>
                </a:solidFill>
                <a:latin typeface="Carlito"/>
                <a:cs typeface="Carlito"/>
              </a:rPr>
              <a:t>Have </a:t>
            </a:r>
            <a:r>
              <a:rPr sz="2400" dirty="0">
                <a:solidFill>
                  <a:srgbClr val="7030A0"/>
                </a:solidFill>
                <a:latin typeface="Carlito"/>
                <a:cs typeface="Carlito"/>
              </a:rPr>
              <a:t>a </a:t>
            </a:r>
            <a:r>
              <a:rPr sz="2400" spc="-10" dirty="0">
                <a:solidFill>
                  <a:srgbClr val="7030A0"/>
                </a:solidFill>
                <a:latin typeface="Carlito"/>
                <a:cs typeface="Carlito"/>
              </a:rPr>
              <a:t>requirement </a:t>
            </a:r>
            <a:r>
              <a:rPr sz="2400" spc="-20" dirty="0">
                <a:solidFill>
                  <a:srgbClr val="7030A0"/>
                </a:solidFill>
                <a:latin typeface="Carlito"/>
                <a:cs typeface="Carlito"/>
              </a:rPr>
              <a:t>for </a:t>
            </a:r>
            <a:r>
              <a:rPr sz="2400" spc="-5" dirty="0">
                <a:solidFill>
                  <a:srgbClr val="7030A0"/>
                </a:solidFill>
                <a:latin typeface="Carlito"/>
                <a:cs typeface="Carlito"/>
              </a:rPr>
              <a:t>high salt </a:t>
            </a:r>
            <a:r>
              <a:rPr sz="2400" spc="-10" dirty="0">
                <a:solidFill>
                  <a:srgbClr val="7030A0"/>
                </a:solidFill>
                <a:latin typeface="Carlito"/>
                <a:cs typeface="Carlito"/>
              </a:rPr>
              <a:t>concentrations. </a:t>
            </a:r>
            <a:r>
              <a:rPr sz="2400" spc="-15" dirty="0">
                <a:solidFill>
                  <a:srgbClr val="7030A0"/>
                </a:solidFill>
                <a:latin typeface="Carlito"/>
                <a:cs typeface="Carlito"/>
              </a:rPr>
              <a:t>Typically  </a:t>
            </a:r>
            <a:r>
              <a:rPr sz="2400" spc="-10" dirty="0">
                <a:solidFill>
                  <a:srgbClr val="7030A0"/>
                </a:solidFill>
                <a:latin typeface="Carlito"/>
                <a:cs typeface="Carlito"/>
              </a:rPr>
              <a:t>require </a:t>
            </a:r>
            <a:r>
              <a:rPr sz="2400" spc="-15" dirty="0">
                <a:solidFill>
                  <a:srgbClr val="7030A0"/>
                </a:solidFill>
                <a:latin typeface="Carlito"/>
                <a:cs typeface="Carlito"/>
              </a:rPr>
              <a:t>at </a:t>
            </a:r>
            <a:r>
              <a:rPr sz="2400" spc="-10" dirty="0">
                <a:solidFill>
                  <a:srgbClr val="7030A0"/>
                </a:solidFill>
                <a:latin typeface="Carlito"/>
                <a:cs typeface="Carlito"/>
              </a:rPr>
              <a:t>least 1.5 </a:t>
            </a:r>
            <a:r>
              <a:rPr sz="2400" dirty="0">
                <a:solidFill>
                  <a:srgbClr val="7030A0"/>
                </a:solidFill>
                <a:latin typeface="Carlito"/>
                <a:cs typeface="Carlito"/>
              </a:rPr>
              <a:t>M </a:t>
            </a:r>
            <a:r>
              <a:rPr sz="2400" spc="-5" dirty="0">
                <a:solidFill>
                  <a:srgbClr val="7030A0"/>
                </a:solidFill>
                <a:latin typeface="Carlito"/>
                <a:cs typeface="Carlito"/>
              </a:rPr>
              <a:t>(~9%) </a:t>
            </a:r>
            <a:r>
              <a:rPr sz="2400" dirty="0">
                <a:solidFill>
                  <a:srgbClr val="7030A0"/>
                </a:solidFill>
                <a:latin typeface="Carlito"/>
                <a:cs typeface="Carlito"/>
              </a:rPr>
              <a:t>NaCl </a:t>
            </a:r>
            <a:r>
              <a:rPr sz="2400" spc="-20" dirty="0">
                <a:solidFill>
                  <a:srgbClr val="7030A0"/>
                </a:solidFill>
                <a:latin typeface="Carlito"/>
                <a:cs typeface="Carlito"/>
              </a:rPr>
              <a:t>for</a:t>
            </a:r>
            <a:r>
              <a:rPr sz="2400" spc="-5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7030A0"/>
                </a:solidFill>
                <a:latin typeface="Carlito"/>
                <a:cs typeface="Carlito"/>
              </a:rPr>
              <a:t>growth</a:t>
            </a:r>
            <a:endParaRPr sz="2400" dirty="0">
              <a:solidFill>
                <a:srgbClr val="7030A0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4646677"/>
            <a:ext cx="3613405" cy="1677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94" y="563880"/>
            <a:ext cx="3656512" cy="14823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3995"/>
              </a:lnSpc>
              <a:spcBef>
                <a:spcPts val="100"/>
              </a:spcBef>
            </a:pPr>
            <a:r>
              <a:rPr sz="2000" b="1" dirty="0"/>
              <a:t>2. Methanogenic</a:t>
            </a:r>
            <a:r>
              <a:rPr lang="ar-SA" sz="2000" b="1" dirty="0"/>
              <a:t> </a:t>
            </a:r>
            <a:r>
              <a:rPr sz="2000" b="1" i="1" dirty="0">
                <a:latin typeface="Trebuchet MS"/>
                <a:cs typeface="Trebuchet MS"/>
              </a:rPr>
              <a:t>Archaea</a:t>
            </a:r>
            <a:br>
              <a:rPr lang="ar-SA" sz="2000" b="1" i="1" dirty="0">
                <a:latin typeface="Trebuchet MS"/>
                <a:cs typeface="Trebuchet MS"/>
              </a:rPr>
            </a:br>
            <a:r>
              <a:rPr lang="ar-SA" sz="2000" b="1" dirty="0" err="1"/>
              <a:t>ميثانوجينيك</a:t>
            </a:r>
            <a:r>
              <a:rPr lang="ar-SA" sz="2000" b="1" dirty="0"/>
              <a:t> </a:t>
            </a:r>
            <a:r>
              <a:rPr lang="ar-SA" sz="2000" b="1" dirty="0" err="1"/>
              <a:t>اركيا</a:t>
            </a:r>
            <a:br>
              <a:rPr lang="en-US" sz="2000" b="1" dirty="0"/>
            </a:br>
            <a:endParaRPr sz="2000" b="1" i="1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905000"/>
            <a:ext cx="2567941" cy="2407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75177" y="667094"/>
            <a:ext cx="3897629" cy="13465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015"/>
              </a:lnSpc>
              <a:spcBef>
                <a:spcPts val="100"/>
              </a:spcBef>
            </a:pPr>
            <a:r>
              <a:rPr sz="2000" b="1" i="1" dirty="0">
                <a:solidFill>
                  <a:srgbClr val="404040"/>
                </a:solidFill>
                <a:latin typeface="Trebuchet MS"/>
                <a:cs typeface="+mj-cs"/>
              </a:rPr>
              <a:t>3. Thermoplasmatales</a:t>
            </a:r>
            <a:endParaRPr sz="2000" b="1" dirty="0">
              <a:latin typeface="Trebuchet MS"/>
              <a:cs typeface="+mj-cs"/>
            </a:endParaRPr>
          </a:p>
          <a:p>
            <a:pPr marR="3810" algn="ctr">
              <a:lnSpc>
                <a:spcPts val="3235"/>
              </a:lnSpc>
            </a:pPr>
            <a:r>
              <a:rPr lang="ar-SA" sz="2000" b="1" dirty="0" err="1">
                <a:cs typeface="+mj-cs"/>
              </a:rPr>
              <a:t>ثيرموبلازماتالس</a:t>
            </a:r>
            <a:endParaRPr lang="en-US" sz="2000" b="1" dirty="0">
              <a:cs typeface="+mj-cs"/>
            </a:endParaRPr>
          </a:p>
          <a:p>
            <a:pPr marR="3810" algn="ctr">
              <a:lnSpc>
                <a:spcPts val="3235"/>
              </a:lnSpc>
            </a:pPr>
            <a:endParaRPr sz="2000" b="1" dirty="0">
              <a:latin typeface="FreeFarsi"/>
              <a:cs typeface="+mj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00" y="2286000"/>
            <a:ext cx="3009191" cy="2133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219710"/>
            <a:chOff x="0" y="6333744"/>
            <a:chExt cx="9144000" cy="2197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0" y="152399"/>
                  </a:moveTo>
                  <a:lnTo>
                    <a:pt x="9144000" y="1523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52399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479515" y="1706444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5548" y="222843"/>
            <a:ext cx="4979852" cy="14823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995"/>
              </a:lnSpc>
              <a:spcBef>
                <a:spcPts val="100"/>
              </a:spcBef>
            </a:pPr>
            <a:r>
              <a:rPr sz="2000" b="1" i="1" dirty="0">
                <a:latin typeface="Trebuchet MS"/>
                <a:cs typeface="Trebuchet MS"/>
              </a:rPr>
              <a:t>4. </a:t>
            </a:r>
            <a:r>
              <a:rPr sz="2000" b="1" i="1" dirty="0" err="1">
                <a:latin typeface="Trebuchet MS"/>
                <a:cs typeface="Trebuchet MS"/>
              </a:rPr>
              <a:t>Thermococcales</a:t>
            </a:r>
            <a:r>
              <a:rPr sz="2000" b="1" i="1" dirty="0">
                <a:latin typeface="Trebuchet MS"/>
                <a:cs typeface="Trebuchet MS"/>
              </a:rPr>
              <a:t> </a:t>
            </a:r>
            <a:r>
              <a:rPr sz="2000" b="1" dirty="0"/>
              <a:t>and</a:t>
            </a:r>
            <a:r>
              <a:rPr lang="ar-SA" sz="2000" b="1" dirty="0"/>
              <a:t> </a:t>
            </a:r>
            <a:r>
              <a:rPr sz="2000" b="1" i="1" dirty="0" err="1">
                <a:latin typeface="Trebuchet MS"/>
                <a:cs typeface="Trebuchet MS"/>
              </a:rPr>
              <a:t>Methanopyrus</a:t>
            </a:r>
            <a:br>
              <a:rPr lang="ar-SA" sz="2000" b="1" i="1" dirty="0">
                <a:latin typeface="Trebuchet MS"/>
                <a:cs typeface="Trebuchet MS"/>
              </a:rPr>
            </a:br>
            <a:r>
              <a:rPr lang="ar-SA" sz="2000" b="1" dirty="0" err="1"/>
              <a:t>ثيرموكوكالس</a:t>
            </a:r>
            <a:r>
              <a:rPr lang="ar-SA" sz="2000" b="1" dirty="0"/>
              <a:t> و </a:t>
            </a:r>
            <a:r>
              <a:rPr lang="ar-SA" sz="2000" b="1" dirty="0" err="1"/>
              <a:t>ميثانوبيرس</a:t>
            </a:r>
            <a:br>
              <a:rPr lang="en-US" sz="2000" b="1" dirty="0"/>
            </a:br>
            <a:endParaRPr sz="2000" b="1" i="1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2900" y="1819655"/>
            <a:ext cx="4378452" cy="2863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82614" y="382684"/>
            <a:ext cx="2915920" cy="10832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marR="5080" indent="86360" algn="ctr">
              <a:lnSpc>
                <a:spcPct val="84300"/>
              </a:lnSpc>
              <a:spcBef>
                <a:spcPts val="775"/>
              </a:spcBef>
            </a:pPr>
            <a:r>
              <a:rPr lang="en-US" sz="2000" b="1" i="1" dirty="0">
                <a:solidFill>
                  <a:srgbClr val="404040"/>
                </a:solidFill>
                <a:latin typeface="Trebuchet MS"/>
                <a:cs typeface="+mj-cs"/>
              </a:rPr>
              <a:t>5.</a:t>
            </a:r>
            <a:r>
              <a:rPr sz="2000" b="1" i="1" dirty="0">
                <a:solidFill>
                  <a:srgbClr val="404040"/>
                </a:solidFill>
                <a:latin typeface="Trebuchet MS"/>
                <a:cs typeface="+mj-cs"/>
              </a:rPr>
              <a:t>Archaeoglobales</a:t>
            </a:r>
            <a:endParaRPr lang="ar-SA" sz="2000" b="1" i="1" dirty="0">
              <a:solidFill>
                <a:srgbClr val="404040"/>
              </a:solidFill>
              <a:latin typeface="Trebuchet MS"/>
              <a:cs typeface="+mj-cs"/>
            </a:endParaRPr>
          </a:p>
          <a:p>
            <a:pPr marL="12700" marR="5080" indent="86360" algn="ctr">
              <a:lnSpc>
                <a:spcPct val="84300"/>
              </a:lnSpc>
              <a:spcBef>
                <a:spcPts val="775"/>
              </a:spcBef>
            </a:pPr>
            <a:r>
              <a:rPr lang="ar-SA" sz="2000" b="1" dirty="0" err="1">
                <a:cs typeface="+mj-cs"/>
              </a:rPr>
              <a:t>اركيوجلوبالس</a:t>
            </a:r>
            <a:endParaRPr lang="en-US" sz="2000" b="1" dirty="0">
              <a:cs typeface="+mj-cs"/>
            </a:endParaRPr>
          </a:p>
          <a:p>
            <a:pPr marL="12700" marR="5080" indent="86360" algn="ctr">
              <a:lnSpc>
                <a:spcPct val="84300"/>
              </a:lnSpc>
              <a:spcBef>
                <a:spcPts val="775"/>
              </a:spcBef>
            </a:pPr>
            <a:endParaRPr sz="2000" b="1" dirty="0">
              <a:latin typeface="FreeFarsi"/>
              <a:cs typeface="+mj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29400" y="1773500"/>
            <a:ext cx="2022348" cy="2728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341</Words>
  <Application>Microsoft Office PowerPoint</Application>
  <PresentationFormat>On-screen Show (4:3)</PresentationFormat>
  <Paragraphs>65</Paragraphs>
  <Slides>12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Carlito</vt:lpstr>
      <vt:lpstr>Courier New</vt:lpstr>
      <vt:lpstr>FreeFarsi</vt:lpstr>
      <vt:lpstr>Times New Roman</vt:lpstr>
      <vt:lpstr>Trebuchet MS</vt:lpstr>
      <vt:lpstr>Wingdings</vt:lpstr>
      <vt:lpstr>Office Theme</vt:lpstr>
      <vt:lpstr>PowerPoint Presentation</vt:lpstr>
      <vt:lpstr>Content</vt:lpstr>
      <vt:lpstr>Domain Archaea</vt:lpstr>
      <vt:lpstr>Domain Archaea</vt:lpstr>
      <vt:lpstr>1- Euryarchaeota</vt:lpstr>
      <vt:lpstr>1- Euryarchaeota</vt:lpstr>
      <vt:lpstr>1. Extremely Halophilic Archaea</vt:lpstr>
      <vt:lpstr>2. Methanogenic Archaea ميثانوجينيك اركيا </vt:lpstr>
      <vt:lpstr>4. Thermococcales and Methanopyrus ثيرموكوكالس و ميثانوبيرس </vt:lpstr>
      <vt:lpstr>6. Nanoarchaeum and Aciduliprofundum نانو اركيم و اسيدو ليبرو فندم   </vt:lpstr>
      <vt:lpstr>2-Crenarchaeota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Alsaleh</dc:creator>
  <cp:lastModifiedBy>Haya Aldossary</cp:lastModifiedBy>
  <cp:revision>5</cp:revision>
  <dcterms:created xsi:type="dcterms:W3CDTF">2023-10-23T13:49:41Z</dcterms:created>
  <dcterms:modified xsi:type="dcterms:W3CDTF">2023-10-24T05:39:23Z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2023-10-23T00:00:00Z</vt:filetime>
  </property>
</Properties>
</file>