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EE86B-312F-4530-89DB-B06E7A727A19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729C0-07E7-4AC9-9031-2B45A2764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04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4729C0-07E7-4AC9-9031-2B45A2764F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27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1" u="heavy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99276" y="1845564"/>
            <a:ext cx="3491865" cy="4253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12192000" y="0"/>
                </a:moveTo>
                <a:lnTo>
                  <a:pt x="0" y="0"/>
                </a:lnTo>
                <a:lnTo>
                  <a:pt x="0" y="457199"/>
                </a:lnTo>
                <a:lnTo>
                  <a:pt x="12192000" y="4571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12192000" cy="67310"/>
          </a:xfrm>
          <a:custGeom>
            <a:avLst/>
            <a:gdLst/>
            <a:ahLst/>
            <a:cxnLst/>
            <a:rect l="l" t="t" r="r" b="b"/>
            <a:pathLst>
              <a:path w="12192000" h="67310">
                <a:moveTo>
                  <a:pt x="12192000" y="0"/>
                </a:moveTo>
                <a:lnTo>
                  <a:pt x="0" y="0"/>
                </a:lnTo>
                <a:lnTo>
                  <a:pt x="0" y="67055"/>
                </a:lnTo>
                <a:lnTo>
                  <a:pt x="12192000" y="67055"/>
                </a:lnTo>
                <a:lnTo>
                  <a:pt x="121920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12192000" y="0"/>
                </a:moveTo>
                <a:lnTo>
                  <a:pt x="0" y="0"/>
                </a:lnTo>
                <a:lnTo>
                  <a:pt x="0" y="457199"/>
                </a:lnTo>
                <a:lnTo>
                  <a:pt x="12192000" y="4571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12192000" cy="67310"/>
          </a:xfrm>
          <a:custGeom>
            <a:avLst/>
            <a:gdLst/>
            <a:ahLst/>
            <a:cxnLst/>
            <a:rect l="l" t="t" r="r" b="b"/>
            <a:pathLst>
              <a:path w="12192000" h="67310">
                <a:moveTo>
                  <a:pt x="12192000" y="0"/>
                </a:moveTo>
                <a:lnTo>
                  <a:pt x="0" y="0"/>
                </a:lnTo>
                <a:lnTo>
                  <a:pt x="0" y="67055"/>
                </a:lnTo>
                <a:lnTo>
                  <a:pt x="12192000" y="67055"/>
                </a:lnTo>
                <a:lnTo>
                  <a:pt x="121920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66388" y="1105865"/>
            <a:ext cx="4459223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49985" y="1705566"/>
            <a:ext cx="10092029" cy="34944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1" u="heavy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hyperlink" Target="https://en.wikipedia.org/wiki/Ribosom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n.wikipedia.org/wiki/Prokaryotic" TargetMode="External"/><Relationship Id="rId5" Type="http://schemas.openxmlformats.org/officeDocument/2006/relationships/hyperlink" Target="https://en.wikipedia.org/wiki/30S" TargetMode="Externa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okaryotic" TargetMode="External"/><Relationship Id="rId2" Type="http://schemas.openxmlformats.org/officeDocument/2006/relationships/hyperlink" Target="https://en.wikipedia.org/wiki/30S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en.wikipedia.org/wiki/Ribos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0600" y="381000"/>
            <a:ext cx="9992360" cy="150746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119245" algn="l"/>
                <a:tab pos="9979025" algn="l"/>
              </a:tabLst>
            </a:pPr>
            <a:r>
              <a:rPr sz="3200" b="1" u="sng" spc="-220" dirty="0">
                <a:solidFill>
                  <a:srgbClr val="C00000"/>
                </a:solidFill>
                <a:uFill>
                  <a:solidFill>
                    <a:srgbClr val="7E7E7E"/>
                  </a:solidFill>
                </a:uFill>
                <a:cs typeface="Trebuchet MS"/>
              </a:rPr>
              <a:t> 	</a:t>
            </a:r>
            <a:r>
              <a:rPr sz="3200" b="1" u="sng" spc="-160" dirty="0">
                <a:solidFill>
                  <a:srgbClr val="C00000"/>
                </a:solidFill>
                <a:uFill>
                  <a:solidFill>
                    <a:srgbClr val="7E7E7E"/>
                  </a:solidFill>
                </a:uFill>
                <a:cs typeface="Trebuchet MS"/>
              </a:rPr>
              <a:t>Lecture-13	</a:t>
            </a:r>
            <a:endParaRPr sz="3200" b="1" dirty="0">
              <a:solidFill>
                <a:srgbClr val="C00000"/>
              </a:solidFill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 b="1" dirty="0">
              <a:solidFill>
                <a:srgbClr val="C00000"/>
              </a:solidFill>
              <a:cs typeface="Trebuchet MS"/>
            </a:endParaRPr>
          </a:p>
          <a:p>
            <a:pPr marR="99060" algn="ctr">
              <a:lnSpc>
                <a:spcPct val="100000"/>
              </a:lnSpc>
            </a:pPr>
            <a:r>
              <a:rPr sz="3200" b="1" spc="-110" dirty="0">
                <a:solidFill>
                  <a:srgbClr val="C00000"/>
                </a:solidFill>
                <a:cs typeface="Trebuchet MS"/>
              </a:rPr>
              <a:t>Microbial</a:t>
            </a:r>
            <a:r>
              <a:rPr sz="3200" b="1" spc="-275" dirty="0">
                <a:solidFill>
                  <a:srgbClr val="C00000"/>
                </a:solidFill>
                <a:cs typeface="Trebuchet MS"/>
              </a:rPr>
              <a:t> </a:t>
            </a:r>
            <a:r>
              <a:rPr sz="3200" b="1" spc="-170" dirty="0">
                <a:solidFill>
                  <a:srgbClr val="C00000"/>
                </a:solidFill>
                <a:cs typeface="Trebuchet MS"/>
              </a:rPr>
              <a:t>classification</a:t>
            </a:r>
            <a:endParaRPr sz="3200" b="1" dirty="0">
              <a:solidFill>
                <a:srgbClr val="C00000"/>
              </a:solidFill>
              <a:cs typeface="Trebuchet MS"/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9941786-5031-76FF-BA2F-CA59080716CB}"/>
              </a:ext>
            </a:extLst>
          </p:cNvPr>
          <p:cNvSpPr txBox="1">
            <a:spLocks/>
          </p:cNvSpPr>
          <p:nvPr/>
        </p:nvSpPr>
        <p:spPr>
          <a:xfrm>
            <a:off x="533400" y="2115364"/>
            <a:ext cx="14605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US" sz="3200" b="1" kern="0" spc="-275" dirty="0">
                <a:solidFill>
                  <a:srgbClr val="C00000"/>
                </a:solidFill>
              </a:rPr>
              <a:t>C</a:t>
            </a:r>
            <a:r>
              <a:rPr lang="en-US" sz="3200" b="1" kern="0" spc="-114" dirty="0">
                <a:solidFill>
                  <a:srgbClr val="C00000"/>
                </a:solidFill>
              </a:rPr>
              <a:t>o</a:t>
            </a:r>
            <a:r>
              <a:rPr lang="en-US" sz="3200" b="1" kern="0" spc="-185" dirty="0">
                <a:solidFill>
                  <a:srgbClr val="C00000"/>
                </a:solidFill>
              </a:rPr>
              <a:t>n</a:t>
            </a:r>
            <a:r>
              <a:rPr lang="en-US" sz="3200" b="1" kern="0" spc="-330" dirty="0">
                <a:solidFill>
                  <a:srgbClr val="C00000"/>
                </a:solidFill>
              </a:rPr>
              <a:t>t</a:t>
            </a:r>
            <a:r>
              <a:rPr lang="en-US" sz="3200" b="1" kern="0" spc="-240" dirty="0">
                <a:solidFill>
                  <a:srgbClr val="C00000"/>
                </a:solidFill>
              </a:rPr>
              <a:t>e</a:t>
            </a:r>
            <a:r>
              <a:rPr lang="en-US" sz="3200" b="1" kern="0" spc="-185" dirty="0">
                <a:solidFill>
                  <a:srgbClr val="C00000"/>
                </a:solidFill>
              </a:rPr>
              <a:t>n</a:t>
            </a:r>
            <a:r>
              <a:rPr lang="en-US" sz="3200" b="1" kern="0" spc="-245" dirty="0">
                <a:solidFill>
                  <a:srgbClr val="C00000"/>
                </a:solidFill>
              </a:rPr>
              <a:t>t</a:t>
            </a: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0837DC70-E629-5EB2-C7E3-EB98ABF6B5C8}"/>
              </a:ext>
            </a:extLst>
          </p:cNvPr>
          <p:cNvSpPr txBox="1"/>
          <p:nvPr/>
        </p:nvSpPr>
        <p:spPr>
          <a:xfrm>
            <a:off x="648562" y="3352800"/>
            <a:ext cx="3583304" cy="236220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240029" indent="-227965">
              <a:lnSpc>
                <a:spcPct val="100000"/>
              </a:lnSpc>
              <a:spcBef>
                <a:spcPts val="320"/>
              </a:spcBef>
              <a:buClr>
                <a:srgbClr val="D24717"/>
              </a:buClr>
              <a:buSzPct val="95000"/>
              <a:buFont typeface="Wingdings"/>
              <a:buChar char=""/>
              <a:tabLst>
                <a:tab pos="240665" algn="l"/>
              </a:tabLst>
            </a:pP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Definitions</a:t>
            </a:r>
            <a:endParaRPr sz="2000" dirty="0">
              <a:latin typeface="Carlito"/>
              <a:cs typeface="Carlito"/>
            </a:endParaRPr>
          </a:p>
          <a:p>
            <a:pPr marL="591185" lvl="1" indent="-287020">
              <a:lnSpc>
                <a:spcPct val="100000"/>
              </a:lnSpc>
              <a:spcBef>
                <a:spcPts val="200"/>
              </a:spcBef>
              <a:buClr>
                <a:srgbClr val="D24717"/>
              </a:buClr>
              <a:buFont typeface="Wingdings"/>
              <a:buChar char=""/>
              <a:tabLst>
                <a:tab pos="591820" algn="l"/>
              </a:tabLst>
            </a:pPr>
            <a:r>
              <a:rPr sz="1800" spc="-35" dirty="0">
                <a:solidFill>
                  <a:srgbClr val="404040"/>
                </a:solidFill>
                <a:latin typeface="Carlito"/>
                <a:cs typeface="Carlito"/>
              </a:rPr>
              <a:t>Taxonomy</a:t>
            </a:r>
            <a:endParaRPr sz="1800" dirty="0">
              <a:latin typeface="Carlito"/>
              <a:cs typeface="Carlito"/>
            </a:endParaRPr>
          </a:p>
          <a:p>
            <a:pPr marL="591185" lvl="1" indent="-287020">
              <a:lnSpc>
                <a:spcPct val="100000"/>
              </a:lnSpc>
              <a:spcBef>
                <a:spcPts val="385"/>
              </a:spcBef>
              <a:buClr>
                <a:srgbClr val="D24717"/>
              </a:buClr>
              <a:buFont typeface="Wingdings"/>
              <a:buChar char=""/>
              <a:tabLst>
                <a:tab pos="591820" algn="l"/>
              </a:tabLst>
            </a:pPr>
            <a:r>
              <a:rPr sz="1800" spc="-15" dirty="0">
                <a:solidFill>
                  <a:srgbClr val="404040"/>
                </a:solidFill>
                <a:latin typeface="Carlito"/>
                <a:cs typeface="Carlito"/>
              </a:rPr>
              <a:t>Systematics</a:t>
            </a:r>
            <a:endParaRPr sz="1800" dirty="0">
              <a:latin typeface="Carlito"/>
              <a:cs typeface="Carlito"/>
            </a:endParaRPr>
          </a:p>
          <a:p>
            <a:pPr marL="240029" indent="-227965">
              <a:lnSpc>
                <a:spcPct val="100000"/>
              </a:lnSpc>
              <a:spcBef>
                <a:spcPts val="1350"/>
              </a:spcBef>
              <a:buClr>
                <a:srgbClr val="D24717"/>
              </a:buClr>
              <a:buSzPct val="95000"/>
              <a:buFont typeface="Wingdings"/>
              <a:buChar char=""/>
              <a:tabLst>
                <a:tab pos="240665" algn="l"/>
              </a:tabLst>
            </a:pP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Phenotypic</a:t>
            </a:r>
            <a:r>
              <a:rPr sz="2000" spc="-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Analysis</a:t>
            </a:r>
            <a:endParaRPr sz="2000" dirty="0">
              <a:latin typeface="Carlito"/>
              <a:cs typeface="Carlito"/>
            </a:endParaRPr>
          </a:p>
          <a:p>
            <a:pPr marL="240029" indent="-227965">
              <a:lnSpc>
                <a:spcPct val="100000"/>
              </a:lnSpc>
              <a:spcBef>
                <a:spcPts val="1150"/>
              </a:spcBef>
              <a:buClr>
                <a:srgbClr val="D24717"/>
              </a:buClr>
              <a:buSzPct val="95000"/>
              <a:buFont typeface="Wingdings"/>
              <a:buChar char=""/>
              <a:tabLst>
                <a:tab pos="240665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Genotypic</a:t>
            </a:r>
            <a:r>
              <a:rPr sz="2000" spc="-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Analysis</a:t>
            </a:r>
            <a:endParaRPr sz="2000" dirty="0">
              <a:latin typeface="Carlito"/>
              <a:cs typeface="Carlito"/>
            </a:endParaRPr>
          </a:p>
          <a:p>
            <a:pPr marL="240029" indent="-227965">
              <a:lnSpc>
                <a:spcPct val="100000"/>
              </a:lnSpc>
              <a:spcBef>
                <a:spcPts val="1170"/>
              </a:spcBef>
              <a:buClr>
                <a:srgbClr val="D24717"/>
              </a:buClr>
              <a:buSzPct val="95000"/>
              <a:buFont typeface="Wingdings"/>
              <a:buChar char=""/>
              <a:tabLst>
                <a:tab pos="240665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Classification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sz="2000" spc="-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Nomenclature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12192000" cy="524510"/>
            <a:chOff x="0" y="6333744"/>
            <a:chExt cx="12192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12189460" cy="457200"/>
            </a:xfrm>
            <a:custGeom>
              <a:avLst/>
              <a:gdLst/>
              <a:ahLst/>
              <a:cxnLst/>
              <a:rect l="l" t="t" r="r" b="b"/>
              <a:pathLst>
                <a:path w="12189460" h="457200">
                  <a:moveTo>
                    <a:pt x="12188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12188952" y="457199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12189460" cy="64135"/>
            </a:xfrm>
            <a:custGeom>
              <a:avLst/>
              <a:gdLst/>
              <a:ahLst/>
              <a:cxnLst/>
              <a:rect l="l" t="t" r="r" b="b"/>
              <a:pathLst>
                <a:path w="12189460" h="64135">
                  <a:moveTo>
                    <a:pt x="12188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12188952" y="64007"/>
                  </a:lnTo>
                  <a:lnTo>
                    <a:pt x="12188952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124942" y="301970"/>
            <a:ext cx="10808335" cy="6225540"/>
            <a:chOff x="1124942" y="367284"/>
            <a:chExt cx="10808335" cy="6225540"/>
          </a:xfrm>
        </p:grpSpPr>
        <p:sp>
          <p:nvSpPr>
            <p:cNvPr id="6" name="object 6"/>
            <p:cNvSpPr/>
            <p:nvPr/>
          </p:nvSpPr>
          <p:spPr>
            <a:xfrm>
              <a:off x="1124942" y="367284"/>
              <a:ext cx="5958609" cy="31279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502908" y="3410711"/>
              <a:ext cx="5430011" cy="318211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72CBE26-93E5-1AF8-4E8F-E5F0E692DF9C}"/>
              </a:ext>
            </a:extLst>
          </p:cNvPr>
          <p:cNvSpPr txBox="1"/>
          <p:nvPr/>
        </p:nvSpPr>
        <p:spPr>
          <a:xfrm>
            <a:off x="-1270" y="3461657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u="sng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** 16SrRNA  is a component of the </a:t>
            </a:r>
            <a:r>
              <a:rPr lang="en-US" b="1" i="0" u="sng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5" tooltip="30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30S</a:t>
            </a:r>
            <a:r>
              <a:rPr lang="en-US" b="1" i="0" u="sng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 subunit of a </a:t>
            </a:r>
            <a:r>
              <a:rPr lang="en-US" b="1" i="0" u="sng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6" tooltip="Prokaryotic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prokaryotic</a:t>
            </a:r>
            <a:r>
              <a:rPr lang="en-US" b="1" i="0" u="sng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1" i="0" u="sng" dirty="0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ribosome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E3B0A3-F38F-CCFD-ACC2-3F9E9EAA7A21}"/>
              </a:ext>
            </a:extLst>
          </p:cNvPr>
          <p:cNvSpPr txBox="1"/>
          <p:nvPr/>
        </p:nvSpPr>
        <p:spPr>
          <a:xfrm>
            <a:off x="87449" y="4284897"/>
            <a:ext cx="612321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C00000"/>
                </a:solidFill>
                <a:effectLst/>
                <a:latin typeface="__Open_Sans_c27789"/>
              </a:rPr>
              <a:t>The smaller (30S) subunit is composed of 16-S </a:t>
            </a:r>
            <a:r>
              <a:rPr lang="en-US" b="0" i="0" dirty="0" err="1">
                <a:solidFill>
                  <a:srgbClr val="C00000"/>
                </a:solidFill>
                <a:effectLst/>
                <a:latin typeface="__Open_Sans_c27789"/>
              </a:rPr>
              <a:t>rNA</a:t>
            </a:r>
            <a:r>
              <a:rPr lang="en-US" b="0" i="0" dirty="0">
                <a:solidFill>
                  <a:srgbClr val="C00000"/>
                </a:solidFill>
                <a:effectLst/>
                <a:latin typeface="__Open_Sans_c27789"/>
              </a:rPr>
              <a:t> and about 21 proteins.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93291" y="606551"/>
            <a:ext cx="9966960" cy="5486400"/>
            <a:chOff x="1193291" y="606551"/>
            <a:chExt cx="9966960" cy="5486400"/>
          </a:xfrm>
        </p:grpSpPr>
        <p:sp>
          <p:nvSpPr>
            <p:cNvPr id="3" name="object 3"/>
            <p:cNvSpPr/>
            <p:nvPr/>
          </p:nvSpPr>
          <p:spPr>
            <a:xfrm>
              <a:off x="1193291" y="1737359"/>
              <a:ext cx="9966960" cy="0"/>
            </a:xfrm>
            <a:custGeom>
              <a:avLst/>
              <a:gdLst/>
              <a:ahLst/>
              <a:cxnLst/>
              <a:rect l="l" t="t" r="r" b="b"/>
              <a:pathLst>
                <a:path w="9966960">
                  <a:moveTo>
                    <a:pt x="0" y="0"/>
                  </a:moveTo>
                  <a:lnTo>
                    <a:pt x="9966960" y="0"/>
                  </a:lnTo>
                </a:path>
              </a:pathLst>
            </a:custGeom>
            <a:ln w="6096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821179" y="606551"/>
              <a:ext cx="8548116" cy="54864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530855" y="552904"/>
            <a:ext cx="15043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Carlito"/>
                <a:cs typeface="Carlito"/>
              </a:rPr>
              <a:t>16S </a:t>
            </a:r>
            <a:r>
              <a:rPr sz="1400" b="1" dirty="0">
                <a:latin typeface="Carlito"/>
                <a:cs typeface="Carlito"/>
              </a:rPr>
              <a:t>rRNA </a:t>
            </a:r>
            <a:r>
              <a:rPr sz="1400" b="1" spc="-5" dirty="0">
                <a:latin typeface="Carlito"/>
                <a:cs typeface="Carlito"/>
              </a:rPr>
              <a:t>Gene</a:t>
            </a:r>
            <a:r>
              <a:rPr sz="1400" b="1" spc="-90" dirty="0">
                <a:latin typeface="Carlito"/>
                <a:cs typeface="Carlito"/>
              </a:rPr>
              <a:t> </a:t>
            </a:r>
            <a:r>
              <a:rPr sz="1400" b="1" spc="-25" dirty="0">
                <a:latin typeface="Carlito"/>
                <a:cs typeface="Carlito"/>
              </a:rPr>
              <a:t>Tree</a:t>
            </a:r>
            <a:endParaRPr sz="14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325614" y="568197"/>
            <a:ext cx="11430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Carlito"/>
                <a:cs typeface="Carlito"/>
              </a:rPr>
              <a:t>Multigene</a:t>
            </a:r>
            <a:r>
              <a:rPr sz="1400" b="1" spc="-65" dirty="0">
                <a:latin typeface="Carlito"/>
                <a:cs typeface="Carlito"/>
              </a:rPr>
              <a:t> </a:t>
            </a:r>
            <a:r>
              <a:rPr sz="1400" b="1" spc="-25" dirty="0">
                <a:latin typeface="Carlito"/>
                <a:cs typeface="Carlito"/>
              </a:rPr>
              <a:t>Tree</a:t>
            </a:r>
            <a:endParaRPr sz="14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03114" y="1288491"/>
            <a:ext cx="72644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rlito"/>
                <a:cs typeface="Carlito"/>
              </a:rPr>
              <a:t>50</a:t>
            </a:r>
            <a:r>
              <a:rPr sz="1200" b="1" spc="-40" dirty="0">
                <a:latin typeface="Carlito"/>
                <a:cs typeface="Carlito"/>
              </a:rPr>
              <a:t> </a:t>
            </a:r>
            <a:r>
              <a:rPr sz="1200" b="1" spc="-10" dirty="0">
                <a:latin typeface="Carlito"/>
                <a:cs typeface="Carlito"/>
              </a:rPr>
              <a:t>changes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38501" y="965072"/>
            <a:ext cx="16929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Carlito"/>
                <a:cs typeface="Carlito"/>
              </a:rPr>
              <a:t>Photobacterium</a:t>
            </a:r>
            <a:r>
              <a:rPr sz="1200" b="1" i="1" spc="-25" dirty="0">
                <a:latin typeface="Carlito"/>
                <a:cs typeface="Carlito"/>
              </a:rPr>
              <a:t> </a:t>
            </a:r>
            <a:r>
              <a:rPr sz="1200" b="1" i="1" spc="-5" dirty="0">
                <a:latin typeface="Carlito"/>
                <a:cs typeface="Carlito"/>
              </a:rPr>
              <a:t>damselae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37054" y="1435100"/>
            <a:ext cx="17252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Carlito"/>
                <a:cs typeface="Carlito"/>
              </a:rPr>
              <a:t>Photobacterium</a:t>
            </a:r>
            <a:r>
              <a:rPr sz="1200" b="1" i="1" spc="-15" dirty="0">
                <a:latin typeface="Carlito"/>
                <a:cs typeface="Carlito"/>
              </a:rPr>
              <a:t> </a:t>
            </a:r>
            <a:r>
              <a:rPr sz="1200" b="1" i="1" spc="-5" dirty="0">
                <a:latin typeface="Carlito"/>
                <a:cs typeface="Carlito"/>
              </a:rPr>
              <a:t>leiognathi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26004" y="1898650"/>
            <a:ext cx="21215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Carlito"/>
                <a:cs typeface="Carlito"/>
              </a:rPr>
              <a:t>Photobacterium</a:t>
            </a:r>
            <a:r>
              <a:rPr sz="1200" b="1" i="1" spc="-20" dirty="0">
                <a:latin typeface="Carlito"/>
                <a:cs typeface="Carlito"/>
              </a:rPr>
              <a:t> </a:t>
            </a:r>
            <a:r>
              <a:rPr sz="1200" b="1" i="1" spc="-5" dirty="0">
                <a:latin typeface="Carlito"/>
                <a:cs typeface="Carlito"/>
              </a:rPr>
              <a:t>mandapamensis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78455" y="2400427"/>
            <a:ext cx="17183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Carlito"/>
                <a:cs typeface="Carlito"/>
              </a:rPr>
              <a:t>Photobacterium</a:t>
            </a:r>
            <a:r>
              <a:rPr sz="1200" b="1" i="1" spc="-20" dirty="0">
                <a:latin typeface="Carlito"/>
                <a:cs typeface="Carlito"/>
              </a:rPr>
              <a:t> </a:t>
            </a:r>
            <a:r>
              <a:rPr sz="1200" b="1" i="1" spc="-5" dirty="0">
                <a:latin typeface="Carlito"/>
                <a:cs typeface="Carlito"/>
              </a:rPr>
              <a:t>angustum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49779" y="2851530"/>
            <a:ext cx="19551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Carlito"/>
                <a:cs typeface="Carlito"/>
              </a:rPr>
              <a:t>Photobacterium</a:t>
            </a:r>
            <a:r>
              <a:rPr sz="1200" b="1" i="1" spc="-30" dirty="0">
                <a:latin typeface="Carlito"/>
                <a:cs typeface="Carlito"/>
              </a:rPr>
              <a:t> </a:t>
            </a:r>
            <a:r>
              <a:rPr sz="1200" b="1" i="1" spc="-5" dirty="0">
                <a:latin typeface="Carlito"/>
                <a:cs typeface="Carlito"/>
              </a:rPr>
              <a:t>phosphoreum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14929" y="3340353"/>
            <a:ext cx="18891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Carlito"/>
                <a:cs typeface="Carlito"/>
              </a:rPr>
              <a:t>Photobacterium</a:t>
            </a:r>
            <a:r>
              <a:rPr sz="1200" b="1" i="1" spc="-25" dirty="0">
                <a:latin typeface="Carlito"/>
                <a:cs typeface="Carlito"/>
              </a:rPr>
              <a:t> </a:t>
            </a:r>
            <a:r>
              <a:rPr sz="1200" b="1" i="1" spc="-5" dirty="0">
                <a:latin typeface="Carlito"/>
                <a:cs typeface="Carlito"/>
              </a:rPr>
              <a:t>iliopiscarium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64129" y="3762882"/>
            <a:ext cx="16586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Carlito"/>
                <a:cs typeface="Carlito"/>
              </a:rPr>
              <a:t>Photobacterium</a:t>
            </a:r>
            <a:r>
              <a:rPr sz="1200" b="1" i="1" spc="-20" dirty="0">
                <a:latin typeface="Carlito"/>
                <a:cs typeface="Carlito"/>
              </a:rPr>
              <a:t> </a:t>
            </a:r>
            <a:r>
              <a:rPr sz="1200" b="1" i="1" spc="-5" dirty="0">
                <a:latin typeface="Carlito"/>
                <a:cs typeface="Carlito"/>
              </a:rPr>
              <a:t>kishitanii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91930" y="1274826"/>
            <a:ext cx="1044575" cy="37338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83820" marR="5080" indent="-71755">
              <a:lnSpc>
                <a:spcPts val="1300"/>
              </a:lnSpc>
              <a:spcBef>
                <a:spcPts val="260"/>
              </a:spcBef>
            </a:pPr>
            <a:r>
              <a:rPr sz="1200" b="1" i="1" spc="-5" dirty="0">
                <a:latin typeface="Carlito"/>
                <a:cs typeface="Carlito"/>
              </a:rPr>
              <a:t>Ph</a:t>
            </a:r>
            <a:r>
              <a:rPr sz="1200" b="1" i="1" dirty="0">
                <a:latin typeface="Carlito"/>
                <a:cs typeface="Carlito"/>
              </a:rPr>
              <a:t>o</a:t>
            </a:r>
            <a:r>
              <a:rPr sz="1200" b="1" i="1" spc="-10" dirty="0">
                <a:latin typeface="Carlito"/>
                <a:cs typeface="Carlito"/>
              </a:rPr>
              <a:t>t</a:t>
            </a:r>
            <a:r>
              <a:rPr sz="1200" b="1" i="1" spc="-5" dirty="0">
                <a:latin typeface="Carlito"/>
                <a:cs typeface="Carlito"/>
              </a:rPr>
              <a:t>o</a:t>
            </a:r>
            <a:r>
              <a:rPr sz="1200" b="1" i="1" dirty="0">
                <a:latin typeface="Carlito"/>
                <a:cs typeface="Carlito"/>
              </a:rPr>
              <a:t>bac</a:t>
            </a:r>
            <a:r>
              <a:rPr sz="1200" b="1" i="1" spc="-10" dirty="0">
                <a:latin typeface="Carlito"/>
                <a:cs typeface="Carlito"/>
              </a:rPr>
              <a:t>t</a:t>
            </a:r>
            <a:r>
              <a:rPr sz="1200" b="1" i="1" spc="-5" dirty="0">
                <a:latin typeface="Carlito"/>
                <a:cs typeface="Carlito"/>
              </a:rPr>
              <a:t>er</a:t>
            </a:r>
            <a:r>
              <a:rPr sz="1200" b="1" i="1" dirty="0">
                <a:latin typeface="Carlito"/>
                <a:cs typeface="Carlito"/>
              </a:rPr>
              <a:t>i</a:t>
            </a:r>
            <a:r>
              <a:rPr sz="1200" b="1" i="1" spc="-5" dirty="0">
                <a:latin typeface="Carlito"/>
                <a:cs typeface="Carlito"/>
              </a:rPr>
              <a:t>um  phosphoreum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32493" y="3013328"/>
            <a:ext cx="1044575" cy="37338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17475" marR="5080" indent="-105410">
              <a:lnSpc>
                <a:spcPts val="1300"/>
              </a:lnSpc>
              <a:spcBef>
                <a:spcPts val="260"/>
              </a:spcBef>
            </a:pPr>
            <a:r>
              <a:rPr sz="1200" b="1" i="1" spc="-5" dirty="0">
                <a:latin typeface="Carlito"/>
                <a:cs typeface="Carlito"/>
              </a:rPr>
              <a:t>Ph</a:t>
            </a:r>
            <a:r>
              <a:rPr sz="1200" b="1" i="1" dirty="0">
                <a:latin typeface="Carlito"/>
                <a:cs typeface="Carlito"/>
              </a:rPr>
              <a:t>o</a:t>
            </a:r>
            <a:r>
              <a:rPr sz="1200" b="1" i="1" spc="-10" dirty="0">
                <a:latin typeface="Carlito"/>
                <a:cs typeface="Carlito"/>
              </a:rPr>
              <a:t>t</a:t>
            </a:r>
            <a:r>
              <a:rPr sz="1200" b="1" i="1" spc="-5" dirty="0">
                <a:latin typeface="Carlito"/>
                <a:cs typeface="Carlito"/>
              </a:rPr>
              <a:t>o</a:t>
            </a:r>
            <a:r>
              <a:rPr sz="1200" b="1" i="1" dirty="0">
                <a:latin typeface="Carlito"/>
                <a:cs typeface="Carlito"/>
              </a:rPr>
              <a:t>bac</a:t>
            </a:r>
            <a:r>
              <a:rPr sz="1200" b="1" i="1" spc="-10" dirty="0">
                <a:latin typeface="Carlito"/>
                <a:cs typeface="Carlito"/>
              </a:rPr>
              <a:t>t</a:t>
            </a:r>
            <a:r>
              <a:rPr sz="1200" b="1" i="1" spc="-5" dirty="0">
                <a:latin typeface="Carlito"/>
                <a:cs typeface="Carlito"/>
              </a:rPr>
              <a:t>er</a:t>
            </a:r>
            <a:r>
              <a:rPr sz="1200" b="1" i="1" dirty="0">
                <a:latin typeface="Carlito"/>
                <a:cs typeface="Carlito"/>
              </a:rPr>
              <a:t>i</a:t>
            </a:r>
            <a:r>
              <a:rPr sz="1200" b="1" i="1" spc="-5" dirty="0">
                <a:latin typeface="Carlito"/>
                <a:cs typeface="Carlito"/>
              </a:rPr>
              <a:t>um  iliopiscarium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45067" y="4590033"/>
            <a:ext cx="1044575" cy="37338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233045" marR="5080" indent="-220979">
              <a:lnSpc>
                <a:spcPts val="1300"/>
              </a:lnSpc>
              <a:spcBef>
                <a:spcPts val="259"/>
              </a:spcBef>
            </a:pPr>
            <a:r>
              <a:rPr sz="1200" b="1" i="1" spc="-5" dirty="0">
                <a:latin typeface="Carlito"/>
                <a:cs typeface="Carlito"/>
              </a:rPr>
              <a:t>Ph</a:t>
            </a:r>
            <a:r>
              <a:rPr sz="1200" b="1" i="1" dirty="0">
                <a:latin typeface="Carlito"/>
                <a:cs typeface="Carlito"/>
              </a:rPr>
              <a:t>o</a:t>
            </a:r>
            <a:r>
              <a:rPr sz="1200" b="1" i="1" spc="-10" dirty="0">
                <a:latin typeface="Carlito"/>
                <a:cs typeface="Carlito"/>
              </a:rPr>
              <a:t>t</a:t>
            </a:r>
            <a:r>
              <a:rPr sz="1200" b="1" i="1" spc="-5" dirty="0">
                <a:latin typeface="Carlito"/>
                <a:cs typeface="Carlito"/>
              </a:rPr>
              <a:t>o</a:t>
            </a:r>
            <a:r>
              <a:rPr sz="1200" b="1" i="1" dirty="0">
                <a:latin typeface="Carlito"/>
                <a:cs typeface="Carlito"/>
              </a:rPr>
              <a:t>bac</a:t>
            </a:r>
            <a:r>
              <a:rPr sz="1200" b="1" i="1" spc="-10" dirty="0">
                <a:latin typeface="Carlito"/>
                <a:cs typeface="Carlito"/>
              </a:rPr>
              <a:t>t</a:t>
            </a:r>
            <a:r>
              <a:rPr sz="1200" b="1" i="1" spc="-5" dirty="0">
                <a:latin typeface="Carlito"/>
                <a:cs typeface="Carlito"/>
              </a:rPr>
              <a:t>er</a:t>
            </a:r>
            <a:r>
              <a:rPr sz="1200" b="1" i="1" dirty="0">
                <a:latin typeface="Carlito"/>
                <a:cs typeface="Carlito"/>
              </a:rPr>
              <a:t>i</a:t>
            </a:r>
            <a:r>
              <a:rPr sz="1200" b="1" i="1" spc="-5" dirty="0">
                <a:latin typeface="Carlito"/>
                <a:cs typeface="Carlito"/>
              </a:rPr>
              <a:t>um  kishitanii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87665" y="1044321"/>
            <a:ext cx="462280" cy="776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">
              <a:lnSpc>
                <a:spcPts val="1425"/>
              </a:lnSpc>
              <a:spcBef>
                <a:spcPts val="100"/>
              </a:spcBef>
            </a:pPr>
            <a:r>
              <a:rPr sz="1200" b="1" spc="-5" dirty="0">
                <a:latin typeface="Carlito"/>
                <a:cs typeface="Carlito"/>
              </a:rPr>
              <a:t>FS-2.1</a:t>
            </a:r>
            <a:endParaRPr sz="1200">
              <a:latin typeface="Carlito"/>
              <a:cs typeface="Carlito"/>
            </a:endParaRPr>
          </a:p>
          <a:p>
            <a:pPr marL="12700">
              <a:lnSpc>
                <a:spcPts val="1425"/>
              </a:lnSpc>
            </a:pPr>
            <a:r>
              <a:rPr sz="1200" b="1" spc="-5" dirty="0">
                <a:latin typeface="Carlito"/>
                <a:cs typeface="Carlito"/>
              </a:rPr>
              <a:t>FS-4.2</a:t>
            </a:r>
            <a:endParaRPr sz="1200">
              <a:latin typeface="Carlito"/>
              <a:cs typeface="Carlito"/>
            </a:endParaRPr>
          </a:p>
          <a:p>
            <a:pPr marL="64769">
              <a:lnSpc>
                <a:spcPct val="100000"/>
              </a:lnSpc>
              <a:spcBef>
                <a:spcPts val="40"/>
              </a:spcBef>
            </a:pPr>
            <a:r>
              <a:rPr sz="1200" b="1" spc="-15" dirty="0">
                <a:latin typeface="Carlito"/>
                <a:cs typeface="Carlito"/>
              </a:rPr>
              <a:t>F</a:t>
            </a:r>
            <a:r>
              <a:rPr sz="1200" b="1" spc="-5" dirty="0">
                <a:latin typeface="Carlito"/>
                <a:cs typeface="Carlito"/>
              </a:rPr>
              <a:t>S</a:t>
            </a:r>
            <a:r>
              <a:rPr sz="1200" b="1" dirty="0">
                <a:latin typeface="Carlito"/>
                <a:cs typeface="Carlito"/>
              </a:rPr>
              <a:t>-3.1</a:t>
            </a:r>
            <a:endParaRPr sz="1200">
              <a:latin typeface="Carlito"/>
              <a:cs typeface="Carlito"/>
            </a:endParaRPr>
          </a:p>
          <a:p>
            <a:pPr marL="52069">
              <a:lnSpc>
                <a:spcPct val="100000"/>
              </a:lnSpc>
              <a:spcBef>
                <a:spcPts val="135"/>
              </a:spcBef>
            </a:pPr>
            <a:r>
              <a:rPr sz="1200" b="1" spc="-5" dirty="0">
                <a:latin typeface="Carlito"/>
                <a:cs typeface="Carlito"/>
              </a:rPr>
              <a:t>FS-5.1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89443" y="1783460"/>
            <a:ext cx="1061720" cy="593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1385"/>
              </a:lnSpc>
              <a:spcBef>
                <a:spcPts val="100"/>
              </a:spcBef>
            </a:pPr>
            <a:r>
              <a:rPr sz="1200" b="1" spc="-5" dirty="0">
                <a:latin typeface="Carlito"/>
                <a:cs typeface="Carlito"/>
              </a:rPr>
              <a:t>FS-2.2</a:t>
            </a:r>
            <a:endParaRPr sz="1200">
              <a:latin typeface="Carlito"/>
              <a:cs typeface="Carlito"/>
            </a:endParaRPr>
          </a:p>
          <a:p>
            <a:pPr marL="111125">
              <a:lnSpc>
                <a:spcPts val="1625"/>
              </a:lnSpc>
            </a:pPr>
            <a:r>
              <a:rPr sz="1400" b="1" spc="-40" dirty="0">
                <a:latin typeface="Carlito"/>
                <a:cs typeface="Carlito"/>
              </a:rPr>
              <a:t>ATCC</a:t>
            </a:r>
            <a:r>
              <a:rPr sz="1400" b="1" spc="-70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11040</a:t>
            </a:r>
            <a:r>
              <a:rPr sz="1350" b="1" baseline="24691" dirty="0">
                <a:latin typeface="Carlito"/>
                <a:cs typeface="Carlito"/>
              </a:rPr>
              <a:t>T</a:t>
            </a:r>
            <a:endParaRPr sz="1350" baseline="24691">
              <a:latin typeface="Carlito"/>
              <a:cs typeface="Carlito"/>
            </a:endParaRPr>
          </a:p>
          <a:p>
            <a:pPr marL="77470">
              <a:lnSpc>
                <a:spcPct val="100000"/>
              </a:lnSpc>
              <a:spcBef>
                <a:spcPts val="20"/>
              </a:spcBef>
            </a:pPr>
            <a:r>
              <a:rPr sz="1200" b="1" spc="-5" dirty="0">
                <a:latin typeface="Carlito"/>
                <a:cs typeface="Carlito"/>
              </a:rPr>
              <a:t>FS-5.2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27113" y="2736341"/>
            <a:ext cx="1039494" cy="9569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100"/>
              </a:spcBef>
            </a:pPr>
            <a:r>
              <a:rPr sz="1200" b="1" spc="-30" dirty="0">
                <a:latin typeface="Carlito"/>
                <a:cs typeface="Carlito"/>
              </a:rPr>
              <a:t>ATCC</a:t>
            </a:r>
            <a:r>
              <a:rPr sz="1200" b="1" spc="-10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51761</a:t>
            </a:r>
            <a:endParaRPr sz="1200">
              <a:latin typeface="Carlito"/>
              <a:cs typeface="Carlito"/>
            </a:endParaRPr>
          </a:p>
          <a:p>
            <a:pPr marL="136525">
              <a:lnSpc>
                <a:spcPts val="1425"/>
              </a:lnSpc>
              <a:spcBef>
                <a:spcPts val="70"/>
              </a:spcBef>
            </a:pPr>
            <a:r>
              <a:rPr sz="1200" b="1" dirty="0">
                <a:latin typeface="Carlito"/>
                <a:cs typeface="Carlito"/>
              </a:rPr>
              <a:t>NCIMB</a:t>
            </a:r>
            <a:r>
              <a:rPr sz="1200" b="1" spc="-40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13476</a:t>
            </a:r>
            <a:endParaRPr sz="1200">
              <a:latin typeface="Carlito"/>
              <a:cs typeface="Carlito"/>
            </a:endParaRPr>
          </a:p>
          <a:p>
            <a:pPr marL="38100">
              <a:lnSpc>
                <a:spcPts val="1425"/>
              </a:lnSpc>
            </a:pPr>
            <a:r>
              <a:rPr sz="1200" b="1" spc="-5" dirty="0">
                <a:latin typeface="Carlito"/>
                <a:cs typeface="Carlito"/>
              </a:rPr>
              <a:t>NCIMB</a:t>
            </a:r>
            <a:r>
              <a:rPr sz="1200" b="1" spc="-20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13478</a:t>
            </a:r>
            <a:endParaRPr sz="1200">
              <a:latin typeface="Carlito"/>
              <a:cs typeface="Carlito"/>
            </a:endParaRPr>
          </a:p>
          <a:p>
            <a:pPr marL="77470">
              <a:lnSpc>
                <a:spcPts val="1300"/>
              </a:lnSpc>
              <a:spcBef>
                <a:spcPts val="125"/>
              </a:spcBef>
            </a:pPr>
            <a:r>
              <a:rPr sz="1200" b="1" dirty="0">
                <a:latin typeface="Carlito"/>
                <a:cs typeface="Carlito"/>
              </a:rPr>
              <a:t>NCIMB</a:t>
            </a:r>
            <a:r>
              <a:rPr sz="1200" b="1" spc="-30" dirty="0">
                <a:latin typeface="Carlito"/>
                <a:cs typeface="Carlito"/>
              </a:rPr>
              <a:t> </a:t>
            </a:r>
            <a:r>
              <a:rPr sz="1200" b="1" dirty="0">
                <a:latin typeface="Carlito"/>
                <a:cs typeface="Carlito"/>
              </a:rPr>
              <a:t>13481</a:t>
            </a:r>
            <a:endParaRPr sz="1200">
              <a:latin typeface="Carlito"/>
              <a:cs typeface="Carlito"/>
            </a:endParaRPr>
          </a:p>
          <a:p>
            <a:pPr marL="79375">
              <a:lnSpc>
                <a:spcPts val="1540"/>
              </a:lnSpc>
            </a:pPr>
            <a:r>
              <a:rPr sz="1400" b="1" spc="-40" dirty="0">
                <a:latin typeface="Carlito"/>
                <a:cs typeface="Carlito"/>
              </a:rPr>
              <a:t>ATCC</a:t>
            </a:r>
            <a:r>
              <a:rPr sz="1400" b="1" spc="-65" dirty="0">
                <a:latin typeface="Carlito"/>
                <a:cs typeface="Carlito"/>
              </a:rPr>
              <a:t> </a:t>
            </a:r>
            <a:r>
              <a:rPr sz="1400" b="1" dirty="0">
                <a:latin typeface="Carlito"/>
                <a:cs typeface="Carlito"/>
              </a:rPr>
              <a:t>51760</a:t>
            </a:r>
            <a:r>
              <a:rPr sz="1350" b="1" baseline="24691" dirty="0">
                <a:latin typeface="Carlito"/>
                <a:cs typeface="Carlito"/>
              </a:rPr>
              <a:t>T</a:t>
            </a:r>
            <a:endParaRPr sz="1350" baseline="24691">
              <a:latin typeface="Carlito"/>
              <a:cs typeface="Carli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783068" y="4021073"/>
            <a:ext cx="889000" cy="171196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38100" marR="111125" indent="45720">
              <a:lnSpc>
                <a:spcPct val="102200"/>
              </a:lnSpc>
              <a:spcBef>
                <a:spcPts val="65"/>
              </a:spcBef>
            </a:pPr>
            <a:r>
              <a:rPr sz="1200" b="1" dirty="0">
                <a:latin typeface="Carlito"/>
                <a:cs typeface="Carlito"/>
              </a:rPr>
              <a:t>chubb.1.1  </a:t>
            </a:r>
            <a:r>
              <a:rPr sz="1200" b="1" spc="-5" dirty="0">
                <a:latin typeface="Carlito"/>
                <a:cs typeface="Carlito"/>
              </a:rPr>
              <a:t>ckamo.3.1  canat.1.2  </a:t>
            </a:r>
            <a:r>
              <a:rPr sz="1200" b="1" dirty="0">
                <a:latin typeface="Carlito"/>
                <a:cs typeface="Carlito"/>
              </a:rPr>
              <a:t>hstri.1.1  </a:t>
            </a:r>
            <a:r>
              <a:rPr sz="1200" b="1" spc="-5" dirty="0">
                <a:latin typeface="Carlito"/>
                <a:cs typeface="Carlito"/>
              </a:rPr>
              <a:t>calba.1.1</a:t>
            </a:r>
            <a:endParaRPr sz="1200">
              <a:latin typeface="Carlito"/>
              <a:cs typeface="Carlito"/>
            </a:endParaRPr>
          </a:p>
          <a:p>
            <a:pPr marL="58419">
              <a:lnSpc>
                <a:spcPts val="1415"/>
              </a:lnSpc>
            </a:pPr>
            <a:r>
              <a:rPr sz="1400" b="1" dirty="0">
                <a:latin typeface="Carlito"/>
                <a:cs typeface="Carlito"/>
              </a:rPr>
              <a:t>BAA-1194</a:t>
            </a:r>
            <a:r>
              <a:rPr sz="1350" b="1" baseline="24691" dirty="0">
                <a:latin typeface="Carlito"/>
                <a:cs typeface="Carlito"/>
              </a:rPr>
              <a:t>T</a:t>
            </a:r>
            <a:endParaRPr sz="1350" baseline="24691">
              <a:latin typeface="Carlito"/>
              <a:cs typeface="Carlito"/>
            </a:endParaRPr>
          </a:p>
          <a:p>
            <a:pPr marL="76200">
              <a:lnSpc>
                <a:spcPts val="1400"/>
              </a:lnSpc>
            </a:pPr>
            <a:r>
              <a:rPr sz="1200" b="1" spc="-5" dirty="0">
                <a:latin typeface="Carlito"/>
                <a:cs typeface="Carlito"/>
              </a:rPr>
              <a:t>apros.2.1</a:t>
            </a:r>
            <a:endParaRPr sz="1200">
              <a:latin typeface="Carlito"/>
              <a:cs typeface="Carlito"/>
            </a:endParaRPr>
          </a:p>
          <a:p>
            <a:pPr marL="92075" marR="30480" indent="104775">
              <a:lnSpc>
                <a:spcPts val="1570"/>
              </a:lnSpc>
              <a:spcBef>
                <a:spcPts val="70"/>
              </a:spcBef>
            </a:pPr>
            <a:r>
              <a:rPr sz="1200" b="1" spc="-5" dirty="0">
                <a:latin typeface="Carlito"/>
                <a:cs typeface="Carlito"/>
              </a:rPr>
              <a:t>c</a:t>
            </a:r>
            <a:r>
              <a:rPr sz="1200" b="1" spc="-15" dirty="0">
                <a:latin typeface="Carlito"/>
                <a:cs typeface="Carlito"/>
              </a:rPr>
              <a:t>k</a:t>
            </a:r>
            <a:r>
              <a:rPr sz="1200" b="1" spc="-5" dirty="0">
                <a:latin typeface="Carlito"/>
                <a:cs typeface="Carlito"/>
              </a:rPr>
              <a:t>am</a:t>
            </a:r>
            <a:r>
              <a:rPr sz="1200" b="1" dirty="0">
                <a:latin typeface="Carlito"/>
                <a:cs typeface="Carlito"/>
              </a:rPr>
              <a:t>o</a:t>
            </a:r>
            <a:r>
              <a:rPr sz="1200" b="1" spc="5" dirty="0">
                <a:latin typeface="Carlito"/>
                <a:cs typeface="Carlito"/>
              </a:rPr>
              <a:t>.</a:t>
            </a:r>
            <a:r>
              <a:rPr sz="1200" b="1" dirty="0">
                <a:latin typeface="Carlito"/>
                <a:cs typeface="Carlito"/>
              </a:rPr>
              <a:t>1.1  </a:t>
            </a:r>
            <a:r>
              <a:rPr sz="1200" b="1" spc="-5" dirty="0">
                <a:latin typeface="Carlito"/>
                <a:cs typeface="Carlito"/>
              </a:rPr>
              <a:t>vlong.3.1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55394" y="6611213"/>
            <a:ext cx="19678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0" y="838200"/>
            <a:ext cx="824865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240" dirty="0">
                <a:solidFill>
                  <a:srgbClr val="C00000"/>
                </a:solidFill>
              </a:rPr>
              <a:t>Classification </a:t>
            </a:r>
            <a:r>
              <a:rPr b="1" spc="-180" dirty="0">
                <a:solidFill>
                  <a:srgbClr val="C00000"/>
                </a:solidFill>
              </a:rPr>
              <a:t>and</a:t>
            </a:r>
            <a:r>
              <a:rPr b="1" spc="-525" dirty="0">
                <a:solidFill>
                  <a:srgbClr val="C00000"/>
                </a:solidFill>
              </a:rPr>
              <a:t> </a:t>
            </a:r>
            <a:r>
              <a:rPr b="1" spc="-215" dirty="0">
                <a:solidFill>
                  <a:srgbClr val="C00000"/>
                </a:solidFill>
              </a:rPr>
              <a:t>Nomenclature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24992" y="1600200"/>
            <a:ext cx="11142015" cy="4158831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46990" algn="l">
              <a:lnSpc>
                <a:spcPct val="100000"/>
              </a:lnSpc>
              <a:spcBef>
                <a:spcPts val="1130"/>
              </a:spcBef>
            </a:pPr>
            <a:r>
              <a:rPr sz="2000" i="0" spc="-5" dirty="0">
                <a:solidFill>
                  <a:srgbClr val="C00000"/>
                </a:solidFill>
              </a:rPr>
              <a:t>Classification</a:t>
            </a:r>
            <a:endParaRPr lang="en-US" sz="2000" i="0" spc="-5" dirty="0">
              <a:solidFill>
                <a:srgbClr val="C00000"/>
              </a:solidFill>
            </a:endParaRPr>
          </a:p>
          <a:p>
            <a:pPr marL="46990" algn="l">
              <a:lnSpc>
                <a:spcPct val="100000"/>
              </a:lnSpc>
              <a:spcBef>
                <a:spcPts val="1130"/>
              </a:spcBef>
            </a:pPr>
            <a:endParaRPr sz="2000" i="0" spc="-5" dirty="0">
              <a:solidFill>
                <a:srgbClr val="C00000"/>
              </a:solidFill>
            </a:endParaRPr>
          </a:p>
          <a:p>
            <a:pPr marL="55244" algn="l">
              <a:lnSpc>
                <a:spcPts val="2280"/>
              </a:lnSpc>
              <a:spcBef>
                <a:spcPts val="1155"/>
              </a:spcBef>
            </a:pPr>
            <a:r>
              <a:rPr sz="2000" i="0" u="none" spc="-10" dirty="0">
                <a:latin typeface="Carlito"/>
                <a:cs typeface="Carlito"/>
              </a:rPr>
              <a:t>Organization </a:t>
            </a:r>
            <a:r>
              <a:rPr sz="2000" i="0" u="none" dirty="0">
                <a:latin typeface="Carlito"/>
                <a:cs typeface="Carlito"/>
              </a:rPr>
              <a:t>of </a:t>
            </a:r>
            <a:r>
              <a:rPr sz="2000" i="0" u="none" spc="-10" dirty="0">
                <a:latin typeface="Carlito"/>
                <a:cs typeface="Carlito"/>
              </a:rPr>
              <a:t>organisms </a:t>
            </a:r>
            <a:r>
              <a:rPr sz="2000" i="0" u="none" spc="-15" dirty="0">
                <a:latin typeface="Carlito"/>
                <a:cs typeface="Carlito"/>
              </a:rPr>
              <a:t>into </a:t>
            </a:r>
            <a:r>
              <a:rPr sz="2000" i="0" u="none" spc="-10" dirty="0">
                <a:latin typeface="Carlito"/>
                <a:cs typeface="Carlito"/>
              </a:rPr>
              <a:t>groups </a:t>
            </a:r>
            <a:r>
              <a:rPr sz="2000" i="0" u="none" dirty="0">
                <a:latin typeface="Carlito"/>
                <a:cs typeface="Carlito"/>
              </a:rPr>
              <a:t>on the </a:t>
            </a:r>
            <a:r>
              <a:rPr sz="2000" i="0" u="none" spc="-5" dirty="0">
                <a:latin typeface="Carlito"/>
                <a:cs typeface="Carlito"/>
              </a:rPr>
              <a:t>basis </a:t>
            </a:r>
            <a:r>
              <a:rPr sz="2000" i="0" u="none" dirty="0">
                <a:latin typeface="Carlito"/>
                <a:cs typeface="Carlito"/>
              </a:rPr>
              <a:t>of either </a:t>
            </a:r>
            <a:r>
              <a:rPr sz="2000" i="0" u="none" spc="-5" dirty="0">
                <a:latin typeface="Carlito"/>
                <a:cs typeface="Carlito"/>
              </a:rPr>
              <a:t>phenotypic similarity </a:t>
            </a:r>
            <a:r>
              <a:rPr sz="2000" i="0" u="none" dirty="0">
                <a:latin typeface="Carlito"/>
                <a:cs typeface="Carlito"/>
              </a:rPr>
              <a:t>or</a:t>
            </a:r>
            <a:r>
              <a:rPr sz="2000" i="0" u="none" spc="55" dirty="0">
                <a:latin typeface="Carlito"/>
                <a:cs typeface="Carlito"/>
              </a:rPr>
              <a:t> </a:t>
            </a:r>
            <a:r>
              <a:rPr sz="2000" i="0" u="none" spc="-10" dirty="0">
                <a:latin typeface="Carlito"/>
                <a:cs typeface="Carlito"/>
              </a:rPr>
              <a:t>evolutionary</a:t>
            </a:r>
            <a:endParaRPr sz="2000" dirty="0">
              <a:latin typeface="Carlito"/>
              <a:cs typeface="Carlito"/>
            </a:endParaRPr>
          </a:p>
          <a:p>
            <a:pPr marL="63500" algn="l">
              <a:lnSpc>
                <a:spcPts val="2280"/>
              </a:lnSpc>
            </a:pPr>
            <a:r>
              <a:rPr sz="2000" i="0" u="none" spc="-5" dirty="0">
                <a:latin typeface="Carlito"/>
                <a:cs typeface="Carlito"/>
              </a:rPr>
              <a:t>relationship</a:t>
            </a:r>
            <a:endParaRPr sz="2000" dirty="0">
              <a:latin typeface="Carlito"/>
              <a:cs typeface="Carlito"/>
            </a:endParaRPr>
          </a:p>
          <a:p>
            <a:pPr marL="137795" marR="493395" indent="-91440" algn="l">
              <a:lnSpc>
                <a:spcPts val="1939"/>
              </a:lnSpc>
              <a:spcBef>
                <a:spcPts val="1445"/>
              </a:spcBef>
              <a:buClr>
                <a:srgbClr val="D24717"/>
              </a:buClr>
              <a:buFont typeface="Courier New"/>
              <a:buChar char="o"/>
              <a:tabLst>
                <a:tab pos="236854" algn="l"/>
              </a:tabLst>
            </a:pPr>
            <a:r>
              <a:rPr sz="2000" b="0" i="0" u="none" spc="-15" dirty="0">
                <a:latin typeface="Carlito"/>
                <a:cs typeface="Carlito"/>
              </a:rPr>
              <a:t>Prokaryotes </a:t>
            </a:r>
            <a:r>
              <a:rPr sz="2000" b="0" i="0" u="none" spc="-10" dirty="0">
                <a:latin typeface="Carlito"/>
                <a:cs typeface="Carlito"/>
              </a:rPr>
              <a:t>are </a:t>
            </a:r>
            <a:r>
              <a:rPr sz="2000" b="0" i="0" u="none" spc="-5" dirty="0">
                <a:latin typeface="Carlito"/>
                <a:cs typeface="Carlito"/>
              </a:rPr>
              <a:t>given </a:t>
            </a:r>
            <a:r>
              <a:rPr sz="2000" b="0" i="0" u="none" spc="-10" dirty="0">
                <a:latin typeface="Carlito"/>
                <a:cs typeface="Carlito"/>
              </a:rPr>
              <a:t>descriptive </a:t>
            </a:r>
            <a:r>
              <a:rPr sz="2000" b="0" i="0" u="none" spc="-5" dirty="0">
                <a:latin typeface="Carlito"/>
                <a:cs typeface="Carlito"/>
              </a:rPr>
              <a:t>genus names </a:t>
            </a:r>
            <a:r>
              <a:rPr sz="2000" b="0" i="0" u="none" dirty="0">
                <a:latin typeface="Carlito"/>
                <a:cs typeface="Carlito"/>
              </a:rPr>
              <a:t>and </a:t>
            </a:r>
            <a:r>
              <a:rPr sz="2000" b="0" i="0" u="none" spc="-5" dirty="0">
                <a:latin typeface="Carlito"/>
                <a:cs typeface="Carlito"/>
              </a:rPr>
              <a:t>species epithets </a:t>
            </a:r>
            <a:r>
              <a:rPr sz="2000" b="0" i="0" u="none" spc="-10" dirty="0">
                <a:latin typeface="Carlito"/>
                <a:cs typeface="Carlito"/>
              </a:rPr>
              <a:t>following </a:t>
            </a:r>
            <a:r>
              <a:rPr sz="2000" b="0" i="0" u="none" dirty="0">
                <a:latin typeface="Carlito"/>
                <a:cs typeface="Carlito"/>
              </a:rPr>
              <a:t>the </a:t>
            </a:r>
            <a:r>
              <a:rPr sz="2000" spc="-5" dirty="0">
                <a:solidFill>
                  <a:srgbClr val="C00000"/>
                </a:solidFill>
                <a:latin typeface="Carlito"/>
                <a:cs typeface="Carlito"/>
              </a:rPr>
              <a:t>binomial </a:t>
            </a:r>
            <a:r>
              <a:rPr sz="2000" spc="-20" dirty="0">
                <a:solidFill>
                  <a:srgbClr val="C00000"/>
                </a:solidFill>
                <a:latin typeface="Carlito"/>
                <a:cs typeface="Carlito"/>
              </a:rPr>
              <a:t>system</a:t>
            </a:r>
            <a:r>
              <a:rPr sz="2000" u="none" spc="-2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b="0" i="0" u="none" spc="-5" dirty="0">
                <a:latin typeface="Carlito"/>
                <a:cs typeface="Carlito"/>
              </a:rPr>
              <a:t>of  </a:t>
            </a:r>
            <a:r>
              <a:rPr sz="2000" b="0" i="0" u="none" spc="-10" dirty="0">
                <a:latin typeface="Carlito"/>
                <a:cs typeface="Carlito"/>
              </a:rPr>
              <a:t>nomenclature </a:t>
            </a:r>
            <a:r>
              <a:rPr sz="2000" b="0" i="0" u="none" spc="-5" dirty="0">
                <a:latin typeface="Carlito"/>
                <a:cs typeface="Carlito"/>
              </a:rPr>
              <a:t>used </a:t>
            </a:r>
            <a:r>
              <a:rPr sz="2000" b="0" i="0" u="none" spc="-10" dirty="0">
                <a:latin typeface="Carlito"/>
                <a:cs typeface="Carlito"/>
              </a:rPr>
              <a:t>throughout</a:t>
            </a:r>
            <a:r>
              <a:rPr sz="2000" b="0" i="0" u="none" spc="45" dirty="0">
                <a:latin typeface="Carlito"/>
                <a:cs typeface="Carlito"/>
              </a:rPr>
              <a:t> </a:t>
            </a:r>
            <a:r>
              <a:rPr sz="2000" b="0" i="0" u="none" spc="-10" dirty="0">
                <a:latin typeface="Carlito"/>
                <a:cs typeface="Carlito"/>
              </a:rPr>
              <a:t>biology</a:t>
            </a:r>
          </a:p>
          <a:p>
            <a:pPr marL="235585" indent="-189230" algn="l">
              <a:lnSpc>
                <a:spcPts val="2055"/>
              </a:lnSpc>
              <a:spcBef>
                <a:spcPts val="1150"/>
              </a:spcBef>
              <a:buClr>
                <a:srgbClr val="D24717"/>
              </a:buClr>
              <a:buFont typeface="Courier New"/>
              <a:buChar char="o"/>
              <a:tabLst>
                <a:tab pos="236854" algn="l"/>
              </a:tabLst>
            </a:pPr>
            <a:r>
              <a:rPr sz="2000" b="0" i="0" u="none" spc="-5" dirty="0">
                <a:latin typeface="Carlito"/>
                <a:cs typeface="Carlito"/>
              </a:rPr>
              <a:t>Assignment of names </a:t>
            </a:r>
            <a:r>
              <a:rPr sz="2000" b="0" i="0" u="none" spc="-15" dirty="0">
                <a:latin typeface="Carlito"/>
                <a:cs typeface="Carlito"/>
              </a:rPr>
              <a:t>for </a:t>
            </a:r>
            <a:r>
              <a:rPr sz="2000" b="0" i="0" u="none" spc="-5" dirty="0">
                <a:latin typeface="Carlito"/>
                <a:cs typeface="Carlito"/>
              </a:rPr>
              <a:t>species </a:t>
            </a:r>
            <a:r>
              <a:rPr sz="2000" b="0" i="0" u="none" dirty="0">
                <a:latin typeface="Carlito"/>
                <a:cs typeface="Carlito"/>
              </a:rPr>
              <a:t>and </a:t>
            </a:r>
            <a:r>
              <a:rPr sz="2000" b="0" i="0" u="none" spc="-5" dirty="0">
                <a:latin typeface="Carlito"/>
                <a:cs typeface="Carlito"/>
              </a:rPr>
              <a:t>higher </a:t>
            </a:r>
            <a:r>
              <a:rPr sz="2000" b="0" i="0" u="none" spc="-10" dirty="0">
                <a:latin typeface="Carlito"/>
                <a:cs typeface="Carlito"/>
              </a:rPr>
              <a:t>groups </a:t>
            </a:r>
            <a:r>
              <a:rPr sz="2000" b="0" i="0" u="none" spc="-5" dirty="0">
                <a:latin typeface="Carlito"/>
                <a:cs typeface="Carlito"/>
              </a:rPr>
              <a:t>of </a:t>
            </a:r>
            <a:r>
              <a:rPr sz="2000" b="0" i="0" u="none" spc="-15" dirty="0">
                <a:latin typeface="Carlito"/>
                <a:cs typeface="Carlito"/>
              </a:rPr>
              <a:t>prokaryotes </a:t>
            </a:r>
            <a:r>
              <a:rPr sz="2000" b="0" i="0" u="none" spc="-5" dirty="0">
                <a:latin typeface="Carlito"/>
                <a:cs typeface="Carlito"/>
              </a:rPr>
              <a:t>is </a:t>
            </a:r>
            <a:r>
              <a:rPr sz="2000" i="0" u="sng" spc="-10" dirty="0">
                <a:solidFill>
                  <a:srgbClr val="C00000"/>
                </a:solidFill>
                <a:latin typeface="Carlito"/>
                <a:cs typeface="Carlito"/>
              </a:rPr>
              <a:t>regulated by </a:t>
            </a:r>
            <a:r>
              <a:rPr sz="2000" i="0" u="sng" dirty="0">
                <a:solidFill>
                  <a:srgbClr val="C00000"/>
                </a:solidFill>
                <a:latin typeface="Carlito"/>
                <a:cs typeface="Carlito"/>
              </a:rPr>
              <a:t>the </a:t>
            </a:r>
            <a:r>
              <a:rPr sz="2000" u="sng" spc="-10" dirty="0">
                <a:solidFill>
                  <a:srgbClr val="C00000"/>
                </a:solidFill>
                <a:latin typeface="Carlito"/>
                <a:cs typeface="Carlito"/>
              </a:rPr>
              <a:t>International</a:t>
            </a:r>
            <a:r>
              <a:rPr sz="2000" u="sng" spc="28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u="sng" spc="-5" dirty="0">
                <a:solidFill>
                  <a:srgbClr val="C00000"/>
                </a:solidFill>
                <a:latin typeface="Carlito"/>
                <a:cs typeface="Carlito"/>
              </a:rPr>
              <a:t>Code</a:t>
            </a:r>
          </a:p>
          <a:p>
            <a:pPr marL="137795" algn="l">
              <a:lnSpc>
                <a:spcPts val="2055"/>
              </a:lnSpc>
            </a:pPr>
            <a:r>
              <a:rPr sz="2000" u="sng" spc="-5" dirty="0">
                <a:solidFill>
                  <a:srgbClr val="C00000"/>
                </a:solidFill>
                <a:latin typeface="Carlito"/>
                <a:cs typeface="Carlito"/>
              </a:rPr>
              <a:t>of Nomenclature of</a:t>
            </a:r>
            <a:r>
              <a:rPr sz="2000" u="sng" spc="2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u="sng" spc="-5" dirty="0">
                <a:solidFill>
                  <a:srgbClr val="C00000"/>
                </a:solidFill>
                <a:latin typeface="Carlito"/>
                <a:cs typeface="Carlito"/>
              </a:rPr>
              <a:t>Bacteria</a:t>
            </a:r>
          </a:p>
          <a:p>
            <a:pPr marL="235585" indent="-189230" algn="l">
              <a:lnSpc>
                <a:spcPct val="100000"/>
              </a:lnSpc>
              <a:spcBef>
                <a:spcPts val="1190"/>
              </a:spcBef>
              <a:buClr>
                <a:srgbClr val="D24717"/>
              </a:buClr>
              <a:buFont typeface="Courier New"/>
              <a:buChar char="o"/>
              <a:tabLst>
                <a:tab pos="236854" algn="l"/>
              </a:tabLst>
            </a:pPr>
            <a:r>
              <a:rPr sz="2000" i="0" u="sng" dirty="0">
                <a:solidFill>
                  <a:srgbClr val="7030A0"/>
                </a:solidFill>
                <a:latin typeface="Carlito"/>
                <a:cs typeface="Carlito"/>
              </a:rPr>
              <a:t>Major </a:t>
            </a:r>
            <a:r>
              <a:rPr sz="2000" i="0" u="sng" spc="-15" dirty="0">
                <a:solidFill>
                  <a:srgbClr val="7030A0"/>
                </a:solidFill>
                <a:latin typeface="Carlito"/>
                <a:cs typeface="Carlito"/>
              </a:rPr>
              <a:t>references </a:t>
            </a:r>
            <a:r>
              <a:rPr sz="2000" i="0" u="sng" spc="-5" dirty="0">
                <a:solidFill>
                  <a:srgbClr val="7030A0"/>
                </a:solidFill>
                <a:latin typeface="Carlito"/>
                <a:cs typeface="Carlito"/>
              </a:rPr>
              <a:t>in </a:t>
            </a:r>
            <a:r>
              <a:rPr sz="2000" i="0" u="sng" spc="-10" dirty="0">
                <a:solidFill>
                  <a:srgbClr val="7030A0"/>
                </a:solidFill>
                <a:latin typeface="Carlito"/>
                <a:cs typeface="Carlito"/>
              </a:rPr>
              <a:t>bacterial</a:t>
            </a:r>
            <a:r>
              <a:rPr sz="2000" i="0" u="sng" spc="50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z="2000" i="0" u="sng" spc="-10" dirty="0">
                <a:solidFill>
                  <a:srgbClr val="7030A0"/>
                </a:solidFill>
                <a:latin typeface="Carlito"/>
                <a:cs typeface="Carlito"/>
              </a:rPr>
              <a:t>diversity:</a:t>
            </a:r>
          </a:p>
          <a:p>
            <a:pPr marL="968375" lvl="1" indent="-285115" algn="l">
              <a:lnSpc>
                <a:spcPct val="100000"/>
              </a:lnSpc>
              <a:spcBef>
                <a:spcPts val="225"/>
              </a:spcBef>
              <a:buClr>
                <a:srgbClr val="D24717"/>
              </a:buClr>
              <a:buFont typeface="Courier New"/>
              <a:buChar char="o"/>
              <a:tabLst>
                <a:tab pos="969644" algn="l"/>
              </a:tabLst>
            </a:pPr>
            <a:r>
              <a:rPr sz="2000" b="1" i="1" spc="-10" dirty="0">
                <a:solidFill>
                  <a:srgbClr val="404040"/>
                </a:solidFill>
                <a:latin typeface="Carlito"/>
                <a:cs typeface="Carlito"/>
              </a:rPr>
              <a:t>Bergey’s Manual </a:t>
            </a:r>
            <a:r>
              <a:rPr sz="2000" b="1" i="1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000" b="1" i="1" spc="-10" dirty="0">
                <a:solidFill>
                  <a:srgbClr val="404040"/>
                </a:solidFill>
                <a:latin typeface="Carlito"/>
                <a:cs typeface="Carlito"/>
              </a:rPr>
              <a:t>Systematic</a:t>
            </a:r>
            <a:r>
              <a:rPr sz="2000" b="1" i="1" spc="6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i="1" spc="-10" dirty="0">
                <a:solidFill>
                  <a:srgbClr val="404040"/>
                </a:solidFill>
                <a:latin typeface="Carlito"/>
                <a:cs typeface="Carlito"/>
              </a:rPr>
              <a:t>Bacteriology</a:t>
            </a:r>
            <a:endParaRPr sz="2000" b="1" dirty="0">
              <a:latin typeface="Carlito"/>
              <a:cs typeface="Carlito"/>
            </a:endParaRPr>
          </a:p>
          <a:p>
            <a:pPr marL="968375" lvl="1" indent="-285115" algn="l">
              <a:lnSpc>
                <a:spcPct val="100000"/>
              </a:lnSpc>
              <a:spcBef>
                <a:spcPts val="405"/>
              </a:spcBef>
              <a:buClr>
                <a:srgbClr val="D24717"/>
              </a:buClr>
              <a:buFont typeface="Courier New"/>
              <a:buChar char="o"/>
              <a:tabLst>
                <a:tab pos="969644" algn="l"/>
              </a:tabLst>
            </a:pPr>
            <a:r>
              <a:rPr sz="2000" b="1" i="1" spc="-5" dirty="0">
                <a:solidFill>
                  <a:srgbClr val="404040"/>
                </a:solidFill>
                <a:latin typeface="Carlito"/>
                <a:cs typeface="Carlito"/>
              </a:rPr>
              <a:t>The</a:t>
            </a:r>
            <a:r>
              <a:rPr sz="2000" b="1" i="1" spc="-10" dirty="0">
                <a:solidFill>
                  <a:srgbClr val="404040"/>
                </a:solidFill>
                <a:latin typeface="Carlito"/>
                <a:cs typeface="Carlito"/>
              </a:rPr>
              <a:t> Prokaryotes</a:t>
            </a:r>
            <a:endParaRPr sz="2000" b="1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4000" y="6553199"/>
            <a:ext cx="9144000" cy="304800"/>
          </a:xfrm>
          <a:prstGeom prst="rect">
            <a:avLst/>
          </a:prstGeom>
          <a:solidFill>
            <a:srgbClr val="EFE15F"/>
          </a:solidFill>
        </p:spPr>
        <p:txBody>
          <a:bodyPr vert="horz" wrap="square" lIns="0" tIns="70485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555"/>
              </a:spcBef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53000" y="228600"/>
            <a:ext cx="19431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10" dirty="0"/>
              <a:t>Definitions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914400"/>
            <a:ext cx="6988175" cy="195580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2400" b="1" i="1" u="heavy" spc="-40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Taxonomy</a:t>
            </a:r>
            <a:endParaRPr sz="2400" b="1" dirty="0">
              <a:solidFill>
                <a:srgbClr val="C00000"/>
              </a:solidFill>
              <a:latin typeface="Carlito"/>
              <a:cs typeface="Carlito"/>
            </a:endParaRPr>
          </a:p>
          <a:p>
            <a:pPr marL="614680" indent="-318770">
              <a:lnSpc>
                <a:spcPct val="100000"/>
              </a:lnSpc>
              <a:spcBef>
                <a:spcPts val="185"/>
              </a:spcBef>
              <a:buClr>
                <a:srgbClr val="D24717"/>
              </a:buClr>
              <a:buChar char="◦"/>
              <a:tabLst>
                <a:tab pos="614045" algn="l"/>
                <a:tab pos="614680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science of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identification, classification,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sz="2000" spc="1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nomenclature</a:t>
            </a:r>
            <a:endParaRPr sz="20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2400" b="1" i="1" u="heavy" spc="-10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Systematics</a:t>
            </a:r>
            <a:endParaRPr sz="2400" b="1" dirty="0">
              <a:solidFill>
                <a:srgbClr val="C00000"/>
              </a:solidFill>
              <a:latin typeface="Carlito"/>
              <a:cs typeface="Carlito"/>
            </a:endParaRPr>
          </a:p>
          <a:p>
            <a:pPr marL="614680" indent="-318770">
              <a:lnSpc>
                <a:spcPct val="100000"/>
              </a:lnSpc>
              <a:spcBef>
                <a:spcPts val="185"/>
              </a:spcBef>
              <a:buClr>
                <a:srgbClr val="D24717"/>
              </a:buClr>
              <a:buChar char="◦"/>
              <a:tabLst>
                <a:tab pos="614045" algn="l"/>
                <a:tab pos="614680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The study of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diversity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organisms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and their</a:t>
            </a:r>
            <a:r>
              <a:rPr sz="2000" spc="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relationships</a:t>
            </a:r>
            <a:endParaRPr sz="2000" dirty="0">
              <a:latin typeface="Carlito"/>
              <a:cs typeface="Carlito"/>
            </a:endParaRPr>
          </a:p>
          <a:p>
            <a:pPr marL="614680" indent="-318770">
              <a:lnSpc>
                <a:spcPct val="100000"/>
              </a:lnSpc>
              <a:spcBef>
                <a:spcPts val="359"/>
              </a:spcBef>
              <a:buClr>
                <a:srgbClr val="D24717"/>
              </a:buClr>
              <a:buChar char="◦"/>
              <a:tabLst>
                <a:tab pos="614045" algn="l"/>
                <a:tab pos="614680" algn="l"/>
              </a:tabLst>
            </a:pP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Links phylogeny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with</a:t>
            </a:r>
            <a:r>
              <a:rPr sz="2000" spc="-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20" dirty="0">
                <a:solidFill>
                  <a:srgbClr val="404040"/>
                </a:solidFill>
                <a:latin typeface="Carlito"/>
                <a:cs typeface="Carlito"/>
              </a:rPr>
              <a:t>taxonomy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8BB0F631-5966-C534-8955-161D9320157B}"/>
              </a:ext>
            </a:extLst>
          </p:cNvPr>
          <p:cNvSpPr txBox="1"/>
          <p:nvPr/>
        </p:nvSpPr>
        <p:spPr>
          <a:xfrm>
            <a:off x="609600" y="3429000"/>
            <a:ext cx="10101943" cy="2568011"/>
          </a:xfrm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5"/>
              </a:spcBef>
            </a:pPr>
            <a:r>
              <a:rPr sz="2400" b="1" spc="-5" dirty="0">
                <a:solidFill>
                  <a:srgbClr val="7030A0"/>
                </a:solidFill>
                <a:latin typeface="Carlito"/>
                <a:cs typeface="Carlito"/>
              </a:rPr>
              <a:t>The </a:t>
            </a:r>
            <a:r>
              <a:rPr sz="2400" b="1" i="1" u="heavy" spc="-5" dirty="0">
                <a:solidFill>
                  <a:srgbClr val="7030A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polyphasic approach</a:t>
            </a:r>
            <a:r>
              <a:rPr sz="2400" b="1" i="1" spc="-5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2400" spc="-25" dirty="0">
                <a:solidFill>
                  <a:srgbClr val="404040"/>
                </a:solidFill>
                <a:latin typeface="Carlito"/>
                <a:cs typeface="Carlito"/>
              </a:rPr>
              <a:t>taxonomy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uses</a:t>
            </a:r>
            <a:r>
              <a:rPr sz="2400" spc="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three</a:t>
            </a:r>
            <a:r>
              <a:rPr lang="en-US" sz="2400" dirty="0"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methods: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00" b="1" dirty="0">
              <a:latin typeface="Carlito"/>
              <a:cs typeface="Carlito"/>
            </a:endParaRPr>
          </a:p>
          <a:p>
            <a:pPr marL="794385" indent="-25019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794385" algn="l"/>
              </a:tabLst>
            </a:pP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Phenotypic</a:t>
            </a:r>
            <a:r>
              <a:rPr sz="2000" b="1" spc="-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analysis</a:t>
            </a:r>
            <a:endParaRPr sz="2000" b="1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404040"/>
              </a:buClr>
              <a:buFont typeface="Carlito"/>
              <a:buAutoNum type="arabicPeriod"/>
            </a:pPr>
            <a:endParaRPr sz="2450" b="1" dirty="0">
              <a:latin typeface="Carlito"/>
              <a:cs typeface="Carlito"/>
            </a:endParaRPr>
          </a:p>
          <a:p>
            <a:pPr marL="794385" indent="-250190">
              <a:lnSpc>
                <a:spcPct val="100000"/>
              </a:lnSpc>
              <a:buAutoNum type="arabicPeriod"/>
              <a:tabLst>
                <a:tab pos="794385" algn="l"/>
              </a:tabLst>
            </a:pP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Genotypic</a:t>
            </a:r>
            <a:r>
              <a:rPr sz="2000" b="1" spc="-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analysis</a:t>
            </a:r>
            <a:endParaRPr sz="2000" b="1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404040"/>
              </a:buClr>
              <a:buFont typeface="Carlito"/>
              <a:buAutoNum type="arabicPeriod"/>
            </a:pPr>
            <a:endParaRPr sz="2450" b="1" dirty="0">
              <a:latin typeface="Carlito"/>
              <a:cs typeface="Carlito"/>
            </a:endParaRPr>
          </a:p>
          <a:p>
            <a:pPr marL="794385" indent="-250190">
              <a:lnSpc>
                <a:spcPct val="100000"/>
              </a:lnSpc>
              <a:buAutoNum type="arabicPeriod"/>
              <a:tabLst>
                <a:tab pos="794385" algn="l"/>
              </a:tabLst>
            </a:pP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Phylogenetic</a:t>
            </a:r>
            <a:r>
              <a:rPr sz="2000" b="1" spc="-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analysis</a:t>
            </a:r>
            <a:endParaRPr sz="2000" b="1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25061" y="1105865"/>
            <a:ext cx="44081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95" dirty="0"/>
              <a:t>Approaches </a:t>
            </a:r>
            <a:r>
              <a:rPr spc="-190" dirty="0"/>
              <a:t>in</a:t>
            </a:r>
            <a:r>
              <a:rPr spc="-600" dirty="0"/>
              <a:t> </a:t>
            </a:r>
            <a:r>
              <a:rPr spc="-240" dirty="0"/>
              <a:t>taxonomy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25954" y="1815566"/>
            <a:ext cx="3216275" cy="940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0100"/>
              </a:lnSpc>
              <a:spcBef>
                <a:spcPts val="95"/>
              </a:spcBef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The polyphasic approach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to  </a:t>
            </a:r>
            <a:r>
              <a:rPr sz="2000" spc="-20" dirty="0">
                <a:solidFill>
                  <a:srgbClr val="404040"/>
                </a:solidFill>
                <a:latin typeface="Carlito"/>
                <a:cs typeface="Carlito"/>
              </a:rPr>
              <a:t>taxonomy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uses three</a:t>
            </a:r>
            <a:r>
              <a:rPr sz="2000" spc="-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methods: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57829" y="3088004"/>
            <a:ext cx="28213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Carlito"/>
                <a:cs typeface="Carlito"/>
              </a:rPr>
              <a:t>1. Phenotypic</a:t>
            </a:r>
            <a:r>
              <a:rPr sz="2400" b="1" spc="-4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rlito"/>
                <a:cs typeface="Carlito"/>
              </a:rPr>
              <a:t>analysis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57829" y="3835145"/>
            <a:ext cx="19767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2. Genotypic</a:t>
            </a:r>
            <a:r>
              <a:rPr sz="1800" spc="-5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analysis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57829" y="4495800"/>
            <a:ext cx="2218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3.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Phylogenetic</a:t>
            </a:r>
            <a:r>
              <a:rPr sz="1800" spc="-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analysis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4000" y="6553199"/>
            <a:ext cx="9144000" cy="304800"/>
          </a:xfrm>
          <a:prstGeom prst="rect">
            <a:avLst/>
          </a:prstGeom>
          <a:solidFill>
            <a:srgbClr val="EFE15F"/>
          </a:solidFill>
        </p:spPr>
        <p:txBody>
          <a:bodyPr vert="horz" wrap="square" lIns="0" tIns="70485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555"/>
              </a:spcBef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94831" y="2517661"/>
            <a:ext cx="3739769" cy="1361014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23495" rIns="0" bIns="0" rtlCol="0">
            <a:spAutoFit/>
          </a:bodyPr>
          <a:lstStyle/>
          <a:p>
            <a:pPr marL="92075" marR="266065" algn="just">
              <a:lnSpc>
                <a:spcPts val="3600"/>
              </a:lnSpc>
              <a:spcBef>
                <a:spcPts val="185"/>
              </a:spcBef>
            </a:pP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Examines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the</a:t>
            </a:r>
            <a:r>
              <a:rPr lang="en-US" sz="2000" b="1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morphological,  metabolic,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physiological,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and 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chemical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characters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the</a:t>
            </a:r>
            <a:r>
              <a:rPr sz="2000" b="1" spc="-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cell</a:t>
            </a:r>
            <a:endParaRPr sz="2000" b="1" dirty="0">
              <a:latin typeface="Carlito"/>
              <a:cs typeface="Carli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873496" y="3070860"/>
            <a:ext cx="528955" cy="454659"/>
            <a:chOff x="5873496" y="3070860"/>
            <a:chExt cx="528955" cy="454659"/>
          </a:xfrm>
        </p:grpSpPr>
        <p:sp>
          <p:nvSpPr>
            <p:cNvPr id="10" name="object 10"/>
            <p:cNvSpPr/>
            <p:nvPr/>
          </p:nvSpPr>
          <p:spPr>
            <a:xfrm>
              <a:off x="5881116" y="3078480"/>
              <a:ext cx="513715" cy="439420"/>
            </a:xfrm>
            <a:custGeom>
              <a:avLst/>
              <a:gdLst/>
              <a:ahLst/>
              <a:cxnLst/>
              <a:rect l="l" t="t" r="r" b="b"/>
              <a:pathLst>
                <a:path w="513714" h="439420">
                  <a:moveTo>
                    <a:pt x="294132" y="0"/>
                  </a:moveTo>
                  <a:lnTo>
                    <a:pt x="294132" y="109728"/>
                  </a:lnTo>
                  <a:lnTo>
                    <a:pt x="0" y="109728"/>
                  </a:lnTo>
                  <a:lnTo>
                    <a:pt x="0" y="329184"/>
                  </a:lnTo>
                  <a:lnTo>
                    <a:pt x="294132" y="329184"/>
                  </a:lnTo>
                  <a:lnTo>
                    <a:pt x="294132" y="438912"/>
                  </a:lnTo>
                  <a:lnTo>
                    <a:pt x="513588" y="219456"/>
                  </a:lnTo>
                  <a:lnTo>
                    <a:pt x="294132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881116" y="3078480"/>
              <a:ext cx="513715" cy="439420"/>
            </a:xfrm>
            <a:custGeom>
              <a:avLst/>
              <a:gdLst/>
              <a:ahLst/>
              <a:cxnLst/>
              <a:rect l="l" t="t" r="r" b="b"/>
              <a:pathLst>
                <a:path w="513714" h="439420">
                  <a:moveTo>
                    <a:pt x="0" y="109728"/>
                  </a:moveTo>
                  <a:lnTo>
                    <a:pt x="294132" y="109728"/>
                  </a:lnTo>
                  <a:lnTo>
                    <a:pt x="294132" y="0"/>
                  </a:lnTo>
                  <a:lnTo>
                    <a:pt x="513588" y="219456"/>
                  </a:lnTo>
                  <a:lnTo>
                    <a:pt x="294132" y="438912"/>
                  </a:lnTo>
                  <a:lnTo>
                    <a:pt x="294132" y="329184"/>
                  </a:lnTo>
                  <a:lnTo>
                    <a:pt x="0" y="329184"/>
                  </a:lnTo>
                  <a:lnTo>
                    <a:pt x="0" y="109728"/>
                  </a:lnTo>
                  <a:close/>
                </a:path>
              </a:pathLst>
            </a:custGeom>
            <a:ln w="15240">
              <a:solidFill>
                <a:srgbClr val="9B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25954" y="1815566"/>
            <a:ext cx="3216275" cy="940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0100"/>
              </a:lnSpc>
              <a:spcBef>
                <a:spcPts val="95"/>
              </a:spcBef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The polyphasic approach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to  </a:t>
            </a:r>
            <a:r>
              <a:rPr sz="2000" spc="-20" dirty="0">
                <a:solidFill>
                  <a:srgbClr val="404040"/>
                </a:solidFill>
                <a:latin typeface="Carlito"/>
                <a:cs typeface="Carlito"/>
              </a:rPr>
              <a:t>taxonomy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uses three</a:t>
            </a:r>
            <a:r>
              <a:rPr sz="2000" spc="-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methods: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57829" y="3027045"/>
            <a:ext cx="2071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1. Phenotypic</a:t>
            </a:r>
            <a:r>
              <a:rPr sz="1800" spc="-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analysis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57829" y="3713226"/>
            <a:ext cx="26866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Carlito"/>
                <a:cs typeface="Carlito"/>
              </a:rPr>
              <a:t>2. </a:t>
            </a:r>
            <a:r>
              <a:rPr sz="2400" b="1" spc="-10" dirty="0">
                <a:solidFill>
                  <a:srgbClr val="FF0000"/>
                </a:solidFill>
                <a:latin typeface="Carlito"/>
                <a:cs typeface="Carlito"/>
              </a:rPr>
              <a:t>Genotypic</a:t>
            </a:r>
            <a:r>
              <a:rPr sz="2400" b="1" spc="-3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rlito"/>
                <a:cs typeface="Carlito"/>
              </a:rPr>
              <a:t>analysis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57829" y="4459985"/>
            <a:ext cx="2218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3.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Phylogenetic</a:t>
            </a:r>
            <a:r>
              <a:rPr sz="1800" spc="-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analysis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4000" y="6553199"/>
            <a:ext cx="9144000" cy="304800"/>
          </a:xfrm>
          <a:prstGeom prst="rect">
            <a:avLst/>
          </a:prstGeom>
          <a:solidFill>
            <a:srgbClr val="EFE15F"/>
          </a:solidFill>
        </p:spPr>
        <p:txBody>
          <a:bodyPr vert="horz" wrap="square" lIns="0" tIns="70485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555"/>
              </a:spcBef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399276" y="1845564"/>
            <a:ext cx="3491865" cy="4253865"/>
          </a:xfrm>
          <a:custGeom>
            <a:avLst/>
            <a:gdLst/>
            <a:ahLst/>
            <a:cxnLst/>
            <a:rect l="l" t="t" r="r" b="b"/>
            <a:pathLst>
              <a:path w="3491865" h="4253865">
                <a:moveTo>
                  <a:pt x="3491483" y="0"/>
                </a:moveTo>
                <a:lnTo>
                  <a:pt x="0" y="0"/>
                </a:lnTo>
                <a:lnTo>
                  <a:pt x="0" y="4253484"/>
                </a:lnTo>
                <a:lnTo>
                  <a:pt x="3491483" y="4253484"/>
                </a:lnTo>
                <a:lnTo>
                  <a:pt x="3491483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sz="half" idx="3"/>
          </p:nvPr>
        </p:nvSpPr>
        <p:spPr>
          <a:xfrm>
            <a:off x="6399276" y="1845564"/>
            <a:ext cx="3491865" cy="389401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92075" marR="334645">
              <a:lnSpc>
                <a:spcPts val="3600"/>
              </a:lnSpc>
              <a:spcBef>
                <a:spcPts val="185"/>
              </a:spcBef>
            </a:pPr>
            <a:r>
              <a:rPr spc="-15" dirty="0">
                <a:solidFill>
                  <a:srgbClr val="7030A0"/>
                </a:solidFill>
              </a:rPr>
              <a:t>Several </a:t>
            </a:r>
            <a:r>
              <a:rPr spc="-5" dirty="0">
                <a:solidFill>
                  <a:srgbClr val="7030A0"/>
                </a:solidFill>
              </a:rPr>
              <a:t>methods of genotypic  analysis </a:t>
            </a:r>
            <a:r>
              <a:rPr spc="-10" dirty="0">
                <a:solidFill>
                  <a:srgbClr val="7030A0"/>
                </a:solidFill>
              </a:rPr>
              <a:t>are</a:t>
            </a:r>
            <a:r>
              <a:rPr spc="10" dirty="0">
                <a:solidFill>
                  <a:srgbClr val="7030A0"/>
                </a:solidFill>
              </a:rPr>
              <a:t> </a:t>
            </a:r>
            <a:r>
              <a:rPr spc="-10" dirty="0">
                <a:solidFill>
                  <a:srgbClr val="7030A0"/>
                </a:solidFill>
              </a:rPr>
              <a:t>available:</a:t>
            </a:r>
          </a:p>
          <a:p>
            <a:pPr>
              <a:lnSpc>
                <a:spcPct val="100000"/>
              </a:lnSpc>
            </a:pPr>
            <a:endParaRPr sz="1650" dirty="0"/>
          </a:p>
          <a:p>
            <a:pPr marL="967105" indent="-343535">
              <a:lnSpc>
                <a:spcPct val="100000"/>
              </a:lnSpc>
              <a:buClr>
                <a:srgbClr val="D24717"/>
              </a:buClr>
              <a:buAutoNum type="arabicPeriod"/>
              <a:tabLst>
                <a:tab pos="966469" algn="l"/>
                <a:tab pos="967105" algn="l"/>
              </a:tabLst>
            </a:pPr>
            <a:r>
              <a:rPr sz="1800" spc="-5" dirty="0"/>
              <a:t>DNA–DNA</a:t>
            </a:r>
            <a:r>
              <a:rPr sz="1800" spc="-20" dirty="0"/>
              <a:t> </a:t>
            </a:r>
            <a:r>
              <a:rPr sz="1800" spc="-10" dirty="0"/>
              <a:t>hybridization</a:t>
            </a:r>
            <a:endParaRPr sz="1800" dirty="0"/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D24717"/>
              </a:buClr>
              <a:buFont typeface="Carlito"/>
              <a:buAutoNum type="arabicPeriod"/>
            </a:pPr>
            <a:endParaRPr sz="2250" dirty="0"/>
          </a:p>
          <a:p>
            <a:pPr marL="967105" indent="-343535">
              <a:lnSpc>
                <a:spcPct val="100000"/>
              </a:lnSpc>
              <a:buClr>
                <a:srgbClr val="D24717"/>
              </a:buClr>
              <a:buAutoNum type="arabicPeriod"/>
              <a:tabLst>
                <a:tab pos="966469" algn="l"/>
                <a:tab pos="967105" algn="l"/>
              </a:tabLst>
            </a:pPr>
            <a:r>
              <a:rPr sz="1800" spc="-5" dirty="0"/>
              <a:t>DNA</a:t>
            </a:r>
            <a:r>
              <a:rPr sz="1800" spc="-10" dirty="0"/>
              <a:t> profiling</a:t>
            </a:r>
            <a:endParaRPr sz="1800" dirty="0"/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D24717"/>
              </a:buClr>
              <a:buFont typeface="Carlito"/>
              <a:buAutoNum type="arabicPeriod"/>
            </a:pPr>
            <a:endParaRPr sz="2250" dirty="0"/>
          </a:p>
          <a:p>
            <a:pPr marL="967105" indent="-343535">
              <a:lnSpc>
                <a:spcPct val="100000"/>
              </a:lnSpc>
              <a:buClr>
                <a:srgbClr val="D24717"/>
              </a:buClr>
              <a:buAutoNum type="arabicPeriod"/>
              <a:tabLst>
                <a:tab pos="966469" algn="l"/>
                <a:tab pos="967105" algn="l"/>
              </a:tabLst>
            </a:pPr>
            <a:r>
              <a:rPr sz="1800" spc="-5" dirty="0"/>
              <a:t>Multilocus</a:t>
            </a:r>
            <a:r>
              <a:rPr sz="1800" spc="20" dirty="0"/>
              <a:t> </a:t>
            </a:r>
            <a:r>
              <a:rPr sz="1800" spc="-5" dirty="0"/>
              <a:t>sequence</a:t>
            </a:r>
            <a:endParaRPr sz="1800" dirty="0"/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24717"/>
              </a:buClr>
              <a:buFont typeface="Carlito"/>
              <a:buAutoNum type="arabicPeriod"/>
            </a:pPr>
            <a:endParaRPr sz="1750" dirty="0"/>
          </a:p>
          <a:p>
            <a:pPr marL="966469">
              <a:lnSpc>
                <a:spcPct val="100000"/>
              </a:lnSpc>
            </a:pPr>
            <a:r>
              <a:rPr sz="1800" spc="-5" dirty="0"/>
              <a:t>typing</a:t>
            </a:r>
            <a:r>
              <a:rPr sz="1800" spc="10" dirty="0"/>
              <a:t> </a:t>
            </a:r>
            <a:r>
              <a:rPr sz="1800" spc="-10" dirty="0"/>
              <a:t>(MLST)</a:t>
            </a:r>
            <a:endParaRPr sz="1800" dirty="0"/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50" dirty="0"/>
          </a:p>
          <a:p>
            <a:pPr marL="967105" indent="-343535">
              <a:lnSpc>
                <a:spcPct val="100000"/>
              </a:lnSpc>
              <a:buClr>
                <a:srgbClr val="D24717"/>
              </a:buClr>
              <a:buAutoNum type="arabicPeriod" startAt="4"/>
              <a:tabLst>
                <a:tab pos="966469" algn="l"/>
                <a:tab pos="967105" algn="l"/>
              </a:tabLst>
            </a:pPr>
            <a:r>
              <a:rPr sz="1800" dirty="0"/>
              <a:t>GC</a:t>
            </a:r>
            <a:r>
              <a:rPr sz="1800" spc="-5" dirty="0"/>
              <a:t> </a:t>
            </a:r>
            <a:r>
              <a:rPr sz="1800" spc="-15" dirty="0"/>
              <a:t>ratio</a:t>
            </a:r>
            <a:endParaRPr sz="1800" dirty="0"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spc="-195" dirty="0"/>
              <a:t>Approaches </a:t>
            </a:r>
            <a:r>
              <a:rPr spc="-190" dirty="0"/>
              <a:t>in</a:t>
            </a:r>
            <a:r>
              <a:rPr spc="-600" dirty="0"/>
              <a:t> </a:t>
            </a:r>
            <a:r>
              <a:rPr spc="-240" dirty="0"/>
              <a:t>taxonomy</a:t>
            </a:r>
          </a:p>
        </p:txBody>
      </p:sp>
      <p:grpSp>
        <p:nvGrpSpPr>
          <p:cNvPr id="10" name="object 10"/>
          <p:cNvGrpSpPr/>
          <p:nvPr/>
        </p:nvGrpSpPr>
        <p:grpSpPr>
          <a:xfrm>
            <a:off x="5733288" y="3742944"/>
            <a:ext cx="698500" cy="454659"/>
            <a:chOff x="5733288" y="3742944"/>
            <a:chExt cx="698500" cy="454659"/>
          </a:xfrm>
        </p:grpSpPr>
        <p:sp>
          <p:nvSpPr>
            <p:cNvPr id="11" name="object 11"/>
            <p:cNvSpPr/>
            <p:nvPr/>
          </p:nvSpPr>
          <p:spPr>
            <a:xfrm>
              <a:off x="5740908" y="3750564"/>
              <a:ext cx="683260" cy="439420"/>
            </a:xfrm>
            <a:custGeom>
              <a:avLst/>
              <a:gdLst/>
              <a:ahLst/>
              <a:cxnLst/>
              <a:rect l="l" t="t" r="r" b="b"/>
              <a:pathLst>
                <a:path w="683260" h="439420">
                  <a:moveTo>
                    <a:pt x="463295" y="0"/>
                  </a:moveTo>
                  <a:lnTo>
                    <a:pt x="463295" y="109728"/>
                  </a:lnTo>
                  <a:lnTo>
                    <a:pt x="0" y="109728"/>
                  </a:lnTo>
                  <a:lnTo>
                    <a:pt x="0" y="329184"/>
                  </a:lnTo>
                  <a:lnTo>
                    <a:pt x="463295" y="329184"/>
                  </a:lnTo>
                  <a:lnTo>
                    <a:pt x="463295" y="438912"/>
                  </a:lnTo>
                  <a:lnTo>
                    <a:pt x="682751" y="219456"/>
                  </a:lnTo>
                  <a:lnTo>
                    <a:pt x="463295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740908" y="3750564"/>
              <a:ext cx="683260" cy="439420"/>
            </a:xfrm>
            <a:custGeom>
              <a:avLst/>
              <a:gdLst/>
              <a:ahLst/>
              <a:cxnLst/>
              <a:rect l="l" t="t" r="r" b="b"/>
              <a:pathLst>
                <a:path w="683260" h="439420">
                  <a:moveTo>
                    <a:pt x="0" y="109728"/>
                  </a:moveTo>
                  <a:lnTo>
                    <a:pt x="463295" y="109728"/>
                  </a:lnTo>
                  <a:lnTo>
                    <a:pt x="463295" y="0"/>
                  </a:lnTo>
                  <a:lnTo>
                    <a:pt x="682751" y="219456"/>
                  </a:lnTo>
                  <a:lnTo>
                    <a:pt x="463295" y="438912"/>
                  </a:lnTo>
                  <a:lnTo>
                    <a:pt x="463295" y="329184"/>
                  </a:lnTo>
                  <a:lnTo>
                    <a:pt x="0" y="329184"/>
                  </a:lnTo>
                  <a:lnTo>
                    <a:pt x="0" y="109728"/>
                  </a:lnTo>
                  <a:close/>
                </a:path>
              </a:pathLst>
            </a:custGeom>
            <a:ln w="15239">
              <a:solidFill>
                <a:srgbClr val="9B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49190" y="991870"/>
            <a:ext cx="23526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0000"/>
                </a:solidFill>
                <a:latin typeface="Times New Roman"/>
                <a:cs typeface="Times New Roman"/>
              </a:rPr>
              <a:t>Genotypic</a:t>
            </a:r>
            <a:r>
              <a:rPr sz="2400" spc="-9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analysis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07172" y="1845564"/>
            <a:ext cx="7238614" cy="419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3291" y="1737360"/>
            <a:ext cx="9966960" cy="0"/>
          </a:xfrm>
          <a:custGeom>
            <a:avLst/>
            <a:gdLst/>
            <a:ahLst/>
            <a:cxnLst/>
            <a:rect l="l" t="t" r="r" b="b"/>
            <a:pathLst>
              <a:path w="9966960">
                <a:moveTo>
                  <a:pt x="0" y="0"/>
                </a:moveTo>
                <a:lnTo>
                  <a:pt x="996696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42744" y="1972055"/>
            <a:ext cx="7951940" cy="35859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12520" y="1295400"/>
            <a:ext cx="9966960" cy="4569460"/>
            <a:chOff x="1193291" y="1734311"/>
            <a:chExt cx="9966960" cy="4569460"/>
          </a:xfrm>
        </p:grpSpPr>
        <p:sp>
          <p:nvSpPr>
            <p:cNvPr id="3" name="object 3"/>
            <p:cNvSpPr/>
            <p:nvPr/>
          </p:nvSpPr>
          <p:spPr>
            <a:xfrm>
              <a:off x="1193291" y="1737359"/>
              <a:ext cx="9966960" cy="0"/>
            </a:xfrm>
            <a:custGeom>
              <a:avLst/>
              <a:gdLst/>
              <a:ahLst/>
              <a:cxnLst/>
              <a:rect l="l" t="t" r="r" b="b"/>
              <a:pathLst>
                <a:path w="9966960">
                  <a:moveTo>
                    <a:pt x="0" y="0"/>
                  </a:moveTo>
                  <a:lnTo>
                    <a:pt x="9966960" y="0"/>
                  </a:lnTo>
                </a:path>
              </a:pathLst>
            </a:custGeom>
            <a:ln w="6096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58795" y="1737359"/>
              <a:ext cx="6086856" cy="456590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3810000" y="409825"/>
            <a:ext cx="424510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7030A0"/>
                </a:solidFill>
                <a:latin typeface="Arial"/>
                <a:cs typeface="Arial"/>
              </a:rPr>
              <a:t>DNA–DNA</a:t>
            </a:r>
            <a:r>
              <a:rPr sz="2400" b="1" spc="-7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7030A0"/>
                </a:solidFill>
                <a:latin typeface="Arial"/>
                <a:cs typeface="Arial"/>
              </a:rPr>
              <a:t>hybridization</a:t>
            </a:r>
            <a:endParaRPr sz="2400" b="1" dirty="0">
              <a:solidFill>
                <a:srgbClr val="7030A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99231" y="1505711"/>
            <a:ext cx="6394704" cy="47899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7876" y="764794"/>
            <a:ext cx="15392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0000"/>
                </a:solidFill>
                <a:latin typeface="Arial"/>
                <a:cs typeface="Arial"/>
              </a:rPr>
              <a:t>GC</a:t>
            </a:r>
            <a:r>
              <a:rPr sz="3200" spc="-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000000"/>
                </a:solidFill>
                <a:latin typeface="Arial"/>
                <a:cs typeface="Arial"/>
              </a:rPr>
              <a:t>ratio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25954" y="1815566"/>
            <a:ext cx="3216275" cy="940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0100"/>
              </a:lnSpc>
              <a:spcBef>
                <a:spcPts val="95"/>
              </a:spcBef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The polyphasic approach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to  </a:t>
            </a:r>
            <a:r>
              <a:rPr sz="2000" spc="-20" dirty="0">
                <a:solidFill>
                  <a:srgbClr val="404040"/>
                </a:solidFill>
                <a:latin typeface="Carlito"/>
                <a:cs typeface="Carlito"/>
              </a:rPr>
              <a:t>taxonomy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uses three</a:t>
            </a:r>
            <a:r>
              <a:rPr sz="2000" spc="-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methods: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57829" y="3027045"/>
            <a:ext cx="2071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1. Phenotypic</a:t>
            </a:r>
            <a:r>
              <a:rPr sz="1800" spc="-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analysis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57829" y="3653281"/>
            <a:ext cx="197675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2. Genotypic</a:t>
            </a:r>
            <a:r>
              <a:rPr sz="1800" spc="-5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analysis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57829" y="4296917"/>
            <a:ext cx="25228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0000"/>
                </a:solidFill>
                <a:latin typeface="Carlito"/>
                <a:cs typeface="Carlito"/>
              </a:rPr>
              <a:t>3. </a:t>
            </a:r>
            <a:r>
              <a:rPr sz="2000" b="1" spc="-10" dirty="0">
                <a:solidFill>
                  <a:srgbClr val="FF0000"/>
                </a:solidFill>
                <a:latin typeface="Carlito"/>
                <a:cs typeface="Carlito"/>
              </a:rPr>
              <a:t>Phylogenetic</a:t>
            </a:r>
            <a:r>
              <a:rPr sz="2000" b="1" spc="-4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rlito"/>
                <a:cs typeface="Carlito"/>
              </a:rPr>
              <a:t>analysis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4000" y="6553199"/>
            <a:ext cx="9144000" cy="304800"/>
          </a:xfrm>
          <a:prstGeom prst="rect">
            <a:avLst/>
          </a:prstGeom>
          <a:solidFill>
            <a:srgbClr val="EFE15F"/>
          </a:solidFill>
        </p:spPr>
        <p:txBody>
          <a:bodyPr vert="horz" wrap="square" lIns="0" tIns="70485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555"/>
              </a:spcBef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00800" y="2311630"/>
            <a:ext cx="4815841" cy="3970574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4445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50"/>
              </a:spcBef>
            </a:pPr>
            <a:r>
              <a:rPr sz="1900" u="sng" spc="-5" dirty="0">
                <a:solidFill>
                  <a:srgbClr val="7030A0"/>
                </a:solidFill>
                <a:latin typeface="Carlito"/>
                <a:cs typeface="Carlito"/>
              </a:rPr>
              <a:t>The means of estimating</a:t>
            </a:r>
            <a:r>
              <a:rPr sz="1900" u="sng" spc="-10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z="1900" u="sng" spc="-5" dirty="0">
                <a:solidFill>
                  <a:srgbClr val="7030A0"/>
                </a:solidFill>
                <a:latin typeface="Carlito"/>
                <a:cs typeface="Carlito"/>
              </a:rPr>
              <a:t>the</a:t>
            </a:r>
            <a:endParaRPr sz="1900" u="sng" dirty="0">
              <a:solidFill>
                <a:srgbClr val="7030A0"/>
              </a:solidFill>
              <a:latin typeface="Carlito"/>
              <a:cs typeface="Carlito"/>
            </a:endParaRPr>
          </a:p>
          <a:p>
            <a:pPr marL="92075">
              <a:lnSpc>
                <a:spcPct val="100000"/>
              </a:lnSpc>
              <a:spcBef>
                <a:spcPts val="229"/>
              </a:spcBef>
            </a:pPr>
            <a:r>
              <a:rPr sz="1900" u="sng" spc="-10" dirty="0">
                <a:solidFill>
                  <a:srgbClr val="7030A0"/>
                </a:solidFill>
                <a:latin typeface="Carlito"/>
                <a:cs typeface="Carlito"/>
              </a:rPr>
              <a:t>relationships between</a:t>
            </a:r>
            <a:r>
              <a:rPr sz="1900" u="sng" spc="30" dirty="0">
                <a:solidFill>
                  <a:srgbClr val="7030A0"/>
                </a:solidFill>
                <a:latin typeface="Carlito"/>
                <a:cs typeface="Carlito"/>
              </a:rPr>
              <a:t> </a:t>
            </a:r>
            <a:r>
              <a:rPr sz="1900" u="sng" spc="-15" dirty="0">
                <a:solidFill>
                  <a:srgbClr val="7030A0"/>
                </a:solidFill>
                <a:latin typeface="Carlito"/>
                <a:cs typeface="Carlito"/>
              </a:rPr>
              <a:t>microorganisms</a:t>
            </a:r>
            <a:endParaRPr sz="1900" u="sng" dirty="0">
              <a:solidFill>
                <a:srgbClr val="7030A0"/>
              </a:solidFill>
              <a:latin typeface="Carlito"/>
              <a:cs typeface="Carlito"/>
            </a:endParaRPr>
          </a:p>
          <a:p>
            <a:pPr marL="92075" marR="122555" indent="-91440">
              <a:lnSpc>
                <a:spcPct val="110000"/>
              </a:lnSpc>
              <a:spcBef>
                <a:spcPts val="1390"/>
              </a:spcBef>
              <a:buClr>
                <a:srgbClr val="D24717"/>
              </a:buClr>
              <a:buFont typeface="Courier New"/>
              <a:buChar char="o"/>
              <a:tabLst>
                <a:tab pos="198755" algn="l"/>
              </a:tabLst>
            </a:pPr>
            <a:r>
              <a:rPr sz="1900" spc="-10" dirty="0">
                <a:solidFill>
                  <a:srgbClr val="FF0000"/>
                </a:solidFill>
                <a:latin typeface="Carlito"/>
                <a:cs typeface="Carlito"/>
              </a:rPr>
              <a:t>16S </a:t>
            </a:r>
            <a:r>
              <a:rPr sz="1900" spc="-5" dirty="0">
                <a:solidFill>
                  <a:srgbClr val="FF0000"/>
                </a:solidFill>
                <a:latin typeface="Carlito"/>
                <a:cs typeface="Carlito"/>
              </a:rPr>
              <a:t>rRNA </a:t>
            </a:r>
            <a:r>
              <a:rPr sz="1900" spc="-10" dirty="0">
                <a:solidFill>
                  <a:srgbClr val="FF0000"/>
                </a:solidFill>
                <a:latin typeface="Carlito"/>
                <a:cs typeface="Carlito"/>
              </a:rPr>
              <a:t>gene </a:t>
            </a:r>
            <a:r>
              <a:rPr sz="1900" spc="-5" dirty="0">
                <a:solidFill>
                  <a:srgbClr val="FF0000"/>
                </a:solidFill>
                <a:latin typeface="Carlito"/>
                <a:cs typeface="Carlito"/>
              </a:rPr>
              <a:t>sequences </a:t>
            </a:r>
            <a:r>
              <a:rPr sz="1900" spc="-15" dirty="0">
                <a:solidFill>
                  <a:srgbClr val="404040"/>
                </a:solidFill>
                <a:latin typeface="Carlito"/>
                <a:cs typeface="Carlito"/>
              </a:rPr>
              <a:t>are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useful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in  </a:t>
            </a:r>
            <a:r>
              <a:rPr sz="1900" spc="-20" dirty="0">
                <a:solidFill>
                  <a:srgbClr val="404040"/>
                </a:solidFill>
                <a:latin typeface="Carlito"/>
                <a:cs typeface="Carlito"/>
              </a:rPr>
              <a:t>taxonomy; 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serve </a:t>
            </a:r>
            <a:r>
              <a:rPr sz="1900" spc="-5" dirty="0">
                <a:solidFill>
                  <a:srgbClr val="404040"/>
                </a:solidFill>
                <a:latin typeface="Carlito"/>
                <a:cs typeface="Carlito"/>
              </a:rPr>
              <a:t>as </a:t>
            </a:r>
            <a:r>
              <a:rPr sz="1900" spc="-25" dirty="0">
                <a:solidFill>
                  <a:srgbClr val="404040"/>
                </a:solidFill>
                <a:latin typeface="Carlito"/>
                <a:cs typeface="Carlito"/>
              </a:rPr>
              <a:t>“</a:t>
            </a:r>
            <a:r>
              <a:rPr sz="1900" b="1" spc="-25" dirty="0">
                <a:solidFill>
                  <a:srgbClr val="404040"/>
                </a:solidFill>
                <a:latin typeface="Carlito"/>
                <a:cs typeface="Carlito"/>
              </a:rPr>
              <a:t>gold </a:t>
            </a:r>
            <a:r>
              <a:rPr sz="1900" b="1" spc="-10" dirty="0">
                <a:solidFill>
                  <a:srgbClr val="404040"/>
                </a:solidFill>
                <a:latin typeface="Carlito"/>
                <a:cs typeface="Carlito"/>
              </a:rPr>
              <a:t>standard</a:t>
            </a:r>
            <a:r>
              <a:rPr sz="1900" spc="-10" dirty="0">
                <a:solidFill>
                  <a:srgbClr val="404040"/>
                </a:solidFill>
                <a:latin typeface="Carlito"/>
                <a:cs typeface="Carlito"/>
              </a:rPr>
              <a:t>” </a:t>
            </a:r>
            <a:r>
              <a:rPr sz="1900" b="1" u="sng" spc="-20" dirty="0">
                <a:solidFill>
                  <a:srgbClr val="404040"/>
                </a:solidFill>
                <a:latin typeface="Carlito"/>
                <a:cs typeface="Carlito"/>
              </a:rPr>
              <a:t>for  </a:t>
            </a:r>
            <a:r>
              <a:rPr sz="1900" b="1" u="sng" spc="-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1900" b="1" u="sng" spc="-10" dirty="0">
                <a:solidFill>
                  <a:srgbClr val="404040"/>
                </a:solidFill>
                <a:latin typeface="Carlito"/>
                <a:cs typeface="Carlito"/>
              </a:rPr>
              <a:t>identification </a:t>
            </a:r>
            <a:r>
              <a:rPr sz="1900" b="1" u="sng" spc="-5" dirty="0">
                <a:solidFill>
                  <a:srgbClr val="404040"/>
                </a:solidFill>
                <a:latin typeface="Carlito"/>
                <a:cs typeface="Carlito"/>
              </a:rPr>
              <a:t>and description of </a:t>
            </a:r>
            <a:r>
              <a:rPr sz="1900" b="1" u="sng" spc="-10" dirty="0">
                <a:solidFill>
                  <a:srgbClr val="404040"/>
                </a:solidFill>
                <a:latin typeface="Carlito"/>
                <a:cs typeface="Carlito"/>
              </a:rPr>
              <a:t>new  </a:t>
            </a:r>
            <a:r>
              <a:rPr sz="1900" b="1" u="sng" spc="-5" dirty="0">
                <a:solidFill>
                  <a:srgbClr val="404040"/>
                </a:solidFill>
                <a:latin typeface="Carlito"/>
                <a:cs typeface="Carlito"/>
              </a:rPr>
              <a:t>species</a:t>
            </a:r>
            <a:endParaRPr sz="1900" b="1" u="sng" dirty="0">
              <a:latin typeface="Carlito"/>
              <a:cs typeface="Carlito"/>
            </a:endParaRPr>
          </a:p>
          <a:p>
            <a:pPr marL="198755" indent="-198120">
              <a:lnSpc>
                <a:spcPct val="100000"/>
              </a:lnSpc>
              <a:spcBef>
                <a:spcPts val="1635"/>
              </a:spcBef>
              <a:buClr>
                <a:srgbClr val="D24717"/>
              </a:buClr>
              <a:buFont typeface="Courier New"/>
              <a:buChar char="o"/>
              <a:tabLst>
                <a:tab pos="198755" algn="l"/>
              </a:tabLst>
            </a:pPr>
            <a:r>
              <a:rPr sz="1900" b="1" spc="-5" dirty="0">
                <a:solidFill>
                  <a:schemeClr val="tx2"/>
                </a:solidFill>
                <a:latin typeface="Carlito"/>
                <a:cs typeface="Carlito"/>
              </a:rPr>
              <a:t>Whole-genome </a:t>
            </a:r>
            <a:r>
              <a:rPr sz="1900" b="1" spc="-10" dirty="0">
                <a:solidFill>
                  <a:schemeClr val="tx2"/>
                </a:solidFill>
                <a:latin typeface="Carlito"/>
                <a:cs typeface="Carlito"/>
              </a:rPr>
              <a:t>sequence </a:t>
            </a:r>
            <a:r>
              <a:rPr sz="1900" b="1" spc="-5" dirty="0">
                <a:solidFill>
                  <a:schemeClr val="tx2"/>
                </a:solidFill>
                <a:latin typeface="Carlito"/>
                <a:cs typeface="Carlito"/>
              </a:rPr>
              <a:t>analyses</a:t>
            </a:r>
            <a:r>
              <a:rPr sz="1900" b="1" spc="40" dirty="0">
                <a:solidFill>
                  <a:schemeClr val="tx2"/>
                </a:solidFill>
                <a:latin typeface="Carlito"/>
                <a:cs typeface="Carlito"/>
              </a:rPr>
              <a:t> </a:t>
            </a:r>
            <a:r>
              <a:rPr sz="1900" b="1" spc="-15" dirty="0">
                <a:solidFill>
                  <a:schemeClr val="tx2"/>
                </a:solidFill>
                <a:latin typeface="Carlito"/>
                <a:cs typeface="Carlito"/>
              </a:rPr>
              <a:t>are</a:t>
            </a:r>
            <a:endParaRPr sz="1900" b="1" dirty="0">
              <a:solidFill>
                <a:schemeClr val="tx2"/>
              </a:solidFill>
              <a:latin typeface="Carlito"/>
              <a:cs typeface="Carlito"/>
            </a:endParaRPr>
          </a:p>
          <a:p>
            <a:pPr marL="92075">
              <a:lnSpc>
                <a:spcPct val="100000"/>
              </a:lnSpc>
              <a:spcBef>
                <a:spcPts val="229"/>
              </a:spcBef>
            </a:pPr>
            <a:r>
              <a:rPr sz="1900" b="1" spc="-10" dirty="0">
                <a:solidFill>
                  <a:schemeClr val="tx2"/>
                </a:solidFill>
                <a:latin typeface="Carlito"/>
                <a:cs typeface="Carlito"/>
              </a:rPr>
              <a:t>becoming </a:t>
            </a:r>
            <a:r>
              <a:rPr sz="1900" b="1" spc="-15" dirty="0">
                <a:solidFill>
                  <a:schemeClr val="tx2"/>
                </a:solidFill>
                <a:latin typeface="Carlito"/>
                <a:cs typeface="Carlito"/>
              </a:rPr>
              <a:t>more</a:t>
            </a:r>
            <a:r>
              <a:rPr sz="1900" b="1" spc="20" dirty="0">
                <a:solidFill>
                  <a:schemeClr val="tx2"/>
                </a:solidFill>
                <a:latin typeface="Carlito"/>
                <a:cs typeface="Carlito"/>
              </a:rPr>
              <a:t> </a:t>
            </a:r>
            <a:r>
              <a:rPr sz="1900" b="1" spc="-10" dirty="0">
                <a:solidFill>
                  <a:schemeClr val="tx2"/>
                </a:solidFill>
                <a:latin typeface="Carlito"/>
                <a:cs typeface="Carlito"/>
              </a:rPr>
              <a:t>common</a:t>
            </a:r>
            <a:endParaRPr sz="1900" b="1" dirty="0">
              <a:solidFill>
                <a:schemeClr val="tx2"/>
              </a:solidFill>
              <a:latin typeface="Carlito"/>
              <a:cs typeface="Carlito"/>
            </a:endParaRPr>
          </a:p>
          <a:p>
            <a:pPr marL="966469" marR="76200" lvl="1" indent="-342900">
              <a:lnSpc>
                <a:spcPct val="110000"/>
              </a:lnSpc>
              <a:spcBef>
                <a:spcPts val="430"/>
              </a:spcBef>
              <a:buClr>
                <a:srgbClr val="D24717"/>
              </a:buClr>
              <a:buAutoNum type="arabicPeriod"/>
              <a:tabLst>
                <a:tab pos="966469" algn="l"/>
                <a:tab pos="967105" algn="l"/>
              </a:tabLst>
            </a:pPr>
            <a:r>
              <a:rPr sz="1700" b="1" dirty="0">
                <a:solidFill>
                  <a:srgbClr val="404040"/>
                </a:solidFill>
                <a:latin typeface="Carlito"/>
                <a:cs typeface="Carlito"/>
              </a:rPr>
              <a:t>Genome </a:t>
            </a:r>
            <a:r>
              <a:rPr sz="1700" b="1" spc="-5" dirty="0">
                <a:solidFill>
                  <a:srgbClr val="404040"/>
                </a:solidFill>
                <a:latin typeface="Carlito"/>
                <a:cs typeface="Carlito"/>
              </a:rPr>
              <a:t>structure: </a:t>
            </a:r>
            <a:r>
              <a:rPr sz="1700" b="1" spc="-15" dirty="0">
                <a:solidFill>
                  <a:srgbClr val="404040"/>
                </a:solidFill>
                <a:latin typeface="Carlito"/>
                <a:cs typeface="Carlito"/>
              </a:rPr>
              <a:t>size </a:t>
            </a:r>
            <a:r>
              <a:rPr sz="1700" b="1" dirty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sz="1700" b="1" spc="-1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700" b="1" dirty="0">
                <a:solidFill>
                  <a:srgbClr val="404040"/>
                </a:solidFill>
                <a:latin typeface="Carlito"/>
                <a:cs typeface="Carlito"/>
              </a:rPr>
              <a:t>number  </a:t>
            </a:r>
            <a:r>
              <a:rPr sz="1700" b="1" spc="-5" dirty="0">
                <a:solidFill>
                  <a:srgbClr val="404040"/>
                </a:solidFill>
                <a:latin typeface="Carlito"/>
                <a:cs typeface="Carlito"/>
              </a:rPr>
              <a:t>of chromosomes, </a:t>
            </a:r>
            <a:r>
              <a:rPr sz="1700" b="1" dirty="0">
                <a:solidFill>
                  <a:srgbClr val="404040"/>
                </a:solidFill>
                <a:latin typeface="Carlito"/>
                <a:cs typeface="Carlito"/>
              </a:rPr>
              <a:t>GC </a:t>
            </a:r>
            <a:r>
              <a:rPr sz="1700" b="1" spc="-15" dirty="0">
                <a:solidFill>
                  <a:srgbClr val="404040"/>
                </a:solidFill>
                <a:latin typeface="Carlito"/>
                <a:cs typeface="Carlito"/>
              </a:rPr>
              <a:t>ratio,</a:t>
            </a:r>
            <a:r>
              <a:rPr sz="1700" b="1" spc="-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700" b="1" spc="-10" dirty="0">
                <a:solidFill>
                  <a:srgbClr val="404040"/>
                </a:solidFill>
                <a:latin typeface="Carlito"/>
                <a:cs typeface="Carlito"/>
              </a:rPr>
              <a:t>etc.</a:t>
            </a:r>
            <a:endParaRPr sz="1700" b="1" dirty="0">
              <a:latin typeface="Carlito"/>
              <a:cs typeface="Carlito"/>
            </a:endParaRPr>
          </a:p>
          <a:p>
            <a:pPr marL="966469" lvl="1" indent="-343535">
              <a:lnSpc>
                <a:spcPct val="100000"/>
              </a:lnSpc>
              <a:spcBef>
                <a:spcPts val="800"/>
              </a:spcBef>
              <a:buClr>
                <a:srgbClr val="D24717"/>
              </a:buClr>
              <a:buAutoNum type="arabicPeriod"/>
              <a:tabLst>
                <a:tab pos="966469" algn="l"/>
                <a:tab pos="967105" algn="l"/>
              </a:tabLst>
            </a:pPr>
            <a:r>
              <a:rPr sz="1700" b="1" dirty="0">
                <a:solidFill>
                  <a:srgbClr val="404040"/>
                </a:solidFill>
                <a:latin typeface="Carlito"/>
                <a:cs typeface="Carlito"/>
              </a:rPr>
              <a:t>Gene</a:t>
            </a:r>
            <a:r>
              <a:rPr sz="1700" b="1" spc="-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700" b="1" spc="-10" dirty="0">
                <a:solidFill>
                  <a:srgbClr val="404040"/>
                </a:solidFill>
                <a:latin typeface="Carlito"/>
                <a:cs typeface="Carlito"/>
              </a:rPr>
              <a:t>content</a:t>
            </a:r>
            <a:endParaRPr sz="1700" b="1" dirty="0">
              <a:latin typeface="Carlito"/>
              <a:cs typeface="Carlito"/>
            </a:endParaRPr>
          </a:p>
          <a:p>
            <a:pPr marL="966469" lvl="1" indent="-343535">
              <a:lnSpc>
                <a:spcPct val="100000"/>
              </a:lnSpc>
              <a:spcBef>
                <a:spcPts val="805"/>
              </a:spcBef>
              <a:buClr>
                <a:srgbClr val="D24717"/>
              </a:buClr>
              <a:buAutoNum type="arabicPeriod"/>
              <a:tabLst>
                <a:tab pos="966469" algn="l"/>
                <a:tab pos="967105" algn="l"/>
              </a:tabLst>
            </a:pPr>
            <a:r>
              <a:rPr sz="1700" b="1" dirty="0">
                <a:solidFill>
                  <a:srgbClr val="404040"/>
                </a:solidFill>
                <a:latin typeface="Carlito"/>
                <a:cs typeface="Carlito"/>
              </a:rPr>
              <a:t>Gene</a:t>
            </a:r>
            <a:r>
              <a:rPr sz="1700" b="1" spc="-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700" b="1" spc="-5" dirty="0">
                <a:solidFill>
                  <a:srgbClr val="404040"/>
                </a:solidFill>
                <a:latin typeface="Carlito"/>
                <a:cs typeface="Carlito"/>
              </a:rPr>
              <a:t>order</a:t>
            </a:r>
            <a:endParaRPr sz="1700" b="1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spc="-195" dirty="0"/>
              <a:t>Approaches </a:t>
            </a:r>
            <a:r>
              <a:rPr spc="-190" dirty="0"/>
              <a:t>in</a:t>
            </a:r>
            <a:r>
              <a:rPr spc="-600" dirty="0"/>
              <a:t> </a:t>
            </a:r>
            <a:r>
              <a:rPr spc="-240" dirty="0"/>
              <a:t>taxonomy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5536691" y="4256532"/>
            <a:ext cx="698500" cy="454659"/>
            <a:chOff x="5536691" y="4256532"/>
            <a:chExt cx="698500" cy="454659"/>
          </a:xfrm>
        </p:grpSpPr>
        <p:sp>
          <p:nvSpPr>
            <p:cNvPr id="10" name="object 10"/>
            <p:cNvSpPr/>
            <p:nvPr/>
          </p:nvSpPr>
          <p:spPr>
            <a:xfrm>
              <a:off x="5544311" y="4264152"/>
              <a:ext cx="683260" cy="439420"/>
            </a:xfrm>
            <a:custGeom>
              <a:avLst/>
              <a:gdLst/>
              <a:ahLst/>
              <a:cxnLst/>
              <a:rect l="l" t="t" r="r" b="b"/>
              <a:pathLst>
                <a:path w="683260" h="439420">
                  <a:moveTo>
                    <a:pt x="463296" y="0"/>
                  </a:moveTo>
                  <a:lnTo>
                    <a:pt x="463296" y="109728"/>
                  </a:lnTo>
                  <a:lnTo>
                    <a:pt x="0" y="109728"/>
                  </a:lnTo>
                  <a:lnTo>
                    <a:pt x="0" y="329184"/>
                  </a:lnTo>
                  <a:lnTo>
                    <a:pt x="463296" y="329184"/>
                  </a:lnTo>
                  <a:lnTo>
                    <a:pt x="463296" y="438912"/>
                  </a:lnTo>
                  <a:lnTo>
                    <a:pt x="682751" y="219456"/>
                  </a:lnTo>
                  <a:lnTo>
                    <a:pt x="463296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544311" y="4264152"/>
              <a:ext cx="683260" cy="439420"/>
            </a:xfrm>
            <a:custGeom>
              <a:avLst/>
              <a:gdLst/>
              <a:ahLst/>
              <a:cxnLst/>
              <a:rect l="l" t="t" r="r" b="b"/>
              <a:pathLst>
                <a:path w="683260" h="439420">
                  <a:moveTo>
                    <a:pt x="0" y="109728"/>
                  </a:moveTo>
                  <a:lnTo>
                    <a:pt x="463296" y="109728"/>
                  </a:lnTo>
                  <a:lnTo>
                    <a:pt x="463296" y="0"/>
                  </a:lnTo>
                  <a:lnTo>
                    <a:pt x="682751" y="219456"/>
                  </a:lnTo>
                  <a:lnTo>
                    <a:pt x="463296" y="438912"/>
                  </a:lnTo>
                  <a:lnTo>
                    <a:pt x="463296" y="329184"/>
                  </a:lnTo>
                  <a:lnTo>
                    <a:pt x="0" y="329184"/>
                  </a:lnTo>
                  <a:lnTo>
                    <a:pt x="0" y="109728"/>
                  </a:lnTo>
                  <a:close/>
                </a:path>
              </a:pathLst>
            </a:custGeom>
            <a:ln w="15239">
              <a:solidFill>
                <a:srgbClr val="9B310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908A3D69-9F04-F89D-21DF-F921FD2865E9}"/>
              </a:ext>
            </a:extLst>
          </p:cNvPr>
          <p:cNvSpPr txBox="1"/>
          <p:nvPr/>
        </p:nvSpPr>
        <p:spPr>
          <a:xfrm>
            <a:off x="218186" y="5587211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u="sng" dirty="0">
                <a:effectLst/>
                <a:latin typeface="Arial" panose="020B0604020202020204" pitchFamily="34" charset="0"/>
              </a:rPr>
              <a:t>** 16SrRNA  is a component of the </a:t>
            </a:r>
            <a:r>
              <a:rPr lang="en-US" b="1" i="0" u="sng" strike="noStrike" dirty="0">
                <a:effectLst/>
                <a:latin typeface="Arial" panose="020B0604020202020204" pitchFamily="34" charset="0"/>
                <a:hlinkClick r:id="rId2" tooltip="30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30S</a:t>
            </a:r>
            <a:r>
              <a:rPr lang="en-US" b="1" i="0" u="sng" dirty="0">
                <a:effectLst/>
                <a:latin typeface="Arial" panose="020B0604020202020204" pitchFamily="34" charset="0"/>
              </a:rPr>
              <a:t> subunit of a </a:t>
            </a:r>
            <a:r>
              <a:rPr lang="en-US" b="1" i="0" u="sng" strike="noStrike" dirty="0">
                <a:effectLst/>
                <a:latin typeface="Arial" panose="020B0604020202020204" pitchFamily="34" charset="0"/>
                <a:hlinkClick r:id="rId3" tooltip="Prokaryotic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prokaryotic</a:t>
            </a:r>
            <a:r>
              <a:rPr lang="en-US" b="1" i="0" u="sng" dirty="0">
                <a:effectLst/>
                <a:latin typeface="Arial" panose="020B0604020202020204" pitchFamily="34" charset="0"/>
              </a:rPr>
              <a:t> </a:t>
            </a:r>
            <a:r>
              <a:rPr lang="en-US" b="1" i="0" u="sng" dirty="0"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ribosome</a:t>
            </a:r>
            <a:endParaRPr lang="en-US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</TotalTime>
  <Words>449</Words>
  <Application>Microsoft Office PowerPoint</Application>
  <PresentationFormat>Widescreen</PresentationFormat>
  <Paragraphs>110</Paragraphs>
  <Slides>12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__Open_Sans_c27789</vt:lpstr>
      <vt:lpstr>Arial</vt:lpstr>
      <vt:lpstr>Calibri</vt:lpstr>
      <vt:lpstr>Carlito</vt:lpstr>
      <vt:lpstr>Courier New</vt:lpstr>
      <vt:lpstr>Times New Roman</vt:lpstr>
      <vt:lpstr>Trebuchet MS</vt:lpstr>
      <vt:lpstr>Wingdings</vt:lpstr>
      <vt:lpstr>Office Theme</vt:lpstr>
      <vt:lpstr>PowerPoint Presentation</vt:lpstr>
      <vt:lpstr>Definitions</vt:lpstr>
      <vt:lpstr>Approaches in taxonomy</vt:lpstr>
      <vt:lpstr>Approaches in taxonomy</vt:lpstr>
      <vt:lpstr>Genotypic analysis</vt:lpstr>
      <vt:lpstr>PowerPoint Presentation</vt:lpstr>
      <vt:lpstr>PowerPoint Presentation</vt:lpstr>
      <vt:lpstr>GC ratio</vt:lpstr>
      <vt:lpstr>Approaches in taxonomy</vt:lpstr>
      <vt:lpstr>PowerPoint Presentation</vt:lpstr>
      <vt:lpstr>PowerPoint Presentation</vt:lpstr>
      <vt:lpstr>Classification and Nomenclature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 Aljowaie</dc:creator>
  <cp:lastModifiedBy>Haya Aldossary</cp:lastModifiedBy>
  <cp:revision>4</cp:revision>
  <dcterms:created xsi:type="dcterms:W3CDTF">2023-10-15T14:17:46Z</dcterms:created>
  <dcterms:modified xsi:type="dcterms:W3CDTF">2023-10-17T04:36:45Z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2023-10-15T00:00:00Z</vt:filetime>
  </property>
</Properties>
</file>