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3" r:id="rId9"/>
    <p:sldId id="262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090A5-7E73-48DB-AD75-91878613A231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0132A-4399-426B-8CC1-6CD618F3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12X25=300 (3X</a:t>
            </a:r>
            <a:r>
              <a:rPr lang="en-US" sz="1200" b="1" spc="-5" dirty="0">
                <a:latin typeface="Arial"/>
                <a:cs typeface="Arial"/>
              </a:rPr>
              <a:t>10</a:t>
            </a:r>
            <a:r>
              <a:rPr lang="en-US" sz="1200" b="1" spc="-7" baseline="24305" dirty="0">
                <a:latin typeface="Arial"/>
                <a:cs typeface="Arial"/>
              </a:rPr>
              <a:t>2)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0132A-4399-426B-8CC1-6CD618F317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5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0132A-4399-426B-8CC1-6CD618F317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0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0132A-4399-426B-8CC1-6CD618F317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4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9144000" y="0"/>
                </a:moveTo>
                <a:lnTo>
                  <a:pt x="0" y="0"/>
                </a:lnTo>
                <a:lnTo>
                  <a:pt x="0" y="67055"/>
                </a:lnTo>
                <a:lnTo>
                  <a:pt x="9144000" y="67055"/>
                </a:lnTo>
                <a:lnTo>
                  <a:pt x="91440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44496" y="1007186"/>
            <a:ext cx="4255007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9141460" cy="457200"/>
          </a:xfrm>
          <a:custGeom>
            <a:avLst/>
            <a:gdLst/>
            <a:ahLst/>
            <a:cxnLst/>
            <a:rect l="l" t="t" r="r" b="b"/>
            <a:pathLst>
              <a:path w="9141460" h="457200">
                <a:moveTo>
                  <a:pt x="9140952" y="0"/>
                </a:moveTo>
                <a:lnTo>
                  <a:pt x="0" y="0"/>
                </a:lnTo>
                <a:lnTo>
                  <a:pt x="0" y="457199"/>
                </a:lnTo>
                <a:lnTo>
                  <a:pt x="9140952" y="457199"/>
                </a:lnTo>
                <a:lnTo>
                  <a:pt x="9140952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9141460" cy="64135"/>
          </a:xfrm>
          <a:custGeom>
            <a:avLst/>
            <a:gdLst/>
            <a:ahLst/>
            <a:cxnLst/>
            <a:rect l="l" t="t" r="r" b="b"/>
            <a:pathLst>
              <a:path w="9141460" h="64135">
                <a:moveTo>
                  <a:pt x="9140952" y="0"/>
                </a:moveTo>
                <a:lnTo>
                  <a:pt x="0" y="0"/>
                </a:lnTo>
                <a:lnTo>
                  <a:pt x="0" y="64007"/>
                </a:lnTo>
                <a:lnTo>
                  <a:pt x="9140952" y="64007"/>
                </a:lnTo>
                <a:lnTo>
                  <a:pt x="9140952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31747" y="137160"/>
            <a:ext cx="7078980" cy="6420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9141460" cy="457200"/>
          </a:xfrm>
          <a:custGeom>
            <a:avLst/>
            <a:gdLst/>
            <a:ahLst/>
            <a:cxnLst/>
            <a:rect l="l" t="t" r="r" b="b"/>
            <a:pathLst>
              <a:path w="9141460" h="457200">
                <a:moveTo>
                  <a:pt x="9140952" y="0"/>
                </a:moveTo>
                <a:lnTo>
                  <a:pt x="0" y="0"/>
                </a:lnTo>
                <a:lnTo>
                  <a:pt x="0" y="457199"/>
                </a:lnTo>
                <a:lnTo>
                  <a:pt x="9140952" y="457199"/>
                </a:lnTo>
                <a:lnTo>
                  <a:pt x="9140952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9141460" cy="64135"/>
          </a:xfrm>
          <a:custGeom>
            <a:avLst/>
            <a:gdLst/>
            <a:ahLst/>
            <a:cxnLst/>
            <a:rect l="l" t="t" r="r" b="b"/>
            <a:pathLst>
              <a:path w="9141460" h="64135">
                <a:moveTo>
                  <a:pt x="9140952" y="0"/>
                </a:moveTo>
                <a:lnTo>
                  <a:pt x="0" y="0"/>
                </a:lnTo>
                <a:lnTo>
                  <a:pt x="0" y="64007"/>
                </a:lnTo>
                <a:lnTo>
                  <a:pt x="9140952" y="64007"/>
                </a:lnTo>
                <a:lnTo>
                  <a:pt x="9140952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399"/>
                </a:moveTo>
                <a:lnTo>
                  <a:pt x="9144000" y="152399"/>
                </a:lnTo>
                <a:lnTo>
                  <a:pt x="91440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9144000" y="0"/>
                </a:moveTo>
                <a:lnTo>
                  <a:pt x="0" y="0"/>
                </a:lnTo>
                <a:lnTo>
                  <a:pt x="0" y="67055"/>
                </a:lnTo>
                <a:lnTo>
                  <a:pt x="9144000" y="67055"/>
                </a:lnTo>
                <a:lnTo>
                  <a:pt x="91440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2700" y="666064"/>
            <a:ext cx="503859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30498" y="3103245"/>
            <a:ext cx="5693409" cy="273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1140" y="6627807"/>
            <a:ext cx="1967864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pP0xERLUhyc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mcell.com/how-to-count-cells-with-a-hemocytometer.html#count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pP0xERLUhyc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02133"/>
            <a:ext cx="2058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140MIC: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Microbiology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5"/>
              </a:spcBef>
            </a:pPr>
            <a:r>
              <a:rPr dirty="0"/>
              <a:t>General</a:t>
            </a:r>
            <a:r>
              <a:rPr spc="-110" dirty="0"/>
              <a:t> </a:t>
            </a:r>
            <a:r>
              <a:rPr dirty="0"/>
              <a:t>microbiology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9285" y="2269312"/>
            <a:ext cx="3860165" cy="90487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marR="5080" indent="1094105">
              <a:lnSpc>
                <a:spcPts val="3279"/>
              </a:lnSpc>
              <a:spcBef>
                <a:spcPts val="515"/>
              </a:spcBef>
            </a:pPr>
            <a:r>
              <a:rPr sz="3000" spc="-165" dirty="0">
                <a:latin typeface="Trebuchet MS"/>
                <a:cs typeface="Trebuchet MS"/>
              </a:rPr>
              <a:t>Lecture-12  </a:t>
            </a:r>
            <a:r>
              <a:rPr sz="3000" spc="-110" dirty="0">
                <a:latin typeface="Trebuchet MS"/>
                <a:cs typeface="Trebuchet MS"/>
              </a:rPr>
              <a:t>Microbial </a:t>
            </a:r>
            <a:r>
              <a:rPr sz="3000" spc="-130" dirty="0">
                <a:latin typeface="Trebuchet MS"/>
                <a:cs typeface="Trebuchet MS"/>
              </a:rPr>
              <a:t>growth</a:t>
            </a:r>
            <a:r>
              <a:rPr sz="3000" spc="-535" dirty="0">
                <a:latin typeface="Trebuchet MS"/>
                <a:cs typeface="Trebuchet MS"/>
              </a:rPr>
              <a:t> </a:t>
            </a:r>
            <a:r>
              <a:rPr sz="3000" spc="-175" dirty="0">
                <a:latin typeface="Trebuchet MS"/>
                <a:cs typeface="Trebuchet MS"/>
              </a:rPr>
              <a:t>(Part-2)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2080" y="93618"/>
            <a:ext cx="7327520" cy="6458896"/>
            <a:chOff x="902080" y="137160"/>
            <a:chExt cx="7412990" cy="6416040"/>
          </a:xfrm>
        </p:grpSpPr>
        <p:sp>
          <p:nvSpPr>
            <p:cNvPr id="3" name="object 3"/>
            <p:cNvSpPr/>
            <p:nvPr/>
          </p:nvSpPr>
          <p:spPr>
            <a:xfrm>
              <a:off x="905255" y="4343400"/>
              <a:ext cx="7406640" cy="0"/>
            </a:xfrm>
            <a:custGeom>
              <a:avLst/>
              <a:gdLst/>
              <a:ahLst/>
              <a:cxnLst/>
              <a:rect l="l" t="t" r="r" b="b"/>
              <a:pathLst>
                <a:path w="7406640">
                  <a:moveTo>
                    <a:pt x="0" y="0"/>
                  </a:moveTo>
                  <a:lnTo>
                    <a:pt x="740664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0408" y="137160"/>
              <a:ext cx="5663184" cy="6416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6476"/>
            <a:ext cx="762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9B2C1F"/>
                </a:solidFill>
                <a:latin typeface="Trebuchet MS"/>
                <a:cs typeface="Trebuchet MS"/>
              </a:rPr>
              <a:t>Figure</a:t>
            </a:r>
            <a:r>
              <a:rPr sz="1400" spc="-265" dirty="0">
                <a:solidFill>
                  <a:srgbClr val="9B2C1F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9B2C1F"/>
                </a:solidFill>
                <a:latin typeface="Trebuchet MS"/>
                <a:cs typeface="Trebuchet MS"/>
              </a:rPr>
              <a:t>5.16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8785" y="1199134"/>
            <a:ext cx="8394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Sample </a:t>
            </a:r>
            <a:r>
              <a:rPr sz="1200" b="1" dirty="0">
                <a:latin typeface="Arial"/>
                <a:cs typeface="Arial"/>
              </a:rPr>
              <a:t>to  </a:t>
            </a:r>
            <a:r>
              <a:rPr sz="1200" b="1" spc="-5" dirty="0">
                <a:latin typeface="Arial"/>
                <a:cs typeface="Arial"/>
              </a:rPr>
              <a:t>be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counted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9104" y="1338834"/>
            <a:ext cx="33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1304" y="1956561"/>
            <a:ext cx="33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4382" y="195656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3234" y="1956561"/>
            <a:ext cx="33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2888" y="195656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39714" y="195656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4029" y="4117594"/>
            <a:ext cx="1398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Plate </a:t>
            </a:r>
            <a:r>
              <a:rPr sz="1200" b="1" spc="-5" dirty="0">
                <a:latin typeface="Arial"/>
                <a:cs typeface="Arial"/>
              </a:rPr>
              <a:t>1-ml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samples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759204" y="3177625"/>
          <a:ext cx="4867273" cy="89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0780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9-ml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broth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55">
                <a:tc>
                  <a:txBody>
                    <a:bodyPr/>
                    <a:lstStyle/>
                    <a:p>
                      <a:pPr marL="31750">
                        <a:lnSpc>
                          <a:spcPts val="1570"/>
                        </a:lnSpc>
                        <a:spcBef>
                          <a:spcPts val="48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405"/>
                        </a:lnSpc>
                        <a:spcBef>
                          <a:spcPts val="64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1/10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395"/>
                        </a:lnSpc>
                        <a:spcBef>
                          <a:spcPts val="65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1/100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18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0"/>
                        </a:lnSpc>
                        <a:spcBef>
                          <a:spcPts val="6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1/10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3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1/10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4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1/10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5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370"/>
                        </a:lnSpc>
                        <a:spcBef>
                          <a:spcPts val="68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1/10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6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13">
                <a:tc>
                  <a:txBody>
                    <a:bodyPr/>
                    <a:lstStyle/>
                    <a:p>
                      <a:pPr marL="31750">
                        <a:lnSpc>
                          <a:spcPts val="144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dilution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37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-1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-2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4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-3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ts val="131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-4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1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-5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1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3691382" y="5984849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159 </a:t>
            </a:r>
            <a:r>
              <a:rPr sz="1200" b="1" spc="190" dirty="0">
                <a:latin typeface="DejaVu Sans"/>
                <a:cs typeface="DejaVu Sans"/>
              </a:rPr>
              <a:t>✕</a:t>
            </a:r>
            <a:r>
              <a:rPr sz="1200" b="1" spc="-150" dirty="0">
                <a:latin typeface="DejaVu Sans"/>
                <a:cs typeface="DejaVu Sans"/>
              </a:rPr>
              <a:t> </a:t>
            </a:r>
            <a:r>
              <a:rPr sz="1200" b="1" dirty="0">
                <a:latin typeface="Arial"/>
                <a:cs typeface="Arial"/>
              </a:rPr>
              <a:t>10</a:t>
            </a:r>
            <a:r>
              <a:rPr sz="1200" b="1" baseline="24305" dirty="0">
                <a:latin typeface="Arial"/>
                <a:cs typeface="Arial"/>
              </a:rPr>
              <a:t>3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6038" y="6008623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Symbol"/>
                <a:cs typeface="Symbol"/>
              </a:rPr>
              <a:t>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44010" y="6161023"/>
            <a:ext cx="391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4010" y="6343599"/>
            <a:ext cx="440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cou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5284" y="6175349"/>
            <a:ext cx="593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Dilution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85284" y="6358229"/>
            <a:ext cx="448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fac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55361" y="5997651"/>
            <a:ext cx="2102485" cy="37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ts val="137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1.59 </a:t>
            </a:r>
            <a:r>
              <a:rPr sz="1200" b="1" spc="190" dirty="0">
                <a:latin typeface="DejaVu Sans"/>
                <a:cs typeface="DejaVu Sans"/>
              </a:rPr>
              <a:t>✕</a:t>
            </a:r>
            <a:r>
              <a:rPr sz="1200" b="1" spc="225" dirty="0">
                <a:latin typeface="DejaVu Sans"/>
                <a:cs typeface="DejaVu Sans"/>
              </a:rPr>
              <a:t> </a:t>
            </a:r>
            <a:r>
              <a:rPr sz="1200" b="1" dirty="0">
                <a:latin typeface="Arial"/>
                <a:cs typeface="Arial"/>
              </a:rPr>
              <a:t>10</a:t>
            </a:r>
            <a:r>
              <a:rPr sz="1200" b="1" baseline="24305" dirty="0">
                <a:latin typeface="Arial"/>
                <a:cs typeface="Arial"/>
              </a:rPr>
              <a:t>5</a:t>
            </a:r>
            <a:endParaRPr sz="1200" baseline="24305">
              <a:latin typeface="Arial"/>
              <a:cs typeface="Arial"/>
            </a:endParaRPr>
          </a:p>
          <a:p>
            <a:pPr marL="38100">
              <a:lnSpc>
                <a:spcPts val="1370"/>
              </a:lnSpc>
            </a:pPr>
            <a:r>
              <a:rPr sz="1200" b="1" spc="-5" dirty="0">
                <a:latin typeface="Arial"/>
                <a:cs typeface="Arial"/>
              </a:rPr>
              <a:t>Cells (colony-forming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units)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80761" y="6345732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per milliliter </a:t>
            </a:r>
            <a:r>
              <a:rPr sz="1200" b="1" dirty="0">
                <a:latin typeface="Arial"/>
                <a:cs typeface="Arial"/>
              </a:rPr>
              <a:t>of original</a:t>
            </a:r>
            <a:r>
              <a:rPr sz="1200" b="1" spc="-5" dirty="0">
                <a:latin typeface="Arial"/>
                <a:cs typeface="Arial"/>
              </a:rPr>
              <a:t> sample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9971" y="5333746"/>
            <a:ext cx="645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159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colonies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8410" y="5333746"/>
            <a:ext cx="1400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00"/>
              </a:spcBef>
              <a:tabLst>
                <a:tab pos="1014730" algn="l"/>
              </a:tabLst>
            </a:pPr>
            <a:r>
              <a:rPr sz="1200" b="1" spc="-5" dirty="0">
                <a:latin typeface="Arial"/>
                <a:cs typeface="Arial"/>
              </a:rPr>
              <a:t>17	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67715" algn="l"/>
              </a:tabLst>
            </a:pPr>
            <a:r>
              <a:rPr sz="1200" b="1" spc="-5" dirty="0">
                <a:latin typeface="Arial"/>
                <a:cs typeface="Arial"/>
              </a:rPr>
              <a:t>colonies	colonies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59551" y="5346572"/>
            <a:ext cx="645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02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colonies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05050" y="5498998"/>
            <a:ext cx="1397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 marR="5080" indent="-38608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Arial"/>
                <a:cs typeface="Arial"/>
              </a:rPr>
              <a:t>Too </a:t>
            </a:r>
            <a:r>
              <a:rPr sz="1200" b="1" spc="-5" dirty="0">
                <a:latin typeface="Arial"/>
                <a:cs typeface="Arial"/>
              </a:rPr>
              <a:t>many colonies 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count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19527" y="5356859"/>
            <a:ext cx="1860550" cy="579120"/>
            <a:chOff x="2319527" y="5356859"/>
            <a:chExt cx="1860550" cy="579120"/>
          </a:xfrm>
        </p:grpSpPr>
        <p:sp>
          <p:nvSpPr>
            <p:cNvPr id="28" name="object 28"/>
            <p:cNvSpPr/>
            <p:nvPr/>
          </p:nvSpPr>
          <p:spPr>
            <a:xfrm>
              <a:off x="2325623" y="5356859"/>
              <a:ext cx="1382395" cy="151130"/>
            </a:xfrm>
            <a:custGeom>
              <a:avLst/>
              <a:gdLst/>
              <a:ahLst/>
              <a:cxnLst/>
              <a:rect l="l" t="t" r="r" b="b"/>
              <a:pathLst>
                <a:path w="1382395" h="151129">
                  <a:moveTo>
                    <a:pt x="0" y="6095"/>
                  </a:moveTo>
                  <a:lnTo>
                    <a:pt x="0" y="88391"/>
                  </a:lnTo>
                </a:path>
                <a:path w="1382395" h="151129">
                  <a:moveTo>
                    <a:pt x="1376172" y="0"/>
                  </a:moveTo>
                  <a:lnTo>
                    <a:pt x="1376172" y="88391"/>
                  </a:lnTo>
                </a:path>
                <a:path w="1382395" h="151129">
                  <a:moveTo>
                    <a:pt x="0" y="76199"/>
                  </a:moveTo>
                  <a:lnTo>
                    <a:pt x="1382267" y="76199"/>
                  </a:lnTo>
                </a:path>
                <a:path w="1382395" h="151129">
                  <a:moveTo>
                    <a:pt x="679703" y="76199"/>
                  </a:moveTo>
                  <a:lnTo>
                    <a:pt x="679703" y="15087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03370" y="5734621"/>
              <a:ext cx="76200" cy="2013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2200655" y="3395471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04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</p:spTree>
    <p:extLst>
      <p:ext uri="{BB962C8B-B14F-4D97-AF65-F5344CB8AC3E}">
        <p14:creationId xmlns:p14="http://schemas.microsoft.com/office/powerpoint/2010/main" val="37041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965" y="228600"/>
            <a:ext cx="5132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>
                <a:solidFill>
                  <a:srgbClr val="C00000"/>
                </a:solidFill>
              </a:rPr>
              <a:t>Measuring </a:t>
            </a:r>
            <a:r>
              <a:rPr spc="-170" dirty="0">
                <a:solidFill>
                  <a:srgbClr val="C00000"/>
                </a:solidFill>
              </a:rPr>
              <a:t>Microbial</a:t>
            </a:r>
            <a:r>
              <a:rPr spc="-670" dirty="0">
                <a:solidFill>
                  <a:srgbClr val="C00000"/>
                </a:solidFill>
              </a:rPr>
              <a:t> </a:t>
            </a:r>
            <a:r>
              <a:rPr spc="-210" dirty="0">
                <a:solidFill>
                  <a:srgbClr val="C00000"/>
                </a:solidFill>
              </a:rPr>
              <a:t>Growth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1140" y="1805762"/>
            <a:ext cx="8741029" cy="37324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1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Turbidity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measurements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are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an </a:t>
            </a:r>
            <a:r>
              <a:rPr sz="2000" b="1" u="sng" spc="-5" dirty="0">
                <a:solidFill>
                  <a:srgbClr val="404040"/>
                </a:solidFill>
                <a:latin typeface="Carlito"/>
                <a:cs typeface="Carlito"/>
              </a:rPr>
              <a:t>indirect, rapid, </a:t>
            </a:r>
            <a:r>
              <a:rPr sz="2000" b="1" u="sng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2000" b="1" u="sng" spc="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u="sng" spc="-10" dirty="0">
                <a:solidFill>
                  <a:srgbClr val="404040"/>
                </a:solidFill>
                <a:latin typeface="Carlito"/>
                <a:cs typeface="Carlito"/>
              </a:rPr>
              <a:t>useful</a:t>
            </a:r>
            <a:endParaRPr sz="2000" b="1" u="sng" dirty="0">
              <a:latin typeface="Carlito"/>
              <a:cs typeface="Carlito"/>
            </a:endParaRPr>
          </a:p>
          <a:p>
            <a:pPr marL="103505">
              <a:lnSpc>
                <a:spcPts val="2280"/>
              </a:lnSpc>
            </a:pPr>
            <a:r>
              <a:rPr sz="2000" b="1" u="sng" spc="-5" dirty="0">
                <a:solidFill>
                  <a:srgbClr val="404040"/>
                </a:solidFill>
                <a:latin typeface="Carlito"/>
                <a:cs typeface="Carlito"/>
              </a:rPr>
              <a:t>method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of measuring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microbial</a:t>
            </a: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growth</a:t>
            </a:r>
            <a:endParaRPr sz="2000" dirty="0">
              <a:latin typeface="Carlito"/>
              <a:cs typeface="Carlito"/>
            </a:endParaRPr>
          </a:p>
          <a:p>
            <a:pPr marL="103505" marR="471805" indent="-91440">
              <a:lnSpc>
                <a:spcPts val="2160"/>
              </a:lnSpc>
              <a:spcBef>
                <a:spcPts val="1435"/>
              </a:spcBef>
            </a:pPr>
            <a:r>
              <a:rPr sz="20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Most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often </a:t>
            </a:r>
            <a:r>
              <a:rPr sz="2000" b="1" u="sng" spc="-5" dirty="0">
                <a:solidFill>
                  <a:srgbClr val="404040"/>
                </a:solidFill>
                <a:latin typeface="Carlito"/>
                <a:cs typeface="Carlito"/>
              </a:rPr>
              <a:t>measured with </a:t>
            </a:r>
            <a:r>
              <a:rPr sz="2000" b="1" u="sng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b="1" u="sng" spc="-10" dirty="0">
                <a:solidFill>
                  <a:srgbClr val="404040"/>
                </a:solidFill>
                <a:latin typeface="Carlito"/>
                <a:cs typeface="Carlito"/>
              </a:rPr>
              <a:t>spectrophotometer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and  </a:t>
            </a:r>
            <a:r>
              <a:rPr sz="2000" b="1" u="sng" spc="-5" dirty="0">
                <a:solidFill>
                  <a:srgbClr val="404040"/>
                </a:solidFill>
                <a:latin typeface="Carlito"/>
                <a:cs typeface="Carlito"/>
              </a:rPr>
              <a:t>measurement </a:t>
            </a:r>
            <a:r>
              <a:rPr sz="2000" b="1" u="sng" spc="-15" dirty="0">
                <a:solidFill>
                  <a:srgbClr val="404040"/>
                </a:solidFill>
                <a:latin typeface="Carlito"/>
                <a:cs typeface="Carlito"/>
              </a:rPr>
              <a:t>referred </a:t>
            </a:r>
            <a:r>
              <a:rPr sz="2000" b="1" u="sng" spc="-1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b="1" u="sng" dirty="0">
                <a:solidFill>
                  <a:srgbClr val="404040"/>
                </a:solidFill>
                <a:latin typeface="Carlito"/>
                <a:cs typeface="Carlito"/>
              </a:rPr>
              <a:t>as </a:t>
            </a:r>
            <a:r>
              <a:rPr sz="2000" b="1" u="sng" spc="-5" dirty="0">
                <a:solidFill>
                  <a:srgbClr val="404040"/>
                </a:solidFill>
                <a:latin typeface="Carlito"/>
                <a:cs typeface="Carlito"/>
              </a:rPr>
              <a:t>optical density</a:t>
            </a:r>
            <a:r>
              <a:rPr sz="2000" b="1" u="sng" spc="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u="sng" spc="-15" dirty="0">
                <a:solidFill>
                  <a:srgbClr val="404040"/>
                </a:solidFill>
                <a:latin typeface="Carlito"/>
                <a:cs typeface="Carlito"/>
              </a:rPr>
              <a:t>(O.D.)</a:t>
            </a:r>
            <a:endParaRPr sz="2000" b="1" u="sng" dirty="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20"/>
              </a:spcBef>
            </a:pPr>
            <a:r>
              <a:rPr sz="2000" spc="-6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6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relate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direct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cell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count to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 turbidity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value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,</a:t>
            </a:r>
            <a:r>
              <a:rPr sz="2000" b="1" spc="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dirty="0" err="1">
                <a:solidFill>
                  <a:srgbClr val="404040"/>
                </a:solidFill>
                <a:latin typeface="Carlito"/>
                <a:cs typeface="Carlito"/>
              </a:rPr>
              <a:t>a</a:t>
            </a:r>
            <a:r>
              <a:rPr sz="2000" b="1" spc="-10" dirty="0" err="1">
                <a:solidFill>
                  <a:srgbClr val="404040"/>
                </a:solidFill>
                <a:latin typeface="Carlito"/>
                <a:cs typeface="Carlito"/>
              </a:rPr>
              <a:t>standard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curve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must </a:t>
            </a:r>
            <a:r>
              <a:rPr sz="2000" b="1" spc="-20" dirty="0">
                <a:solidFill>
                  <a:srgbClr val="404040"/>
                </a:solidFill>
                <a:latin typeface="Carlito"/>
                <a:cs typeface="Carlito"/>
              </a:rPr>
              <a:t>first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be</a:t>
            </a:r>
            <a:r>
              <a:rPr sz="2000" b="1" spc="7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established</a:t>
            </a:r>
            <a:endParaRPr sz="2000" b="1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o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Quick and </a:t>
            </a:r>
            <a:r>
              <a:rPr sz="2000" spc="-10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easy </a:t>
            </a:r>
            <a:r>
              <a:rPr sz="2000" spc="-15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to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perform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5"/>
              </a:spcBef>
            </a:pPr>
            <a:r>
              <a:rPr sz="2000" spc="-15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o</a:t>
            </a:r>
            <a:r>
              <a:rPr sz="2000" spc="-15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Typically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do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not </a:t>
            </a:r>
            <a:r>
              <a:rPr sz="2000" spc="-10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require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destruction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or</a:t>
            </a:r>
            <a:r>
              <a:rPr sz="2000" spc="-25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significant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disturbance of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latin typeface="Carlito"/>
                <a:cs typeface="Carlito"/>
              </a:rPr>
              <a:t>sample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Carlito"/>
              <a:cs typeface="Carlito"/>
            </a:endParaRPr>
          </a:p>
          <a:p>
            <a:pPr marL="103505" marR="57785" indent="-91440">
              <a:lnSpc>
                <a:spcPts val="2160"/>
              </a:lnSpc>
              <a:spcBef>
                <a:spcPts val="1425"/>
              </a:spcBef>
            </a:pPr>
            <a:r>
              <a:rPr sz="2000" b="1" spc="-5" dirty="0">
                <a:solidFill>
                  <a:srgbClr val="7030A0"/>
                </a:solidFill>
                <a:latin typeface="Courier New"/>
                <a:cs typeface="Courier New"/>
              </a:rPr>
              <a:t>o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Sometimes </a:t>
            </a:r>
            <a:r>
              <a:rPr sz="2000" b="1" spc="-10" dirty="0">
                <a:solidFill>
                  <a:srgbClr val="7030A0"/>
                </a:solidFill>
                <a:latin typeface="Carlito"/>
                <a:cs typeface="Carlito"/>
              </a:rPr>
              <a:t>problematic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(e.g., </a:t>
            </a:r>
            <a:r>
              <a:rPr sz="2000" b="1" spc="-10" dirty="0">
                <a:solidFill>
                  <a:srgbClr val="7030A0"/>
                </a:solidFill>
                <a:latin typeface="Carlito"/>
                <a:cs typeface="Carlito"/>
              </a:rPr>
              <a:t>microbes 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that </a:t>
            </a:r>
            <a:r>
              <a:rPr sz="2000" b="1" spc="-10" dirty="0">
                <a:solidFill>
                  <a:srgbClr val="7030A0"/>
                </a:solidFill>
                <a:latin typeface="Carlito"/>
                <a:cs typeface="Carlito"/>
              </a:rPr>
              <a:t>form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clumps  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or biofilms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in 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liquid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medium)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B8BAC-3B43-82AD-4B66-AF98CD98F359}"/>
              </a:ext>
            </a:extLst>
          </p:cNvPr>
          <p:cNvSpPr txBox="1"/>
          <p:nvPr/>
        </p:nvSpPr>
        <p:spPr>
          <a:xfrm>
            <a:off x="2016851" y="87788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1150"/>
              </a:spcBef>
            </a:pPr>
            <a:r>
              <a:rPr lang="en-US" sz="3200" b="1" spc="-10" dirty="0">
                <a:solidFill>
                  <a:srgbClr val="006FC0"/>
                </a:solidFill>
                <a:latin typeface="Carlito"/>
                <a:cs typeface="Carlito"/>
              </a:rPr>
              <a:t>Turbidimetric</a:t>
            </a:r>
            <a:r>
              <a:rPr lang="en-US" sz="3200" b="1" spc="-7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en-US" sz="3200" b="1" dirty="0">
                <a:solidFill>
                  <a:srgbClr val="006FC0"/>
                </a:solidFill>
                <a:latin typeface="Carlito"/>
                <a:cs typeface="Carlito"/>
              </a:rPr>
              <a:t>Methods</a:t>
            </a:r>
            <a:endParaRPr lang="en-US"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8322" y="1889760"/>
            <a:ext cx="3278405" cy="4034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6136" y="-65315"/>
            <a:ext cx="4253484" cy="632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2070" y="639826"/>
            <a:ext cx="6956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>
                <a:solidFill>
                  <a:srgbClr val="C00000"/>
                </a:solidFill>
              </a:rPr>
              <a:t>Environmental </a:t>
            </a:r>
            <a:r>
              <a:rPr spc="-270" dirty="0">
                <a:solidFill>
                  <a:srgbClr val="C00000"/>
                </a:solidFill>
              </a:rPr>
              <a:t>Factors </a:t>
            </a:r>
            <a:r>
              <a:rPr spc="-275" dirty="0">
                <a:solidFill>
                  <a:srgbClr val="C00000"/>
                </a:solidFill>
              </a:rPr>
              <a:t>Affecting</a:t>
            </a:r>
            <a:r>
              <a:rPr spc="-844" dirty="0">
                <a:solidFill>
                  <a:srgbClr val="C00000"/>
                </a:solidFill>
              </a:rPr>
              <a:t> </a:t>
            </a:r>
            <a:r>
              <a:rPr lang="en-US" spc="-844" dirty="0">
                <a:solidFill>
                  <a:srgbClr val="C00000"/>
                </a:solidFill>
              </a:rPr>
              <a:t> </a:t>
            </a:r>
            <a:r>
              <a:rPr spc="-235" dirty="0">
                <a:solidFill>
                  <a:srgbClr val="C00000"/>
                </a:solidFill>
              </a:rPr>
              <a:t>Growth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1732" y="1782952"/>
            <a:ext cx="6151068" cy="225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952625" indent="-457200">
              <a:lnSpc>
                <a:spcPct val="120900"/>
              </a:lnSpc>
              <a:spcBef>
                <a:spcPts val="100"/>
              </a:spcBef>
              <a:buFont typeface="+mj-lt"/>
              <a:buAutoNum type="arabicPeriod"/>
            </a:pPr>
            <a:r>
              <a:rPr sz="2400" b="1" spc="-30" dirty="0">
                <a:latin typeface="Carlito"/>
                <a:cs typeface="Carlito"/>
              </a:rPr>
              <a:t>Temperature  </a:t>
            </a:r>
            <a:endParaRPr lang="en-US" sz="2400" b="1" spc="-30" dirty="0">
              <a:latin typeface="Courier New"/>
              <a:cs typeface="Courier New"/>
            </a:endParaRPr>
          </a:p>
          <a:p>
            <a:pPr marL="469900" marR="1952625" indent="-457200">
              <a:lnSpc>
                <a:spcPct val="120900"/>
              </a:lnSpc>
              <a:spcBef>
                <a:spcPts val="100"/>
              </a:spcBef>
              <a:buFont typeface="+mj-lt"/>
              <a:buAutoNum type="arabicPeriod"/>
            </a:pPr>
            <a:r>
              <a:rPr sz="2400" b="1" dirty="0">
                <a:latin typeface="Carlito"/>
                <a:cs typeface="Carlito"/>
              </a:rPr>
              <a:t>Acidity and</a:t>
            </a:r>
            <a:r>
              <a:rPr lang="en-US" sz="2400" b="1" spc="-11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Alkalinity</a:t>
            </a:r>
            <a:r>
              <a:rPr lang="en-US" sz="2400" b="1" spc="-5" dirty="0">
                <a:latin typeface="Carlito"/>
                <a:cs typeface="Carlito"/>
              </a:rPr>
              <a:t>  (pH)</a:t>
            </a:r>
            <a:endParaRPr sz="2400" b="1" dirty="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sz="2400" b="1" spc="-5" dirty="0">
                <a:latin typeface="Carlito"/>
                <a:cs typeface="Carlito"/>
              </a:rPr>
              <a:t>Osmotic </a:t>
            </a:r>
            <a:r>
              <a:rPr sz="2400" b="1" spc="-25" dirty="0">
                <a:latin typeface="Carlito"/>
                <a:cs typeface="Carlito"/>
              </a:rPr>
              <a:t>Effects </a:t>
            </a:r>
            <a:r>
              <a:rPr sz="2400" b="1" spc="-5" dirty="0">
                <a:latin typeface="Carlito"/>
                <a:cs typeface="Carlito"/>
              </a:rPr>
              <a:t>on </a:t>
            </a:r>
            <a:r>
              <a:rPr sz="2400" b="1" spc="-10" dirty="0">
                <a:latin typeface="Carlito"/>
                <a:cs typeface="Carlito"/>
              </a:rPr>
              <a:t>Microbial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Growth</a:t>
            </a:r>
            <a:endParaRPr sz="2400" b="1" dirty="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spc="-15" dirty="0">
                <a:latin typeface="Courier New"/>
                <a:cs typeface="Courier New"/>
              </a:rPr>
              <a:t>O</a:t>
            </a:r>
            <a:r>
              <a:rPr sz="2400" b="1" spc="-15" dirty="0">
                <a:latin typeface="Carlito"/>
                <a:cs typeface="Carlito"/>
              </a:rPr>
              <a:t>xygen </a:t>
            </a:r>
            <a:r>
              <a:rPr sz="2400" b="1" dirty="0">
                <a:latin typeface="Carlito"/>
                <a:cs typeface="Carlito"/>
              </a:rPr>
              <a:t>and </a:t>
            </a:r>
            <a:r>
              <a:rPr sz="2400" b="1" spc="-10" dirty="0">
                <a:latin typeface="Carlito"/>
                <a:cs typeface="Carlito"/>
              </a:rPr>
              <a:t>Microorganisms</a:t>
            </a:r>
            <a:endParaRPr sz="2400" b="1" dirty="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sz="2400" b="1" spc="-50" dirty="0">
                <a:latin typeface="Carlito"/>
                <a:cs typeface="Carlito"/>
              </a:rPr>
              <a:t>Toxic </a:t>
            </a:r>
            <a:r>
              <a:rPr sz="2400" b="1" spc="-15" dirty="0">
                <a:latin typeface="Carlito"/>
                <a:cs typeface="Carlito"/>
              </a:rPr>
              <a:t>Forms </a:t>
            </a:r>
            <a:r>
              <a:rPr sz="2400" b="1" spc="-5" dirty="0">
                <a:latin typeface="Carlito"/>
                <a:cs typeface="Carlito"/>
              </a:rPr>
              <a:t>of</a:t>
            </a:r>
            <a:r>
              <a:rPr sz="2400" b="1" spc="35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Oxygen</a:t>
            </a:r>
            <a:endParaRPr sz="2400" b="1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072" y="184945"/>
            <a:ext cx="61563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335" dirty="0">
                <a:solidFill>
                  <a:srgbClr val="C00000"/>
                </a:solidFill>
              </a:rPr>
              <a:t>1-</a:t>
            </a:r>
            <a:r>
              <a:rPr spc="-335" dirty="0">
                <a:solidFill>
                  <a:srgbClr val="C00000"/>
                </a:solidFill>
              </a:rPr>
              <a:t>Effect</a:t>
            </a:r>
            <a:r>
              <a:rPr spc="-445" dirty="0">
                <a:solidFill>
                  <a:srgbClr val="C00000"/>
                </a:solidFill>
              </a:rPr>
              <a:t> </a:t>
            </a:r>
            <a:r>
              <a:rPr spc="-190" dirty="0">
                <a:solidFill>
                  <a:srgbClr val="C00000"/>
                </a:solidFill>
              </a:rPr>
              <a:t>of</a:t>
            </a:r>
            <a:r>
              <a:rPr spc="-445" dirty="0">
                <a:solidFill>
                  <a:srgbClr val="C00000"/>
                </a:solidFill>
              </a:rPr>
              <a:t> </a:t>
            </a:r>
            <a:r>
              <a:rPr spc="-305" dirty="0">
                <a:solidFill>
                  <a:srgbClr val="C00000"/>
                </a:solidFill>
              </a:rPr>
              <a:t>Temperature</a:t>
            </a:r>
            <a:r>
              <a:rPr spc="-465" dirty="0">
                <a:solidFill>
                  <a:srgbClr val="C00000"/>
                </a:solidFill>
              </a:rPr>
              <a:t> </a:t>
            </a:r>
            <a:r>
              <a:rPr spc="-114" dirty="0">
                <a:solidFill>
                  <a:srgbClr val="C00000"/>
                </a:solidFill>
              </a:rPr>
              <a:t>on</a:t>
            </a:r>
            <a:r>
              <a:rPr spc="-445" dirty="0">
                <a:solidFill>
                  <a:srgbClr val="C00000"/>
                </a:solidFill>
              </a:rPr>
              <a:t> </a:t>
            </a:r>
            <a:r>
              <a:rPr spc="-235" dirty="0">
                <a:solidFill>
                  <a:srgbClr val="C00000"/>
                </a:solidFill>
              </a:rPr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76400"/>
            <a:ext cx="4598670" cy="416049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4139" marR="538480">
              <a:lnSpc>
                <a:spcPts val="2160"/>
              </a:lnSpc>
              <a:spcBef>
                <a:spcPts val="375"/>
              </a:spcBef>
            </a:pPr>
            <a:r>
              <a:rPr sz="2000" spc="-25" dirty="0">
                <a:solidFill>
                  <a:srgbClr val="7030A0"/>
                </a:solidFill>
                <a:latin typeface="Carlito"/>
                <a:cs typeface="Carlito"/>
              </a:rPr>
              <a:t>Temperature </a:t>
            </a:r>
            <a:r>
              <a:rPr sz="2000" dirty="0">
                <a:solidFill>
                  <a:srgbClr val="7030A0"/>
                </a:solidFill>
                <a:latin typeface="Carlito"/>
                <a:cs typeface="Carlito"/>
              </a:rPr>
              <a:t>is a major </a:t>
            </a:r>
            <a:r>
              <a:rPr sz="2000" spc="-15" dirty="0">
                <a:solidFill>
                  <a:srgbClr val="7030A0"/>
                </a:solidFill>
                <a:latin typeface="Carlito"/>
                <a:cs typeface="Carlito"/>
              </a:rPr>
              <a:t>environmental  </a:t>
            </a:r>
            <a:r>
              <a:rPr sz="2000" spc="-10" dirty="0">
                <a:solidFill>
                  <a:srgbClr val="7030A0"/>
                </a:solidFill>
                <a:latin typeface="Carlito"/>
                <a:cs typeface="Carlito"/>
              </a:rPr>
              <a:t>factor controlling microbial</a:t>
            </a:r>
            <a:r>
              <a:rPr sz="2000" spc="1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Carlito"/>
                <a:cs typeface="Carlito"/>
              </a:rPr>
              <a:t>growth</a:t>
            </a:r>
            <a:endParaRPr sz="2000" dirty="0">
              <a:solidFill>
                <a:srgbClr val="7030A0"/>
              </a:solidFill>
              <a:latin typeface="Carlito"/>
              <a:cs typeface="Carlito"/>
            </a:endParaRPr>
          </a:p>
          <a:p>
            <a:pPr marL="104139" marR="212725">
              <a:lnSpc>
                <a:spcPts val="2160"/>
              </a:lnSpc>
              <a:spcBef>
                <a:spcPts val="1405"/>
              </a:spcBef>
            </a:pP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Cardinal temperatures</a:t>
            </a:r>
            <a:r>
              <a:rPr sz="2000" spc="-5" dirty="0">
                <a:solidFill>
                  <a:srgbClr val="C00000"/>
                </a:solidFill>
                <a:latin typeface="Carlito"/>
                <a:cs typeface="Carlito"/>
              </a:rPr>
              <a:t>: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minimum,  optimum,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maximum temperatures at 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which an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organism</a:t>
            </a:r>
            <a:r>
              <a:rPr sz="200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grows.</a:t>
            </a:r>
            <a:endParaRPr sz="2000" dirty="0">
              <a:latin typeface="Carlito"/>
              <a:cs typeface="Carlito"/>
            </a:endParaRPr>
          </a:p>
          <a:p>
            <a:pPr marL="12700" marR="5080">
              <a:lnSpc>
                <a:spcPts val="2160"/>
              </a:lnSpc>
              <a:spcBef>
                <a:spcPts val="1390"/>
              </a:spcBef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Microorganisms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can be classified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into 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groups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by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their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growth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temperature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optima.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000" spc="-1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15" dirty="0">
                <a:solidFill>
                  <a:srgbClr val="C00000"/>
                </a:solidFill>
                <a:latin typeface="Carlito"/>
                <a:cs typeface="Carlito"/>
              </a:rPr>
              <a:t>Psychrophile: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low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temperature</a:t>
            </a:r>
            <a:endParaRPr sz="2000" dirty="0">
              <a:latin typeface="Carlito"/>
              <a:cs typeface="Carlito"/>
            </a:endParaRPr>
          </a:p>
          <a:p>
            <a:pPr marL="12700" marR="86360">
              <a:lnSpc>
                <a:spcPct val="148300"/>
              </a:lnSpc>
              <a:spcBef>
                <a:spcPts val="5"/>
              </a:spcBef>
            </a:pPr>
            <a:r>
              <a:rPr sz="2000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dirty="0">
                <a:solidFill>
                  <a:srgbClr val="C00000"/>
                </a:solidFill>
                <a:latin typeface="Carlito"/>
                <a:cs typeface="Carlito"/>
              </a:rPr>
              <a:t>Mesophile: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midrange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temperature  </a:t>
            </a:r>
            <a:r>
              <a:rPr sz="20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5" dirty="0">
                <a:solidFill>
                  <a:srgbClr val="C00000"/>
                </a:solidFill>
                <a:latin typeface="Carlito"/>
                <a:cs typeface="Carlito"/>
              </a:rPr>
              <a:t>Thermophile: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high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temperature  </a:t>
            </a:r>
            <a:r>
              <a:rPr sz="20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5" dirty="0">
                <a:solidFill>
                  <a:srgbClr val="C00000"/>
                </a:solidFill>
                <a:latin typeface="Carlito"/>
                <a:cs typeface="Carlito"/>
              </a:rPr>
              <a:t>Hyperthermophile: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very high</a:t>
            </a:r>
            <a:r>
              <a:rPr sz="2000"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temperature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7676" y="2421635"/>
            <a:ext cx="4116324" cy="3185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391668"/>
            <a:ext cx="8991600" cy="4311650"/>
            <a:chOff x="152400" y="391668"/>
            <a:chExt cx="8991600" cy="4311650"/>
          </a:xfrm>
        </p:grpSpPr>
        <p:sp>
          <p:nvSpPr>
            <p:cNvPr id="3" name="object 3"/>
            <p:cNvSpPr/>
            <p:nvPr/>
          </p:nvSpPr>
          <p:spPr>
            <a:xfrm>
              <a:off x="905255" y="4343400"/>
              <a:ext cx="7406640" cy="0"/>
            </a:xfrm>
            <a:custGeom>
              <a:avLst/>
              <a:gdLst/>
              <a:ahLst/>
              <a:cxnLst/>
              <a:rect l="l" t="t" r="r" b="b"/>
              <a:pathLst>
                <a:path w="7406640">
                  <a:moveTo>
                    <a:pt x="0" y="0"/>
                  </a:moveTo>
                  <a:lnTo>
                    <a:pt x="740664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391668"/>
              <a:ext cx="5486400" cy="43113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42432" y="391668"/>
              <a:ext cx="3401567" cy="41361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1140" y="6476"/>
            <a:ext cx="762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9B2C1F"/>
                </a:solidFill>
                <a:latin typeface="Trebuchet MS"/>
                <a:cs typeface="Trebuchet MS"/>
              </a:rPr>
              <a:t>Figure</a:t>
            </a:r>
            <a:r>
              <a:rPr sz="1400" spc="-265" dirty="0">
                <a:solidFill>
                  <a:srgbClr val="9B2C1F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9B2C1F"/>
                </a:solidFill>
                <a:latin typeface="Trebuchet MS"/>
                <a:cs typeface="Trebuchet MS"/>
              </a:rPr>
              <a:t>5.20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72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60" dirty="0">
                <a:solidFill>
                  <a:srgbClr val="C00000"/>
                </a:solidFill>
              </a:rPr>
              <a:t>2-</a:t>
            </a:r>
            <a:r>
              <a:rPr spc="-260" dirty="0">
                <a:solidFill>
                  <a:srgbClr val="C00000"/>
                </a:solidFill>
              </a:rPr>
              <a:t>Acidity </a:t>
            </a:r>
            <a:r>
              <a:rPr spc="-190" dirty="0">
                <a:solidFill>
                  <a:srgbClr val="C00000"/>
                </a:solidFill>
              </a:rPr>
              <a:t>and</a:t>
            </a:r>
            <a:r>
              <a:rPr spc="-715" dirty="0">
                <a:solidFill>
                  <a:srgbClr val="C00000"/>
                </a:solidFill>
              </a:rPr>
              <a:t> </a:t>
            </a:r>
            <a:r>
              <a:rPr spc="-280" dirty="0">
                <a:solidFill>
                  <a:srgbClr val="C00000"/>
                </a:solidFill>
              </a:rPr>
              <a:t>Alkalinity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587" y="1143000"/>
            <a:ext cx="8378825" cy="4784642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200" b="1" spc="-10" dirty="0">
                <a:solidFill>
                  <a:srgbClr val="7030A0"/>
                </a:solidFill>
                <a:latin typeface="Carlito"/>
                <a:cs typeface="Carlito"/>
              </a:rPr>
              <a:t>The </a:t>
            </a:r>
            <a:r>
              <a:rPr sz="2200" b="1" spc="-5" dirty="0">
                <a:solidFill>
                  <a:srgbClr val="7030A0"/>
                </a:solidFill>
                <a:latin typeface="Carlito"/>
                <a:cs typeface="Carlito"/>
              </a:rPr>
              <a:t>pH of an </a:t>
            </a:r>
            <a:r>
              <a:rPr sz="2200" b="1" spc="-15" dirty="0">
                <a:solidFill>
                  <a:srgbClr val="7030A0"/>
                </a:solidFill>
                <a:latin typeface="Carlito"/>
                <a:cs typeface="Carlito"/>
              </a:rPr>
              <a:t>environment </a:t>
            </a:r>
            <a:r>
              <a:rPr sz="2200" b="1" spc="-10" dirty="0">
                <a:solidFill>
                  <a:srgbClr val="7030A0"/>
                </a:solidFill>
                <a:latin typeface="Carlito"/>
                <a:cs typeface="Carlito"/>
              </a:rPr>
              <a:t>greatly </a:t>
            </a:r>
            <a:r>
              <a:rPr sz="2200" b="1" spc="-20" dirty="0">
                <a:solidFill>
                  <a:srgbClr val="7030A0"/>
                </a:solidFill>
                <a:latin typeface="Carlito"/>
                <a:cs typeface="Carlito"/>
              </a:rPr>
              <a:t>affects </a:t>
            </a:r>
            <a:r>
              <a:rPr sz="2200" b="1" spc="-10" dirty="0">
                <a:solidFill>
                  <a:srgbClr val="7030A0"/>
                </a:solidFill>
                <a:latin typeface="Carlito"/>
                <a:cs typeface="Carlito"/>
              </a:rPr>
              <a:t>microbial </a:t>
            </a:r>
            <a:r>
              <a:rPr sz="2200" b="1" spc="-15" dirty="0">
                <a:solidFill>
                  <a:srgbClr val="7030A0"/>
                </a:solidFill>
                <a:latin typeface="Carlito"/>
                <a:cs typeface="Carlito"/>
              </a:rPr>
              <a:t>growth</a:t>
            </a:r>
            <a:r>
              <a:rPr sz="2200" b="1" spc="10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endParaRPr lang="en-US" sz="2200" b="1" spc="-5" dirty="0">
              <a:solidFill>
                <a:srgbClr val="7030A0"/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endParaRPr sz="2200" dirty="0">
              <a:solidFill>
                <a:srgbClr val="7030A0"/>
              </a:solidFill>
              <a:latin typeface="Carlito"/>
              <a:cs typeface="Carlito"/>
            </a:endParaRPr>
          </a:p>
          <a:p>
            <a:pPr marL="12700">
              <a:lnSpc>
                <a:spcPts val="2375"/>
              </a:lnSpc>
              <a:spcBef>
                <a:spcPts val="880"/>
              </a:spcBef>
            </a:pPr>
            <a:r>
              <a:rPr sz="2200" spc="-5" dirty="0">
                <a:solidFill>
                  <a:srgbClr val="404040"/>
                </a:solidFill>
                <a:latin typeface="Carlito"/>
                <a:cs typeface="Carlito"/>
              </a:rPr>
              <a:t>Some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organisms </a:t>
            </a:r>
            <a:r>
              <a:rPr sz="2200" spc="-20" dirty="0">
                <a:solidFill>
                  <a:srgbClr val="404040"/>
                </a:solidFill>
                <a:latin typeface="Carlito"/>
                <a:cs typeface="Carlito"/>
              </a:rPr>
              <a:t>have </a:t>
            </a:r>
            <a:r>
              <a:rPr sz="2200" spc="-15" dirty="0">
                <a:solidFill>
                  <a:srgbClr val="404040"/>
                </a:solidFill>
                <a:latin typeface="Carlito"/>
                <a:cs typeface="Carlito"/>
              </a:rPr>
              <a:t>evolved </a:t>
            </a:r>
            <a:r>
              <a:rPr sz="2200" spc="-2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200" spc="-15" dirty="0">
                <a:solidFill>
                  <a:srgbClr val="404040"/>
                </a:solidFill>
                <a:latin typeface="Carlito"/>
                <a:cs typeface="Carlito"/>
              </a:rPr>
              <a:t>grow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best </a:t>
            </a:r>
            <a:r>
              <a:rPr sz="2200" spc="-15" dirty="0">
                <a:solidFill>
                  <a:srgbClr val="404040"/>
                </a:solidFill>
                <a:latin typeface="Carlito"/>
                <a:cs typeface="Carlito"/>
              </a:rPr>
              <a:t>at </a:t>
            </a:r>
            <a:r>
              <a:rPr sz="2200" spc="-5" dirty="0">
                <a:solidFill>
                  <a:srgbClr val="404040"/>
                </a:solidFill>
                <a:latin typeface="Carlito"/>
                <a:cs typeface="Carlito"/>
              </a:rPr>
              <a:t>low or high pH, but</a:t>
            </a:r>
            <a:r>
              <a:rPr sz="2200" spc="1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most</a:t>
            </a:r>
            <a:endParaRPr sz="2200" b="1" dirty="0">
              <a:latin typeface="Carlito"/>
              <a:cs typeface="Carlito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organisms </a:t>
            </a:r>
            <a:r>
              <a:rPr sz="2200" b="1" spc="-15" dirty="0">
                <a:solidFill>
                  <a:srgbClr val="404040"/>
                </a:solidFill>
                <a:latin typeface="Carlito"/>
                <a:cs typeface="Carlito"/>
              </a:rPr>
              <a:t>grow </a:t>
            </a: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best between 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pH 6 and 8</a:t>
            </a:r>
            <a:r>
              <a:rPr sz="2200" b="1" spc="8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(</a:t>
            </a:r>
            <a:r>
              <a:rPr sz="2200" b="1" u="heavy" spc="-10" dirty="0">
                <a:solidFill>
                  <a:srgbClr val="D24717"/>
                </a:solidFill>
                <a:uFill>
                  <a:solidFill>
                    <a:srgbClr val="D24717"/>
                  </a:solidFill>
                </a:uFill>
                <a:latin typeface="Carlito"/>
                <a:cs typeface="Carlito"/>
              </a:rPr>
              <a:t>neutrophiles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)</a:t>
            </a:r>
            <a:endParaRPr sz="2200" dirty="0">
              <a:latin typeface="Carlito"/>
              <a:cs typeface="Carlito"/>
            </a:endParaRPr>
          </a:p>
          <a:p>
            <a:pPr marL="172720">
              <a:lnSpc>
                <a:spcPts val="2580"/>
              </a:lnSpc>
              <a:spcBef>
                <a:spcPts val="860"/>
              </a:spcBef>
            </a:pPr>
            <a:r>
              <a:rPr sz="22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Acidophiles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: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organisms that </a:t>
            </a:r>
            <a:r>
              <a:rPr sz="2200" spc="-15" dirty="0">
                <a:solidFill>
                  <a:srgbClr val="404040"/>
                </a:solidFill>
                <a:latin typeface="Carlito"/>
                <a:cs typeface="Carlito"/>
              </a:rPr>
              <a:t>grow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best </a:t>
            </a:r>
            <a:r>
              <a:rPr sz="2200" spc="-15" dirty="0">
                <a:solidFill>
                  <a:srgbClr val="404040"/>
                </a:solidFill>
                <a:latin typeface="Carlito"/>
                <a:cs typeface="Carlito"/>
              </a:rPr>
              <a:t>at </a:t>
            </a:r>
            <a:r>
              <a:rPr sz="2200" spc="-5" dirty="0">
                <a:solidFill>
                  <a:srgbClr val="404040"/>
                </a:solidFill>
                <a:latin typeface="Carlito"/>
                <a:cs typeface="Carlito"/>
              </a:rPr>
              <a:t>low pH</a:t>
            </a:r>
            <a:r>
              <a:rPr sz="2200" spc="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(&lt;6)</a:t>
            </a:r>
            <a:endParaRPr sz="2200" dirty="0">
              <a:latin typeface="Carlito"/>
              <a:cs typeface="Carlito"/>
            </a:endParaRPr>
          </a:p>
          <a:p>
            <a:pPr marL="748665" indent="-317500">
              <a:lnSpc>
                <a:spcPts val="2580"/>
              </a:lnSpc>
              <a:buClr>
                <a:srgbClr val="D24717"/>
              </a:buClr>
              <a:buChar char="◦"/>
              <a:tabLst>
                <a:tab pos="748665" algn="l"/>
                <a:tab pos="749300" algn="l"/>
              </a:tabLst>
            </a:pPr>
            <a:r>
              <a:rPr sz="2200" spc="-5" dirty="0">
                <a:solidFill>
                  <a:srgbClr val="404040"/>
                </a:solidFill>
                <a:latin typeface="Carlito"/>
                <a:cs typeface="Carlito"/>
              </a:rPr>
              <a:t>Some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are </a:t>
            </a:r>
            <a:r>
              <a:rPr sz="2200" b="1" spc="-20" dirty="0">
                <a:solidFill>
                  <a:srgbClr val="404040"/>
                </a:solidFill>
                <a:latin typeface="Carlito"/>
                <a:cs typeface="Carlito"/>
              </a:rPr>
              <a:t>obligate </a:t>
            </a:r>
            <a:r>
              <a:rPr sz="2200" b="1" spc="-5" dirty="0">
                <a:solidFill>
                  <a:srgbClr val="404040"/>
                </a:solidFill>
                <a:latin typeface="Carlito"/>
                <a:cs typeface="Carlito"/>
              </a:rPr>
              <a:t>acidophiles</a:t>
            </a:r>
            <a:r>
              <a:rPr sz="2200" spc="-5" dirty="0">
                <a:solidFill>
                  <a:srgbClr val="404040"/>
                </a:solidFill>
                <a:latin typeface="Carlito"/>
                <a:cs typeface="Carlito"/>
              </a:rPr>
              <a:t>;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membranes </a:t>
            </a:r>
            <a:r>
              <a:rPr sz="2200" spc="-15" dirty="0">
                <a:solidFill>
                  <a:srgbClr val="404040"/>
                </a:solidFill>
                <a:latin typeface="Carlito"/>
                <a:cs typeface="Carlito"/>
              </a:rPr>
              <a:t>destroyed at neutral</a:t>
            </a:r>
            <a:r>
              <a:rPr sz="2200" spc="1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pH</a:t>
            </a:r>
            <a:endParaRPr sz="2200" dirty="0">
              <a:latin typeface="Carlito"/>
              <a:cs typeface="Carlito"/>
            </a:endParaRPr>
          </a:p>
          <a:p>
            <a:pPr marL="748665" indent="-317500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Char char="◦"/>
              <a:tabLst>
                <a:tab pos="748665" algn="l"/>
                <a:tab pos="749300" algn="l"/>
              </a:tabLst>
            </a:pP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Stability </a:t>
            </a:r>
            <a:r>
              <a:rPr sz="2200" spc="-5" dirty="0">
                <a:solidFill>
                  <a:srgbClr val="404040"/>
                </a:solidFill>
                <a:latin typeface="Carlito"/>
                <a:cs typeface="Carlito"/>
              </a:rPr>
              <a:t>of cytoplasmic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membrane</a:t>
            </a:r>
            <a:r>
              <a:rPr sz="2200"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critical</a:t>
            </a:r>
            <a:endParaRPr sz="2200" dirty="0">
              <a:latin typeface="Carlito"/>
              <a:cs typeface="Carlito"/>
            </a:endParaRPr>
          </a:p>
          <a:p>
            <a:pPr marL="172720">
              <a:lnSpc>
                <a:spcPts val="2575"/>
              </a:lnSpc>
              <a:spcBef>
                <a:spcPts val="1070"/>
              </a:spcBef>
            </a:pPr>
            <a:r>
              <a:rPr sz="22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Alkaliphiles</a:t>
            </a:r>
            <a:r>
              <a:rPr sz="2200" b="1" spc="-10" dirty="0">
                <a:solidFill>
                  <a:srgbClr val="404040"/>
                </a:solidFill>
                <a:latin typeface="Carlito"/>
                <a:cs typeface="Carlito"/>
              </a:rPr>
              <a:t>: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organisms that </a:t>
            </a:r>
            <a:r>
              <a:rPr sz="2200" spc="-15" dirty="0">
                <a:solidFill>
                  <a:srgbClr val="404040"/>
                </a:solidFill>
                <a:latin typeface="Carlito"/>
                <a:cs typeface="Carlito"/>
              </a:rPr>
              <a:t>grow best at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high </a:t>
            </a:r>
            <a:r>
              <a:rPr sz="2200" spc="-5" dirty="0">
                <a:solidFill>
                  <a:srgbClr val="404040"/>
                </a:solidFill>
                <a:latin typeface="Carlito"/>
                <a:cs typeface="Carlito"/>
              </a:rPr>
              <a:t>pH</a:t>
            </a:r>
            <a:r>
              <a:rPr sz="2200" spc="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(&gt;9)</a:t>
            </a:r>
            <a:endParaRPr sz="2200" dirty="0">
              <a:latin typeface="Carlito"/>
              <a:cs typeface="Carlito"/>
            </a:endParaRPr>
          </a:p>
          <a:p>
            <a:pPr marL="748665" indent="-317500">
              <a:lnSpc>
                <a:spcPts val="2575"/>
              </a:lnSpc>
              <a:buClr>
                <a:srgbClr val="D24717"/>
              </a:buClr>
              <a:buChar char="◦"/>
              <a:tabLst>
                <a:tab pos="748665" algn="l"/>
                <a:tab pos="749300" algn="l"/>
              </a:tabLst>
            </a:pPr>
            <a:r>
              <a:rPr sz="2200" spc="-5" dirty="0">
                <a:solidFill>
                  <a:srgbClr val="404040"/>
                </a:solidFill>
                <a:latin typeface="Carlito"/>
                <a:cs typeface="Carlito"/>
              </a:rPr>
              <a:t>Some </a:t>
            </a:r>
            <a:r>
              <a:rPr sz="2200" spc="-20" dirty="0">
                <a:solidFill>
                  <a:srgbClr val="404040"/>
                </a:solidFill>
                <a:latin typeface="Carlito"/>
                <a:cs typeface="Carlito"/>
              </a:rPr>
              <a:t>have </a:t>
            </a:r>
            <a:r>
              <a:rPr sz="2200" spc="-5" dirty="0">
                <a:solidFill>
                  <a:srgbClr val="404040"/>
                </a:solidFill>
                <a:latin typeface="Carlito"/>
                <a:cs typeface="Carlito"/>
              </a:rPr>
              <a:t>sodium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motive </a:t>
            </a:r>
            <a:r>
              <a:rPr sz="2200" spc="-20" dirty="0">
                <a:solidFill>
                  <a:srgbClr val="404040"/>
                </a:solidFill>
                <a:latin typeface="Carlito"/>
                <a:cs typeface="Carlito"/>
              </a:rPr>
              <a:t>force </a:t>
            </a:r>
            <a:r>
              <a:rPr sz="2200" spc="-15" dirty="0">
                <a:solidFill>
                  <a:srgbClr val="404040"/>
                </a:solidFill>
                <a:latin typeface="Carlito"/>
                <a:cs typeface="Carlito"/>
              </a:rPr>
              <a:t>rather </a:t>
            </a:r>
            <a:r>
              <a:rPr sz="2200" spc="-5" dirty="0">
                <a:solidFill>
                  <a:srgbClr val="404040"/>
                </a:solidFill>
                <a:latin typeface="Carlito"/>
                <a:cs typeface="Carlito"/>
              </a:rPr>
              <a:t>than </a:t>
            </a:r>
            <a:r>
              <a:rPr sz="2200" spc="-15" dirty="0">
                <a:solidFill>
                  <a:srgbClr val="404040"/>
                </a:solidFill>
                <a:latin typeface="Carlito"/>
                <a:cs typeface="Carlito"/>
              </a:rPr>
              <a:t>proton </a:t>
            </a:r>
            <a:r>
              <a:rPr sz="2200" spc="-10" dirty="0">
                <a:solidFill>
                  <a:srgbClr val="404040"/>
                </a:solidFill>
                <a:latin typeface="Carlito"/>
                <a:cs typeface="Carlito"/>
              </a:rPr>
              <a:t>motive</a:t>
            </a:r>
            <a:r>
              <a:rPr sz="2200" spc="1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rlito"/>
                <a:cs typeface="Carlito"/>
              </a:rPr>
              <a:t>force</a:t>
            </a:r>
            <a:endParaRPr sz="2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solidFill>
                <a:srgbClr val="7030A0"/>
              </a:solidFill>
              <a:latin typeface="Carlito"/>
              <a:cs typeface="Carlito"/>
            </a:endParaRPr>
          </a:p>
          <a:p>
            <a:pPr marL="576580" marR="120014" algn="ctr">
              <a:lnSpc>
                <a:spcPct val="80000"/>
              </a:lnSpc>
              <a:spcBef>
                <a:spcPts val="5"/>
              </a:spcBef>
            </a:pP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The </a:t>
            </a:r>
            <a:r>
              <a:rPr sz="2000" b="1" spc="-10" dirty="0">
                <a:solidFill>
                  <a:srgbClr val="7030A0"/>
                </a:solidFill>
                <a:latin typeface="Carlito"/>
                <a:cs typeface="Carlito"/>
              </a:rPr>
              <a:t>internal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pH of a 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cell must </a:t>
            </a:r>
            <a:r>
              <a:rPr sz="2000" b="1" spc="-25" dirty="0">
                <a:solidFill>
                  <a:srgbClr val="7030A0"/>
                </a:solidFill>
                <a:latin typeface="Carlito"/>
                <a:cs typeface="Carlito"/>
              </a:rPr>
              <a:t>stay </a:t>
            </a:r>
            <a:r>
              <a:rPr sz="2000" b="1" u="heavy" spc="-10" dirty="0">
                <a:solidFill>
                  <a:srgbClr val="7030A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relatively</a:t>
            </a:r>
            <a:r>
              <a:rPr sz="2000" b="1" spc="-1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close </a:t>
            </a:r>
            <a:r>
              <a:rPr sz="2000" b="1" spc="-15" dirty="0">
                <a:solidFill>
                  <a:srgbClr val="7030A0"/>
                </a:solidFill>
                <a:latin typeface="Carlito"/>
                <a:cs typeface="Carlito"/>
              </a:rPr>
              <a:t>to 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neutral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even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though  the </a:t>
            </a:r>
            <a:r>
              <a:rPr sz="2000" b="1" spc="-15" dirty="0">
                <a:solidFill>
                  <a:srgbClr val="404040"/>
                </a:solidFill>
                <a:latin typeface="Carlito"/>
                <a:cs typeface="Carlito"/>
              </a:rPr>
              <a:t>external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pH is highly acidic or</a:t>
            </a:r>
            <a:r>
              <a:rPr sz="2000" b="1" spc="-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basic</a:t>
            </a:r>
            <a:endParaRPr sz="2000" dirty="0">
              <a:latin typeface="Carlito"/>
              <a:cs typeface="Carlito"/>
            </a:endParaRPr>
          </a:p>
          <a:p>
            <a:pPr marL="448945" algn="ctr">
              <a:lnSpc>
                <a:spcPct val="100000"/>
              </a:lnSpc>
              <a:spcBef>
                <a:spcPts val="120"/>
              </a:spcBef>
            </a:pP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Microbial culture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media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typically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contain buffers </a:t>
            </a:r>
            <a:r>
              <a:rPr sz="2000" b="1" spc="-1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maintain constant</a:t>
            </a:r>
            <a:r>
              <a:rPr sz="2000" b="1" spc="-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pH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0952" y="457199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02080" y="137160"/>
            <a:ext cx="7412990" cy="6403975"/>
            <a:chOff x="902080" y="137160"/>
            <a:chExt cx="7412990" cy="6403975"/>
          </a:xfrm>
        </p:grpSpPr>
        <p:sp>
          <p:nvSpPr>
            <p:cNvPr id="6" name="object 6"/>
            <p:cNvSpPr/>
            <p:nvPr/>
          </p:nvSpPr>
          <p:spPr>
            <a:xfrm>
              <a:off x="905255" y="4343400"/>
              <a:ext cx="7406640" cy="0"/>
            </a:xfrm>
            <a:custGeom>
              <a:avLst/>
              <a:gdLst/>
              <a:ahLst/>
              <a:cxnLst/>
              <a:rect l="l" t="t" r="r" b="b"/>
              <a:pathLst>
                <a:path w="7406640">
                  <a:moveTo>
                    <a:pt x="0" y="0"/>
                  </a:moveTo>
                  <a:lnTo>
                    <a:pt x="740664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1055" y="137160"/>
              <a:ext cx="5961888" cy="64038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1140" y="6476"/>
            <a:ext cx="762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9B2C1F"/>
                </a:solidFill>
                <a:latin typeface="Trebuchet MS"/>
                <a:cs typeface="Trebuchet MS"/>
              </a:rPr>
              <a:t>Figure</a:t>
            </a:r>
            <a:r>
              <a:rPr sz="1400" spc="-265" dirty="0">
                <a:solidFill>
                  <a:srgbClr val="9B2C1F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9B2C1F"/>
                </a:solidFill>
                <a:latin typeface="Trebuchet MS"/>
                <a:cs typeface="Trebuchet MS"/>
              </a:rPr>
              <a:t>5.24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1834" y="1183004"/>
            <a:ext cx="1548130" cy="555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Gastric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fluids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300" b="1" spc="-15" dirty="0">
                <a:latin typeface="Arial"/>
                <a:cs typeface="Arial"/>
              </a:rPr>
              <a:t>Acid </a:t>
            </a:r>
            <a:r>
              <a:rPr sz="1300" b="1" spc="-5" dirty="0">
                <a:latin typeface="Arial"/>
                <a:cs typeface="Arial"/>
              </a:rPr>
              <a:t>mine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drainage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0911" y="2027681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Peaches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0911" y="2431161"/>
            <a:ext cx="1722755" cy="97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latin typeface="Arial"/>
                <a:cs typeface="Arial"/>
              </a:rPr>
              <a:t>Tomatoes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Cabbage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spc="-5" dirty="0">
                <a:latin typeface="Arial"/>
                <a:cs typeface="Arial"/>
              </a:rPr>
              <a:t>Corn, salmon, shrimp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8292" y="4344415"/>
            <a:ext cx="9067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natural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soil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40911" y="4760722"/>
            <a:ext cx="12084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Soap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solutions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40911" y="5147817"/>
            <a:ext cx="1463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Extremely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alkaline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99461" y="2052574"/>
            <a:ext cx="5905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aci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36394" y="4704334"/>
            <a:ext cx="916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Increasing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80567" y="1283317"/>
            <a:ext cx="267335" cy="1249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-5" dirty="0">
                <a:latin typeface="Arial"/>
                <a:cs typeface="Arial"/>
              </a:rPr>
              <a:t>Acidophiles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8988" y="4444011"/>
            <a:ext cx="267970" cy="12217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-35" dirty="0">
                <a:latin typeface="Arial"/>
                <a:cs typeface="Arial"/>
              </a:rPr>
              <a:t>A</a:t>
            </a:r>
            <a:r>
              <a:rPr sz="1700" b="1" spc="-10" dirty="0">
                <a:latin typeface="Arial"/>
                <a:cs typeface="Arial"/>
              </a:rPr>
              <a:t>l</a:t>
            </a:r>
            <a:r>
              <a:rPr sz="1700" b="1" dirty="0">
                <a:latin typeface="Arial"/>
                <a:cs typeface="Arial"/>
              </a:rPr>
              <a:t>ka</a:t>
            </a:r>
            <a:r>
              <a:rPr sz="1700" b="1" spc="-10" dirty="0">
                <a:latin typeface="Arial"/>
                <a:cs typeface="Arial"/>
              </a:rPr>
              <a:t>li</a:t>
            </a:r>
            <a:r>
              <a:rPr sz="1700" b="1" dirty="0">
                <a:latin typeface="Arial"/>
                <a:cs typeface="Arial"/>
              </a:rPr>
              <a:t>phi</a:t>
            </a:r>
            <a:r>
              <a:rPr sz="1700" b="1" spc="-15" dirty="0">
                <a:latin typeface="Arial"/>
                <a:cs typeface="Arial"/>
              </a:rPr>
              <a:t>l</a:t>
            </a:r>
            <a:r>
              <a:rPr sz="1700" b="1" dirty="0">
                <a:latin typeface="Arial"/>
                <a:cs typeface="Arial"/>
              </a:rPr>
              <a:t>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2634" y="171450"/>
            <a:ext cx="15525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Arial"/>
                <a:cs typeface="Arial"/>
              </a:rPr>
              <a:t>pH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Example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328665" y="71373"/>
            <a:ext cx="22485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0000"/>
                </a:solidFill>
                <a:latin typeface="Arial"/>
                <a:cs typeface="Arial"/>
              </a:rPr>
              <a:t>Moles </a:t>
            </a:r>
            <a:r>
              <a:rPr sz="2100" b="1" spc="-5" dirty="0">
                <a:solidFill>
                  <a:srgbClr val="000000"/>
                </a:solidFill>
                <a:latin typeface="Arial"/>
                <a:cs typeface="Arial"/>
              </a:rPr>
              <a:t>per </a:t>
            </a:r>
            <a:r>
              <a:rPr sz="2100" b="1" dirty="0">
                <a:solidFill>
                  <a:srgbClr val="000000"/>
                </a:solidFill>
                <a:latin typeface="Arial"/>
                <a:cs typeface="Arial"/>
              </a:rPr>
              <a:t>liter</a:t>
            </a:r>
            <a:r>
              <a:rPr sz="2100" b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0000"/>
                </a:solidFill>
                <a:latin typeface="Arial"/>
                <a:cs typeface="Arial"/>
              </a:rPr>
              <a:t>of: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31991" y="341503"/>
            <a:ext cx="302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baseline="-17361" dirty="0">
                <a:latin typeface="Arial"/>
                <a:cs typeface="Arial"/>
              </a:rPr>
              <a:t>H</a:t>
            </a:r>
            <a:r>
              <a:rPr sz="1050" b="1" dirty="0">
                <a:latin typeface="Arial"/>
                <a:cs typeface="Arial"/>
              </a:rPr>
              <a:t>+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34895" y="766572"/>
            <a:ext cx="167640" cy="5455920"/>
          </a:xfrm>
          <a:custGeom>
            <a:avLst/>
            <a:gdLst/>
            <a:ahLst/>
            <a:cxnLst/>
            <a:rect l="l" t="t" r="r" b="b"/>
            <a:pathLst>
              <a:path w="167639" h="5455920">
                <a:moveTo>
                  <a:pt x="166116" y="2350007"/>
                </a:moveTo>
                <a:lnTo>
                  <a:pt x="117073" y="2312017"/>
                </a:lnTo>
                <a:lnTo>
                  <a:pt x="99090" y="2269385"/>
                </a:lnTo>
                <a:lnTo>
                  <a:pt x="87294" y="2215310"/>
                </a:lnTo>
                <a:lnTo>
                  <a:pt x="83058" y="2153030"/>
                </a:lnTo>
                <a:lnTo>
                  <a:pt x="83058" y="1371980"/>
                </a:lnTo>
                <a:lnTo>
                  <a:pt x="78821" y="1309701"/>
                </a:lnTo>
                <a:lnTo>
                  <a:pt x="67025" y="1255626"/>
                </a:lnTo>
                <a:lnTo>
                  <a:pt x="49042" y="1212994"/>
                </a:lnTo>
                <a:lnTo>
                  <a:pt x="26243" y="1185041"/>
                </a:lnTo>
                <a:lnTo>
                  <a:pt x="0" y="1175003"/>
                </a:lnTo>
                <a:lnTo>
                  <a:pt x="26243" y="1164966"/>
                </a:lnTo>
                <a:lnTo>
                  <a:pt x="49042" y="1137013"/>
                </a:lnTo>
                <a:lnTo>
                  <a:pt x="67025" y="1094381"/>
                </a:lnTo>
                <a:lnTo>
                  <a:pt x="78821" y="1040306"/>
                </a:lnTo>
                <a:lnTo>
                  <a:pt x="83058" y="978026"/>
                </a:lnTo>
                <a:lnTo>
                  <a:pt x="83058" y="196976"/>
                </a:lnTo>
                <a:lnTo>
                  <a:pt x="87294" y="134697"/>
                </a:lnTo>
                <a:lnTo>
                  <a:pt x="99090" y="80622"/>
                </a:lnTo>
                <a:lnTo>
                  <a:pt x="117073" y="37990"/>
                </a:lnTo>
                <a:lnTo>
                  <a:pt x="139872" y="10037"/>
                </a:lnTo>
                <a:lnTo>
                  <a:pt x="166116" y="0"/>
                </a:lnTo>
              </a:path>
              <a:path w="167639" h="5455920">
                <a:moveTo>
                  <a:pt x="167640" y="5455920"/>
                </a:moveTo>
                <a:lnTo>
                  <a:pt x="118597" y="5417909"/>
                </a:lnTo>
                <a:lnTo>
                  <a:pt x="100614" y="5375264"/>
                </a:lnTo>
                <a:lnTo>
                  <a:pt x="88818" y="5321185"/>
                </a:lnTo>
                <a:lnTo>
                  <a:pt x="84581" y="5258917"/>
                </a:lnTo>
                <a:lnTo>
                  <a:pt x="84581" y="4478655"/>
                </a:lnTo>
                <a:lnTo>
                  <a:pt x="80345" y="4416375"/>
                </a:lnTo>
                <a:lnTo>
                  <a:pt x="68549" y="4362300"/>
                </a:lnTo>
                <a:lnTo>
                  <a:pt x="50566" y="4319668"/>
                </a:lnTo>
                <a:lnTo>
                  <a:pt x="27767" y="4291715"/>
                </a:lnTo>
                <a:lnTo>
                  <a:pt x="1524" y="4281678"/>
                </a:lnTo>
                <a:lnTo>
                  <a:pt x="27767" y="4271640"/>
                </a:lnTo>
                <a:lnTo>
                  <a:pt x="50566" y="4243687"/>
                </a:lnTo>
                <a:lnTo>
                  <a:pt x="68549" y="4201055"/>
                </a:lnTo>
                <a:lnTo>
                  <a:pt x="80345" y="4146980"/>
                </a:lnTo>
                <a:lnTo>
                  <a:pt x="84581" y="4084701"/>
                </a:lnTo>
                <a:lnTo>
                  <a:pt x="84581" y="3304413"/>
                </a:lnTo>
                <a:lnTo>
                  <a:pt x="88818" y="3242133"/>
                </a:lnTo>
                <a:lnTo>
                  <a:pt x="100614" y="3188058"/>
                </a:lnTo>
                <a:lnTo>
                  <a:pt x="118597" y="3145426"/>
                </a:lnTo>
                <a:lnTo>
                  <a:pt x="141396" y="3117473"/>
                </a:lnTo>
                <a:lnTo>
                  <a:pt x="167640" y="3107435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95466" y="6066840"/>
            <a:ext cx="497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spc="-7" baseline="-17361" dirty="0">
                <a:latin typeface="Arial"/>
                <a:cs typeface="Arial"/>
              </a:rPr>
              <a:t>10</a:t>
            </a:r>
            <a:r>
              <a:rPr sz="1050" b="1" spc="-5" dirty="0">
                <a:latin typeface="Arial"/>
                <a:cs typeface="Arial"/>
              </a:rPr>
              <a:t>-14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600443" y="402462"/>
            <a:ext cx="712470" cy="4508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 marR="30480" indent="287020">
              <a:lnSpc>
                <a:spcPct val="74600"/>
              </a:lnSpc>
              <a:spcBef>
                <a:spcPts val="580"/>
              </a:spcBef>
            </a:pP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H</a:t>
            </a:r>
            <a:r>
              <a:rPr sz="1575" b="1" spc="7" baseline="26455" dirty="0">
                <a:latin typeface="Arial"/>
                <a:cs typeface="Arial"/>
              </a:rPr>
              <a:t>-  </a:t>
            </a:r>
            <a:r>
              <a:rPr sz="2400" b="1" baseline="-17361" dirty="0">
                <a:latin typeface="Arial"/>
                <a:cs typeface="Arial"/>
              </a:rPr>
              <a:t>10</a:t>
            </a:r>
            <a:r>
              <a:rPr sz="1050" b="1" dirty="0">
                <a:latin typeface="Arial"/>
                <a:cs typeface="Arial"/>
              </a:rPr>
              <a:t>-14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1917954" y="847194"/>
          <a:ext cx="5819140" cy="5294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6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352">
                <a:tc>
                  <a:txBody>
                    <a:bodyPr/>
                    <a:lstStyle/>
                    <a:p>
                      <a:pPr marL="1846580">
                        <a:lnSpc>
                          <a:spcPct val="100000"/>
                        </a:lnSpc>
                        <a:spcBef>
                          <a:spcPts val="1190"/>
                        </a:spcBef>
                        <a:tabLst>
                          <a:tab pos="3999229" algn="l"/>
                        </a:tabLst>
                      </a:pPr>
                      <a:r>
                        <a:rPr sz="1300" b="1" spc="-15" dirty="0">
                          <a:latin typeface="Arial"/>
                          <a:cs typeface="Arial"/>
                        </a:rPr>
                        <a:t>Volcanic</a:t>
                      </a:r>
                      <a:r>
                        <a:rPr sz="13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soils,</a:t>
                      </a:r>
                      <a:r>
                        <a:rPr sz="13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waters	</a:t>
                      </a:r>
                      <a:r>
                        <a:rPr sz="2400" b="1" baseline="-1562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baseline="2645" dirty="0">
                          <a:latin typeface="Arial"/>
                          <a:cs typeface="Arial"/>
                        </a:rPr>
                        <a:t>-1</a:t>
                      </a:r>
                      <a:endParaRPr sz="1575" baseline="2645">
                        <a:latin typeface="Arial"/>
                        <a:cs typeface="Arial"/>
                      </a:endParaRPr>
                    </a:p>
                  </a:txBody>
                  <a:tcPr marL="0" marR="0" marT="151130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-13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511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5">
                <a:tc>
                  <a:txBody>
                    <a:bodyPr/>
                    <a:lstStyle/>
                    <a:p>
                      <a:pPr marL="1846580">
                        <a:lnSpc>
                          <a:spcPts val="1360"/>
                        </a:lnSpc>
                        <a:tabLst>
                          <a:tab pos="4001135" algn="l"/>
                        </a:tabLst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Lemon</a:t>
                      </a:r>
                      <a:r>
                        <a:rPr sz="13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juice	</a:t>
                      </a:r>
                      <a:r>
                        <a:rPr sz="2400" b="1" baseline="-36458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baseline="-29100" dirty="0">
                          <a:latin typeface="Arial"/>
                          <a:cs typeface="Arial"/>
                        </a:rPr>
                        <a:t>-2</a:t>
                      </a:r>
                      <a:endParaRPr sz="1575" baseline="-29100">
                        <a:latin typeface="Arial"/>
                        <a:cs typeface="Arial"/>
                      </a:endParaRPr>
                    </a:p>
                    <a:p>
                      <a:pPr marL="1846580">
                        <a:lnSpc>
                          <a:spcPts val="1260"/>
                        </a:lnSpc>
                        <a:spcBef>
                          <a:spcPts val="994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Vinegar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-12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00">
                <a:tc>
                  <a:txBody>
                    <a:bodyPr/>
                    <a:lstStyle/>
                    <a:p>
                      <a:pPr marL="229235">
                        <a:lnSpc>
                          <a:spcPts val="1839"/>
                        </a:lnSpc>
                        <a:tabLst>
                          <a:tab pos="1835150" algn="l"/>
                          <a:tab pos="4011929" algn="l"/>
                        </a:tabLst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Increasing	</a:t>
                      </a:r>
                      <a:r>
                        <a:rPr sz="1950" b="1" spc="-7" baseline="2136" dirty="0">
                          <a:latin typeface="Arial"/>
                          <a:cs typeface="Arial"/>
                        </a:rPr>
                        <a:t>Rhubarb	</a:t>
                      </a:r>
                      <a:r>
                        <a:rPr sz="2400" b="1" baseline="1736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baseline="29100" dirty="0">
                          <a:latin typeface="Arial"/>
                          <a:cs typeface="Arial"/>
                        </a:rPr>
                        <a:t>-3</a:t>
                      </a:r>
                      <a:endParaRPr sz="1575" baseline="29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1285"/>
                        </a:lnSpc>
                      </a:pPr>
                      <a:r>
                        <a:rPr sz="2400" b="1" spc="-37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spc="-25" dirty="0">
                          <a:latin typeface="Arial"/>
                          <a:cs typeface="Arial"/>
                        </a:rPr>
                        <a:t>-11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65">
                <a:tc>
                  <a:txBody>
                    <a:bodyPr/>
                    <a:lstStyle/>
                    <a:p>
                      <a:pPr marL="1835150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4013835" algn="l"/>
                        </a:tabLst>
                      </a:pPr>
                      <a:r>
                        <a:rPr sz="1300" b="1" spc="-15" dirty="0">
                          <a:latin typeface="Arial"/>
                          <a:cs typeface="Arial"/>
                        </a:rPr>
                        <a:t>Acid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soil	</a:t>
                      </a:r>
                      <a:r>
                        <a:rPr sz="2400" b="1" baseline="1736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baseline="29100" dirty="0">
                          <a:latin typeface="Arial"/>
                          <a:cs typeface="Arial"/>
                        </a:rPr>
                        <a:t>-4</a:t>
                      </a:r>
                      <a:endParaRPr sz="1575" baseline="2910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-10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587">
                <a:tc>
                  <a:txBody>
                    <a:bodyPr/>
                    <a:lstStyle/>
                    <a:p>
                      <a:pPr marL="1835150">
                        <a:lnSpc>
                          <a:spcPct val="100000"/>
                        </a:lnSpc>
                        <a:spcBef>
                          <a:spcPts val="484"/>
                        </a:spcBef>
                        <a:tabLst>
                          <a:tab pos="4001135" algn="l"/>
                        </a:tabLst>
                      </a:pPr>
                      <a:r>
                        <a:rPr sz="1950" b="1" spc="-15" baseline="2136" dirty="0">
                          <a:latin typeface="Arial"/>
                          <a:cs typeface="Arial"/>
                        </a:rPr>
                        <a:t>American</a:t>
                      </a:r>
                      <a:r>
                        <a:rPr sz="1950" b="1" spc="89" baseline="21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7" baseline="2136" dirty="0">
                          <a:latin typeface="Arial"/>
                          <a:cs typeface="Arial"/>
                        </a:rPr>
                        <a:t>cheese	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baseline="26455" dirty="0">
                          <a:latin typeface="Arial"/>
                          <a:cs typeface="Arial"/>
                        </a:rPr>
                        <a:t>-5</a:t>
                      </a:r>
                      <a:endParaRPr sz="1575" baseline="26455">
                        <a:latin typeface="Arial"/>
                        <a:cs typeface="Arial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877">
                <a:tc>
                  <a:txBody>
                    <a:bodyPr/>
                    <a:lstStyle/>
                    <a:p>
                      <a:pPr marL="1835150">
                        <a:lnSpc>
                          <a:spcPts val="1764"/>
                        </a:lnSpc>
                        <a:tabLst>
                          <a:tab pos="4013835" algn="l"/>
                        </a:tabLst>
                      </a:pPr>
                      <a:r>
                        <a:rPr sz="1950" b="1" spc="-15" baseline="2136" dirty="0">
                          <a:latin typeface="Arial"/>
                          <a:cs typeface="Arial"/>
                        </a:rPr>
                        <a:t>Peas	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baseline="26455" dirty="0">
                          <a:latin typeface="Arial"/>
                          <a:cs typeface="Arial"/>
                        </a:rPr>
                        <a:t>-6</a:t>
                      </a:r>
                      <a:endParaRPr sz="1575" baseline="26455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300"/>
                        </a:lnSpc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294"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1546225" algn="l"/>
                          <a:tab pos="3751579" algn="l"/>
                        </a:tabLst>
                      </a:pPr>
                      <a:r>
                        <a:rPr sz="1400" b="1" spc="-10" dirty="0">
                          <a:solidFill>
                            <a:srgbClr val="EE1A2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EE1A2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EE1A22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dirty="0">
                          <a:solidFill>
                            <a:srgbClr val="EE1A22"/>
                          </a:solidFill>
                          <a:latin typeface="Arial"/>
                          <a:cs typeface="Arial"/>
                        </a:rPr>
                        <a:t>trality	</a:t>
                      </a:r>
                      <a:r>
                        <a:rPr sz="1950" b="1" baseline="-19230" dirty="0">
                          <a:latin typeface="Arial"/>
                          <a:cs typeface="Arial"/>
                        </a:rPr>
                        <a:t>Pure</a:t>
                      </a:r>
                      <a:r>
                        <a:rPr sz="1950" b="1" spc="7" baseline="-192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30" baseline="-192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950" b="1" baseline="-19230" dirty="0">
                          <a:latin typeface="Arial"/>
                          <a:cs typeface="Arial"/>
                        </a:rPr>
                        <a:t>ater	</a:t>
                      </a:r>
                      <a:r>
                        <a:rPr sz="3000" b="1" baseline="-13888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950" b="1" baseline="427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-7</a:t>
                      </a:r>
                      <a:endParaRPr sz="1950" baseline="4273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2235"/>
                        </a:lnSpc>
                      </a:pPr>
                      <a:r>
                        <a:rPr sz="3000" b="1" spc="7" baseline="-16666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477">
                <a:tc>
                  <a:txBody>
                    <a:bodyPr/>
                    <a:lstStyle/>
                    <a:p>
                      <a:pPr marL="1835150">
                        <a:lnSpc>
                          <a:spcPct val="100000"/>
                        </a:lnSpc>
                        <a:spcBef>
                          <a:spcPts val="175"/>
                        </a:spcBef>
                        <a:tabLst>
                          <a:tab pos="4001135" algn="l"/>
                        </a:tabLst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Seawater	</a:t>
                      </a:r>
                      <a:r>
                        <a:rPr sz="2400" b="1" baseline="-5208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baseline="18518" dirty="0">
                          <a:latin typeface="Arial"/>
                          <a:cs typeface="Arial"/>
                        </a:rPr>
                        <a:t>-8</a:t>
                      </a:r>
                      <a:endParaRPr sz="1575" baseline="18518">
                        <a:latin typeface="Arial"/>
                        <a:cs typeface="Arial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1680"/>
                        </a:lnSpc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380">
                <a:tc>
                  <a:txBody>
                    <a:bodyPr/>
                    <a:lstStyle/>
                    <a:p>
                      <a:pPr marL="1824355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4013835" algn="l"/>
                        </a:tabLst>
                      </a:pPr>
                      <a:r>
                        <a:rPr sz="1300" b="1" spc="-25" dirty="0">
                          <a:latin typeface="Arial"/>
                          <a:cs typeface="Arial"/>
                        </a:rPr>
                        <a:t>Very</a:t>
                      </a:r>
                      <a:r>
                        <a:rPr sz="13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alkaline	</a:t>
                      </a:r>
                      <a:r>
                        <a:rPr sz="2400" b="1" baseline="-13888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baseline="5291" dirty="0">
                          <a:latin typeface="Arial"/>
                          <a:cs typeface="Arial"/>
                        </a:rPr>
                        <a:t>-9</a:t>
                      </a:r>
                      <a:endParaRPr sz="1575" baseline="5291">
                        <a:latin typeface="Arial"/>
                        <a:cs typeface="Arial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1895"/>
                        </a:lnSpc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532"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2178050" algn="l"/>
                        </a:tabLst>
                      </a:pPr>
                      <a:r>
                        <a:rPr sz="1300" b="1" spc="-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lkali</a:t>
                      </a:r>
                      <a:r>
                        <a:rPr sz="1300" b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lakes	</a:t>
                      </a:r>
                      <a:r>
                        <a:rPr sz="2400" b="1" baseline="-5208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baseline="15873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75" b="1" spc="-15" baseline="15873" dirty="0">
                          <a:latin typeface="Arial"/>
                          <a:cs typeface="Arial"/>
                        </a:rPr>
                        <a:t>10</a:t>
                      </a:r>
                      <a:endParaRPr sz="1575" baseline="15873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928">
                <a:tc>
                  <a:txBody>
                    <a:bodyPr/>
                    <a:lstStyle/>
                    <a:p>
                      <a:pPr marR="167640" algn="r">
                        <a:lnSpc>
                          <a:spcPts val="1730"/>
                        </a:lnSpc>
                        <a:tabLst>
                          <a:tab pos="1537335" algn="l"/>
                          <a:tab pos="3717290" algn="l"/>
                        </a:tabLst>
                      </a:pPr>
                      <a:r>
                        <a:rPr sz="2100" b="1" baseline="1785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alkali</a:t>
                      </a:r>
                      <a:r>
                        <a:rPr sz="2100" b="1" spc="-30" baseline="1785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100" b="1" baseline="1785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b="1" spc="-22" baseline="1785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100" b="1" baseline="1785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	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Household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latin typeface="Arial"/>
                          <a:cs typeface="Arial"/>
                        </a:rPr>
                        <a:t>ammonia	</a:t>
                      </a:r>
                      <a:r>
                        <a:rPr sz="2400" b="1" baseline="-3472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baseline="18518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75" b="1" spc="-104" baseline="18518" dirty="0">
                          <a:latin typeface="Arial"/>
                          <a:cs typeface="Arial"/>
                        </a:rPr>
                        <a:t>11</a:t>
                      </a:r>
                      <a:endParaRPr sz="1575" baseline="18518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1445"/>
                        </a:lnSpc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69280">
                <a:tc>
                  <a:txBody>
                    <a:bodyPr/>
                    <a:lstStyle/>
                    <a:p>
                      <a:pPr marR="152400" algn="r">
                        <a:lnSpc>
                          <a:spcPts val="1914"/>
                        </a:lnSpc>
                        <a:spcBef>
                          <a:spcPts val="305"/>
                        </a:spcBef>
                        <a:tabLst>
                          <a:tab pos="2040889" algn="l"/>
                        </a:tabLst>
                      </a:pPr>
                      <a:r>
                        <a:rPr sz="1950" b="1" baseline="4273" dirty="0">
                          <a:latin typeface="Arial"/>
                          <a:cs typeface="Arial"/>
                        </a:rPr>
                        <a:t>soda</a:t>
                      </a:r>
                      <a:r>
                        <a:rPr sz="1950" b="1" spc="30" baseline="427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baseline="4273" dirty="0">
                          <a:latin typeface="Arial"/>
                          <a:cs typeface="Arial"/>
                        </a:rPr>
                        <a:t>lakes	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575" b="1" baseline="2645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75" b="1" spc="-15" baseline="26455" dirty="0">
                          <a:latin typeface="Arial"/>
                          <a:cs typeface="Arial"/>
                        </a:rPr>
                        <a:t>12</a:t>
                      </a:r>
                      <a:endParaRPr sz="1575" baseline="26455">
                        <a:latin typeface="Arial"/>
                        <a:cs typeface="Arial"/>
                      </a:endParaRPr>
                    </a:p>
                    <a:p>
                      <a:pPr marL="1835150">
                        <a:lnSpc>
                          <a:spcPts val="1205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Lime (saturated</a:t>
                      </a:r>
                      <a:r>
                        <a:rPr sz="13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solution)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R="152400" algn="r">
                        <a:lnSpc>
                          <a:spcPts val="1570"/>
                        </a:lnSpc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13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-2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400" b="1" baseline="-1736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-1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6636766" y="6138468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06515" y="640461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107" y="228600"/>
            <a:ext cx="716629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25" dirty="0">
                <a:solidFill>
                  <a:srgbClr val="C00000"/>
                </a:solidFill>
              </a:rPr>
              <a:t>3-</a:t>
            </a:r>
            <a:r>
              <a:rPr spc="-225" dirty="0">
                <a:solidFill>
                  <a:srgbClr val="C00000"/>
                </a:solidFill>
              </a:rPr>
              <a:t>Osmotic</a:t>
            </a:r>
            <a:r>
              <a:rPr spc="-470" dirty="0">
                <a:solidFill>
                  <a:srgbClr val="C00000"/>
                </a:solidFill>
              </a:rPr>
              <a:t> </a:t>
            </a:r>
            <a:r>
              <a:rPr spc="-305" dirty="0">
                <a:solidFill>
                  <a:srgbClr val="C00000"/>
                </a:solidFill>
              </a:rPr>
              <a:t>Effects</a:t>
            </a:r>
            <a:r>
              <a:rPr spc="-475" dirty="0">
                <a:solidFill>
                  <a:srgbClr val="C00000"/>
                </a:solidFill>
              </a:rPr>
              <a:t> </a:t>
            </a:r>
            <a:r>
              <a:rPr spc="-114" dirty="0">
                <a:solidFill>
                  <a:srgbClr val="C00000"/>
                </a:solidFill>
              </a:rPr>
              <a:t>on</a:t>
            </a:r>
            <a:r>
              <a:rPr spc="-445" dirty="0">
                <a:solidFill>
                  <a:srgbClr val="C00000"/>
                </a:solidFill>
              </a:rPr>
              <a:t> </a:t>
            </a:r>
            <a:r>
              <a:rPr spc="-195" dirty="0">
                <a:solidFill>
                  <a:srgbClr val="C00000"/>
                </a:solidFill>
              </a:rPr>
              <a:t>Microbial</a:t>
            </a:r>
            <a:r>
              <a:rPr spc="-445" dirty="0">
                <a:solidFill>
                  <a:srgbClr val="C00000"/>
                </a:solidFill>
              </a:rPr>
              <a:t> </a:t>
            </a:r>
            <a:r>
              <a:rPr spc="-235" dirty="0">
                <a:solidFill>
                  <a:srgbClr val="C00000"/>
                </a:solidFill>
              </a:rPr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700" y="1755139"/>
            <a:ext cx="8626475" cy="44665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5410" marR="5080" indent="1905" algn="ctr">
              <a:lnSpc>
                <a:spcPts val="2160"/>
              </a:lnSpc>
              <a:spcBef>
                <a:spcPts val="375"/>
              </a:spcBef>
            </a:pPr>
            <a:r>
              <a:rPr sz="2000" b="1" spc="-20" dirty="0">
                <a:solidFill>
                  <a:srgbClr val="404040"/>
                </a:solidFill>
                <a:latin typeface="Carlito"/>
                <a:cs typeface="Carlito"/>
              </a:rPr>
              <a:t>Typically,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cytoplasm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has a higher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solute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concentration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than the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surrounding  environment,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thus the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tendency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2000" b="1" spc="-20" dirty="0">
                <a:solidFill>
                  <a:srgbClr val="404040"/>
                </a:solidFill>
                <a:latin typeface="Carlito"/>
                <a:cs typeface="Carlito"/>
              </a:rPr>
              <a:t>water </a:t>
            </a:r>
            <a:r>
              <a:rPr sz="2000" b="1" spc="-1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move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into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cell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(</a:t>
            </a:r>
            <a:r>
              <a:rPr sz="2000" b="1" i="1" dirty="0">
                <a:solidFill>
                  <a:srgbClr val="404040"/>
                </a:solidFill>
                <a:latin typeface="Carlito"/>
                <a:cs typeface="Carlito"/>
              </a:rPr>
              <a:t>positive</a:t>
            </a:r>
            <a:r>
              <a:rPr sz="2000" b="1" i="1" spc="-1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404040"/>
                </a:solidFill>
                <a:latin typeface="Carlito"/>
                <a:cs typeface="Carlito"/>
              </a:rPr>
              <a:t>water  balance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)</a:t>
            </a:r>
            <a:endParaRPr sz="2000" dirty="0">
              <a:latin typeface="Carlito"/>
              <a:cs typeface="Carlito"/>
            </a:endParaRPr>
          </a:p>
          <a:p>
            <a:pPr marL="980440" marR="77470" indent="-552450">
              <a:lnSpc>
                <a:spcPts val="2160"/>
              </a:lnSpc>
              <a:spcBef>
                <a:spcPts val="1405"/>
              </a:spcBef>
            </a:pP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When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cell is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in an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environment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a higher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external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solute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concentration,  </a:t>
            </a:r>
            <a:r>
              <a:rPr sz="2000" b="1" spc="-20" dirty="0">
                <a:solidFill>
                  <a:srgbClr val="404040"/>
                </a:solidFill>
                <a:latin typeface="Carlito"/>
                <a:cs typeface="Carlito"/>
              </a:rPr>
              <a:t>water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will flow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out unless the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cell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has a mechanism </a:t>
            </a:r>
            <a:r>
              <a:rPr sz="2000" b="1" spc="-15" dirty="0">
                <a:solidFill>
                  <a:srgbClr val="404040"/>
                </a:solidFill>
                <a:latin typeface="Carlito"/>
                <a:cs typeface="Carlito"/>
              </a:rPr>
              <a:t>to prevent</a:t>
            </a:r>
            <a:r>
              <a:rPr sz="2000" b="1" spc="-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this</a:t>
            </a:r>
            <a:endParaRPr sz="2000" dirty="0">
              <a:latin typeface="Carlito"/>
              <a:cs typeface="Carlito"/>
            </a:endParaRPr>
          </a:p>
          <a:p>
            <a:pPr marL="104139" marR="184150" indent="-91440">
              <a:lnSpc>
                <a:spcPts val="2160"/>
              </a:lnSpc>
              <a:spcBef>
                <a:spcPts val="1395"/>
              </a:spcBef>
            </a:pPr>
            <a:r>
              <a:rPr sz="20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b="1" i="1" u="heavy" spc="-5" dirty="0">
                <a:solidFill>
                  <a:srgbClr val="D24717"/>
                </a:solidFill>
                <a:uFill>
                  <a:solidFill>
                    <a:srgbClr val="D24717"/>
                  </a:solidFill>
                </a:uFill>
                <a:latin typeface="Carlito"/>
                <a:cs typeface="Carlito"/>
              </a:rPr>
              <a:t>Halophiles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: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organisms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that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grow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best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at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reduced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water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potential;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have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specific 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requirement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for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 NaCl.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735"/>
              </a:spcBef>
            </a:pPr>
            <a:r>
              <a:rPr sz="2000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b="1" i="1" u="heavy" dirty="0">
                <a:solidFill>
                  <a:srgbClr val="D24717"/>
                </a:solidFill>
                <a:uFill>
                  <a:solidFill>
                    <a:srgbClr val="D24717"/>
                  </a:solidFill>
                </a:uFill>
                <a:latin typeface="Carlito"/>
                <a:cs typeface="Carlito"/>
              </a:rPr>
              <a:t>Extreme </a:t>
            </a:r>
            <a:r>
              <a:rPr sz="2000" b="1" i="1" u="heavy" spc="-5" dirty="0">
                <a:solidFill>
                  <a:srgbClr val="D24717"/>
                </a:solidFill>
                <a:uFill>
                  <a:solidFill>
                    <a:srgbClr val="D24717"/>
                  </a:solidFill>
                </a:uFill>
                <a:latin typeface="Carlito"/>
                <a:cs typeface="Carlito"/>
              </a:rPr>
              <a:t>halophiles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: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organisms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that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require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high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levels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(15–30%)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NaCl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for</a:t>
            </a:r>
            <a:endParaRPr sz="2000" dirty="0">
              <a:latin typeface="Carlito"/>
              <a:cs typeface="Carlito"/>
            </a:endParaRPr>
          </a:p>
          <a:p>
            <a:pPr marL="104139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growth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Carlito"/>
              <a:cs typeface="Carlito"/>
            </a:endParaRPr>
          </a:p>
          <a:p>
            <a:pPr marL="104139" marR="516890" indent="-91440">
              <a:lnSpc>
                <a:spcPts val="2160"/>
              </a:lnSpc>
            </a:pPr>
            <a:r>
              <a:rPr sz="2000" spc="-10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b="1" i="1" u="heavy" spc="-10" dirty="0">
                <a:solidFill>
                  <a:srgbClr val="D24717"/>
                </a:solidFill>
                <a:uFill>
                  <a:solidFill>
                    <a:srgbClr val="D24717"/>
                  </a:solidFill>
                </a:uFill>
                <a:latin typeface="Carlito"/>
                <a:cs typeface="Carlito"/>
              </a:rPr>
              <a:t>Halotolerant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: organisms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that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can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tolerate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some reduction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water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activity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of 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environment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but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generally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grow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best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the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absence of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the added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solute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0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b="1" i="1" u="heavy" spc="-5" dirty="0">
                <a:solidFill>
                  <a:srgbClr val="D24717"/>
                </a:solidFill>
                <a:uFill>
                  <a:solidFill>
                    <a:srgbClr val="D24717"/>
                  </a:solidFill>
                </a:uFill>
                <a:latin typeface="Carlito"/>
                <a:cs typeface="Carlito"/>
              </a:rPr>
              <a:t>Nonhalophile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8259" y="671830"/>
            <a:ext cx="208407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highlight>
                  <a:srgbClr val="FFFF00"/>
                </a:highlight>
                <a:latin typeface="Arial"/>
                <a:cs typeface="Arial"/>
              </a:rPr>
              <a:t>Example:</a:t>
            </a:r>
            <a:endParaRPr sz="20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i="1" spc="-5" dirty="0">
                <a:latin typeface="Arial"/>
                <a:cs typeface="Arial"/>
              </a:rPr>
              <a:t>Aliivibrio</a:t>
            </a:r>
            <a:r>
              <a:rPr sz="2000" b="1" i="1" spc="-6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fischeri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8163" y="2457188"/>
            <a:ext cx="309880" cy="14497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b="1" dirty="0">
                <a:latin typeface="Arial"/>
                <a:cs typeface="Arial"/>
              </a:rPr>
              <a:t>Growth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9530" y="5852871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1586" y="5770879"/>
            <a:ext cx="1065530" cy="7531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560"/>
              </a:spcBef>
            </a:pPr>
            <a:r>
              <a:rPr sz="2000" b="1" dirty="0"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dirty="0">
                <a:latin typeface="Arial"/>
                <a:cs typeface="Arial"/>
              </a:rPr>
              <a:t>NaCl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(%)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5414" y="5830620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2617" y="5818123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0879" y="4755895"/>
            <a:ext cx="3166237" cy="1462452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3500"/>
              </a:lnSpc>
              <a:spcBef>
                <a:spcPts val="28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nhalo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hile  </a:t>
            </a:r>
            <a:r>
              <a:rPr sz="2000" b="1" dirty="0">
                <a:highlight>
                  <a:srgbClr val="FFFF00"/>
                </a:highlight>
                <a:latin typeface="Arial"/>
                <a:cs typeface="Arial"/>
              </a:rPr>
              <a:t>Example:  </a:t>
            </a:r>
            <a:endParaRPr lang="en-US" sz="2000" b="1" dirty="0">
              <a:highlight>
                <a:srgbClr val="FFFF00"/>
              </a:highlight>
              <a:latin typeface="Arial"/>
              <a:cs typeface="Arial"/>
            </a:endParaRPr>
          </a:p>
          <a:p>
            <a:pPr marL="12700" marR="5080">
              <a:lnSpc>
                <a:spcPct val="93500"/>
              </a:lnSpc>
              <a:spcBef>
                <a:spcPts val="285"/>
              </a:spcBef>
            </a:pPr>
            <a:r>
              <a:rPr lang="en-US" sz="2000" b="1" i="1" dirty="0" err="1">
                <a:highlight>
                  <a:srgbClr val="FFFF00"/>
                </a:highlight>
                <a:latin typeface="Arial"/>
                <a:cs typeface="Arial"/>
              </a:rPr>
              <a:t>E.Coli</a:t>
            </a:r>
            <a:r>
              <a:rPr lang="en-US" sz="2000" b="1" i="1" dirty="0">
                <a:highlight>
                  <a:srgbClr val="FFFF00"/>
                </a:highlight>
                <a:latin typeface="Arial"/>
                <a:cs typeface="Arial"/>
              </a:rPr>
              <a:t> / </a:t>
            </a:r>
            <a:r>
              <a:rPr sz="2000" b="1" i="1" dirty="0">
                <a:latin typeface="Arial"/>
                <a:cs typeface="Arial"/>
              </a:rPr>
              <a:t>Escherichia</a:t>
            </a:r>
            <a:r>
              <a:rPr sz="2000" b="1" i="1" spc="-114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coli</a:t>
            </a:r>
            <a:endParaRPr sz="2000" dirty="0">
              <a:latin typeface="Arial"/>
              <a:cs typeface="Arial"/>
            </a:endParaRPr>
          </a:p>
          <a:p>
            <a:pPr marL="844550">
              <a:lnSpc>
                <a:spcPct val="100000"/>
              </a:lnSpc>
              <a:spcBef>
                <a:spcPts val="1190"/>
              </a:spcBef>
            </a:pPr>
            <a:r>
              <a:rPr sz="2000" b="1" dirty="0">
                <a:latin typeface="Arial"/>
                <a:cs typeface="Arial"/>
              </a:rPr>
              <a:t>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3303" y="313436"/>
            <a:ext cx="1977389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ts val="3015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Halotolerant</a:t>
            </a: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170"/>
              </a:spcBef>
            </a:pPr>
            <a:r>
              <a:rPr sz="2000" b="1" dirty="0">
                <a:highlight>
                  <a:srgbClr val="FFFF00"/>
                </a:highlight>
                <a:latin typeface="Arial"/>
                <a:cs typeface="Arial"/>
              </a:rPr>
              <a:t>Example:  </a:t>
            </a:r>
            <a:r>
              <a:rPr sz="2000" b="1" i="1" dirty="0">
                <a:latin typeface="Arial"/>
                <a:cs typeface="Arial"/>
              </a:rPr>
              <a:t>Staphylococcus  aureus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67658" y="299084"/>
            <a:ext cx="15144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lop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5816" y="308228"/>
            <a:ext cx="1824355" cy="151955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ct val="88200"/>
              </a:lnSpc>
              <a:spcBef>
                <a:spcPts val="439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Extreme  halophile  </a:t>
            </a:r>
            <a:r>
              <a:rPr sz="2000" b="1" dirty="0">
                <a:highlight>
                  <a:srgbClr val="FFFF00"/>
                </a:highlight>
                <a:latin typeface="Arial"/>
                <a:cs typeface="Arial"/>
              </a:rPr>
              <a:t>Example:  </a:t>
            </a:r>
            <a:r>
              <a:rPr sz="2000" b="1" i="1" dirty="0">
                <a:latin typeface="Arial"/>
                <a:cs typeface="Arial"/>
              </a:rPr>
              <a:t>Halobacterium  salinarum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84020" y="1295400"/>
            <a:ext cx="4691380" cy="3482340"/>
          </a:xfrm>
          <a:custGeom>
            <a:avLst/>
            <a:gdLst/>
            <a:ahLst/>
            <a:cxnLst/>
            <a:rect l="l" t="t" r="r" b="b"/>
            <a:pathLst>
              <a:path w="4691380" h="3482340">
                <a:moveTo>
                  <a:pt x="528828" y="289560"/>
                </a:moveTo>
                <a:lnTo>
                  <a:pt x="755904" y="1382267"/>
                </a:lnTo>
              </a:path>
              <a:path w="4691380" h="3482340">
                <a:moveTo>
                  <a:pt x="3031235" y="0"/>
                </a:moveTo>
                <a:lnTo>
                  <a:pt x="2351532" y="2100072"/>
                </a:lnTo>
              </a:path>
              <a:path w="4691380" h="3482340">
                <a:moveTo>
                  <a:pt x="4690872" y="565403"/>
                </a:moveTo>
                <a:lnTo>
                  <a:pt x="4401312" y="1975103"/>
                </a:lnTo>
              </a:path>
              <a:path w="4691380" h="3482340">
                <a:moveTo>
                  <a:pt x="0" y="2741676"/>
                </a:moveTo>
                <a:lnTo>
                  <a:pt x="452628" y="348234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1140" y="6476"/>
            <a:ext cx="762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9B2C1F"/>
                </a:solidFill>
                <a:latin typeface="Trebuchet MS"/>
                <a:cs typeface="Trebuchet MS"/>
              </a:rPr>
              <a:t>Figure</a:t>
            </a:r>
            <a:r>
              <a:rPr sz="1400" spc="-265" dirty="0">
                <a:solidFill>
                  <a:srgbClr val="9B2C1F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9B2C1F"/>
                </a:solidFill>
                <a:latin typeface="Trebuchet MS"/>
                <a:cs typeface="Trebuchet MS"/>
              </a:rPr>
              <a:t>5.25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7150" y="1105865"/>
            <a:ext cx="1460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114" dirty="0"/>
              <a:t>o</a:t>
            </a:r>
            <a:r>
              <a:rPr spc="-185" dirty="0"/>
              <a:t>n</a:t>
            </a:r>
            <a:r>
              <a:rPr spc="-330" dirty="0"/>
              <a:t>t</a:t>
            </a:r>
            <a:r>
              <a:rPr spc="-240" dirty="0"/>
              <a:t>e</a:t>
            </a:r>
            <a:r>
              <a:rPr spc="-185" dirty="0"/>
              <a:t>n</a:t>
            </a:r>
            <a:r>
              <a:rPr spc="-24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59" y="1746597"/>
            <a:ext cx="3866515" cy="42538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8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1800" spc="-5" dirty="0">
                <a:solidFill>
                  <a:srgbClr val="BEBEBE"/>
                </a:solidFill>
                <a:latin typeface="Carlito"/>
                <a:cs typeface="Carlito"/>
              </a:rPr>
              <a:t>Bacterial Cell</a:t>
            </a:r>
            <a:r>
              <a:rPr sz="1800" spc="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BEBEBE"/>
                </a:solidFill>
                <a:latin typeface="Carlito"/>
                <a:cs typeface="Carlito"/>
              </a:rPr>
              <a:t>Division</a:t>
            </a:r>
            <a:endParaRPr sz="1800">
              <a:latin typeface="Carlito"/>
              <a:cs typeface="Carlito"/>
            </a:endParaRPr>
          </a:p>
          <a:p>
            <a:pPr marL="396875" indent="-183515">
              <a:lnSpc>
                <a:spcPct val="100000"/>
              </a:lnSpc>
              <a:spcBef>
                <a:spcPts val="415"/>
              </a:spcBef>
              <a:buClr>
                <a:srgbClr val="D24717"/>
              </a:buClr>
              <a:buFont typeface="Courier New"/>
              <a:buChar char="o"/>
              <a:tabLst>
                <a:tab pos="397510" algn="l"/>
              </a:tabLst>
            </a:pPr>
            <a:r>
              <a:rPr sz="1600" spc="-5" dirty="0">
                <a:solidFill>
                  <a:srgbClr val="BEBEBE"/>
                </a:solidFill>
                <a:latin typeface="Carlito"/>
                <a:cs typeface="Carlito"/>
              </a:rPr>
              <a:t>Cell </a:t>
            </a:r>
            <a:r>
              <a:rPr sz="1600" spc="-10" dirty="0">
                <a:solidFill>
                  <a:srgbClr val="BEBEBE"/>
                </a:solidFill>
                <a:latin typeface="Carlito"/>
                <a:cs typeface="Carlito"/>
              </a:rPr>
              <a:t>Growth </a:t>
            </a:r>
            <a:r>
              <a:rPr sz="1600" spc="-5" dirty="0">
                <a:solidFill>
                  <a:srgbClr val="BEBEBE"/>
                </a:solidFill>
                <a:latin typeface="Carlito"/>
                <a:cs typeface="Carlito"/>
              </a:rPr>
              <a:t>and </a:t>
            </a:r>
            <a:r>
              <a:rPr sz="1600" dirty="0">
                <a:solidFill>
                  <a:srgbClr val="BEBEBE"/>
                </a:solidFill>
                <a:latin typeface="Carlito"/>
                <a:cs typeface="Carlito"/>
              </a:rPr>
              <a:t>Binary</a:t>
            </a:r>
            <a:r>
              <a:rPr sz="1600" spc="2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BEBEBE"/>
                </a:solidFill>
                <a:latin typeface="Carlito"/>
                <a:cs typeface="Carlito"/>
              </a:rPr>
              <a:t>Fission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800" spc="-10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1800" spc="-10" dirty="0">
                <a:solidFill>
                  <a:srgbClr val="BEBEBE"/>
                </a:solidFill>
                <a:latin typeface="Carlito"/>
                <a:cs typeface="Carlito"/>
              </a:rPr>
              <a:t>Population</a:t>
            </a:r>
            <a:r>
              <a:rPr sz="1800" spc="1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BEBEBE"/>
                </a:solidFill>
                <a:latin typeface="Carlito"/>
                <a:cs typeface="Carlito"/>
              </a:rPr>
              <a:t>growth</a:t>
            </a:r>
            <a:endParaRPr sz="1800">
              <a:latin typeface="Carlito"/>
              <a:cs typeface="Carlito"/>
            </a:endParaRPr>
          </a:p>
          <a:p>
            <a:pPr marL="396875" indent="-183515">
              <a:lnSpc>
                <a:spcPct val="100000"/>
              </a:lnSpc>
              <a:spcBef>
                <a:spcPts val="415"/>
              </a:spcBef>
              <a:buClr>
                <a:srgbClr val="D24717"/>
              </a:buClr>
              <a:buFont typeface="Courier New"/>
              <a:buChar char="o"/>
              <a:tabLst>
                <a:tab pos="397510" algn="l"/>
              </a:tabLst>
            </a:pPr>
            <a:r>
              <a:rPr sz="1600" spc="-5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600" spc="-10" dirty="0">
                <a:solidFill>
                  <a:srgbClr val="BEBEBE"/>
                </a:solidFill>
                <a:latin typeface="Carlito"/>
                <a:cs typeface="Carlito"/>
              </a:rPr>
              <a:t>Concept </a:t>
            </a:r>
            <a:r>
              <a:rPr sz="1600" spc="-5" dirty="0">
                <a:solidFill>
                  <a:srgbClr val="BEBEBE"/>
                </a:solidFill>
                <a:latin typeface="Carlito"/>
                <a:cs typeface="Carlito"/>
              </a:rPr>
              <a:t>of Exponential</a:t>
            </a:r>
            <a:r>
              <a:rPr sz="160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BEBEBE"/>
                </a:solidFill>
                <a:latin typeface="Carlito"/>
                <a:cs typeface="Carlito"/>
              </a:rPr>
              <a:t>Growth</a:t>
            </a:r>
            <a:endParaRPr sz="1600">
              <a:latin typeface="Carlito"/>
              <a:cs typeface="Carlito"/>
            </a:endParaRPr>
          </a:p>
          <a:p>
            <a:pPr marL="396875" indent="-1835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/>
              <a:buChar char="o"/>
              <a:tabLst>
                <a:tab pos="397510" algn="l"/>
              </a:tabLst>
            </a:pPr>
            <a:r>
              <a:rPr sz="1600" spc="-5" dirty="0">
                <a:solidFill>
                  <a:srgbClr val="BEBEBE"/>
                </a:solidFill>
                <a:latin typeface="Carlito"/>
                <a:cs typeface="Carlito"/>
              </a:rPr>
              <a:t>The </a:t>
            </a:r>
            <a:r>
              <a:rPr sz="1600" spc="-10" dirty="0">
                <a:solidFill>
                  <a:srgbClr val="BEBEBE"/>
                </a:solidFill>
                <a:latin typeface="Carlito"/>
                <a:cs typeface="Carlito"/>
              </a:rPr>
              <a:t>Microbial Growth</a:t>
            </a:r>
            <a:r>
              <a:rPr sz="1600" spc="2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BEBEBE"/>
                </a:solidFill>
                <a:latin typeface="Carlito"/>
                <a:cs typeface="Carlito"/>
              </a:rPr>
              <a:t>Cycle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8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1800" spc="-5" dirty="0">
                <a:solidFill>
                  <a:srgbClr val="FF0000"/>
                </a:solidFill>
                <a:latin typeface="Carlito"/>
                <a:cs typeface="Carlito"/>
              </a:rPr>
              <a:t>Measuring </a:t>
            </a: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Microbial</a:t>
            </a:r>
            <a:r>
              <a:rPr sz="1800" spc="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Growth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800" spc="-10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Environmental </a:t>
            </a:r>
            <a:r>
              <a:rPr sz="1800" spc="-20" dirty="0">
                <a:solidFill>
                  <a:srgbClr val="FF0000"/>
                </a:solidFill>
                <a:latin typeface="Carlito"/>
                <a:cs typeface="Carlito"/>
              </a:rPr>
              <a:t>Factors </a:t>
            </a: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Affecting</a:t>
            </a:r>
            <a:r>
              <a:rPr sz="1800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Growth</a:t>
            </a:r>
            <a:endParaRPr sz="1800">
              <a:latin typeface="Carlito"/>
              <a:cs typeface="Carlito"/>
            </a:endParaRPr>
          </a:p>
          <a:p>
            <a:pPr marL="396875" indent="-183515">
              <a:lnSpc>
                <a:spcPct val="100000"/>
              </a:lnSpc>
              <a:spcBef>
                <a:spcPts val="415"/>
              </a:spcBef>
              <a:buClr>
                <a:srgbClr val="D24717"/>
              </a:buClr>
              <a:buFont typeface="Courier New"/>
              <a:buChar char="o"/>
              <a:tabLst>
                <a:tab pos="397510" algn="l"/>
              </a:tabLst>
            </a:pPr>
            <a:r>
              <a:rPr sz="1600" spc="-30" dirty="0">
                <a:solidFill>
                  <a:srgbClr val="FF0000"/>
                </a:solidFill>
                <a:latin typeface="Carlito"/>
                <a:cs typeface="Carlito"/>
              </a:rPr>
              <a:t>Temperature</a:t>
            </a:r>
            <a:endParaRPr sz="1600">
              <a:latin typeface="Carlito"/>
              <a:cs typeface="Carlito"/>
            </a:endParaRPr>
          </a:p>
          <a:p>
            <a:pPr marL="396875" indent="-1835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/>
              <a:buChar char="o"/>
              <a:tabLst>
                <a:tab pos="397510" algn="l"/>
              </a:tabLst>
            </a:pPr>
            <a:r>
              <a:rPr sz="1600" spc="-5" dirty="0">
                <a:solidFill>
                  <a:srgbClr val="FF0000"/>
                </a:solidFill>
                <a:latin typeface="Carlito"/>
                <a:cs typeface="Carlito"/>
              </a:rPr>
              <a:t>Acidity and</a:t>
            </a:r>
            <a:r>
              <a:rPr sz="16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rlito"/>
                <a:cs typeface="Carlito"/>
              </a:rPr>
              <a:t>Alkalinity</a:t>
            </a:r>
            <a:endParaRPr sz="1600">
              <a:latin typeface="Carlito"/>
              <a:cs typeface="Carlito"/>
            </a:endParaRPr>
          </a:p>
          <a:p>
            <a:pPr marL="396875" indent="-1835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/>
              <a:buChar char="o"/>
              <a:tabLst>
                <a:tab pos="397510" algn="l"/>
              </a:tabLst>
            </a:pPr>
            <a:r>
              <a:rPr sz="1600" spc="-5" dirty="0">
                <a:solidFill>
                  <a:srgbClr val="FF0000"/>
                </a:solidFill>
                <a:latin typeface="Carlito"/>
                <a:cs typeface="Carlito"/>
              </a:rPr>
              <a:t>Osmotic </a:t>
            </a:r>
            <a:r>
              <a:rPr sz="1600" spc="-20" dirty="0">
                <a:solidFill>
                  <a:srgbClr val="FF0000"/>
                </a:solidFill>
                <a:latin typeface="Carlito"/>
                <a:cs typeface="Carlito"/>
              </a:rPr>
              <a:t>Effects </a:t>
            </a:r>
            <a:r>
              <a:rPr sz="1600" spc="-5" dirty="0">
                <a:solidFill>
                  <a:srgbClr val="FF0000"/>
                </a:solidFill>
                <a:latin typeface="Carlito"/>
                <a:cs typeface="Carlito"/>
              </a:rPr>
              <a:t>on </a:t>
            </a:r>
            <a:r>
              <a:rPr sz="1600" spc="-10" dirty="0">
                <a:solidFill>
                  <a:srgbClr val="FF0000"/>
                </a:solidFill>
                <a:latin typeface="Carlito"/>
                <a:cs typeface="Carlito"/>
              </a:rPr>
              <a:t>Microbial</a:t>
            </a:r>
            <a:r>
              <a:rPr sz="1600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rlito"/>
                <a:cs typeface="Carlito"/>
              </a:rPr>
              <a:t>Growth</a:t>
            </a:r>
            <a:endParaRPr sz="1600">
              <a:latin typeface="Carlito"/>
              <a:cs typeface="Carlito"/>
            </a:endParaRPr>
          </a:p>
          <a:p>
            <a:pPr marL="396875" indent="-1835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/>
              <a:buChar char="o"/>
              <a:tabLst>
                <a:tab pos="397510" algn="l"/>
              </a:tabLst>
            </a:pPr>
            <a:r>
              <a:rPr sz="1600" spc="-15" dirty="0">
                <a:solidFill>
                  <a:srgbClr val="FF0000"/>
                </a:solidFill>
                <a:latin typeface="Carlito"/>
                <a:cs typeface="Carlito"/>
              </a:rPr>
              <a:t>Oxygen </a:t>
            </a:r>
            <a:r>
              <a:rPr sz="1600" spc="-5" dirty="0">
                <a:solidFill>
                  <a:srgbClr val="FF0000"/>
                </a:solidFill>
                <a:latin typeface="Carlito"/>
                <a:cs typeface="Carlito"/>
              </a:rPr>
              <a:t>and</a:t>
            </a:r>
            <a:r>
              <a:rPr sz="1600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rlito"/>
                <a:cs typeface="Carlito"/>
              </a:rPr>
              <a:t>Microorganisms</a:t>
            </a:r>
            <a:endParaRPr sz="1600">
              <a:latin typeface="Carlito"/>
              <a:cs typeface="Carlito"/>
            </a:endParaRPr>
          </a:p>
          <a:p>
            <a:pPr marL="396875" indent="-1835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/>
              <a:buChar char="o"/>
              <a:tabLst>
                <a:tab pos="397510" algn="l"/>
              </a:tabLst>
            </a:pPr>
            <a:r>
              <a:rPr sz="1600" spc="-40" dirty="0">
                <a:solidFill>
                  <a:srgbClr val="FF0000"/>
                </a:solidFill>
                <a:latin typeface="Carlito"/>
                <a:cs typeface="Carlito"/>
              </a:rPr>
              <a:t>Toxic </a:t>
            </a:r>
            <a:r>
              <a:rPr sz="1600" spc="-10" dirty="0">
                <a:solidFill>
                  <a:srgbClr val="FF0000"/>
                </a:solidFill>
                <a:latin typeface="Carlito"/>
                <a:cs typeface="Carlito"/>
              </a:rPr>
              <a:t>Forms </a:t>
            </a:r>
            <a:r>
              <a:rPr sz="1600" spc="-5" dirty="0">
                <a:solidFill>
                  <a:srgbClr val="FF0000"/>
                </a:solidFill>
                <a:latin typeface="Carlito"/>
                <a:cs typeface="Carlito"/>
              </a:rPr>
              <a:t>of</a:t>
            </a:r>
            <a:r>
              <a:rPr sz="1600" spc="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rlito"/>
                <a:cs typeface="Carlito"/>
              </a:rPr>
              <a:t>Oxygen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5062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>
                <a:solidFill>
                  <a:srgbClr val="C00000"/>
                </a:solidFill>
              </a:rPr>
              <a:t>Oxygen </a:t>
            </a:r>
            <a:r>
              <a:rPr spc="-180" dirty="0">
                <a:solidFill>
                  <a:srgbClr val="C00000"/>
                </a:solidFill>
              </a:rPr>
              <a:t>and</a:t>
            </a:r>
            <a:r>
              <a:rPr spc="-600" dirty="0">
                <a:solidFill>
                  <a:srgbClr val="C00000"/>
                </a:solidFill>
              </a:rPr>
              <a:t> </a:t>
            </a:r>
            <a:r>
              <a:rPr spc="-160" dirty="0">
                <a:solidFill>
                  <a:srgbClr val="C00000"/>
                </a:solidFill>
              </a:rPr>
              <a:t>Microorganisms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024" y="1685237"/>
            <a:ext cx="7273290" cy="283591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Aerobes</a:t>
            </a:r>
            <a:r>
              <a:rPr sz="2000" dirty="0">
                <a:solidFill>
                  <a:srgbClr val="C00000"/>
                </a:solidFill>
                <a:latin typeface="Carlito"/>
                <a:cs typeface="Carlito"/>
              </a:rPr>
              <a:t>: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require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oxygen to</a:t>
            </a:r>
            <a:r>
              <a:rPr sz="20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live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Anaerobes</a:t>
            </a:r>
            <a:r>
              <a:rPr sz="2000" spc="-5" dirty="0">
                <a:solidFill>
                  <a:srgbClr val="C00000"/>
                </a:solidFill>
                <a:latin typeface="Carlito"/>
                <a:cs typeface="Carlito"/>
              </a:rPr>
              <a:t>: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do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not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require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oxygen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may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even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be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killed by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exposure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Facultative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organisms</a:t>
            </a:r>
            <a:r>
              <a:rPr sz="2000" spc="-5" dirty="0">
                <a:solidFill>
                  <a:srgbClr val="C00000"/>
                </a:solidFill>
                <a:latin typeface="Carlito"/>
                <a:cs typeface="Carlito"/>
              </a:rPr>
              <a:t>: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can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live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with or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without</a:t>
            </a:r>
            <a:r>
              <a:rPr sz="20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oxygen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  <a:spcBef>
                <a:spcPts val="1165"/>
              </a:spcBef>
            </a:pP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Aerotolerant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anaerobes</a:t>
            </a:r>
            <a:r>
              <a:rPr sz="2000" dirty="0">
                <a:solidFill>
                  <a:srgbClr val="C00000"/>
                </a:solidFill>
                <a:latin typeface="Carlito"/>
                <a:cs typeface="Carlito"/>
              </a:rPr>
              <a:t>: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can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tolerate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oxygen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grow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its</a:t>
            </a:r>
            <a:r>
              <a:rPr sz="20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presence</a:t>
            </a:r>
            <a:endParaRPr sz="2000" dirty="0"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even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though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they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cannot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use</a:t>
            </a:r>
            <a:r>
              <a:rPr sz="2000" spc="-5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it</a:t>
            </a:r>
            <a:endParaRPr sz="2000" dirty="0">
              <a:latin typeface="Carlito"/>
              <a:cs typeface="Carlito"/>
            </a:endParaRPr>
          </a:p>
          <a:p>
            <a:pPr marL="12700" marR="566420">
              <a:lnSpc>
                <a:spcPts val="2160"/>
              </a:lnSpc>
              <a:spcBef>
                <a:spcPts val="1440"/>
              </a:spcBef>
            </a:pP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Microaerophiles</a:t>
            </a:r>
            <a:r>
              <a:rPr sz="2000" spc="-5" dirty="0">
                <a:solidFill>
                  <a:srgbClr val="C00000"/>
                </a:solidFill>
                <a:latin typeface="Carlito"/>
                <a:cs typeface="Carlito"/>
              </a:rPr>
              <a:t>: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can use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oxygen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only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when it is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present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at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levels 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reduced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from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that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air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8197" y="501142"/>
            <a:ext cx="4967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>
                <a:solidFill>
                  <a:srgbClr val="C00000"/>
                </a:solidFill>
              </a:rPr>
              <a:t>Oxygen </a:t>
            </a:r>
            <a:r>
              <a:rPr spc="-190" dirty="0">
                <a:solidFill>
                  <a:srgbClr val="C00000"/>
                </a:solidFill>
              </a:rPr>
              <a:t>and</a:t>
            </a:r>
            <a:r>
              <a:rPr spc="-695" dirty="0">
                <a:solidFill>
                  <a:srgbClr val="C00000"/>
                </a:solidFill>
              </a:rPr>
              <a:t> </a:t>
            </a:r>
            <a:r>
              <a:rPr spc="-190" dirty="0">
                <a:solidFill>
                  <a:srgbClr val="C00000"/>
                </a:solidFill>
              </a:rPr>
              <a:t>Microorganisms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340" y="1822830"/>
            <a:ext cx="4208145" cy="2216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4139" marR="27305">
              <a:lnSpc>
                <a:spcPts val="2590"/>
              </a:lnSpc>
              <a:spcBef>
                <a:spcPts val="425"/>
              </a:spcBef>
            </a:pPr>
            <a:r>
              <a:rPr sz="2400" b="1" u="heavy" spc="-10" dirty="0">
                <a:solidFill>
                  <a:srgbClr val="C00000"/>
                </a:solidFill>
                <a:highlight>
                  <a:srgbClr val="FFFF00"/>
                </a:highlight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Thioglycolate broth </a:t>
            </a:r>
            <a:r>
              <a:rPr sz="2400" b="1" u="heavy" dirty="0">
                <a:solidFill>
                  <a:srgbClr val="C00000"/>
                </a:solidFill>
                <a:highlight>
                  <a:srgbClr val="FFFF00"/>
                </a:highlight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:</a:t>
            </a:r>
            <a:r>
              <a:rPr sz="2400" b="1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Complex 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medium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that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separates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microbes 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based on </a:t>
            </a:r>
            <a:r>
              <a:rPr sz="2400" spc="-25" dirty="0">
                <a:solidFill>
                  <a:srgbClr val="404040"/>
                </a:solidFill>
                <a:latin typeface="Carlito"/>
                <a:cs typeface="Carlito"/>
              </a:rPr>
              <a:t>oxygen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 requirements.</a:t>
            </a:r>
            <a:endParaRPr sz="2400" dirty="0">
              <a:latin typeface="Carlito"/>
              <a:cs typeface="Carlito"/>
            </a:endParaRPr>
          </a:p>
          <a:p>
            <a:pPr marL="104139" marR="5080" indent="-91440">
              <a:lnSpc>
                <a:spcPct val="90100"/>
              </a:lnSpc>
              <a:spcBef>
                <a:spcPts val="1370"/>
              </a:spcBef>
            </a:pPr>
            <a:r>
              <a:rPr sz="24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Reacts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2400" spc="-20" dirty="0">
                <a:solidFill>
                  <a:srgbClr val="404040"/>
                </a:solidFill>
                <a:latin typeface="Carlito"/>
                <a:cs typeface="Carlito"/>
              </a:rPr>
              <a:t>oxygen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so </a:t>
            </a:r>
            <a:r>
              <a:rPr sz="2400" spc="-20" dirty="0">
                <a:solidFill>
                  <a:srgbClr val="404040"/>
                </a:solidFill>
                <a:latin typeface="Carlito"/>
                <a:cs typeface="Carlito"/>
              </a:rPr>
              <a:t>oxygen 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can only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penetrate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top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  tube.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00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7947" y="1845564"/>
            <a:ext cx="4020311" cy="345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89779" y="5320995"/>
            <a:ext cx="42437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Growth </a:t>
            </a:r>
            <a:r>
              <a:rPr sz="1800" b="1" spc="-10" dirty="0">
                <a:latin typeface="Carlito"/>
                <a:cs typeface="Carlito"/>
              </a:rPr>
              <a:t>versus </a:t>
            </a:r>
            <a:r>
              <a:rPr sz="1800" b="1" spc="-20" dirty="0">
                <a:latin typeface="Carlito"/>
                <a:cs typeface="Carlito"/>
              </a:rPr>
              <a:t>oxygen </a:t>
            </a:r>
            <a:r>
              <a:rPr sz="1800" b="1" spc="-10" dirty="0">
                <a:latin typeface="Carlito"/>
                <a:cs typeface="Carlito"/>
              </a:rPr>
              <a:t>concentration.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rlito"/>
                <a:cs typeface="Carlito"/>
              </a:rPr>
              <a:t>(a) </a:t>
            </a:r>
            <a:r>
              <a:rPr sz="1800" spc="-10" dirty="0">
                <a:latin typeface="Carlito"/>
                <a:cs typeface="Carlito"/>
              </a:rPr>
              <a:t>aerobic, </a:t>
            </a:r>
            <a:r>
              <a:rPr sz="1800" spc="-5" dirty="0">
                <a:latin typeface="Carlito"/>
                <a:cs typeface="Carlito"/>
              </a:rPr>
              <a:t>(b)anaerobic, </a:t>
            </a:r>
            <a:r>
              <a:rPr sz="1800" dirty="0">
                <a:latin typeface="Carlito"/>
                <a:cs typeface="Carlito"/>
              </a:rPr>
              <a:t>( </a:t>
            </a:r>
            <a:r>
              <a:rPr sz="1800" spc="-5" dirty="0">
                <a:latin typeface="Carlito"/>
                <a:cs typeface="Carlito"/>
              </a:rPr>
              <a:t>c) </a:t>
            </a:r>
            <a:r>
              <a:rPr sz="1800" spc="-10" dirty="0">
                <a:latin typeface="Carlito"/>
                <a:cs typeface="Carlito"/>
              </a:rPr>
              <a:t>facultative,  (d)microaerophilic, </a:t>
            </a:r>
            <a:r>
              <a:rPr sz="1800" spc="-5" dirty="0">
                <a:latin typeface="Carlito"/>
                <a:cs typeface="Carlito"/>
              </a:rPr>
              <a:t>(e) </a:t>
            </a:r>
            <a:r>
              <a:rPr sz="1800" spc="-10" dirty="0">
                <a:latin typeface="Carlito"/>
                <a:cs typeface="Carlito"/>
              </a:rPr>
              <a:t>aerotolerant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anaerobe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965" y="457200"/>
            <a:ext cx="5132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>
                <a:solidFill>
                  <a:srgbClr val="C00000"/>
                </a:solidFill>
              </a:rPr>
              <a:t>Measuring </a:t>
            </a:r>
            <a:r>
              <a:rPr spc="-170" dirty="0">
                <a:solidFill>
                  <a:srgbClr val="C00000"/>
                </a:solidFill>
              </a:rPr>
              <a:t>Microbial</a:t>
            </a:r>
            <a:r>
              <a:rPr spc="-670" dirty="0">
                <a:solidFill>
                  <a:srgbClr val="C00000"/>
                </a:solidFill>
              </a:rPr>
              <a:t> </a:t>
            </a:r>
            <a:r>
              <a:rPr spc="-210" dirty="0">
                <a:solidFill>
                  <a:srgbClr val="C00000"/>
                </a:solidFill>
              </a:rPr>
              <a:t>Growth</a:t>
            </a:r>
          </a:p>
        </p:txBody>
      </p:sp>
      <p:sp>
        <p:nvSpPr>
          <p:cNvPr id="3" name="object 3"/>
          <p:cNvSpPr/>
          <p:nvPr/>
        </p:nvSpPr>
        <p:spPr>
          <a:xfrm>
            <a:off x="876300" y="1981200"/>
            <a:ext cx="4648200" cy="2351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400050" indent="-400050">
              <a:buFont typeface="+mj-lt"/>
              <a:buAutoNum type="romanUcPeriod"/>
            </a:pP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04900" y="2090300"/>
            <a:ext cx="4191000" cy="1338700"/>
          </a:xfrm>
          <a:prstGeom prst="rect">
            <a:avLst/>
          </a:prstGeom>
          <a:ln w="12192">
            <a:solidFill>
              <a:srgbClr val="9B2C1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434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sz="2400" spc="-10" dirty="0">
                <a:latin typeface="Carlito"/>
                <a:cs typeface="Carlito"/>
              </a:rPr>
              <a:t>Microscopic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Counts</a:t>
            </a:r>
            <a:endParaRPr sz="2400" dirty="0">
              <a:latin typeface="Carlito"/>
              <a:cs typeface="Carlito"/>
            </a:endParaRPr>
          </a:p>
          <a:p>
            <a:pPr marL="434340" marR="253365" indent="-342900">
              <a:lnSpc>
                <a:spcPct val="138700"/>
              </a:lnSpc>
              <a:buFont typeface="Wingdings" panose="05000000000000000000" pitchFamily="2" charset="2"/>
              <a:buChar char="Ø"/>
            </a:pPr>
            <a:r>
              <a:rPr sz="2400" spc="-5" dirty="0">
                <a:latin typeface="Carlito"/>
                <a:cs typeface="Carlito"/>
              </a:rPr>
              <a:t>Viable </a:t>
            </a:r>
            <a:r>
              <a:rPr sz="2400" spc="-10" dirty="0">
                <a:latin typeface="Carlito"/>
                <a:cs typeface="Carlito"/>
              </a:rPr>
              <a:t>Counts  </a:t>
            </a:r>
            <a:endParaRPr lang="en-US" sz="2400" spc="-10" dirty="0">
              <a:latin typeface="Carlito"/>
              <a:cs typeface="Carlito"/>
            </a:endParaRPr>
          </a:p>
          <a:p>
            <a:pPr marL="434340" marR="253365" indent="-342900">
              <a:lnSpc>
                <a:spcPct val="138700"/>
              </a:lnSpc>
              <a:buFont typeface="Wingdings" panose="05000000000000000000" pitchFamily="2" charset="2"/>
              <a:buChar char="Ø"/>
            </a:pPr>
            <a:r>
              <a:rPr sz="2400" spc="-20" dirty="0">
                <a:latin typeface="Carlito"/>
                <a:cs typeface="Carlito"/>
              </a:rPr>
              <a:t>Turbidimetric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Methods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701" y="172268"/>
            <a:ext cx="5038598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pc="-150" dirty="0">
                <a:solidFill>
                  <a:srgbClr val="C00000"/>
                </a:solidFill>
              </a:rPr>
              <a:t>Measuring </a:t>
            </a:r>
            <a:r>
              <a:rPr spc="-195" dirty="0">
                <a:solidFill>
                  <a:srgbClr val="C00000"/>
                </a:solidFill>
              </a:rPr>
              <a:t>Microbial</a:t>
            </a:r>
            <a:r>
              <a:rPr spc="-790" dirty="0">
                <a:solidFill>
                  <a:srgbClr val="C00000"/>
                </a:solidFill>
              </a:rPr>
              <a:t> </a:t>
            </a:r>
            <a:r>
              <a:rPr spc="-235" dirty="0">
                <a:solidFill>
                  <a:srgbClr val="C00000"/>
                </a:solidFill>
              </a:rPr>
              <a:t>Growth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1200" y="939222"/>
            <a:ext cx="5181600" cy="325602"/>
          </a:xfrm>
          <a:prstGeom prst="rect">
            <a:avLst/>
          </a:prstGeom>
          <a:ln w="12191">
            <a:solidFill>
              <a:srgbClr val="9B2C1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 algn="ctr">
              <a:lnSpc>
                <a:spcPts val="2395"/>
              </a:lnSpc>
            </a:pPr>
            <a:r>
              <a:rPr lang="en-US" sz="2800" b="1" spc="-5" dirty="0">
                <a:solidFill>
                  <a:srgbClr val="006FC0"/>
                </a:solidFill>
                <a:cs typeface="Carlito"/>
              </a:rPr>
              <a:t>1-</a:t>
            </a:r>
            <a:r>
              <a:rPr sz="2800" b="1" spc="-5" dirty="0">
                <a:solidFill>
                  <a:srgbClr val="006FC0"/>
                </a:solidFill>
                <a:cs typeface="Carlito"/>
              </a:rPr>
              <a:t>Microscopic</a:t>
            </a:r>
            <a:r>
              <a:rPr sz="2800" b="1" spc="-35" dirty="0">
                <a:solidFill>
                  <a:srgbClr val="006FC0"/>
                </a:solidFill>
                <a:cs typeface="Carlito"/>
              </a:rPr>
              <a:t> </a:t>
            </a:r>
            <a:r>
              <a:rPr sz="2800" b="1" spc="-5" dirty="0">
                <a:solidFill>
                  <a:srgbClr val="006FC0"/>
                </a:solidFill>
                <a:cs typeface="Carlito"/>
              </a:rPr>
              <a:t>Counts</a:t>
            </a:r>
            <a:endParaRPr sz="2800" dirty="0"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7569" y="1782706"/>
            <a:ext cx="6925691" cy="63286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Microbial cells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are enumerated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by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microscopic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observations</a:t>
            </a:r>
            <a:endParaRPr sz="2000" b="1" dirty="0">
              <a:latin typeface="Carlito"/>
              <a:cs typeface="Carlito"/>
            </a:endParaRPr>
          </a:p>
          <a:p>
            <a:pPr marL="715010" indent="-183515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Char char="◦"/>
              <a:tabLst>
                <a:tab pos="715645" algn="l"/>
              </a:tabLst>
            </a:pPr>
            <a:r>
              <a:rPr sz="1800" b="1" u="sng" spc="-10" dirty="0">
                <a:solidFill>
                  <a:srgbClr val="7030A0"/>
                </a:solidFill>
                <a:latin typeface="Carlito"/>
                <a:cs typeface="Carlito"/>
              </a:rPr>
              <a:t>Results can </a:t>
            </a:r>
            <a:r>
              <a:rPr sz="1800" b="1" u="sng" spc="-5" dirty="0">
                <a:solidFill>
                  <a:srgbClr val="7030A0"/>
                </a:solidFill>
                <a:latin typeface="Carlito"/>
                <a:cs typeface="Carlito"/>
              </a:rPr>
              <a:t>be</a:t>
            </a:r>
            <a:r>
              <a:rPr sz="1800" b="1" u="sng" spc="2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1800" b="1" u="sng" spc="-5" dirty="0">
                <a:solidFill>
                  <a:srgbClr val="7030A0"/>
                </a:solidFill>
                <a:latin typeface="Carlito"/>
                <a:cs typeface="Carlito"/>
              </a:rPr>
              <a:t>unreliable</a:t>
            </a:r>
            <a:endParaRPr sz="1800" b="1" u="sng" dirty="0">
              <a:solidFill>
                <a:srgbClr val="7030A0"/>
              </a:solidFill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7855" y="2657576"/>
            <a:ext cx="600449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B050"/>
                </a:solidFill>
                <a:latin typeface="Carlito"/>
                <a:cs typeface="Carlito"/>
              </a:rPr>
              <a:t>Limitations </a:t>
            </a:r>
            <a:r>
              <a:rPr sz="2000" b="1" spc="-5" dirty="0">
                <a:solidFill>
                  <a:srgbClr val="00B050"/>
                </a:solidFill>
                <a:latin typeface="Carlito"/>
                <a:cs typeface="Carlito"/>
              </a:rPr>
              <a:t>of </a:t>
            </a:r>
            <a:r>
              <a:rPr sz="2000" b="1" spc="-10" dirty="0">
                <a:solidFill>
                  <a:srgbClr val="00B050"/>
                </a:solidFill>
                <a:latin typeface="Carlito"/>
                <a:cs typeface="Carlito"/>
              </a:rPr>
              <a:t>microscopic</a:t>
            </a:r>
            <a:r>
              <a:rPr sz="2000" b="1" spc="25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rlito"/>
                <a:cs typeface="Carlito"/>
              </a:rPr>
              <a:t>counts</a:t>
            </a:r>
            <a:endParaRPr sz="2000" b="1">
              <a:solidFill>
                <a:srgbClr val="00B050"/>
              </a:solidFill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416699" y="3220822"/>
            <a:ext cx="8270101" cy="224997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05765" marR="183515" indent="-342900">
              <a:lnSpc>
                <a:spcPts val="1939"/>
              </a:lnSpc>
              <a:spcBef>
                <a:spcPts val="345"/>
              </a:spcBef>
              <a:buClr>
                <a:srgbClr val="D24717"/>
              </a:buClr>
              <a:buFont typeface="+mj-lt"/>
              <a:buAutoNum type="arabicPeriod"/>
              <a:tabLst>
                <a:tab pos="380365" algn="l"/>
                <a:tab pos="381000" algn="l"/>
              </a:tabLst>
            </a:pPr>
            <a:r>
              <a:rPr b="1" spc="-5" dirty="0"/>
              <a:t>Cannot </a:t>
            </a:r>
            <a:r>
              <a:rPr b="1" spc="-10" dirty="0"/>
              <a:t>distinguish </a:t>
            </a:r>
            <a:r>
              <a:rPr b="1" spc="-5" dirty="0"/>
              <a:t>between live </a:t>
            </a:r>
            <a:r>
              <a:rPr b="1" dirty="0"/>
              <a:t>and </a:t>
            </a:r>
            <a:r>
              <a:rPr b="1" spc="-5" dirty="0"/>
              <a:t>dead cells without special</a:t>
            </a:r>
            <a:r>
              <a:rPr b="1" dirty="0"/>
              <a:t> </a:t>
            </a:r>
            <a:r>
              <a:rPr b="1" spc="-10" dirty="0"/>
              <a:t>stains</a:t>
            </a:r>
          </a:p>
          <a:p>
            <a:pPr marL="405765" indent="-342900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Font typeface="+mj-lt"/>
              <a:buAutoNum type="arabicPeriod"/>
              <a:tabLst>
                <a:tab pos="380365" algn="l"/>
                <a:tab pos="381000" algn="l"/>
              </a:tabLst>
            </a:pPr>
            <a:r>
              <a:rPr b="1" spc="-5" dirty="0"/>
              <a:t>Small cells </a:t>
            </a:r>
            <a:r>
              <a:rPr b="1" spc="-10" dirty="0"/>
              <a:t>can </a:t>
            </a:r>
            <a:r>
              <a:rPr b="1" spc="-5" dirty="0"/>
              <a:t>be</a:t>
            </a:r>
            <a:r>
              <a:rPr b="1" spc="50" dirty="0"/>
              <a:t> </a:t>
            </a:r>
            <a:r>
              <a:rPr b="1" spc="-15" dirty="0"/>
              <a:t>overlooked</a:t>
            </a:r>
          </a:p>
          <a:p>
            <a:pPr marL="405765" indent="-342900">
              <a:lnSpc>
                <a:spcPct val="100000"/>
              </a:lnSpc>
              <a:spcBef>
                <a:spcPts val="385"/>
              </a:spcBef>
              <a:buClr>
                <a:srgbClr val="D24717"/>
              </a:buClr>
              <a:buFont typeface="+mj-lt"/>
              <a:buAutoNum type="arabicPeriod"/>
              <a:tabLst>
                <a:tab pos="380365" algn="l"/>
                <a:tab pos="381000" algn="l"/>
              </a:tabLst>
            </a:pPr>
            <a:r>
              <a:rPr b="1" spc="-10" dirty="0"/>
              <a:t>Precision </a:t>
            </a:r>
            <a:r>
              <a:rPr b="1" spc="-5" dirty="0"/>
              <a:t>is </a:t>
            </a:r>
            <a:r>
              <a:rPr b="1" spc="-10" dirty="0"/>
              <a:t>difficult to</a:t>
            </a:r>
            <a:r>
              <a:rPr b="1" spc="35" dirty="0"/>
              <a:t> </a:t>
            </a:r>
            <a:r>
              <a:rPr b="1" spc="-5" dirty="0"/>
              <a:t>achieve</a:t>
            </a:r>
            <a:r>
              <a:rPr lang="en-US" b="1" spc="-5" dirty="0"/>
              <a:t> ( Not accurate)</a:t>
            </a:r>
            <a:endParaRPr b="1" spc="-5" dirty="0"/>
          </a:p>
          <a:p>
            <a:pPr marL="405765" indent="-342900">
              <a:lnSpc>
                <a:spcPct val="100000"/>
              </a:lnSpc>
              <a:spcBef>
                <a:spcPts val="385"/>
              </a:spcBef>
              <a:buClr>
                <a:srgbClr val="D24717"/>
              </a:buClr>
              <a:buFont typeface="+mj-lt"/>
              <a:buAutoNum type="arabicPeriod"/>
              <a:tabLst>
                <a:tab pos="380365" algn="l"/>
                <a:tab pos="381000" algn="l"/>
              </a:tabLst>
            </a:pPr>
            <a:r>
              <a:rPr b="1" spc="-10" dirty="0"/>
              <a:t>Phase-contrast microscope required </a:t>
            </a:r>
            <a:r>
              <a:rPr b="1" spc="-5" dirty="0"/>
              <a:t>if </a:t>
            </a:r>
            <a:r>
              <a:rPr b="1" dirty="0"/>
              <a:t>a </a:t>
            </a:r>
            <a:r>
              <a:rPr b="1" spc="-15" dirty="0"/>
              <a:t>stain </a:t>
            </a:r>
            <a:r>
              <a:rPr b="1" dirty="0"/>
              <a:t>is </a:t>
            </a:r>
            <a:r>
              <a:rPr b="1" spc="-5" dirty="0"/>
              <a:t>not</a:t>
            </a:r>
            <a:r>
              <a:rPr b="1" spc="90" dirty="0"/>
              <a:t> </a:t>
            </a:r>
            <a:r>
              <a:rPr b="1" spc="-5" dirty="0"/>
              <a:t>used</a:t>
            </a:r>
          </a:p>
          <a:p>
            <a:pPr marL="405765" marR="301625" indent="-342900">
              <a:lnSpc>
                <a:spcPts val="1939"/>
              </a:lnSpc>
              <a:spcBef>
                <a:spcPts val="635"/>
              </a:spcBef>
              <a:buClr>
                <a:srgbClr val="D24717"/>
              </a:buClr>
              <a:buFont typeface="+mj-lt"/>
              <a:buAutoNum type="arabicPeriod"/>
              <a:tabLst>
                <a:tab pos="380365" algn="l"/>
                <a:tab pos="381000" algn="l"/>
              </a:tabLst>
            </a:pPr>
            <a:r>
              <a:rPr b="1" spc="-5" dirty="0"/>
              <a:t>Cell suspensions of </a:t>
            </a:r>
            <a:r>
              <a:rPr b="1" spc="-10" dirty="0"/>
              <a:t>low </a:t>
            </a:r>
            <a:r>
              <a:rPr b="1" spc="-5" dirty="0"/>
              <a:t>density </a:t>
            </a:r>
            <a:r>
              <a:rPr b="1" dirty="0"/>
              <a:t>(&lt;10</a:t>
            </a:r>
            <a:r>
              <a:rPr sz="1800" b="1" baseline="25462" dirty="0"/>
              <a:t>6 </a:t>
            </a:r>
            <a:r>
              <a:rPr sz="1800" b="1" spc="-5" dirty="0"/>
              <a:t>cells/ml) </a:t>
            </a:r>
            <a:r>
              <a:rPr sz="1800" b="1" spc="-10" dirty="0"/>
              <a:t>hard to  count</a:t>
            </a:r>
            <a:endParaRPr sz="1800" b="1" dirty="0"/>
          </a:p>
          <a:p>
            <a:pPr marL="405765" indent="-342900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Font typeface="+mj-lt"/>
              <a:buAutoNum type="arabicPeriod"/>
              <a:tabLst>
                <a:tab pos="380365" algn="l"/>
                <a:tab pos="381000" algn="l"/>
              </a:tabLst>
            </a:pPr>
            <a:r>
              <a:rPr b="1" spc="-5" dirty="0"/>
              <a:t>Motile cells need </a:t>
            </a:r>
            <a:r>
              <a:rPr b="1" spc="-10" dirty="0"/>
              <a:t>to</a:t>
            </a:r>
            <a:r>
              <a:rPr b="1" spc="50" dirty="0"/>
              <a:t> </a:t>
            </a:r>
            <a:r>
              <a:rPr b="1" spc="-10" dirty="0"/>
              <a:t>immobilized</a:t>
            </a:r>
          </a:p>
          <a:p>
            <a:pPr marL="405765" indent="-342900">
              <a:lnSpc>
                <a:spcPct val="100000"/>
              </a:lnSpc>
              <a:spcBef>
                <a:spcPts val="384"/>
              </a:spcBef>
              <a:buClr>
                <a:srgbClr val="D24717"/>
              </a:buClr>
              <a:buFont typeface="+mj-lt"/>
              <a:buAutoNum type="arabicPeriod"/>
              <a:tabLst>
                <a:tab pos="380365" algn="l"/>
                <a:tab pos="381000" algn="l"/>
              </a:tabLst>
            </a:pPr>
            <a:r>
              <a:rPr b="1" spc="-5" dirty="0"/>
              <a:t>Debris in sample can be </a:t>
            </a:r>
            <a:r>
              <a:rPr b="1" spc="-15" dirty="0"/>
              <a:t>mistaken for</a:t>
            </a:r>
            <a:r>
              <a:rPr b="1" spc="75" dirty="0"/>
              <a:t> </a:t>
            </a:r>
            <a:r>
              <a:rPr b="1" spc="-5" dirty="0"/>
              <a:t>cells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140" y="809244"/>
            <a:ext cx="8244731" cy="2959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700" y="983360"/>
            <a:ext cx="718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spc="-10" dirty="0">
                <a:latin typeface="Arial"/>
                <a:cs typeface="Arial"/>
              </a:rPr>
              <a:t>o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spc="-5" dirty="0">
                <a:latin typeface="Arial"/>
                <a:cs typeface="Arial"/>
              </a:rPr>
              <a:t>ers</a:t>
            </a:r>
            <a:r>
              <a:rPr sz="1200" b="1" dirty="0">
                <a:latin typeface="Arial"/>
                <a:cs typeface="Arial"/>
              </a:rPr>
              <a:t>lip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854" y="762380"/>
            <a:ext cx="2177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Ridges that support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coverslip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9065" y="686180"/>
            <a:ext cx="2936240" cy="5391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 marR="1217930">
              <a:lnSpc>
                <a:spcPts val="1300"/>
              </a:lnSpc>
              <a:spcBef>
                <a:spcPts val="260"/>
              </a:spcBef>
            </a:pP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dirty="0">
                <a:latin typeface="Arial"/>
                <a:cs typeface="Arial"/>
              </a:rPr>
              <a:t>calculate </a:t>
            </a:r>
            <a:r>
              <a:rPr sz="1200" b="1" spc="-5" dirty="0">
                <a:latin typeface="Arial"/>
                <a:cs typeface="Arial"/>
              </a:rPr>
              <a:t>number  per milliliter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sample:</a:t>
            </a:r>
            <a:endParaRPr sz="1200" dirty="0">
              <a:latin typeface="Arial"/>
              <a:cs typeface="Arial"/>
            </a:endParaRPr>
          </a:p>
          <a:p>
            <a:pPr marL="38100">
              <a:lnSpc>
                <a:spcPts val="1285"/>
              </a:lnSpc>
            </a:pPr>
            <a:r>
              <a:rPr sz="1200" b="1" spc="-5" dirty="0">
                <a:latin typeface="Arial"/>
                <a:cs typeface="Arial"/>
              </a:rPr>
              <a:t>12 cells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190" dirty="0">
                <a:latin typeface="DejaVu Sans"/>
                <a:cs typeface="DejaVu Sans"/>
              </a:rPr>
              <a:t>✕</a:t>
            </a:r>
            <a:r>
              <a:rPr sz="1200" b="1" spc="-80" dirty="0">
                <a:latin typeface="DejaVu Sans"/>
                <a:cs typeface="DejaVu Sans"/>
              </a:rPr>
              <a:t> </a:t>
            </a:r>
            <a:r>
              <a:rPr sz="1200" b="1" spc="-5" dirty="0">
                <a:latin typeface="Arial"/>
                <a:cs typeface="Arial"/>
              </a:rPr>
              <a:t>25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large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squares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190" dirty="0">
                <a:latin typeface="DejaVu Sans"/>
                <a:cs typeface="DejaVu Sans"/>
              </a:rPr>
              <a:t>✕</a:t>
            </a:r>
            <a:r>
              <a:rPr sz="1200" b="1" spc="-80" dirty="0">
                <a:latin typeface="DejaVu Sans"/>
                <a:cs typeface="DejaVu Sans"/>
              </a:rPr>
              <a:t> </a:t>
            </a:r>
            <a:r>
              <a:rPr sz="1200" b="1" spc="-5" dirty="0">
                <a:latin typeface="Arial"/>
                <a:cs typeface="Arial"/>
              </a:rPr>
              <a:t>50 </a:t>
            </a:r>
            <a:r>
              <a:rPr sz="1200" b="1" spc="190" dirty="0">
                <a:latin typeface="DejaVu Sans"/>
                <a:cs typeface="DejaVu Sans"/>
              </a:rPr>
              <a:t>✕</a:t>
            </a:r>
            <a:r>
              <a:rPr sz="1200" b="1" spc="-80" dirty="0">
                <a:latin typeface="DejaVu Sans"/>
                <a:cs typeface="DejaVu Sans"/>
              </a:rPr>
              <a:t> </a:t>
            </a:r>
            <a:r>
              <a:rPr sz="1200" b="1" dirty="0">
                <a:latin typeface="Arial"/>
                <a:cs typeface="Arial"/>
              </a:rPr>
              <a:t>10</a:t>
            </a:r>
            <a:r>
              <a:rPr sz="1200" b="1" baseline="24305" dirty="0">
                <a:latin typeface="Arial"/>
                <a:cs typeface="Arial"/>
              </a:rPr>
              <a:t>3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6144" y="2155697"/>
            <a:ext cx="1715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Number/mm</a:t>
            </a:r>
            <a:r>
              <a:rPr sz="1200" b="1" spc="-7" baseline="24305" dirty="0">
                <a:latin typeface="Arial"/>
                <a:cs typeface="Arial"/>
              </a:rPr>
              <a:t>2 </a:t>
            </a:r>
            <a:r>
              <a:rPr sz="1200" b="1" spc="-5" dirty="0">
                <a:latin typeface="Arial"/>
                <a:cs typeface="Arial"/>
              </a:rPr>
              <a:t>(3 </a:t>
            </a:r>
            <a:r>
              <a:rPr sz="1200" b="1" spc="190" dirty="0">
                <a:latin typeface="DejaVu Sans"/>
                <a:cs typeface="DejaVu Sans"/>
              </a:rPr>
              <a:t>✕</a:t>
            </a:r>
            <a:r>
              <a:rPr sz="1200" b="1" spc="-215" dirty="0">
                <a:latin typeface="DejaVu Sans"/>
                <a:cs typeface="DejaVu Sans"/>
              </a:rPr>
              <a:t> </a:t>
            </a:r>
            <a:r>
              <a:rPr sz="1200" b="1" spc="-5" dirty="0">
                <a:latin typeface="Arial"/>
                <a:cs typeface="Arial"/>
              </a:rPr>
              <a:t>10</a:t>
            </a:r>
            <a:r>
              <a:rPr sz="1200" b="1" spc="-7" baseline="24305" dirty="0">
                <a:latin typeface="Arial"/>
                <a:cs typeface="Arial"/>
              </a:rPr>
              <a:t>2</a:t>
            </a:r>
            <a:r>
              <a:rPr sz="1200" b="1" spc="-5" dirty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6144" y="2532634"/>
            <a:ext cx="1800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Number/mm</a:t>
            </a:r>
            <a:r>
              <a:rPr sz="1200" b="1" spc="-7" baseline="24305" dirty="0">
                <a:latin typeface="Arial"/>
                <a:cs typeface="Arial"/>
              </a:rPr>
              <a:t>3 </a:t>
            </a:r>
            <a:r>
              <a:rPr sz="1200" b="1" spc="-5" dirty="0">
                <a:latin typeface="Arial"/>
                <a:cs typeface="Arial"/>
              </a:rPr>
              <a:t>(1.5</a:t>
            </a:r>
            <a:r>
              <a:rPr sz="1200" b="1" spc="-150" dirty="0">
                <a:latin typeface="Arial"/>
                <a:cs typeface="Arial"/>
              </a:rPr>
              <a:t> </a:t>
            </a:r>
            <a:r>
              <a:rPr sz="1200" b="1" spc="40" dirty="0">
                <a:latin typeface="DejaVu Sans"/>
                <a:cs typeface="DejaVu Sans"/>
              </a:rPr>
              <a:t>✕</a:t>
            </a:r>
            <a:r>
              <a:rPr sz="1200" b="1" spc="40" dirty="0">
                <a:latin typeface="Arial"/>
                <a:cs typeface="Arial"/>
              </a:rPr>
              <a:t>10</a:t>
            </a:r>
            <a:r>
              <a:rPr sz="1200" b="1" spc="60" baseline="24305" dirty="0">
                <a:latin typeface="Arial"/>
                <a:cs typeface="Arial"/>
              </a:rPr>
              <a:t>4</a:t>
            </a:r>
            <a:r>
              <a:rPr sz="1200" b="1" spc="4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6144" y="2934080"/>
            <a:ext cx="2113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Number/cm</a:t>
            </a:r>
            <a:r>
              <a:rPr sz="1200" b="1" baseline="24305" dirty="0">
                <a:latin typeface="Arial"/>
                <a:cs typeface="Arial"/>
              </a:rPr>
              <a:t>3 </a:t>
            </a:r>
            <a:r>
              <a:rPr sz="1200" b="1" dirty="0">
                <a:latin typeface="Arial"/>
                <a:cs typeface="Arial"/>
              </a:rPr>
              <a:t>(ml) </a:t>
            </a:r>
            <a:r>
              <a:rPr sz="1200" b="1" spc="-5" dirty="0">
                <a:latin typeface="Arial"/>
                <a:cs typeface="Arial"/>
              </a:rPr>
              <a:t>(1.5 </a:t>
            </a:r>
            <a:r>
              <a:rPr sz="1200" b="1" spc="190" dirty="0">
                <a:latin typeface="DejaVu Sans"/>
                <a:cs typeface="DejaVu Sans"/>
              </a:rPr>
              <a:t>✕</a:t>
            </a:r>
            <a:r>
              <a:rPr sz="1200" b="1" spc="-265" dirty="0">
                <a:latin typeface="DejaVu Sans"/>
                <a:cs typeface="DejaVu Sans"/>
              </a:rPr>
              <a:t> </a:t>
            </a:r>
            <a:r>
              <a:rPr sz="1200" b="1" spc="-5" dirty="0">
                <a:latin typeface="Arial"/>
                <a:cs typeface="Arial"/>
              </a:rPr>
              <a:t>10</a:t>
            </a:r>
            <a:r>
              <a:rPr sz="1200" b="1" spc="-7" baseline="24305" dirty="0">
                <a:latin typeface="Arial"/>
                <a:cs typeface="Arial"/>
              </a:rPr>
              <a:t>7</a:t>
            </a:r>
            <a:r>
              <a:rPr sz="1200" b="1" spc="-5" dirty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1709" y="2605785"/>
            <a:ext cx="2233930" cy="1031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154940">
              <a:lnSpc>
                <a:spcPct val="90100"/>
              </a:lnSpc>
              <a:spcBef>
                <a:spcPts val="240"/>
              </a:spcBef>
            </a:pPr>
            <a:r>
              <a:rPr sz="1200" b="1" spc="-5" dirty="0">
                <a:latin typeface="Arial"/>
                <a:cs typeface="Arial"/>
              </a:rPr>
              <a:t>Microscopic observation; all  cells are counted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-5" dirty="0">
                <a:latin typeface="Arial"/>
                <a:cs typeface="Arial"/>
              </a:rPr>
              <a:t>large  </a:t>
            </a:r>
            <a:r>
              <a:rPr sz="1200" b="1" dirty="0">
                <a:latin typeface="Arial"/>
                <a:cs typeface="Arial"/>
              </a:rPr>
              <a:t>square </a:t>
            </a:r>
            <a:r>
              <a:rPr sz="1200" b="1" spc="-5" dirty="0">
                <a:latin typeface="Arial"/>
                <a:cs typeface="Arial"/>
              </a:rPr>
              <a:t>(16 </a:t>
            </a:r>
            <a:r>
              <a:rPr sz="1200" b="1" dirty="0">
                <a:latin typeface="Arial"/>
                <a:cs typeface="Arial"/>
              </a:rPr>
              <a:t>small squares):  </a:t>
            </a:r>
            <a:r>
              <a:rPr sz="1200" b="1" spc="-5" dirty="0">
                <a:latin typeface="Arial"/>
                <a:cs typeface="Arial"/>
              </a:rPr>
              <a:t>12 cells. </a:t>
            </a:r>
            <a:r>
              <a:rPr sz="1200" b="1" dirty="0">
                <a:latin typeface="Arial"/>
                <a:cs typeface="Arial"/>
              </a:rPr>
              <a:t>(In </a:t>
            </a:r>
            <a:r>
              <a:rPr sz="1200" b="1" spc="-5" dirty="0">
                <a:latin typeface="Arial"/>
                <a:cs typeface="Arial"/>
              </a:rPr>
              <a:t>practice,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several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5"/>
              </a:spcBef>
            </a:pPr>
            <a:r>
              <a:rPr sz="1200" b="1" dirty="0">
                <a:latin typeface="Arial"/>
                <a:cs typeface="Arial"/>
              </a:rPr>
              <a:t>large </a:t>
            </a:r>
            <a:r>
              <a:rPr sz="1200" b="1" spc="-5" dirty="0">
                <a:latin typeface="Arial"/>
                <a:cs typeface="Arial"/>
              </a:rPr>
              <a:t>squares are counted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  the numbers averaged.)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5067" y="1001267"/>
            <a:ext cx="1484630" cy="492759"/>
          </a:xfrm>
          <a:custGeom>
            <a:avLst/>
            <a:gdLst/>
            <a:ahLst/>
            <a:cxnLst/>
            <a:rect l="l" t="t" r="r" b="b"/>
            <a:pathLst>
              <a:path w="1484630" h="492759">
                <a:moveTo>
                  <a:pt x="0" y="214884"/>
                </a:moveTo>
                <a:lnTo>
                  <a:pt x="502919" y="492252"/>
                </a:lnTo>
              </a:path>
              <a:path w="1484630" h="492759">
                <a:moveTo>
                  <a:pt x="826007" y="214884"/>
                </a:moveTo>
                <a:lnTo>
                  <a:pt x="710183" y="0"/>
                </a:lnTo>
              </a:path>
              <a:path w="1484630" h="492759">
                <a:moveTo>
                  <a:pt x="1397508" y="0"/>
                </a:moveTo>
                <a:lnTo>
                  <a:pt x="1484376" y="2316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027" y="4052315"/>
            <a:ext cx="8302752" cy="2183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AAE85-ED94-3118-2C69-73AC01AC9D19}"/>
              </a:ext>
            </a:extLst>
          </p:cNvPr>
          <p:cNvSpPr txBox="1"/>
          <p:nvPr/>
        </p:nvSpPr>
        <p:spPr>
          <a:xfrm>
            <a:off x="139700" y="3577260"/>
            <a:ext cx="2524798" cy="379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Hemocytometer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B081D4-5BBD-F049-EB78-6CBEB1DC9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2431576"/>
            <a:ext cx="2807577" cy="12510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6D2142-94B6-1B6A-8DF5-1B284278DD5E}"/>
              </a:ext>
            </a:extLst>
          </p:cNvPr>
          <p:cNvSpPr txBox="1"/>
          <p:nvPr/>
        </p:nvSpPr>
        <p:spPr>
          <a:xfrm>
            <a:off x="499110" y="58133"/>
            <a:ext cx="8100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hlinkClick r:id="rId6"/>
              </a:rPr>
              <a:t>(37) Counting Cells with a Hemocytometer - YouTube</a:t>
            </a:r>
            <a:endParaRPr 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205C79-90B0-707E-2678-3E678D505EE4}"/>
              </a:ext>
            </a:extLst>
          </p:cNvPr>
          <p:cNvSpPr txBox="1"/>
          <p:nvPr/>
        </p:nvSpPr>
        <p:spPr>
          <a:xfrm>
            <a:off x="152400" y="5867400"/>
            <a:ext cx="883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Using a Hemocytometer for Cell Counting | Protocol (stemcell.com)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2D5C5-7794-8D19-D673-8ED03434110E}"/>
              </a:ext>
            </a:extLst>
          </p:cNvPr>
          <p:cNvSpPr txBox="1"/>
          <p:nvPr/>
        </p:nvSpPr>
        <p:spPr>
          <a:xfrm>
            <a:off x="163286" y="457200"/>
            <a:ext cx="8599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1- 10 </a:t>
            </a:r>
            <a:r>
              <a:rPr lang="en-US" dirty="0" err="1"/>
              <a:t>ul</a:t>
            </a:r>
            <a:r>
              <a:rPr lang="en-US" dirty="0"/>
              <a:t> sample (cell suspension)+10 </a:t>
            </a:r>
            <a:r>
              <a:rPr lang="en-US" dirty="0" err="1"/>
              <a:t>ul</a:t>
            </a:r>
            <a:r>
              <a:rPr lang="en-US" dirty="0"/>
              <a:t> trypan blue (=&gt; total vol=20)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>
                <a:sym typeface="Wingdings" panose="05000000000000000000" pitchFamily="2" charset="2"/>
              </a:rPr>
              <a:t>DF</a:t>
            </a:r>
            <a:r>
              <a:rPr lang="en-US" dirty="0">
                <a:sym typeface="Wingdings" panose="05000000000000000000" pitchFamily="2" charset="2"/>
              </a:rPr>
              <a:t>= total vol/sample vol=   20/10=</a:t>
            </a:r>
            <a:r>
              <a:rPr lang="en-US" b="1" dirty="0">
                <a:sym typeface="Wingdings" panose="05000000000000000000" pitchFamily="2" charset="2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46D9C-5021-1D9C-A325-487200816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341" y="1057364"/>
            <a:ext cx="6172517" cy="2444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AD706F-EFFD-4885-8183-FAC8A2E33F43}"/>
              </a:ext>
            </a:extLst>
          </p:cNvPr>
          <p:cNvSpPr txBox="1"/>
          <p:nvPr/>
        </p:nvSpPr>
        <p:spPr>
          <a:xfrm>
            <a:off x="4196443" y="1633076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8E263-ED55-C217-3CF7-E51AB44E4A31}"/>
              </a:ext>
            </a:extLst>
          </p:cNvPr>
          <p:cNvSpPr txBox="1"/>
          <p:nvPr/>
        </p:nvSpPr>
        <p:spPr>
          <a:xfrm>
            <a:off x="5105400" y="1660543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31B50-B638-EF39-48C6-CC2C7AD0EB02}"/>
              </a:ext>
            </a:extLst>
          </p:cNvPr>
          <p:cNvSpPr txBox="1"/>
          <p:nvPr/>
        </p:nvSpPr>
        <p:spPr>
          <a:xfrm>
            <a:off x="4174672" y="2688978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9D480-98C8-CC7B-4377-59053829E7D1}"/>
              </a:ext>
            </a:extLst>
          </p:cNvPr>
          <p:cNvSpPr txBox="1"/>
          <p:nvPr/>
        </p:nvSpPr>
        <p:spPr>
          <a:xfrm>
            <a:off x="5105400" y="2688978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4886B6-249C-C0CC-D247-15120098D209}"/>
              </a:ext>
            </a:extLst>
          </p:cNvPr>
          <p:cNvSpPr txBox="1"/>
          <p:nvPr/>
        </p:nvSpPr>
        <p:spPr>
          <a:xfrm>
            <a:off x="307521" y="3634322"/>
            <a:ext cx="85289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3585A"/>
                </a:solidFill>
                <a:effectLst/>
                <a:latin typeface="Lato" panose="020F0502020204030203" pitchFamily="34" charset="0"/>
              </a:rPr>
              <a:t>2- if the cell counts for each of the four outer squares were 20, 12, 22, and 18 </a:t>
            </a:r>
            <a:r>
              <a:rPr lang="en-US" b="0" i="0" dirty="0">
                <a:solidFill>
                  <a:srgbClr val="53585A"/>
                </a:solidFill>
                <a:effectLst/>
                <a:latin typeface="Lato" panose="020F0502020204030203" pitchFamily="34" charset="0"/>
                <a:sym typeface="Wingdings" panose="05000000000000000000" pitchFamily="2" charset="2"/>
              </a:rPr>
              <a:t></a:t>
            </a:r>
            <a:r>
              <a:rPr lang="en-US" b="0" i="0" dirty="0">
                <a:solidFill>
                  <a:srgbClr val="53585A"/>
                </a:solidFill>
                <a:effectLst/>
                <a:latin typeface="Lato" panose="020F0502020204030203" pitchFamily="34" charset="0"/>
              </a:rPr>
              <a:t>the </a:t>
            </a:r>
            <a:r>
              <a:rPr lang="en-US" b="1" i="0" dirty="0">
                <a:solidFill>
                  <a:srgbClr val="53585A"/>
                </a:solidFill>
                <a:effectLst/>
                <a:latin typeface="Lato" panose="020F0502020204030203" pitchFamily="34" charset="0"/>
              </a:rPr>
              <a:t>average cell count </a:t>
            </a:r>
            <a:r>
              <a:rPr lang="en-US" b="0" i="0" dirty="0">
                <a:solidFill>
                  <a:srgbClr val="53585A"/>
                </a:solidFill>
                <a:effectLst/>
                <a:latin typeface="Lato" panose="020F0502020204030203" pitchFamily="34" charset="0"/>
              </a:rPr>
              <a:t>would be (20 + </a:t>
            </a:r>
            <a:r>
              <a:rPr lang="en-US" dirty="0">
                <a:solidFill>
                  <a:srgbClr val="53585A"/>
                </a:solidFill>
                <a:latin typeface="Lato" panose="020F0502020204030203" pitchFamily="34" charset="0"/>
              </a:rPr>
              <a:t>12</a:t>
            </a:r>
            <a:r>
              <a:rPr lang="en-US" b="0" i="0" dirty="0">
                <a:solidFill>
                  <a:srgbClr val="53585A"/>
                </a:solidFill>
                <a:effectLst/>
                <a:latin typeface="Lato" panose="020F0502020204030203" pitchFamily="34" charset="0"/>
              </a:rPr>
              <a:t> + 22 + 18) ÷ 4 = </a:t>
            </a:r>
            <a:r>
              <a:rPr lang="en-US" b="1" i="0" dirty="0">
                <a:solidFill>
                  <a:srgbClr val="53585A"/>
                </a:solidFill>
                <a:effectLst/>
                <a:latin typeface="Lato" panose="020F0502020204030203" pitchFamily="34" charset="0"/>
              </a:rPr>
              <a:t>18</a:t>
            </a:r>
          </a:p>
          <a:p>
            <a:endParaRPr lang="en-US" b="1" dirty="0">
              <a:solidFill>
                <a:srgbClr val="53585A"/>
              </a:solidFill>
              <a:latin typeface="Lato" panose="020F0502020204030203" pitchFamily="34" charset="0"/>
            </a:endParaRPr>
          </a:p>
          <a:p>
            <a:r>
              <a:rPr lang="en-US" b="0" i="0" dirty="0">
                <a:solidFill>
                  <a:srgbClr val="53585A"/>
                </a:solidFill>
                <a:effectLst/>
                <a:latin typeface="Lato" panose="020F0502020204030203" pitchFamily="34" charset="0"/>
              </a:rPr>
              <a:t>3-Total number of cells/mL = average cell count x dilution factor x 10</a:t>
            </a:r>
            <a:r>
              <a:rPr lang="en-US" b="0" i="0" baseline="30000" dirty="0">
                <a:solidFill>
                  <a:srgbClr val="53585A"/>
                </a:solidFill>
                <a:effectLst/>
                <a:latin typeface="Lato" panose="020F0502020204030203" pitchFamily="34" charset="0"/>
              </a:rPr>
              <a:t>4</a:t>
            </a:r>
          </a:p>
          <a:p>
            <a:endParaRPr lang="en-US" baseline="30000" dirty="0">
              <a:solidFill>
                <a:srgbClr val="53585A"/>
              </a:solidFill>
              <a:latin typeface="Lato" panose="020F0502020204030203" pitchFamily="34" charset="0"/>
            </a:endParaRPr>
          </a:p>
          <a:p>
            <a:r>
              <a:rPr lang="en-US" dirty="0"/>
              <a:t>=18 X 2 X </a:t>
            </a:r>
            <a:r>
              <a:rPr lang="en-US" b="0" i="0" dirty="0">
                <a:solidFill>
                  <a:srgbClr val="53585A"/>
                </a:solidFill>
                <a:effectLst/>
                <a:latin typeface="Lato" panose="020F0502020204030203" pitchFamily="34" charset="0"/>
              </a:rPr>
              <a:t>10</a:t>
            </a:r>
            <a:r>
              <a:rPr lang="en-US" b="0" i="0" baseline="30000" dirty="0">
                <a:solidFill>
                  <a:srgbClr val="53585A"/>
                </a:solidFill>
                <a:effectLst/>
                <a:latin typeface="Lato" panose="020F0502020204030203" pitchFamily="34" charset="0"/>
              </a:rPr>
              <a:t>4 </a:t>
            </a:r>
          </a:p>
          <a:p>
            <a:r>
              <a:rPr lang="en-US" dirty="0"/>
              <a:t>=360000 cells /ml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4B0CA8-F150-60FC-ACD0-33C0ED996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72" y="1547711"/>
            <a:ext cx="2807577" cy="1251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43B4EF-261D-FEE0-82A9-763A3DF6C17F}"/>
              </a:ext>
            </a:extLst>
          </p:cNvPr>
          <p:cNvSpPr txBox="1"/>
          <p:nvPr/>
        </p:nvSpPr>
        <p:spPr>
          <a:xfrm>
            <a:off x="499110" y="58133"/>
            <a:ext cx="8100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  <a:hlinkClick r:id="rId6"/>
              </a:rPr>
              <a:t>(37) Counting Cells with a Hemocytometer - YouTube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370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701" y="46770"/>
            <a:ext cx="5038598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pc="-150" dirty="0">
                <a:solidFill>
                  <a:srgbClr val="C00000"/>
                </a:solidFill>
              </a:rPr>
              <a:t>Measuring </a:t>
            </a:r>
            <a:r>
              <a:rPr spc="-195" dirty="0">
                <a:solidFill>
                  <a:srgbClr val="C00000"/>
                </a:solidFill>
              </a:rPr>
              <a:t>Microbial</a:t>
            </a:r>
            <a:r>
              <a:rPr spc="-790" dirty="0">
                <a:solidFill>
                  <a:srgbClr val="C00000"/>
                </a:solidFill>
              </a:rPr>
              <a:t> </a:t>
            </a:r>
            <a:r>
              <a:rPr spc="-235" dirty="0">
                <a:solidFill>
                  <a:srgbClr val="C00000"/>
                </a:solidFill>
              </a:rPr>
              <a:t>Growth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3133" y="1792096"/>
            <a:ext cx="7546467" cy="2028761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400" i="1" u="heavy" spc="-5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Viable cell </a:t>
            </a:r>
            <a:r>
              <a:rPr sz="2400" i="1" u="heavy" spc="-10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counts (plate</a:t>
            </a:r>
            <a:r>
              <a:rPr sz="2400" i="1" u="heavy" spc="-15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 </a:t>
            </a:r>
            <a:r>
              <a:rPr sz="2400" i="1" u="heavy" spc="-5" dirty="0">
                <a:solidFill>
                  <a:srgbClr val="C0000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counts)</a:t>
            </a:r>
            <a:r>
              <a:rPr sz="2400" spc="-5" dirty="0">
                <a:solidFill>
                  <a:srgbClr val="C00000"/>
                </a:solidFill>
                <a:latin typeface="Carlito"/>
                <a:cs typeface="Carlito"/>
              </a:rPr>
              <a:t>:</a:t>
            </a:r>
            <a:endParaRPr sz="2400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12700" marR="426084">
              <a:lnSpc>
                <a:spcPts val="2590"/>
              </a:lnSpc>
              <a:spcBef>
                <a:spcPts val="1445"/>
              </a:spcBef>
            </a:pPr>
            <a:r>
              <a:rPr sz="2400" spc="-1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measurement </a:t>
            </a:r>
            <a:r>
              <a:rPr sz="2400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living, </a:t>
            </a:r>
            <a:r>
              <a:rPr sz="2400" spc="-1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reproducing  population</a:t>
            </a:r>
            <a:endParaRPr sz="2400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715010" indent="-183515">
              <a:lnSpc>
                <a:spcPct val="100000"/>
              </a:lnSpc>
              <a:spcBef>
                <a:spcPts val="150"/>
              </a:spcBef>
              <a:buClr>
                <a:srgbClr val="D24717"/>
              </a:buClr>
              <a:buChar char="◦"/>
              <a:tabLst>
                <a:tab pos="715645" algn="l"/>
              </a:tabLst>
            </a:pPr>
            <a:r>
              <a:rPr sz="2000" b="1" spc="-40" dirty="0">
                <a:solidFill>
                  <a:srgbClr val="404040"/>
                </a:solidFill>
                <a:latin typeface="Carlito"/>
                <a:cs typeface="Carlito"/>
              </a:rPr>
              <a:t>Two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main </a:t>
            </a:r>
            <a:r>
              <a:rPr sz="2000" b="1" spc="-20" dirty="0">
                <a:solidFill>
                  <a:srgbClr val="404040"/>
                </a:solidFill>
                <a:latin typeface="Carlito"/>
                <a:cs typeface="Carlito"/>
              </a:rPr>
              <a:t>ways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to perform </a:t>
            </a:r>
            <a:r>
              <a:rPr sz="2000" b="1" spc="-15" dirty="0">
                <a:solidFill>
                  <a:srgbClr val="404040"/>
                </a:solidFill>
                <a:latin typeface="Carlito"/>
                <a:cs typeface="Carlito"/>
              </a:rPr>
              <a:t>plate</a:t>
            </a:r>
            <a:r>
              <a:rPr sz="2000" b="1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counts:</a:t>
            </a:r>
            <a:endParaRPr sz="2000" b="1" dirty="0">
              <a:latin typeface="Carlito"/>
              <a:cs typeface="Carlito"/>
            </a:endParaRPr>
          </a:p>
          <a:p>
            <a:pPr marL="1401445" lvl="1" indent="-342900">
              <a:lnSpc>
                <a:spcPct val="100000"/>
              </a:lnSpc>
              <a:spcBef>
                <a:spcPts val="395"/>
              </a:spcBef>
              <a:buClr>
                <a:srgbClr val="D24717"/>
              </a:buClr>
              <a:buFont typeface="+mj-lt"/>
              <a:buAutoNum type="arabicPeriod"/>
              <a:tabLst>
                <a:tab pos="1243330" algn="l"/>
              </a:tabLst>
            </a:pPr>
            <a:r>
              <a:rPr sz="1800" b="1" i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Spread-plate</a:t>
            </a:r>
            <a:r>
              <a:rPr sz="1800" b="1" i="1" u="heavy" spc="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method</a:t>
            </a:r>
            <a:endParaRPr sz="1800" b="1" dirty="0">
              <a:latin typeface="Carlito"/>
              <a:cs typeface="Carlito"/>
            </a:endParaRPr>
          </a:p>
          <a:p>
            <a:pPr marL="1401445" lvl="1" indent="-342900">
              <a:lnSpc>
                <a:spcPct val="100000"/>
              </a:lnSpc>
              <a:spcBef>
                <a:spcPts val="384"/>
              </a:spcBef>
              <a:buClr>
                <a:srgbClr val="D24717"/>
              </a:buClr>
              <a:buFont typeface="+mj-lt"/>
              <a:buAutoNum type="arabicPeriod"/>
              <a:tabLst>
                <a:tab pos="1243330" algn="l"/>
              </a:tabLst>
            </a:pPr>
            <a:r>
              <a:rPr sz="1800" b="1" i="1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Pour-plate</a:t>
            </a:r>
            <a:r>
              <a:rPr sz="1800" b="1" i="1" u="heavy" spc="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 </a:t>
            </a:r>
            <a:r>
              <a:rPr sz="1800" b="1" i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method</a:t>
            </a:r>
            <a:endParaRPr sz="1800" b="1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564D9-B6D9-0C5E-E881-08182DAD4C56}"/>
              </a:ext>
            </a:extLst>
          </p:cNvPr>
          <p:cNvSpPr txBox="1"/>
          <p:nvPr/>
        </p:nvSpPr>
        <p:spPr>
          <a:xfrm>
            <a:off x="1905000" y="80321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1165"/>
              </a:spcBef>
            </a:pPr>
            <a:r>
              <a:rPr lang="en-US" sz="3200" b="1" dirty="0">
                <a:solidFill>
                  <a:srgbClr val="006FC0"/>
                </a:solidFill>
                <a:cs typeface="Carlito"/>
              </a:rPr>
              <a:t>Viable</a:t>
            </a:r>
            <a:r>
              <a:rPr lang="en-US" sz="3200" b="1" spc="-10" dirty="0">
                <a:solidFill>
                  <a:srgbClr val="006FC0"/>
                </a:solidFill>
                <a:cs typeface="Carlito"/>
              </a:rPr>
              <a:t> </a:t>
            </a:r>
            <a:r>
              <a:rPr lang="en-US" sz="3200" b="1" spc="-5" dirty="0">
                <a:solidFill>
                  <a:srgbClr val="006FC0"/>
                </a:solidFill>
                <a:cs typeface="Carlito"/>
              </a:rPr>
              <a:t>Counts</a:t>
            </a:r>
            <a:endParaRPr lang="en-US" sz="3200" dirty="0"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2080" y="137160"/>
            <a:ext cx="7412990" cy="6416040"/>
            <a:chOff x="902080" y="137160"/>
            <a:chExt cx="7412990" cy="6416040"/>
          </a:xfrm>
        </p:grpSpPr>
        <p:sp>
          <p:nvSpPr>
            <p:cNvPr id="3" name="object 3"/>
            <p:cNvSpPr/>
            <p:nvPr/>
          </p:nvSpPr>
          <p:spPr>
            <a:xfrm>
              <a:off x="905255" y="4343400"/>
              <a:ext cx="7406640" cy="0"/>
            </a:xfrm>
            <a:custGeom>
              <a:avLst/>
              <a:gdLst/>
              <a:ahLst/>
              <a:cxnLst/>
              <a:rect l="l" t="t" r="r" b="b"/>
              <a:pathLst>
                <a:path w="7406640">
                  <a:moveTo>
                    <a:pt x="0" y="0"/>
                  </a:moveTo>
                  <a:lnTo>
                    <a:pt x="740664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0408" y="137160"/>
              <a:ext cx="5663184" cy="6416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6476"/>
            <a:ext cx="762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9B2C1F"/>
                </a:solidFill>
                <a:latin typeface="Trebuchet MS"/>
                <a:cs typeface="Trebuchet MS"/>
              </a:rPr>
              <a:t>Figure</a:t>
            </a:r>
            <a:r>
              <a:rPr sz="1400" spc="-265" dirty="0">
                <a:solidFill>
                  <a:srgbClr val="9B2C1F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9B2C1F"/>
                </a:solidFill>
                <a:latin typeface="Trebuchet MS"/>
                <a:cs typeface="Trebuchet MS"/>
              </a:rPr>
              <a:t>5.16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8785" y="1199134"/>
            <a:ext cx="8394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Sample </a:t>
            </a:r>
            <a:r>
              <a:rPr sz="1200" b="1" dirty="0">
                <a:latin typeface="Arial"/>
                <a:cs typeface="Arial"/>
              </a:rPr>
              <a:t>to  </a:t>
            </a:r>
            <a:r>
              <a:rPr sz="1200" b="1" spc="-5" dirty="0">
                <a:latin typeface="Arial"/>
                <a:cs typeface="Arial"/>
              </a:rPr>
              <a:t>be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counted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9104" y="1338834"/>
            <a:ext cx="33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1304" y="1956561"/>
            <a:ext cx="33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4382" y="195656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3234" y="1956561"/>
            <a:ext cx="33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2888" y="195656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39714" y="195656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4029" y="4117594"/>
            <a:ext cx="1398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Plate </a:t>
            </a:r>
            <a:r>
              <a:rPr sz="1200" b="1" spc="-5" dirty="0">
                <a:latin typeface="Arial"/>
                <a:cs typeface="Arial"/>
              </a:rPr>
              <a:t>1-ml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samples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759204" y="3177625"/>
          <a:ext cx="4867273" cy="89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0780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9-ml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broth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55">
                <a:tc>
                  <a:txBody>
                    <a:bodyPr/>
                    <a:lstStyle/>
                    <a:p>
                      <a:pPr marL="31750">
                        <a:lnSpc>
                          <a:spcPts val="1570"/>
                        </a:lnSpc>
                        <a:spcBef>
                          <a:spcPts val="48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405"/>
                        </a:lnSpc>
                        <a:spcBef>
                          <a:spcPts val="64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1/10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395"/>
                        </a:lnSpc>
                        <a:spcBef>
                          <a:spcPts val="65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1/100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318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0"/>
                        </a:lnSpc>
                        <a:spcBef>
                          <a:spcPts val="6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1/10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3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1/10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4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1/10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5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74295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370"/>
                        </a:lnSpc>
                        <a:spcBef>
                          <a:spcPts val="68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1/10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6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13">
                <a:tc>
                  <a:txBody>
                    <a:bodyPr/>
                    <a:lstStyle/>
                    <a:p>
                      <a:pPr marL="31750">
                        <a:lnSpc>
                          <a:spcPts val="144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dilution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37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-1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-2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4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-3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ts val="131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-4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1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-5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1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7" baseline="2430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baseline="2430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3691382" y="5984849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159 </a:t>
            </a:r>
            <a:r>
              <a:rPr sz="1200" b="1" spc="190" dirty="0">
                <a:latin typeface="DejaVu Sans"/>
                <a:cs typeface="DejaVu Sans"/>
              </a:rPr>
              <a:t>✕</a:t>
            </a:r>
            <a:r>
              <a:rPr sz="1200" b="1" spc="-150" dirty="0">
                <a:latin typeface="DejaVu Sans"/>
                <a:cs typeface="DejaVu Sans"/>
              </a:rPr>
              <a:t> </a:t>
            </a:r>
            <a:r>
              <a:rPr sz="1200" b="1" dirty="0">
                <a:latin typeface="Arial"/>
                <a:cs typeface="Arial"/>
              </a:rPr>
              <a:t>10</a:t>
            </a:r>
            <a:r>
              <a:rPr sz="1200" b="1" baseline="24305" dirty="0">
                <a:latin typeface="Arial"/>
                <a:cs typeface="Arial"/>
              </a:rPr>
              <a:t>3</a:t>
            </a:r>
            <a:endParaRPr sz="1200" baseline="2430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6038" y="6008623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Symbol"/>
                <a:cs typeface="Symbol"/>
              </a:rPr>
              <a:t>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44010" y="6161023"/>
            <a:ext cx="391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4010" y="6343599"/>
            <a:ext cx="4406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cou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5284" y="6175349"/>
            <a:ext cx="593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Dilution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85284" y="6358229"/>
            <a:ext cx="448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fac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55361" y="5997651"/>
            <a:ext cx="2102485" cy="37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ts val="137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1.59 </a:t>
            </a:r>
            <a:r>
              <a:rPr sz="1200" b="1" spc="190" dirty="0">
                <a:latin typeface="DejaVu Sans"/>
                <a:cs typeface="DejaVu Sans"/>
              </a:rPr>
              <a:t>✕</a:t>
            </a:r>
            <a:r>
              <a:rPr sz="1200" b="1" spc="225" dirty="0">
                <a:latin typeface="DejaVu Sans"/>
                <a:cs typeface="DejaVu Sans"/>
              </a:rPr>
              <a:t> </a:t>
            </a:r>
            <a:r>
              <a:rPr sz="1200" b="1" dirty="0">
                <a:latin typeface="Arial"/>
                <a:cs typeface="Arial"/>
              </a:rPr>
              <a:t>10</a:t>
            </a:r>
            <a:r>
              <a:rPr sz="1200" b="1" baseline="24305" dirty="0">
                <a:latin typeface="Arial"/>
                <a:cs typeface="Arial"/>
              </a:rPr>
              <a:t>5</a:t>
            </a:r>
            <a:endParaRPr sz="1200" baseline="24305">
              <a:latin typeface="Arial"/>
              <a:cs typeface="Arial"/>
            </a:endParaRPr>
          </a:p>
          <a:p>
            <a:pPr marL="38100">
              <a:lnSpc>
                <a:spcPts val="1370"/>
              </a:lnSpc>
            </a:pPr>
            <a:r>
              <a:rPr sz="1200" b="1" spc="-5" dirty="0">
                <a:latin typeface="Arial"/>
                <a:cs typeface="Arial"/>
              </a:rPr>
              <a:t>Cells (colony-forming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units)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80761" y="6345732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per milliliter </a:t>
            </a:r>
            <a:r>
              <a:rPr sz="1200" b="1" dirty="0">
                <a:latin typeface="Arial"/>
                <a:cs typeface="Arial"/>
              </a:rPr>
              <a:t>of original</a:t>
            </a:r>
            <a:r>
              <a:rPr sz="1200" b="1" spc="-5" dirty="0">
                <a:latin typeface="Arial"/>
                <a:cs typeface="Arial"/>
              </a:rPr>
              <a:t> sample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9971" y="5333746"/>
            <a:ext cx="645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159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colonies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8410" y="5333746"/>
            <a:ext cx="1400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00"/>
              </a:spcBef>
              <a:tabLst>
                <a:tab pos="1014730" algn="l"/>
              </a:tabLst>
            </a:pPr>
            <a:r>
              <a:rPr sz="1200" b="1" spc="-5" dirty="0">
                <a:latin typeface="Arial"/>
                <a:cs typeface="Arial"/>
              </a:rPr>
              <a:t>17	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67715" algn="l"/>
              </a:tabLst>
            </a:pPr>
            <a:r>
              <a:rPr sz="1200" b="1" spc="-5" dirty="0">
                <a:latin typeface="Arial"/>
                <a:cs typeface="Arial"/>
              </a:rPr>
              <a:t>colonies	colonies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59551" y="5346572"/>
            <a:ext cx="645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02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colonies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05050" y="5498998"/>
            <a:ext cx="1397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145" marR="5080" indent="-38608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Arial"/>
                <a:cs typeface="Arial"/>
              </a:rPr>
              <a:t>Too </a:t>
            </a:r>
            <a:r>
              <a:rPr sz="1200" b="1" spc="-5" dirty="0">
                <a:latin typeface="Arial"/>
                <a:cs typeface="Arial"/>
              </a:rPr>
              <a:t>many colonies 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count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19527" y="5356859"/>
            <a:ext cx="1860550" cy="579120"/>
            <a:chOff x="2319527" y="5356859"/>
            <a:chExt cx="1860550" cy="579120"/>
          </a:xfrm>
        </p:grpSpPr>
        <p:sp>
          <p:nvSpPr>
            <p:cNvPr id="28" name="object 28"/>
            <p:cNvSpPr/>
            <p:nvPr/>
          </p:nvSpPr>
          <p:spPr>
            <a:xfrm>
              <a:off x="2325623" y="5356859"/>
              <a:ext cx="1382395" cy="151130"/>
            </a:xfrm>
            <a:custGeom>
              <a:avLst/>
              <a:gdLst/>
              <a:ahLst/>
              <a:cxnLst/>
              <a:rect l="l" t="t" r="r" b="b"/>
              <a:pathLst>
                <a:path w="1382395" h="151129">
                  <a:moveTo>
                    <a:pt x="0" y="6095"/>
                  </a:moveTo>
                  <a:lnTo>
                    <a:pt x="0" y="88391"/>
                  </a:lnTo>
                </a:path>
                <a:path w="1382395" h="151129">
                  <a:moveTo>
                    <a:pt x="1376172" y="0"/>
                  </a:moveTo>
                  <a:lnTo>
                    <a:pt x="1376172" y="88391"/>
                  </a:lnTo>
                </a:path>
                <a:path w="1382395" h="151129">
                  <a:moveTo>
                    <a:pt x="0" y="76199"/>
                  </a:moveTo>
                  <a:lnTo>
                    <a:pt x="1382267" y="76199"/>
                  </a:lnTo>
                </a:path>
                <a:path w="1382395" h="151129">
                  <a:moveTo>
                    <a:pt x="679703" y="76199"/>
                  </a:moveTo>
                  <a:lnTo>
                    <a:pt x="679703" y="15087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03370" y="5734621"/>
              <a:ext cx="76200" cy="2013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2200655" y="3395471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04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EA0395FD-007A-B012-4C95-94D402B0FC2A}"/>
              </a:ext>
            </a:extLst>
          </p:cNvPr>
          <p:cNvSpPr txBox="1"/>
          <p:nvPr/>
        </p:nvSpPr>
        <p:spPr>
          <a:xfrm>
            <a:off x="5134571" y="96795"/>
            <a:ext cx="4046550" cy="137896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b="1" spc="-114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obtain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the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appropriate </a:t>
            </a:r>
            <a:r>
              <a:rPr sz="2400" b="1" spc="-20" dirty="0">
                <a:solidFill>
                  <a:srgbClr val="FF0000"/>
                </a:solidFill>
                <a:latin typeface="Carlito"/>
                <a:cs typeface="Carlito"/>
              </a:rPr>
              <a:t>colony </a:t>
            </a:r>
            <a:r>
              <a:rPr sz="2400" b="1" spc="-35" dirty="0">
                <a:solidFill>
                  <a:srgbClr val="FF0000"/>
                </a:solidFill>
                <a:latin typeface="Carlito"/>
                <a:cs typeface="Carlito"/>
              </a:rPr>
              <a:t>number, 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the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sample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be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counted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should </a:t>
            </a:r>
            <a:r>
              <a:rPr sz="2400" b="1" spc="-20" dirty="0">
                <a:solidFill>
                  <a:srgbClr val="FF0000"/>
                </a:solidFill>
                <a:latin typeface="Carlito"/>
                <a:cs typeface="Carlito"/>
              </a:rPr>
              <a:t>always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be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diluted.</a:t>
            </a:r>
            <a:endParaRPr sz="2400" b="1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0952" y="457199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97179" y="848867"/>
            <a:ext cx="8548370" cy="5008245"/>
            <a:chOff x="297179" y="848867"/>
            <a:chExt cx="8548370" cy="5008245"/>
          </a:xfrm>
        </p:grpSpPr>
        <p:sp>
          <p:nvSpPr>
            <p:cNvPr id="6" name="object 6"/>
            <p:cNvSpPr/>
            <p:nvPr/>
          </p:nvSpPr>
          <p:spPr>
            <a:xfrm>
              <a:off x="905256" y="4343400"/>
              <a:ext cx="7406640" cy="0"/>
            </a:xfrm>
            <a:custGeom>
              <a:avLst/>
              <a:gdLst/>
              <a:ahLst/>
              <a:cxnLst/>
              <a:rect l="l" t="t" r="r" b="b"/>
              <a:pathLst>
                <a:path w="7406640">
                  <a:moveTo>
                    <a:pt x="0" y="0"/>
                  </a:moveTo>
                  <a:lnTo>
                    <a:pt x="740664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179" y="848867"/>
              <a:ext cx="8548116" cy="50078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5076" y="2590038"/>
            <a:ext cx="1743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Sample is pipetted onto  surface </a:t>
            </a:r>
            <a:r>
              <a:rPr sz="1200" b="1" dirty="0">
                <a:latin typeface="Arial"/>
                <a:cs typeface="Arial"/>
              </a:rPr>
              <a:t>of </a:t>
            </a:r>
            <a:r>
              <a:rPr sz="1200" b="1" spc="-5" dirty="0">
                <a:latin typeface="Arial"/>
                <a:cs typeface="Arial"/>
              </a:rPr>
              <a:t>agar plate  (0.1 </a:t>
            </a:r>
            <a:r>
              <a:rPr sz="1200" b="1" dirty="0">
                <a:latin typeface="Arial"/>
                <a:cs typeface="Arial"/>
              </a:rPr>
              <a:t>ml 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less)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9605" y="2591561"/>
            <a:ext cx="17926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Sample is </a:t>
            </a:r>
            <a:r>
              <a:rPr sz="1200" b="1" dirty="0">
                <a:latin typeface="Arial"/>
                <a:cs typeface="Arial"/>
              </a:rPr>
              <a:t>spread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evenly  </a:t>
            </a:r>
            <a:r>
              <a:rPr sz="1200" b="1" spc="-10" dirty="0">
                <a:latin typeface="Arial"/>
                <a:cs typeface="Arial"/>
              </a:rPr>
              <a:t>over </a:t>
            </a:r>
            <a:r>
              <a:rPr sz="1200" b="1" dirty="0">
                <a:latin typeface="Arial"/>
                <a:cs typeface="Arial"/>
              </a:rPr>
              <a:t>surface of agar  using </a:t>
            </a:r>
            <a:r>
              <a:rPr sz="1200" b="1" spc="-5" dirty="0">
                <a:latin typeface="Arial"/>
                <a:cs typeface="Arial"/>
              </a:rPr>
              <a:t>sterile glass  spreader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6690" y="2591561"/>
            <a:ext cx="1489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Typical</a:t>
            </a:r>
            <a:r>
              <a:rPr sz="1200" b="1" spc="-5" dirty="0">
                <a:latin typeface="Arial"/>
                <a:cs typeface="Arial"/>
              </a:rPr>
              <a:t> spread-plate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results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4541" y="1233932"/>
            <a:ext cx="645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Surface  c</a:t>
            </a:r>
            <a:r>
              <a:rPr sz="1200" b="1" dirty="0">
                <a:latin typeface="Arial"/>
                <a:cs typeface="Arial"/>
              </a:rPr>
              <a:t>olonie</a:t>
            </a:r>
            <a:r>
              <a:rPr sz="1200" b="1" spc="-5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16065" y="3939667"/>
            <a:ext cx="645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Surface  c</a:t>
            </a:r>
            <a:r>
              <a:rPr sz="1200" b="1" dirty="0">
                <a:latin typeface="Arial"/>
                <a:cs typeface="Arial"/>
              </a:rPr>
              <a:t>olonie</a:t>
            </a:r>
            <a:r>
              <a:rPr sz="1200" b="1" spc="-5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17969" y="4860797"/>
            <a:ext cx="856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ubsurfa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e  colonies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6314" y="5297170"/>
            <a:ext cx="1327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Typical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pour-plate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results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9648" y="5309996"/>
            <a:ext cx="1697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Sample </a:t>
            </a:r>
            <a:r>
              <a:rPr sz="1200" b="1" spc="-5" dirty="0">
                <a:latin typeface="Arial"/>
                <a:cs typeface="Arial"/>
              </a:rPr>
              <a:t>is </a:t>
            </a:r>
            <a:r>
              <a:rPr sz="1200" b="1" dirty="0">
                <a:latin typeface="Arial"/>
                <a:cs typeface="Arial"/>
              </a:rPr>
              <a:t>pipetted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into  sterile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plate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16732" y="5297170"/>
            <a:ext cx="1384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Sterile medium is  </a:t>
            </a:r>
            <a:r>
              <a:rPr sz="1200" b="1" dirty="0">
                <a:latin typeface="Arial"/>
                <a:cs typeface="Arial"/>
              </a:rPr>
              <a:t>added and mixed  </a:t>
            </a:r>
            <a:r>
              <a:rPr sz="1200" b="1" spc="5" dirty="0">
                <a:latin typeface="Arial"/>
                <a:cs typeface="Arial"/>
              </a:rPr>
              <a:t>well with</a:t>
            </a:r>
            <a:r>
              <a:rPr sz="1200" b="1" spc="-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inoculum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39648" y="832230"/>
            <a:ext cx="20434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  <a:cs typeface="Arial"/>
              </a:rPr>
              <a:t>Spread-plate</a:t>
            </a:r>
            <a:r>
              <a:rPr sz="1600" b="1" spc="-25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  <a:cs typeface="Arial"/>
              </a:rPr>
              <a:t>method</a:t>
            </a:r>
            <a:endParaRPr sz="1600" dirty="0">
              <a:solidFill>
                <a:srgbClr val="C0000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1477" y="3474465"/>
            <a:ext cx="18180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  <a:cs typeface="Arial"/>
              </a:rPr>
              <a:t>Pour-plate</a:t>
            </a:r>
            <a:r>
              <a:rPr sz="1600" b="1" spc="-20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  <a:cs typeface="Arial"/>
              </a:rPr>
              <a:t>method</a:t>
            </a:r>
            <a:endParaRPr sz="1600" dirty="0">
              <a:solidFill>
                <a:srgbClr val="C0000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91659" y="2118486"/>
            <a:ext cx="6661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099B3"/>
                </a:solidFill>
                <a:latin typeface="Arial"/>
                <a:cs typeface="Arial"/>
              </a:rPr>
              <a:t>Incubation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4538" y="4798567"/>
            <a:ext cx="927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099B3"/>
                </a:solidFill>
                <a:latin typeface="Arial"/>
                <a:cs typeface="Arial"/>
              </a:rPr>
              <a:t>Solidification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0099B3"/>
                </a:solidFill>
                <a:latin typeface="Arial"/>
                <a:cs typeface="Arial"/>
              </a:rPr>
              <a:t>and</a:t>
            </a:r>
            <a:r>
              <a:rPr sz="1000" b="1" spc="-45" dirty="0">
                <a:solidFill>
                  <a:srgbClr val="0099B3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99B3"/>
                </a:solidFill>
                <a:latin typeface="Arial"/>
                <a:cs typeface="Arial"/>
              </a:rPr>
              <a:t>incubation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46647" y="1333500"/>
            <a:ext cx="2327275" cy="3595370"/>
          </a:xfrm>
          <a:custGeom>
            <a:avLst/>
            <a:gdLst/>
            <a:ahLst/>
            <a:cxnLst/>
            <a:rect l="l" t="t" r="r" b="b"/>
            <a:pathLst>
              <a:path w="2327275" h="3595370">
                <a:moveTo>
                  <a:pt x="641603" y="0"/>
                </a:moveTo>
                <a:lnTo>
                  <a:pt x="12191" y="478536"/>
                </a:lnTo>
              </a:path>
              <a:path w="2327275" h="3595370">
                <a:moveTo>
                  <a:pt x="641603" y="0"/>
                </a:moveTo>
                <a:lnTo>
                  <a:pt x="102107" y="740663"/>
                </a:lnTo>
              </a:path>
              <a:path w="2327275" h="3595370">
                <a:moveTo>
                  <a:pt x="1295400" y="24384"/>
                </a:moveTo>
                <a:lnTo>
                  <a:pt x="2037587" y="199644"/>
                </a:lnTo>
              </a:path>
              <a:path w="2327275" h="3595370">
                <a:moveTo>
                  <a:pt x="1295400" y="24384"/>
                </a:moveTo>
                <a:lnTo>
                  <a:pt x="1735835" y="577596"/>
                </a:lnTo>
              </a:path>
              <a:path w="2327275" h="3595370">
                <a:moveTo>
                  <a:pt x="629411" y="2729484"/>
                </a:moveTo>
                <a:lnTo>
                  <a:pt x="0" y="3281172"/>
                </a:lnTo>
              </a:path>
              <a:path w="2327275" h="3595370">
                <a:moveTo>
                  <a:pt x="629411" y="2729484"/>
                </a:moveTo>
                <a:lnTo>
                  <a:pt x="416051" y="3243072"/>
                </a:lnTo>
              </a:path>
              <a:path w="2327275" h="3595370">
                <a:moveTo>
                  <a:pt x="629411" y="3582924"/>
                </a:moveTo>
                <a:lnTo>
                  <a:pt x="201167" y="3432048"/>
                </a:lnTo>
              </a:path>
              <a:path w="2327275" h="3595370">
                <a:moveTo>
                  <a:pt x="629411" y="3595116"/>
                </a:moveTo>
                <a:lnTo>
                  <a:pt x="490727" y="3381755"/>
                </a:lnTo>
              </a:path>
              <a:path w="2327275" h="3595370">
                <a:moveTo>
                  <a:pt x="1295400" y="2715768"/>
                </a:moveTo>
                <a:lnTo>
                  <a:pt x="2327148" y="2766060"/>
                </a:lnTo>
              </a:path>
              <a:path w="2327275" h="3595370">
                <a:moveTo>
                  <a:pt x="1295400" y="2729484"/>
                </a:moveTo>
                <a:lnTo>
                  <a:pt x="2049779" y="2929128"/>
                </a:lnTo>
              </a:path>
              <a:path w="2327275" h="3595370">
                <a:moveTo>
                  <a:pt x="1446276" y="3557016"/>
                </a:moveTo>
                <a:lnTo>
                  <a:pt x="1661159" y="3054096"/>
                </a:lnTo>
              </a:path>
              <a:path w="2327275" h="3595370">
                <a:moveTo>
                  <a:pt x="1446276" y="3557016"/>
                </a:moveTo>
                <a:lnTo>
                  <a:pt x="1673352" y="330707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© 2012 </a:t>
            </a:r>
            <a:r>
              <a:rPr spc="-5" dirty="0"/>
              <a:t>Pearson Education, </a:t>
            </a:r>
            <a:r>
              <a:rPr spc="-10" dirty="0"/>
              <a:t>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1451</Words>
  <Application>Microsoft Office PowerPoint</Application>
  <PresentationFormat>On-screen Show (4:3)</PresentationFormat>
  <Paragraphs>308</Paragraphs>
  <Slides>21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Carlito</vt:lpstr>
      <vt:lpstr>Courier New</vt:lpstr>
      <vt:lpstr>DejaVu Sans</vt:lpstr>
      <vt:lpstr>Lato</vt:lpstr>
      <vt:lpstr>Symbol</vt:lpstr>
      <vt:lpstr>Times New Roman</vt:lpstr>
      <vt:lpstr>Trebuchet MS</vt:lpstr>
      <vt:lpstr>Wingdings</vt:lpstr>
      <vt:lpstr>Office Theme</vt:lpstr>
      <vt:lpstr>General microbiology</vt:lpstr>
      <vt:lpstr>Content</vt:lpstr>
      <vt:lpstr>Measuring Microbial Growth</vt:lpstr>
      <vt:lpstr>Measuring Microbial Growth</vt:lpstr>
      <vt:lpstr>PowerPoint Presentation</vt:lpstr>
      <vt:lpstr>PowerPoint Presentation</vt:lpstr>
      <vt:lpstr>Measuring Microbial Growth</vt:lpstr>
      <vt:lpstr>PowerPoint Presentation</vt:lpstr>
      <vt:lpstr>Spread-plate method</vt:lpstr>
      <vt:lpstr>PowerPoint Presentation</vt:lpstr>
      <vt:lpstr>Measuring Microbial Growth</vt:lpstr>
      <vt:lpstr>PowerPoint Presentation</vt:lpstr>
      <vt:lpstr>Environmental Factors Affecting  Growth</vt:lpstr>
      <vt:lpstr>1-Effect of Temperature on Growth</vt:lpstr>
      <vt:lpstr>PowerPoint Presentation</vt:lpstr>
      <vt:lpstr>2-Acidity and Alkalinity</vt:lpstr>
      <vt:lpstr>Moles per liter of:</vt:lpstr>
      <vt:lpstr>3-Osmotic Effects on Microbial Growth</vt:lpstr>
      <vt:lpstr>Halophile</vt:lpstr>
      <vt:lpstr>Oxygen and Microorganisms</vt:lpstr>
      <vt:lpstr>Oxygen and Microorganisms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Alsaleh</dc:creator>
  <cp:lastModifiedBy>Haya Aldossary</cp:lastModifiedBy>
  <cp:revision>15</cp:revision>
  <dcterms:created xsi:type="dcterms:W3CDTF">2023-10-08T14:48:46Z</dcterms:created>
  <dcterms:modified xsi:type="dcterms:W3CDTF">2023-10-15T06:28:37Z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2023-10-08T00:00:00Z</vt:filetime>
  </property>
</Properties>
</file>