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E30F2-C6B5-4661-88E5-025989637B2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3DC37-C7A5-4941-BDB0-34A06BE27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3DC37-C7A5-4941-BDB0-34A06BE27E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5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3DC37-C7A5-4941-BDB0-34A06BE27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8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3DC37-C7A5-4941-BDB0-34A06BE27E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0" y="152399"/>
                </a:moveTo>
                <a:lnTo>
                  <a:pt x="9144000" y="152399"/>
                </a:lnTo>
                <a:lnTo>
                  <a:pt x="9144000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055"/>
                </a:lnTo>
                <a:lnTo>
                  <a:pt x="9144000" y="67055"/>
                </a:lnTo>
                <a:lnTo>
                  <a:pt x="9144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45818" y="1105865"/>
            <a:ext cx="545236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1674723"/>
            <a:ext cx="7489825" cy="4036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81888" y="1217168"/>
            <a:ext cx="7500620" cy="13208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  <a:tabLst>
                <a:tab pos="2880995" algn="l"/>
                <a:tab pos="7474584" algn="l"/>
              </a:tabLst>
            </a:pPr>
            <a:r>
              <a:rPr sz="3000" u="sng" spc="-220" dirty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 	</a:t>
            </a:r>
            <a:r>
              <a:rPr sz="3000" u="sng" spc="-160" dirty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Lecture-11	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Trebuchet MS"/>
              <a:cs typeface="Trebuchet MS"/>
            </a:endParaRPr>
          </a:p>
          <a:p>
            <a:pPr marR="58419" algn="ctr">
              <a:lnSpc>
                <a:spcPct val="100000"/>
              </a:lnSpc>
            </a:pPr>
            <a:r>
              <a:rPr sz="3000" spc="-110" dirty="0">
                <a:latin typeface="Trebuchet MS"/>
                <a:cs typeface="Trebuchet MS"/>
              </a:rPr>
              <a:t>Microbial </a:t>
            </a:r>
            <a:r>
              <a:rPr sz="3000" spc="-135" dirty="0">
                <a:latin typeface="Trebuchet MS"/>
                <a:cs typeface="Trebuchet MS"/>
              </a:rPr>
              <a:t>growth</a:t>
            </a:r>
            <a:r>
              <a:rPr sz="3000" spc="-455" dirty="0">
                <a:latin typeface="Trebuchet MS"/>
                <a:cs typeface="Trebuchet MS"/>
              </a:rPr>
              <a:t> </a:t>
            </a:r>
            <a:r>
              <a:rPr sz="3000" spc="-175" dirty="0">
                <a:latin typeface="Trebuchet MS"/>
                <a:cs typeface="Trebuchet MS"/>
              </a:rPr>
              <a:t>(Part-1)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775620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80" dirty="0">
                <a:solidFill>
                  <a:srgbClr val="C00000"/>
                </a:solidFill>
              </a:rPr>
              <a:t>Continuous </a:t>
            </a:r>
            <a:r>
              <a:rPr b="1" spc="-260" dirty="0">
                <a:solidFill>
                  <a:srgbClr val="C00000"/>
                </a:solidFill>
              </a:rPr>
              <a:t>Culture: </a:t>
            </a:r>
            <a:r>
              <a:rPr b="1" spc="-245" dirty="0">
                <a:solidFill>
                  <a:srgbClr val="C00000"/>
                </a:solidFill>
              </a:rPr>
              <a:t>The</a:t>
            </a:r>
            <a:r>
              <a:rPr b="1" spc="-680" dirty="0">
                <a:solidFill>
                  <a:srgbClr val="C00000"/>
                </a:solidFill>
              </a:rPr>
              <a:t> </a:t>
            </a:r>
            <a:r>
              <a:rPr b="1" spc="-225" dirty="0">
                <a:solidFill>
                  <a:srgbClr val="C00000"/>
                </a:solidFill>
              </a:rPr>
              <a:t>Chemostat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00" y="1902333"/>
            <a:ext cx="8816340" cy="3408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u="heavy" spc="-5" dirty="0">
                <a:solidFill>
                  <a:srgbClr val="FF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Continuous culture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open-system microbial culture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fixed</a:t>
            </a:r>
            <a:r>
              <a:rPr sz="1800" spc="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volume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Chemostat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most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common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type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continuous culture</a:t>
            </a:r>
            <a:r>
              <a:rPr sz="1800"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device</a:t>
            </a:r>
            <a:endParaRPr sz="1800" dirty="0">
              <a:latin typeface="Carlito"/>
              <a:cs typeface="Carlito"/>
            </a:endParaRPr>
          </a:p>
          <a:p>
            <a:pPr marL="523240">
              <a:lnSpc>
                <a:spcPct val="100000"/>
              </a:lnSpc>
              <a:spcBef>
                <a:spcPts val="1490"/>
              </a:spcBef>
            </a:pP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Both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growth </a:t>
            </a:r>
            <a:r>
              <a:rPr sz="1800" b="1" spc="-25" dirty="0">
                <a:solidFill>
                  <a:srgbClr val="404040"/>
                </a:solidFill>
                <a:latin typeface="Carlito"/>
                <a:cs typeface="Carlito"/>
              </a:rPr>
              <a:t>rate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population density of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culture can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be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controlled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independently</a:t>
            </a:r>
            <a:r>
              <a:rPr sz="1800" b="1" spc="2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lang="en-US" sz="1800" b="1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simultaneously</a:t>
            </a:r>
            <a:endParaRPr sz="1800" b="1" dirty="0">
              <a:latin typeface="Carlito"/>
              <a:cs typeface="Carlito"/>
            </a:endParaRPr>
          </a:p>
          <a:p>
            <a:pPr marL="1381125" indent="-287020">
              <a:lnSpc>
                <a:spcPct val="100000"/>
              </a:lnSpc>
              <a:spcBef>
                <a:spcPts val="1605"/>
              </a:spcBef>
              <a:buClr>
                <a:srgbClr val="D24717"/>
              </a:buClr>
              <a:buFont typeface="Courier New"/>
              <a:buChar char="o"/>
              <a:tabLst>
                <a:tab pos="1381760" algn="l"/>
              </a:tabLst>
            </a:pPr>
            <a:r>
              <a:rPr sz="1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Dilution </a:t>
            </a:r>
            <a:r>
              <a:rPr sz="16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rate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1600" spc="-20" dirty="0">
                <a:solidFill>
                  <a:srgbClr val="404040"/>
                </a:solidFill>
                <a:latin typeface="Carlito"/>
                <a:cs typeface="Carlito"/>
              </a:rPr>
              <a:t>rate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which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fresh medium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is pumped in and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spent medium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pumped</a:t>
            </a:r>
            <a:r>
              <a:rPr sz="1600" spc="1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out</a:t>
            </a:r>
            <a:endParaRPr sz="1600" dirty="0">
              <a:latin typeface="Carlito"/>
              <a:cs typeface="Carlito"/>
            </a:endParaRPr>
          </a:p>
          <a:p>
            <a:pPr marL="1381125" indent="-287020">
              <a:lnSpc>
                <a:spcPct val="100000"/>
              </a:lnSpc>
              <a:spcBef>
                <a:spcPts val="1560"/>
              </a:spcBef>
              <a:buClr>
                <a:srgbClr val="D24717"/>
              </a:buClr>
              <a:buFont typeface="Courier New"/>
              <a:buChar char="o"/>
              <a:tabLst>
                <a:tab pos="1381760" algn="l"/>
              </a:tabLst>
            </a:pPr>
            <a:r>
              <a:rPr sz="1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Concentration</a:t>
            </a:r>
            <a:r>
              <a:rPr sz="1600" b="1" i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of a limiting</a:t>
            </a:r>
            <a:r>
              <a:rPr sz="16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nutrient</a:t>
            </a:r>
            <a:endParaRPr sz="1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b="1" dirty="0">
                <a:solidFill>
                  <a:srgbClr val="404040"/>
                </a:solidFill>
                <a:latin typeface="Carlito"/>
                <a:cs typeface="Carlito"/>
              </a:rPr>
              <a:t>** I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n a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batch culture, growth conditions are constantly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changing; it is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impossible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to</a:t>
            </a:r>
            <a:r>
              <a:rPr sz="1800" b="1" spc="1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independently</a:t>
            </a:r>
            <a:r>
              <a:rPr lang="en-US" sz="18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control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both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r>
              <a:rPr sz="1800" b="1" spc="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parameters.</a:t>
            </a:r>
            <a:endParaRPr sz="1800" b="1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17219" y="307847"/>
            <a:ext cx="7932420" cy="6398260"/>
            <a:chOff x="617219" y="307847"/>
            <a:chExt cx="7932420" cy="6398260"/>
          </a:xfrm>
        </p:grpSpPr>
        <p:sp>
          <p:nvSpPr>
            <p:cNvPr id="6" name="object 6"/>
            <p:cNvSpPr/>
            <p:nvPr/>
          </p:nvSpPr>
          <p:spPr>
            <a:xfrm>
              <a:off x="905255" y="4343400"/>
              <a:ext cx="7406640" cy="0"/>
            </a:xfrm>
            <a:custGeom>
              <a:avLst/>
              <a:gdLst/>
              <a:ahLst/>
              <a:cxnLst/>
              <a:rect l="l" t="t" r="r" b="b"/>
              <a:pathLst>
                <a:path w="7406640">
                  <a:moveTo>
                    <a:pt x="0" y="0"/>
                  </a:moveTo>
                  <a:lnTo>
                    <a:pt x="740664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7219" y="307847"/>
              <a:ext cx="7932420" cy="63977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31140" y="6476"/>
            <a:ext cx="7620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14" dirty="0">
                <a:solidFill>
                  <a:srgbClr val="9B2C1F"/>
                </a:solidFill>
                <a:latin typeface="Trebuchet MS"/>
                <a:cs typeface="Trebuchet MS"/>
              </a:rPr>
              <a:t>Figure</a:t>
            </a:r>
            <a:r>
              <a:rPr sz="1400" spc="-265" dirty="0">
                <a:solidFill>
                  <a:srgbClr val="9B2C1F"/>
                </a:solidFill>
                <a:latin typeface="Trebuchet MS"/>
                <a:cs typeface="Trebuchet MS"/>
              </a:rPr>
              <a:t> </a:t>
            </a:r>
            <a:r>
              <a:rPr sz="1400" spc="-100" dirty="0">
                <a:solidFill>
                  <a:srgbClr val="9B2C1F"/>
                </a:solidFill>
                <a:latin typeface="Trebuchet MS"/>
                <a:cs typeface="Trebuchet MS"/>
              </a:rPr>
              <a:t>5.11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04824" y="217373"/>
            <a:ext cx="2110105" cy="6845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000000"/>
                </a:solidFill>
                <a:latin typeface="Arial"/>
                <a:cs typeface="Arial"/>
              </a:rPr>
              <a:t>Fresh</a:t>
            </a:r>
            <a:r>
              <a:rPr sz="2400" b="1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medium  from</a:t>
            </a:r>
            <a:r>
              <a:rPr sz="2400" b="1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Arial"/>
                <a:cs typeface="Arial"/>
              </a:rPr>
              <a:t>reservoir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9124" y="1238758"/>
            <a:ext cx="1807210" cy="6838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</a:pPr>
            <a:r>
              <a:rPr sz="2400" b="1" dirty="0">
                <a:latin typeface="Arial"/>
                <a:cs typeface="Arial"/>
              </a:rPr>
              <a:t>Sterile </a:t>
            </a:r>
            <a:r>
              <a:rPr sz="2400" b="1" spc="-5" dirty="0">
                <a:latin typeface="Arial"/>
                <a:cs typeface="Arial"/>
              </a:rPr>
              <a:t>air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or  </a:t>
            </a:r>
            <a:r>
              <a:rPr sz="2400" b="1" dirty="0">
                <a:latin typeface="Arial"/>
                <a:cs typeface="Arial"/>
              </a:rPr>
              <a:t>other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gas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36514" y="224154"/>
            <a:ext cx="1383665" cy="6838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660"/>
              </a:spcBef>
            </a:pPr>
            <a:r>
              <a:rPr sz="2400" b="1" dirty="0">
                <a:latin typeface="Arial"/>
                <a:cs typeface="Arial"/>
              </a:rPr>
              <a:t>Flo</a:t>
            </a:r>
            <a:r>
              <a:rPr sz="2400" b="1" spc="15" dirty="0">
                <a:latin typeface="Arial"/>
                <a:cs typeface="Arial"/>
              </a:rPr>
              <a:t>w</a:t>
            </a:r>
            <a:r>
              <a:rPr sz="2400" b="1" dirty="0">
                <a:latin typeface="Arial"/>
                <a:cs typeface="Arial"/>
              </a:rPr>
              <a:t>-</a:t>
            </a:r>
            <a:r>
              <a:rPr sz="2400" b="1" spc="-5" dirty="0">
                <a:latin typeface="Arial"/>
                <a:cs typeface="Arial"/>
              </a:rPr>
              <a:t>rate  regulator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17817" y="1629536"/>
            <a:ext cx="1598295" cy="15887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660"/>
              </a:spcBef>
            </a:pPr>
            <a:r>
              <a:rPr sz="2400" b="1" spc="-5" dirty="0">
                <a:latin typeface="Arial"/>
                <a:cs typeface="Arial"/>
              </a:rPr>
              <a:t>Gaseous  </a:t>
            </a:r>
            <a:r>
              <a:rPr sz="2400" b="1" spc="-10" dirty="0">
                <a:latin typeface="Arial"/>
                <a:cs typeface="Arial"/>
              </a:rPr>
              <a:t>headspace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>
              <a:latin typeface="Arial"/>
              <a:cs typeface="Arial"/>
            </a:endParaRPr>
          </a:p>
          <a:p>
            <a:pPr marL="26670" marR="496570">
              <a:lnSpc>
                <a:spcPct val="80000"/>
              </a:lnSpc>
            </a:pP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b="1" spc="-15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ure  </a:t>
            </a:r>
            <a:r>
              <a:rPr sz="2400" b="1" spc="-10" dirty="0">
                <a:latin typeface="Arial"/>
                <a:cs typeface="Arial"/>
              </a:rPr>
              <a:t>vessel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9484" y="3766820"/>
            <a:ext cx="4813935" cy="2859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4079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Culture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50" dirty="0">
              <a:latin typeface="Arial"/>
              <a:cs typeface="Arial"/>
            </a:endParaRPr>
          </a:p>
          <a:p>
            <a:pPr marL="349631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Over</a:t>
            </a:r>
            <a:r>
              <a:rPr sz="2400" b="1" dirty="0">
                <a:latin typeface="Arial"/>
                <a:cs typeface="Arial"/>
              </a:rPr>
              <a:t>flow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 dirty="0">
              <a:latin typeface="Arial"/>
              <a:cs typeface="Arial"/>
            </a:endParaRPr>
          </a:p>
          <a:p>
            <a:pPr marL="12700" marR="2035175">
              <a:lnSpc>
                <a:spcPct val="80000"/>
              </a:lnSpc>
            </a:pPr>
            <a:r>
              <a:rPr sz="2400" b="1" spc="-5" dirty="0">
                <a:latin typeface="Arial"/>
                <a:cs typeface="Arial"/>
              </a:rPr>
              <a:t>Effluent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containing  microbial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cells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54523" y="466344"/>
            <a:ext cx="1973580" cy="6099175"/>
          </a:xfrm>
          <a:custGeom>
            <a:avLst/>
            <a:gdLst/>
            <a:ahLst/>
            <a:cxnLst/>
            <a:rect l="l" t="t" r="r" b="b"/>
            <a:pathLst>
              <a:path w="1973579" h="6099175">
                <a:moveTo>
                  <a:pt x="591312" y="0"/>
                </a:moveTo>
                <a:lnTo>
                  <a:pt x="0" y="327659"/>
                </a:lnTo>
              </a:path>
              <a:path w="1973579" h="6099175">
                <a:moveTo>
                  <a:pt x="1923287" y="1421891"/>
                </a:moveTo>
                <a:lnTo>
                  <a:pt x="704088" y="1709927"/>
                </a:lnTo>
              </a:path>
              <a:path w="1973579" h="6099175">
                <a:moveTo>
                  <a:pt x="1923287" y="2264664"/>
                </a:moveTo>
                <a:lnTo>
                  <a:pt x="1281684" y="2138171"/>
                </a:lnTo>
              </a:path>
              <a:path w="1973579" h="6099175">
                <a:moveTo>
                  <a:pt x="1923287" y="3521963"/>
                </a:moveTo>
                <a:lnTo>
                  <a:pt x="1068324" y="3345179"/>
                </a:lnTo>
              </a:path>
              <a:path w="1973579" h="6099175">
                <a:moveTo>
                  <a:pt x="1973579" y="4527804"/>
                </a:moveTo>
                <a:lnTo>
                  <a:pt x="1370076" y="4930140"/>
                </a:lnTo>
              </a:path>
              <a:path w="1973579" h="6099175">
                <a:moveTo>
                  <a:pt x="716279" y="5998464"/>
                </a:moveTo>
                <a:lnTo>
                  <a:pt x="1482852" y="609904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1140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150" y="1105865"/>
            <a:ext cx="1460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C</a:t>
            </a:r>
            <a:r>
              <a:rPr spc="-114" dirty="0"/>
              <a:t>o</a:t>
            </a:r>
            <a:r>
              <a:rPr spc="-185" dirty="0"/>
              <a:t>n</a:t>
            </a:r>
            <a:r>
              <a:rPr spc="-330" dirty="0"/>
              <a:t>t</a:t>
            </a:r>
            <a:r>
              <a:rPr spc="-240" dirty="0"/>
              <a:t>e</a:t>
            </a:r>
            <a:r>
              <a:rPr spc="-185" dirty="0"/>
              <a:t>n</a:t>
            </a:r>
            <a:r>
              <a:rPr spc="-24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746597"/>
            <a:ext cx="3951604" cy="457390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8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Bacterial Cell</a:t>
            </a:r>
            <a:r>
              <a:rPr sz="1800" b="1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Division</a:t>
            </a:r>
            <a:endParaRPr sz="18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415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Growth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600" dirty="0">
                <a:solidFill>
                  <a:srgbClr val="404040"/>
                </a:solidFill>
                <a:latin typeface="Carlito"/>
                <a:cs typeface="Carlito"/>
              </a:rPr>
              <a:t>Binary</a:t>
            </a:r>
            <a:r>
              <a:rPr sz="1600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Fission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D24717"/>
              </a:buClr>
              <a:buFont typeface="Courier New"/>
              <a:buChar char="o"/>
            </a:pP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Courier New"/>
              <a:buChar char="o"/>
            </a:pPr>
            <a:endParaRPr sz="1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Population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18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415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Concept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of Exponential</a:t>
            </a:r>
            <a:r>
              <a:rPr sz="16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16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Microbial Growth</a:t>
            </a:r>
            <a:r>
              <a:rPr sz="16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Cycle</a:t>
            </a:r>
            <a:endParaRPr sz="1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18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Measuring Microbial</a:t>
            </a:r>
            <a:r>
              <a:rPr sz="1800" b="1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800" spc="-1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Environmental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Factors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Affecting</a:t>
            </a:r>
            <a:r>
              <a:rPr sz="1800" b="1" spc="-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18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415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25" dirty="0">
                <a:solidFill>
                  <a:srgbClr val="404040"/>
                </a:solidFill>
                <a:latin typeface="Carlito"/>
                <a:cs typeface="Carlito"/>
              </a:rPr>
              <a:t>Temperature</a:t>
            </a:r>
            <a:endParaRPr sz="16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Acidity and</a:t>
            </a:r>
            <a:r>
              <a:rPr sz="16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Alkalinity</a:t>
            </a:r>
            <a:endParaRPr sz="16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605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Osmotic </a:t>
            </a:r>
            <a:r>
              <a:rPr sz="1600" spc="-20" dirty="0">
                <a:solidFill>
                  <a:srgbClr val="404040"/>
                </a:solidFill>
                <a:latin typeface="Carlito"/>
                <a:cs typeface="Carlito"/>
              </a:rPr>
              <a:t>Effects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on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Microbial</a:t>
            </a:r>
            <a:r>
              <a:rPr sz="1600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16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15" dirty="0">
                <a:solidFill>
                  <a:srgbClr val="404040"/>
                </a:solidFill>
                <a:latin typeface="Carlito"/>
                <a:cs typeface="Carlito"/>
              </a:rPr>
              <a:t>Oxygen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6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Microorganisms</a:t>
            </a:r>
            <a:endParaRPr sz="1600">
              <a:latin typeface="Carlito"/>
              <a:cs typeface="Carlito"/>
            </a:endParaRPr>
          </a:p>
          <a:p>
            <a:pPr marL="396875" indent="-183515">
              <a:lnSpc>
                <a:spcPct val="100000"/>
              </a:lnSpc>
              <a:spcBef>
                <a:spcPts val="600"/>
              </a:spcBef>
              <a:buClr>
                <a:srgbClr val="D24717"/>
              </a:buClr>
              <a:buFont typeface="Courier New"/>
              <a:buChar char="o"/>
              <a:tabLst>
                <a:tab pos="397510" algn="l"/>
              </a:tabLst>
            </a:pPr>
            <a:r>
              <a:rPr sz="1600" spc="-40" dirty="0">
                <a:solidFill>
                  <a:srgbClr val="404040"/>
                </a:solidFill>
                <a:latin typeface="Carlito"/>
                <a:cs typeface="Carlito"/>
              </a:rPr>
              <a:t>Toxic </a:t>
            </a:r>
            <a:r>
              <a:rPr sz="1600" spc="-10" dirty="0">
                <a:solidFill>
                  <a:srgbClr val="404040"/>
                </a:solidFill>
                <a:latin typeface="Carlito"/>
                <a:cs typeface="Carlito"/>
              </a:rPr>
              <a:t>Forms </a:t>
            </a:r>
            <a:r>
              <a:rPr sz="1600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16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600" spc="-15" dirty="0">
                <a:solidFill>
                  <a:srgbClr val="404040"/>
                </a:solidFill>
                <a:latin typeface="Carlito"/>
                <a:cs typeface="Carlito"/>
              </a:rPr>
              <a:t>Oxygen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0200" y="169608"/>
            <a:ext cx="5452363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pc="-275" dirty="0">
                <a:solidFill>
                  <a:srgbClr val="C00000"/>
                </a:solidFill>
              </a:rPr>
              <a:t>Cell </a:t>
            </a:r>
            <a:r>
              <a:rPr spc="-210" dirty="0">
                <a:solidFill>
                  <a:srgbClr val="C00000"/>
                </a:solidFill>
              </a:rPr>
              <a:t>Growth </a:t>
            </a:r>
            <a:r>
              <a:rPr spc="-180" dirty="0">
                <a:solidFill>
                  <a:srgbClr val="C00000"/>
                </a:solidFill>
              </a:rPr>
              <a:t>and </a:t>
            </a:r>
            <a:r>
              <a:rPr spc="-204" dirty="0">
                <a:solidFill>
                  <a:srgbClr val="C00000"/>
                </a:solidFill>
              </a:rPr>
              <a:t>Binary</a:t>
            </a:r>
            <a:r>
              <a:rPr spc="-869" dirty="0">
                <a:solidFill>
                  <a:srgbClr val="C00000"/>
                </a:solidFill>
              </a:rPr>
              <a:t> </a:t>
            </a:r>
            <a:r>
              <a:rPr spc="-185" dirty="0">
                <a:solidFill>
                  <a:srgbClr val="C00000"/>
                </a:solidFill>
              </a:rPr>
              <a:t>Fission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7498" y="990600"/>
            <a:ext cx="8043102" cy="464550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5080" indent="-92075" algn="just">
              <a:lnSpc>
                <a:spcPts val="2590"/>
              </a:lnSpc>
              <a:spcBef>
                <a:spcPts val="425"/>
              </a:spcBef>
              <a:buClr>
                <a:srgbClr val="D24717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Bacterial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growth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depends on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large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number of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cellular 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reactions</a:t>
            </a:r>
            <a:r>
              <a:rPr sz="2400" b="1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:</a:t>
            </a:r>
            <a:endParaRPr lang="en-US" sz="2400" b="1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04139" marR="5080" indent="-92075" algn="just">
              <a:lnSpc>
                <a:spcPts val="2590"/>
              </a:lnSpc>
              <a:spcBef>
                <a:spcPts val="425"/>
              </a:spcBef>
              <a:buClr>
                <a:srgbClr val="D24717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endParaRPr sz="2400" b="1" dirty="0">
              <a:latin typeface="Carlito"/>
              <a:cs typeface="Carlito"/>
            </a:endParaRPr>
          </a:p>
          <a:p>
            <a:pPr marL="556895" lvl="1" indent="-343535">
              <a:lnSpc>
                <a:spcPct val="100000"/>
              </a:lnSpc>
              <a:spcBef>
                <a:spcPts val="150"/>
              </a:spcBef>
              <a:buClr>
                <a:srgbClr val="D24717"/>
              </a:buClr>
              <a:buAutoNum type="arabicPeriod"/>
              <a:tabLst>
                <a:tab pos="556895" algn="l"/>
                <a:tab pos="55753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Reactions</a:t>
            </a:r>
            <a:r>
              <a:rPr lang="en-US" sz="2000" spc="-5" dirty="0">
                <a:solidFill>
                  <a:srgbClr val="404040"/>
                </a:solidFill>
                <a:latin typeface="Carlito"/>
                <a:cs typeface="Carlito"/>
              </a:rPr>
              <a:t> that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transform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energy</a:t>
            </a:r>
            <a:endParaRPr sz="2000" dirty="0">
              <a:latin typeface="Carlito"/>
              <a:cs typeface="Carlito"/>
            </a:endParaRPr>
          </a:p>
          <a:p>
            <a:pPr marL="556895" lvl="1" indent="-343535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AutoNum type="arabicPeriod"/>
              <a:tabLst>
                <a:tab pos="556895" algn="l"/>
                <a:tab pos="55753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Synthesize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small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molecules (the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blocks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000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macromolecules)</a:t>
            </a:r>
            <a:endParaRPr sz="2000" dirty="0">
              <a:latin typeface="Carlito"/>
              <a:cs typeface="Carlito"/>
            </a:endParaRPr>
          </a:p>
          <a:p>
            <a:pPr marL="556895" lvl="1" indent="-343535">
              <a:lnSpc>
                <a:spcPts val="2280"/>
              </a:lnSpc>
              <a:spcBef>
                <a:spcPts val="360"/>
              </a:spcBef>
              <a:buClr>
                <a:srgbClr val="D24717"/>
              </a:buClr>
              <a:buAutoNum type="arabicPeriod"/>
              <a:tabLst>
                <a:tab pos="556895" algn="l"/>
                <a:tab pos="55753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Provide various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co</a:t>
            </a:r>
            <a:r>
              <a:rPr lang="en-US" sz="2000" spc="-15" dirty="0">
                <a:solidFill>
                  <a:srgbClr val="404040"/>
                </a:solidFill>
                <a:latin typeface="Carlito"/>
                <a:cs typeface="Carlito"/>
              </a:rPr>
              <a:t>-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factors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co</a:t>
            </a:r>
            <a:r>
              <a:rPr lang="en-US" sz="2000" spc="-5" dirty="0">
                <a:solidFill>
                  <a:srgbClr val="404040"/>
                </a:solidFill>
                <a:latin typeface="Carlito"/>
                <a:cs typeface="Carlito"/>
              </a:rPr>
              <a:t>-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enzymes needed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for</a:t>
            </a:r>
            <a:r>
              <a:rPr sz="2000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enzymatic</a:t>
            </a:r>
            <a:endParaRPr sz="2000" dirty="0">
              <a:latin typeface="Carlito"/>
              <a:cs typeface="Carlito"/>
            </a:endParaRPr>
          </a:p>
          <a:p>
            <a:pPr marL="556895">
              <a:lnSpc>
                <a:spcPts val="2280"/>
              </a:lnSpc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reactions</a:t>
            </a:r>
            <a:endParaRPr sz="2000" dirty="0">
              <a:latin typeface="Carlito"/>
              <a:cs typeface="Carlito"/>
            </a:endParaRPr>
          </a:p>
          <a:p>
            <a:pPr marL="556895" marR="280035" lvl="1" indent="-342900">
              <a:lnSpc>
                <a:spcPts val="2160"/>
              </a:lnSpc>
              <a:spcBef>
                <a:spcPts val="635"/>
              </a:spcBef>
              <a:buClr>
                <a:srgbClr val="D24717"/>
              </a:buClr>
              <a:buAutoNum type="arabicPeriod" startAt="4"/>
              <a:tabLst>
                <a:tab pos="556895" algn="l"/>
                <a:tab pos="55753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key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reactions 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synthesis are 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polymerizations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sz="2000" b="1" u="sng" spc="-15" dirty="0">
                <a:solidFill>
                  <a:srgbClr val="404040"/>
                </a:solidFill>
                <a:latin typeface="Carlito"/>
                <a:cs typeface="Carlito"/>
              </a:rPr>
              <a:t>make 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macromolecules </a:t>
            </a:r>
            <a:r>
              <a:rPr sz="2000" b="1" u="sng" spc="-15" dirty="0">
                <a:solidFill>
                  <a:srgbClr val="404040"/>
                </a:solidFill>
                <a:latin typeface="Carlito"/>
                <a:cs typeface="Carlito"/>
              </a:rPr>
              <a:t>from</a:t>
            </a:r>
            <a:r>
              <a:rPr sz="2000" b="1" u="sng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monomers.</a:t>
            </a:r>
            <a:endParaRPr lang="en-US" sz="2000" b="1" u="sng" spc="-1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556895" marR="280035" lvl="1" indent="-342900">
              <a:lnSpc>
                <a:spcPts val="2160"/>
              </a:lnSpc>
              <a:spcBef>
                <a:spcPts val="635"/>
              </a:spcBef>
              <a:buClr>
                <a:srgbClr val="D24717"/>
              </a:buClr>
              <a:buAutoNum type="arabicPeriod" startAt="4"/>
              <a:tabLst>
                <a:tab pos="556895" algn="l"/>
                <a:tab pos="557530" algn="l"/>
              </a:tabLst>
            </a:pPr>
            <a:endParaRPr sz="2000" dirty="0">
              <a:latin typeface="Carlito"/>
              <a:cs typeface="Carlito"/>
            </a:endParaRPr>
          </a:p>
          <a:p>
            <a:pPr marL="104139" marR="51435" indent="-92075" algn="just">
              <a:lnSpc>
                <a:spcPts val="2590"/>
              </a:lnSpc>
              <a:spcBef>
                <a:spcPts val="1590"/>
              </a:spcBef>
              <a:buClr>
                <a:srgbClr val="D24717"/>
              </a:buClr>
              <a:buSzPct val="95833"/>
              <a:buFont typeface="Wingdings"/>
              <a:buChar char=""/>
              <a:tabLst>
                <a:tab pos="153670" algn="l"/>
              </a:tabLst>
            </a:pP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Macromolecules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then assembled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into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new structures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such 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as cell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wall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cytoplasmic membrane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ribosomes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so on,  leading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process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division</a:t>
            </a:r>
            <a:r>
              <a:rPr sz="24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25" dirty="0">
                <a:solidFill>
                  <a:srgbClr val="404040"/>
                </a:solidFill>
                <a:latin typeface="Carlito"/>
                <a:cs typeface="Carlito"/>
              </a:rPr>
              <a:t>itself.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5818" y="0"/>
            <a:ext cx="5452363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pc="-275" dirty="0">
                <a:solidFill>
                  <a:srgbClr val="C00000"/>
                </a:solidFill>
              </a:rPr>
              <a:t>Cell </a:t>
            </a:r>
            <a:r>
              <a:rPr spc="-210" dirty="0">
                <a:solidFill>
                  <a:srgbClr val="C00000"/>
                </a:solidFill>
              </a:rPr>
              <a:t>Growth </a:t>
            </a:r>
            <a:r>
              <a:rPr spc="-180" dirty="0">
                <a:solidFill>
                  <a:srgbClr val="C00000"/>
                </a:solidFill>
              </a:rPr>
              <a:t>and </a:t>
            </a:r>
            <a:r>
              <a:rPr spc="-204" dirty="0">
                <a:solidFill>
                  <a:srgbClr val="C00000"/>
                </a:solidFill>
              </a:rPr>
              <a:t>Binary</a:t>
            </a:r>
            <a:r>
              <a:rPr spc="-869" dirty="0">
                <a:solidFill>
                  <a:srgbClr val="C00000"/>
                </a:solidFill>
              </a:rPr>
              <a:t> </a:t>
            </a:r>
            <a:r>
              <a:rPr spc="-185" dirty="0">
                <a:solidFill>
                  <a:srgbClr val="C00000"/>
                </a:solidFill>
              </a:rPr>
              <a:t>Fission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752600"/>
            <a:ext cx="8676005" cy="4871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Growth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increase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the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number of</a:t>
            </a:r>
            <a:r>
              <a:rPr sz="2000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i="1" u="heavy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Binary </a:t>
            </a:r>
            <a:r>
              <a:rPr sz="2000"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fission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division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following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enlargement 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cell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twice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its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minimum</a:t>
            </a:r>
            <a:r>
              <a:rPr sz="2000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size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i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Generation </a:t>
            </a:r>
            <a:r>
              <a:rPr sz="2000" b="1" i="1" u="heavy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time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time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microbial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double in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number</a:t>
            </a:r>
            <a:endParaRPr sz="2000" dirty="0">
              <a:latin typeface="Carlito"/>
              <a:cs typeface="Carlito"/>
            </a:endParaRPr>
          </a:p>
          <a:p>
            <a:pPr marL="104139" marR="125730" indent="-91440">
              <a:lnSpc>
                <a:spcPct val="150000"/>
              </a:lnSpc>
              <a:spcBef>
                <a:spcPts val="1405"/>
              </a:spcBef>
            </a:pPr>
            <a:r>
              <a:rPr sz="2000" b="1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When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one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eventually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separates to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form two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,we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say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one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generation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has occurred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the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time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required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this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process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called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generation</a:t>
            </a:r>
            <a:r>
              <a:rPr sz="2000" b="1" spc="8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time.</a:t>
            </a:r>
            <a:endParaRPr sz="20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u="sng" spc="-5" dirty="0">
                <a:solidFill>
                  <a:srgbClr val="7030A0"/>
                </a:solidFill>
                <a:latin typeface="Courier New"/>
                <a:cs typeface="Courier New"/>
              </a:rPr>
              <a:t>o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During cell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division,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each </a:t>
            </a:r>
            <a:r>
              <a:rPr sz="2000" b="1" u="sng" spc="-10" dirty="0">
                <a:solidFill>
                  <a:srgbClr val="7030A0"/>
                </a:solidFill>
                <a:latin typeface="Carlito"/>
                <a:cs typeface="Carlito"/>
              </a:rPr>
              <a:t>daughter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cell </a:t>
            </a:r>
            <a:r>
              <a:rPr sz="2000" b="1" u="sng" spc="-10" dirty="0">
                <a:solidFill>
                  <a:srgbClr val="7030A0"/>
                </a:solidFill>
                <a:latin typeface="Carlito"/>
                <a:cs typeface="Carlito"/>
              </a:rPr>
              <a:t>receives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a chromosome and</a:t>
            </a:r>
            <a:r>
              <a:rPr sz="2000" b="1" u="sng" spc="-6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sufficient</a:t>
            </a:r>
            <a:endParaRPr sz="2000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205"/>
              </a:spcBef>
            </a:pP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copies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of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all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other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cell constituents </a:t>
            </a:r>
            <a:r>
              <a:rPr sz="2000" b="1" u="sng" spc="-15" dirty="0">
                <a:solidFill>
                  <a:srgbClr val="7030A0"/>
                </a:solidFill>
                <a:latin typeface="Carlito"/>
                <a:cs typeface="Carlito"/>
              </a:rPr>
              <a:t>to exist </a:t>
            </a:r>
            <a:r>
              <a:rPr sz="2000" b="1" u="sng" dirty="0">
                <a:solidFill>
                  <a:srgbClr val="7030A0"/>
                </a:solidFill>
                <a:latin typeface="Carlito"/>
                <a:cs typeface="Carlito"/>
              </a:rPr>
              <a:t>as an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independent</a:t>
            </a:r>
            <a:r>
              <a:rPr sz="2000" b="1" u="sng" spc="-8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7030A0"/>
                </a:solidFill>
                <a:latin typeface="Carlito"/>
                <a:cs typeface="Carlito"/>
              </a:rPr>
              <a:t>cell</a:t>
            </a:r>
            <a:endParaRPr sz="2000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06016" y="169608"/>
            <a:ext cx="5452363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pc="-275" dirty="0">
                <a:solidFill>
                  <a:srgbClr val="C00000"/>
                </a:solidFill>
              </a:rPr>
              <a:t>Cell </a:t>
            </a:r>
            <a:r>
              <a:rPr spc="-210" dirty="0">
                <a:solidFill>
                  <a:srgbClr val="C00000"/>
                </a:solidFill>
              </a:rPr>
              <a:t>Growth </a:t>
            </a:r>
            <a:r>
              <a:rPr spc="-180" dirty="0">
                <a:solidFill>
                  <a:srgbClr val="C00000"/>
                </a:solidFill>
              </a:rPr>
              <a:t>and </a:t>
            </a:r>
            <a:r>
              <a:rPr spc="-204" dirty="0">
                <a:solidFill>
                  <a:srgbClr val="C00000"/>
                </a:solidFill>
              </a:rPr>
              <a:t>Binary</a:t>
            </a:r>
            <a:r>
              <a:rPr spc="-869" dirty="0">
                <a:solidFill>
                  <a:srgbClr val="C00000"/>
                </a:solidFill>
              </a:rPr>
              <a:t> </a:t>
            </a:r>
            <a:r>
              <a:rPr spc="-185" dirty="0">
                <a:solidFill>
                  <a:srgbClr val="C00000"/>
                </a:solidFill>
              </a:rPr>
              <a:t>Fission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5800" y="1981200"/>
            <a:ext cx="8001000" cy="28768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Font typeface="Wingdings"/>
              <a:buChar char=""/>
              <a:tabLst>
                <a:tab pos="185420" algn="l"/>
              </a:tabLst>
            </a:pP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In a </a:t>
            </a:r>
            <a:r>
              <a:rPr sz="2000" b="1" spc="-10" dirty="0">
                <a:solidFill>
                  <a:srgbClr val="C00000"/>
                </a:solidFill>
                <a:latin typeface="Carlito"/>
                <a:cs typeface="Carlito"/>
              </a:rPr>
              <a:t>growing </a:t>
            </a: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rod-shaped </a:t>
            </a:r>
            <a:r>
              <a:rPr sz="2000" b="1" dirty="0">
                <a:solidFill>
                  <a:srgbClr val="C00000"/>
                </a:solidFill>
                <a:latin typeface="Carlito"/>
                <a:cs typeface="Carlito"/>
              </a:rPr>
              <a:t>cell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, cell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elongate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twice their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original</a:t>
            </a:r>
            <a:r>
              <a:rPr sz="2000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length</a:t>
            </a:r>
            <a:endParaRPr sz="2000" dirty="0">
              <a:latin typeface="Carlito"/>
              <a:cs typeface="Carlito"/>
            </a:endParaRPr>
          </a:p>
          <a:p>
            <a:pPr marL="104139" marR="352425">
              <a:lnSpc>
                <a:spcPct val="200000"/>
              </a:lnSpc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then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partition that constricts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cell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into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two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daughter cells</a:t>
            </a:r>
            <a:r>
              <a:rPr sz="20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104139" marR="5080" indent="-92075">
              <a:lnSpc>
                <a:spcPct val="200000"/>
              </a:lnSpc>
              <a:spcBef>
                <a:spcPts val="1410"/>
              </a:spcBef>
              <a:buClr>
                <a:srgbClr val="D24717"/>
              </a:buClr>
              <a:buFont typeface="Wingdings"/>
              <a:buChar char=""/>
              <a:tabLst>
                <a:tab pos="1301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This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partition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called </a:t>
            </a:r>
            <a:r>
              <a:rPr sz="2000" b="1" spc="-5" dirty="0">
                <a:highlight>
                  <a:srgbClr val="FFFF00"/>
                </a:highlight>
                <a:latin typeface="Carlito"/>
                <a:cs typeface="Carlito"/>
              </a:rPr>
              <a:t>septum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results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inward growth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cytoplasmic membrane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wall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opposing directions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,septum 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formation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continues until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two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daughter cells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pinched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off</a:t>
            </a:r>
            <a:r>
              <a:rPr sz="2000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057400" y="149479"/>
            <a:ext cx="4746061" cy="624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1246A5-147B-F146-F21B-56BC04F68D85}"/>
              </a:ext>
            </a:extLst>
          </p:cNvPr>
          <p:cNvSpPr txBox="1"/>
          <p:nvPr/>
        </p:nvSpPr>
        <p:spPr>
          <a:xfrm>
            <a:off x="419100" y="149479"/>
            <a:ext cx="121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Required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9245" y="152400"/>
            <a:ext cx="5985510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spc="-235" dirty="0">
                <a:solidFill>
                  <a:srgbClr val="C00000"/>
                </a:solidFill>
                <a:latin typeface="+mn-lt"/>
              </a:rPr>
              <a:t>The</a:t>
            </a:r>
            <a:r>
              <a:rPr sz="3400" b="1" spc="-380" dirty="0">
                <a:solidFill>
                  <a:srgbClr val="C00000"/>
                </a:solidFill>
                <a:latin typeface="+mn-lt"/>
              </a:rPr>
              <a:t> </a:t>
            </a:r>
            <a:r>
              <a:rPr sz="3400" b="1" spc="-210" dirty="0">
                <a:solidFill>
                  <a:srgbClr val="C00000"/>
                </a:solidFill>
                <a:latin typeface="+mn-lt"/>
              </a:rPr>
              <a:t>Concept</a:t>
            </a:r>
            <a:r>
              <a:rPr sz="3400" b="1" spc="-370" dirty="0">
                <a:solidFill>
                  <a:srgbClr val="C00000"/>
                </a:solidFill>
                <a:latin typeface="+mn-lt"/>
              </a:rPr>
              <a:t> </a:t>
            </a:r>
            <a:r>
              <a:rPr sz="3400" b="1" spc="-175" dirty="0">
                <a:solidFill>
                  <a:srgbClr val="C00000"/>
                </a:solidFill>
                <a:latin typeface="+mn-lt"/>
              </a:rPr>
              <a:t>of</a:t>
            </a:r>
            <a:r>
              <a:rPr sz="3400" b="1" spc="-375" dirty="0">
                <a:solidFill>
                  <a:srgbClr val="C00000"/>
                </a:solidFill>
                <a:latin typeface="+mn-lt"/>
              </a:rPr>
              <a:t> </a:t>
            </a:r>
            <a:r>
              <a:rPr sz="3400" b="1" spc="-225" dirty="0">
                <a:solidFill>
                  <a:srgbClr val="C00000"/>
                </a:solidFill>
                <a:latin typeface="+mn-lt"/>
              </a:rPr>
              <a:t>Exponential</a:t>
            </a:r>
            <a:r>
              <a:rPr sz="3400" b="1" spc="-375" dirty="0">
                <a:solidFill>
                  <a:srgbClr val="C00000"/>
                </a:solidFill>
                <a:latin typeface="+mn-lt"/>
              </a:rPr>
              <a:t> </a:t>
            </a:r>
            <a:r>
              <a:rPr sz="3400" b="1" spc="-200" dirty="0">
                <a:solidFill>
                  <a:srgbClr val="C00000"/>
                </a:solidFill>
                <a:latin typeface="+mn-lt"/>
              </a:rPr>
              <a:t>Growth</a:t>
            </a:r>
            <a:endParaRPr sz="3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500" y="1810710"/>
            <a:ext cx="8001000" cy="36195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 indent="-92075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Most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bacteria </a:t>
            </a:r>
            <a:r>
              <a:rPr sz="2000" b="1" spc="-20" dirty="0">
                <a:solidFill>
                  <a:srgbClr val="404040"/>
                </a:solidFill>
                <a:latin typeface="Carlito"/>
                <a:cs typeface="Carlito"/>
              </a:rPr>
              <a:t>have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shorter generation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times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than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eukaryotic</a:t>
            </a:r>
            <a:r>
              <a:rPr sz="2000" b="1" spc="1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microbes</a:t>
            </a:r>
            <a:endParaRPr sz="2000" b="1" dirty="0">
              <a:latin typeface="Carlito"/>
              <a:cs typeface="Carlito"/>
            </a:endParaRPr>
          </a:p>
          <a:p>
            <a:pPr marL="104139" marR="601980" indent="-92075">
              <a:lnSpc>
                <a:spcPct val="150000"/>
              </a:lnSpc>
              <a:spcBef>
                <a:spcPts val="1405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Generation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time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dependent on </a:t>
            </a:r>
            <a:r>
              <a:rPr sz="2000" u="sng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growth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medium </a:t>
            </a:r>
            <a:r>
              <a:rPr sz="2000" u="sng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and </a:t>
            </a:r>
            <a:r>
              <a:rPr sz="2000" u="sng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incubation  conditions</a:t>
            </a:r>
            <a:endParaRPr sz="2000" u="sng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104139" marR="491490" indent="-92075">
              <a:lnSpc>
                <a:spcPct val="150000"/>
              </a:lnSpc>
              <a:spcBef>
                <a:spcPts val="1395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Exponential growth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growth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microbial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population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which cell 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numbers double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within a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specific time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interval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000" b="1" dirty="0">
                <a:solidFill>
                  <a:srgbClr val="FF0000"/>
                </a:solidFill>
                <a:latin typeface="Carlito"/>
                <a:cs typeface="Carlito"/>
              </a:rPr>
              <a:t>***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During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exponential growth,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increase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in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cell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number is initially</a:t>
            </a:r>
            <a:r>
              <a:rPr sz="2000" b="1" spc="-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slow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but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increases </a:t>
            </a:r>
            <a:r>
              <a:rPr sz="2000" b="1" spc="-15" dirty="0">
                <a:solidFill>
                  <a:srgbClr val="FF0000"/>
                </a:solidFill>
                <a:latin typeface="Carlito"/>
                <a:cs typeface="Carlito"/>
              </a:rPr>
              <a:t>at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a </a:t>
            </a:r>
            <a:r>
              <a:rPr sz="2000" b="1" spc="-15" dirty="0">
                <a:solidFill>
                  <a:srgbClr val="FF0000"/>
                </a:solidFill>
                <a:latin typeface="Carlito"/>
                <a:cs typeface="Carlito"/>
              </a:rPr>
              <a:t>faster</a:t>
            </a:r>
            <a:r>
              <a:rPr sz="2000" b="1" spc="-4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Carlito"/>
                <a:cs typeface="Carlito"/>
              </a:rPr>
              <a:t>rate.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457200"/>
            </a:xfrm>
            <a:custGeom>
              <a:avLst/>
              <a:gdLst/>
              <a:ahLst/>
              <a:cxnLst/>
              <a:rect l="l" t="t" r="r" b="b"/>
              <a:pathLst>
                <a:path w="9144000" h="457200">
                  <a:moveTo>
                    <a:pt x="9144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4000" y="45719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75408" y="228600"/>
            <a:ext cx="63595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5" dirty="0">
                <a:solidFill>
                  <a:srgbClr val="C00000"/>
                </a:solidFill>
              </a:rPr>
              <a:t>The </a:t>
            </a:r>
            <a:r>
              <a:rPr spc="-215" dirty="0">
                <a:solidFill>
                  <a:srgbClr val="C00000"/>
                </a:solidFill>
              </a:rPr>
              <a:t>Concept </a:t>
            </a:r>
            <a:r>
              <a:rPr spc="-185" dirty="0">
                <a:solidFill>
                  <a:srgbClr val="C00000"/>
                </a:solidFill>
              </a:rPr>
              <a:t>of</a:t>
            </a:r>
            <a:r>
              <a:rPr spc="-869" dirty="0">
                <a:solidFill>
                  <a:srgbClr val="C00000"/>
                </a:solidFill>
              </a:rPr>
              <a:t> </a:t>
            </a:r>
            <a:r>
              <a:rPr spc="-229" dirty="0">
                <a:solidFill>
                  <a:srgbClr val="C00000"/>
                </a:solidFill>
              </a:rPr>
              <a:t>Exponential </a:t>
            </a:r>
            <a:r>
              <a:rPr spc="-210" dirty="0">
                <a:solidFill>
                  <a:srgbClr val="C00000"/>
                </a:solidFill>
              </a:rPr>
              <a:t>Growth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381000" y="1737360"/>
            <a:ext cx="8458200" cy="4371068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1260"/>
              </a:spcBef>
              <a:buClr>
                <a:srgbClr val="D24717"/>
              </a:buClr>
              <a:buFont typeface="Arial"/>
              <a:buChar char="•"/>
              <a:tabLst>
                <a:tab pos="161290" algn="l"/>
              </a:tabLst>
            </a:pPr>
            <a:r>
              <a:rPr b="1" i="1" u="heavy" spc="-5" dirty="0"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Batch </a:t>
            </a:r>
            <a:r>
              <a:rPr b="1" i="1" u="heavy" dirty="0"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culture</a:t>
            </a:r>
            <a:r>
              <a:rPr dirty="0"/>
              <a:t>: a </a:t>
            </a:r>
            <a:r>
              <a:rPr spc="-10" dirty="0"/>
              <a:t>closed-system microbial </a:t>
            </a:r>
            <a:r>
              <a:rPr spc="-5" dirty="0"/>
              <a:t>culture of </a:t>
            </a:r>
            <a:r>
              <a:rPr spc="-15" dirty="0"/>
              <a:t>fixed</a:t>
            </a:r>
            <a:r>
              <a:rPr spc="-10" dirty="0"/>
              <a:t> volume</a:t>
            </a:r>
          </a:p>
          <a:p>
            <a:pPr marL="104139" indent="-92075">
              <a:lnSpc>
                <a:spcPts val="2280"/>
              </a:lnSpc>
              <a:spcBef>
                <a:spcPts val="1165"/>
              </a:spcBef>
              <a:buClr>
                <a:srgbClr val="D24717"/>
              </a:buClr>
              <a:buFont typeface="Arial"/>
              <a:buChar char="•"/>
              <a:tabLst>
                <a:tab pos="104775" algn="l"/>
              </a:tabLst>
            </a:pPr>
            <a:r>
              <a:rPr spc="-15" dirty="0"/>
              <a:t>Typical </a:t>
            </a:r>
            <a:r>
              <a:rPr b="1" spc="-10" dirty="0">
                <a:solidFill>
                  <a:srgbClr val="C00000"/>
                </a:solidFill>
              </a:rPr>
              <a:t>growth </a:t>
            </a:r>
            <a:r>
              <a:rPr b="1" spc="-5" dirty="0">
                <a:solidFill>
                  <a:srgbClr val="C00000"/>
                </a:solidFill>
              </a:rPr>
              <a:t>curve </a:t>
            </a:r>
            <a:r>
              <a:rPr spc="-15" dirty="0"/>
              <a:t>for </a:t>
            </a:r>
            <a:r>
              <a:rPr spc="-5" dirty="0"/>
              <a:t>population of cells </a:t>
            </a:r>
            <a:r>
              <a:rPr spc="-10" dirty="0"/>
              <a:t>grown </a:t>
            </a:r>
            <a:r>
              <a:rPr dirty="0"/>
              <a:t>in a closed </a:t>
            </a:r>
            <a:r>
              <a:rPr spc="-20" dirty="0"/>
              <a:t>system</a:t>
            </a:r>
            <a:r>
              <a:rPr spc="20" dirty="0"/>
              <a:t> </a:t>
            </a:r>
            <a:r>
              <a:rPr dirty="0"/>
              <a:t>is</a:t>
            </a:r>
          </a:p>
          <a:p>
            <a:pPr marL="104139">
              <a:lnSpc>
                <a:spcPts val="2280"/>
              </a:lnSpc>
            </a:pPr>
            <a:r>
              <a:rPr b="1" u="sng" spc="-10" dirty="0">
                <a:solidFill>
                  <a:srgbClr val="C00000"/>
                </a:solidFill>
              </a:rPr>
              <a:t>characterized </a:t>
            </a:r>
            <a:r>
              <a:rPr b="1" u="sng" spc="-5" dirty="0">
                <a:solidFill>
                  <a:srgbClr val="C00000"/>
                </a:solidFill>
              </a:rPr>
              <a:t>by </a:t>
            </a:r>
            <a:r>
              <a:rPr b="1" u="sng" spc="-10" dirty="0">
                <a:solidFill>
                  <a:srgbClr val="C00000"/>
                </a:solidFill>
              </a:rPr>
              <a:t>four</a:t>
            </a:r>
            <a:r>
              <a:rPr b="1" u="sng" spc="-55" dirty="0">
                <a:solidFill>
                  <a:srgbClr val="C00000"/>
                </a:solidFill>
              </a:rPr>
              <a:t> </a:t>
            </a:r>
            <a:r>
              <a:rPr b="1" u="sng" spc="-5" dirty="0">
                <a:solidFill>
                  <a:srgbClr val="C00000"/>
                </a:solidFill>
              </a:rPr>
              <a:t>phases:</a:t>
            </a:r>
            <a:endParaRPr lang="en-US" b="1" u="sng" spc="-5" dirty="0">
              <a:solidFill>
                <a:srgbClr val="C00000"/>
              </a:solidFill>
            </a:endParaRPr>
          </a:p>
          <a:p>
            <a:pPr marL="104139">
              <a:lnSpc>
                <a:spcPts val="2280"/>
              </a:lnSpc>
            </a:pPr>
            <a:endParaRPr spc="-5" dirty="0"/>
          </a:p>
          <a:p>
            <a:pPr marL="834390" marR="69850" lvl="1" indent="-287020">
              <a:lnSpc>
                <a:spcPct val="92100"/>
              </a:lnSpc>
              <a:spcBef>
                <a:spcPts val="310"/>
              </a:spcBef>
              <a:buClr>
                <a:srgbClr val="D24717"/>
              </a:buClr>
              <a:buFont typeface="Courier New"/>
              <a:buChar char="o"/>
              <a:tabLst>
                <a:tab pos="834390" algn="l"/>
              </a:tabLst>
            </a:pPr>
            <a:r>
              <a:rPr sz="2400" spc="-5" dirty="0">
                <a:solidFill>
                  <a:srgbClr val="00AF50"/>
                </a:solidFill>
                <a:latin typeface="Carlito"/>
                <a:cs typeface="Carlito"/>
              </a:rPr>
              <a:t>Lag phase: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Interval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between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when a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culture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inoculated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 when 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r>
              <a:rPr sz="18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begins</a:t>
            </a:r>
            <a:endParaRPr sz="1800" dirty="0">
              <a:latin typeface="Carlito"/>
              <a:cs typeface="Carlito"/>
            </a:endParaRPr>
          </a:p>
          <a:p>
            <a:pPr marL="834390" marR="5080" lvl="1" indent="-287020">
              <a:lnSpc>
                <a:spcPct val="92100"/>
              </a:lnSpc>
              <a:spcBef>
                <a:spcPts val="505"/>
              </a:spcBef>
              <a:buClr>
                <a:srgbClr val="D24717"/>
              </a:buClr>
              <a:buFont typeface="Courier New"/>
              <a:buChar char="o"/>
              <a:tabLst>
                <a:tab pos="834390" algn="l"/>
              </a:tabLst>
            </a:pPr>
            <a:r>
              <a:rPr sz="2400" spc="-5" dirty="0">
                <a:solidFill>
                  <a:srgbClr val="006FC0"/>
                </a:solidFill>
                <a:latin typeface="Carlito"/>
                <a:cs typeface="Carlito"/>
              </a:rPr>
              <a:t>Log or Exponential phase: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Cells in this phase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typically in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healthiest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Carlito"/>
                <a:cs typeface="Carlito"/>
              </a:rPr>
              <a:t>state</a:t>
            </a:r>
            <a:endParaRPr sz="1800" dirty="0">
              <a:latin typeface="Carlito"/>
              <a:cs typeface="Carlito"/>
            </a:endParaRPr>
          </a:p>
          <a:p>
            <a:pPr marL="808355" marR="452120" lvl="1" indent="-285115">
              <a:lnSpc>
                <a:spcPct val="91100"/>
              </a:lnSpc>
              <a:spcBef>
                <a:spcPts val="535"/>
              </a:spcBef>
              <a:buClr>
                <a:srgbClr val="D24717"/>
              </a:buClr>
              <a:buFont typeface="Courier New"/>
              <a:buChar char="o"/>
              <a:tabLst>
                <a:tab pos="808990" algn="l"/>
              </a:tabLst>
            </a:pPr>
            <a:r>
              <a:rPr sz="2400" spc="-5" dirty="0">
                <a:solidFill>
                  <a:srgbClr val="6F2F9F"/>
                </a:solidFill>
                <a:latin typeface="Carlito"/>
                <a:cs typeface="Carlito"/>
              </a:rPr>
              <a:t>Stationary phase: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Growth </a:t>
            </a:r>
            <a:r>
              <a:rPr sz="1800" spc="-25" dirty="0">
                <a:solidFill>
                  <a:srgbClr val="404040"/>
                </a:solidFill>
                <a:latin typeface="Carlito"/>
                <a:cs typeface="Carlito"/>
              </a:rPr>
              <a:t>rate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 population is </a:t>
            </a:r>
            <a:r>
              <a:rPr sz="1800" spc="-25" dirty="0">
                <a:solidFill>
                  <a:srgbClr val="404040"/>
                </a:solidFill>
                <a:latin typeface="Carlito"/>
                <a:cs typeface="Carlito"/>
              </a:rPr>
              <a:t>zero,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either an 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essential nutrient is used up or </a:t>
            </a:r>
            <a:r>
              <a:rPr sz="1800" spc="-20" dirty="0">
                <a:solidFill>
                  <a:srgbClr val="404040"/>
                </a:solidFill>
                <a:latin typeface="Carlito"/>
                <a:cs typeface="Carlito"/>
              </a:rPr>
              <a:t>waste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product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organism  accumulates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1800" spc="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medium</a:t>
            </a:r>
            <a:endParaRPr sz="1800" dirty="0">
              <a:latin typeface="Carlito"/>
              <a:cs typeface="Carlito"/>
            </a:endParaRPr>
          </a:p>
          <a:p>
            <a:pPr marL="834390" lvl="1" indent="-287020">
              <a:lnSpc>
                <a:spcPts val="2790"/>
              </a:lnSpc>
              <a:spcBef>
                <a:spcPts val="275"/>
              </a:spcBef>
              <a:buClr>
                <a:srgbClr val="D24717"/>
              </a:buClr>
              <a:buFont typeface="Courier New"/>
              <a:buChar char="o"/>
              <a:tabLst>
                <a:tab pos="834390" algn="l"/>
              </a:tabLst>
            </a:pPr>
            <a:r>
              <a:rPr sz="2400" spc="-10" dirty="0">
                <a:solidFill>
                  <a:srgbClr val="FF0000"/>
                </a:solidFill>
                <a:latin typeface="Carlito"/>
                <a:cs typeface="Carlito"/>
              </a:rPr>
              <a:t>Death 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phase: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If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incubation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continues after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reach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stationary</a:t>
            </a:r>
            <a:endParaRPr sz="1800" dirty="0">
              <a:latin typeface="Carlito"/>
              <a:cs typeface="Carlito"/>
            </a:endParaRPr>
          </a:p>
          <a:p>
            <a:pPr marL="834390">
              <a:lnSpc>
                <a:spcPts val="2070"/>
              </a:lnSpc>
            </a:pPr>
            <a:r>
              <a:rPr sz="1800" spc="-5" dirty="0"/>
              <a:t>phase, the cells </a:t>
            </a:r>
            <a:r>
              <a:rPr sz="1800" spc="-10" dirty="0"/>
              <a:t>will </a:t>
            </a:r>
            <a:r>
              <a:rPr sz="1800" spc="-5" dirty="0"/>
              <a:t>eventually</a:t>
            </a:r>
            <a:r>
              <a:rPr sz="1800" spc="55" dirty="0"/>
              <a:t> </a:t>
            </a:r>
            <a:r>
              <a:rPr sz="1800" spc="-5" dirty="0"/>
              <a:t>die</a:t>
            </a:r>
            <a:endParaRPr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980053" y="1336547"/>
            <a:ext cx="7225048" cy="390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79214" y="5147309"/>
            <a:ext cx="3784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30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ime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601" y="2792959"/>
            <a:ext cx="360680" cy="101790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45"/>
              </a:spcBef>
            </a:pPr>
            <a:r>
              <a:rPr sz="1200" b="1" spc="-5" dirty="0">
                <a:latin typeface="Arial"/>
                <a:cs typeface="Arial"/>
              </a:rPr>
              <a:t>Log</a:t>
            </a:r>
            <a:r>
              <a:rPr sz="1200" b="1" spc="-7" baseline="-20833" dirty="0">
                <a:latin typeface="Arial"/>
                <a:cs typeface="Arial"/>
              </a:rPr>
              <a:t>10 </a:t>
            </a:r>
            <a:r>
              <a:rPr sz="1200" b="1" spc="-5" dirty="0">
                <a:latin typeface="Arial"/>
                <a:cs typeface="Arial"/>
              </a:rPr>
              <a:t>viable  </a:t>
            </a:r>
            <a:r>
              <a:rPr sz="1200" b="1" dirty="0">
                <a:latin typeface="Arial"/>
                <a:cs typeface="Arial"/>
              </a:rPr>
              <a:t>organisms/ml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94048" y="2321279"/>
            <a:ext cx="196215" cy="14916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spc="-5" dirty="0">
                <a:latin typeface="Arial"/>
                <a:cs typeface="Arial"/>
              </a:rPr>
              <a:t>Optical density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(OD)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9053" y="2281173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5253" y="2935351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6777" y="3589096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6777" y="4255973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6777" y="4910708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43747" y="2231897"/>
            <a:ext cx="238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1.0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56193" y="2585973"/>
            <a:ext cx="323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0.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58098" y="3064002"/>
            <a:ext cx="323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0.</a:t>
            </a: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58098" y="3881754"/>
            <a:ext cx="323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0.</a:t>
            </a: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45271" y="5001259"/>
            <a:ext cx="238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0.1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04108" y="3478529"/>
            <a:ext cx="929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Viable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count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99584" y="2951226"/>
            <a:ext cx="1191260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sz="1200" b="1" spc="-10" dirty="0">
                <a:latin typeface="Arial"/>
                <a:cs typeface="Arial"/>
              </a:rPr>
              <a:t>Turbidity  </a:t>
            </a:r>
            <a:r>
              <a:rPr sz="1200" b="1" spc="-5" dirty="0">
                <a:latin typeface="Arial"/>
                <a:cs typeface="Arial"/>
              </a:rPr>
              <a:t>(optical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density)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17777" y="1916049"/>
            <a:ext cx="16148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93725" algn="l"/>
              </a:tabLst>
            </a:pPr>
            <a:r>
              <a:rPr sz="1400" b="1" spc="-5" dirty="0">
                <a:latin typeface="Arial"/>
                <a:cs typeface="Arial"/>
              </a:rPr>
              <a:t>Lag	</a:t>
            </a:r>
            <a:r>
              <a:rPr sz="2100" b="1" spc="-7" baseline="3968" dirty="0">
                <a:latin typeface="Arial"/>
                <a:cs typeface="Arial"/>
              </a:rPr>
              <a:t>Exponential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70859" y="1905126"/>
            <a:ext cx="8972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Stationary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11265" y="1905126"/>
            <a:ext cx="5200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eath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848861" y="1472895"/>
            <a:ext cx="158750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spc="5" dirty="0">
                <a:solidFill>
                  <a:srgbClr val="000000"/>
                </a:solidFill>
                <a:latin typeface="Arial"/>
                <a:cs typeface="Arial"/>
              </a:rPr>
              <a:t>Growth</a:t>
            </a:r>
            <a:r>
              <a:rPr sz="1700" b="1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00000"/>
                </a:solidFill>
                <a:latin typeface="Arial"/>
                <a:cs typeface="Arial"/>
              </a:rPr>
              <a:t>phases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14671" y="284226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9335" y="3496055"/>
            <a:ext cx="337185" cy="99060"/>
          </a:xfrm>
          <a:custGeom>
            <a:avLst/>
            <a:gdLst/>
            <a:ahLst/>
            <a:cxnLst/>
            <a:rect l="l" t="t" r="r" b="b"/>
            <a:pathLst>
              <a:path w="337185" h="99060">
                <a:moveTo>
                  <a:pt x="0" y="0"/>
                </a:moveTo>
                <a:lnTo>
                  <a:pt x="336803" y="990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31140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0DE82D-431A-2DD5-12E2-80E1ADC0988E}"/>
              </a:ext>
            </a:extLst>
          </p:cNvPr>
          <p:cNvSpPr txBox="1"/>
          <p:nvPr/>
        </p:nvSpPr>
        <p:spPr>
          <a:xfrm>
            <a:off x="323696" y="196778"/>
            <a:ext cx="1244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Required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652</Words>
  <Application>Microsoft Office PowerPoint</Application>
  <PresentationFormat>On-screen Show (4:3)</PresentationFormat>
  <Paragraphs>114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Carlito</vt:lpstr>
      <vt:lpstr>Courier New</vt:lpstr>
      <vt:lpstr>Times New Roman</vt:lpstr>
      <vt:lpstr>Trebuchet MS</vt:lpstr>
      <vt:lpstr>Wingdings</vt:lpstr>
      <vt:lpstr>Office Theme</vt:lpstr>
      <vt:lpstr>PowerPoint Presentation</vt:lpstr>
      <vt:lpstr>Content</vt:lpstr>
      <vt:lpstr>Cell Growth and Binary Fission</vt:lpstr>
      <vt:lpstr>Cell Growth and Binary Fission</vt:lpstr>
      <vt:lpstr>Cell Growth and Binary Fission</vt:lpstr>
      <vt:lpstr>PowerPoint Presentation</vt:lpstr>
      <vt:lpstr>The Concept of Exponential Growth</vt:lpstr>
      <vt:lpstr>The Concept of Exponential Growth</vt:lpstr>
      <vt:lpstr>Growth phases</vt:lpstr>
      <vt:lpstr>Continuous Culture: The Chemostat</vt:lpstr>
      <vt:lpstr>Fresh medium  from reservoir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Alsaleh</dc:creator>
  <cp:lastModifiedBy>Haya Aldossary</cp:lastModifiedBy>
  <cp:revision>4</cp:revision>
  <dcterms:created xsi:type="dcterms:W3CDTF">2023-10-03T09:07:20Z</dcterms:created>
  <dcterms:modified xsi:type="dcterms:W3CDTF">2023-10-08T03:45:36Z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2023-10-03T00:00:00Z</vt:filetime>
  </property>
</Properties>
</file>