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235448" y="1131773"/>
            <a:ext cx="1721103" cy="488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 u="heavy">
                <a:solidFill>
                  <a:srgbClr val="FF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4978908"/>
            <a:ext cx="12189460" cy="1879600"/>
          </a:xfrm>
          <a:custGeom>
            <a:avLst/>
            <a:gdLst/>
            <a:ahLst/>
            <a:cxnLst/>
            <a:rect l="l" t="t" r="r" b="b"/>
            <a:pathLst>
              <a:path w="12189460" h="1879600">
                <a:moveTo>
                  <a:pt x="0" y="1879091"/>
                </a:moveTo>
                <a:lnTo>
                  <a:pt x="12188952" y="1879091"/>
                </a:lnTo>
                <a:lnTo>
                  <a:pt x="12188952" y="0"/>
                </a:lnTo>
                <a:lnTo>
                  <a:pt x="0" y="0"/>
                </a:lnTo>
                <a:lnTo>
                  <a:pt x="0" y="1879091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4914900"/>
            <a:ext cx="12189460" cy="64135"/>
          </a:xfrm>
          <a:custGeom>
            <a:avLst/>
            <a:gdLst/>
            <a:ahLst/>
            <a:cxnLst/>
            <a:rect l="l" t="t" r="r" b="b"/>
            <a:pathLst>
              <a:path w="12189460" h="64135">
                <a:moveTo>
                  <a:pt x="12188952" y="0"/>
                </a:moveTo>
                <a:lnTo>
                  <a:pt x="0" y="0"/>
                </a:lnTo>
                <a:lnTo>
                  <a:pt x="0" y="64007"/>
                </a:lnTo>
                <a:lnTo>
                  <a:pt x="12188952" y="64007"/>
                </a:lnTo>
                <a:lnTo>
                  <a:pt x="12188952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12192000" cy="4914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12192000" y="0"/>
                </a:moveTo>
                <a:lnTo>
                  <a:pt x="0" y="0"/>
                </a:lnTo>
                <a:lnTo>
                  <a:pt x="0" y="457199"/>
                </a:lnTo>
                <a:lnTo>
                  <a:pt x="12192000" y="4571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3744"/>
            <a:ext cx="12192000" cy="67310"/>
          </a:xfrm>
          <a:custGeom>
            <a:avLst/>
            <a:gdLst/>
            <a:ahLst/>
            <a:cxnLst/>
            <a:rect l="l" t="t" r="r" b="b"/>
            <a:pathLst>
              <a:path w="12192000" h="67310">
                <a:moveTo>
                  <a:pt x="12192000" y="0"/>
                </a:moveTo>
                <a:lnTo>
                  <a:pt x="0" y="0"/>
                </a:lnTo>
                <a:lnTo>
                  <a:pt x="0" y="67055"/>
                </a:lnTo>
                <a:lnTo>
                  <a:pt x="12192000" y="67055"/>
                </a:lnTo>
                <a:lnTo>
                  <a:pt x="121920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8870" y="913841"/>
            <a:ext cx="1015425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 u="sng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72184" y="1627235"/>
            <a:ext cx="9560560" cy="2863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 u="heavy">
                <a:solidFill>
                  <a:srgbClr val="FF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47527" y="6575552"/>
            <a:ext cx="213359" cy="160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4724400" y="914400"/>
            <a:ext cx="2971800" cy="47897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64769" algn="ctr">
              <a:lnSpc>
                <a:spcPct val="100000"/>
              </a:lnSpc>
              <a:spcBef>
                <a:spcPts val="135"/>
              </a:spcBef>
            </a:pPr>
            <a:r>
              <a:rPr b="1" spc="-165" dirty="0"/>
              <a:t>Lecture-10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116261" y="2286000"/>
            <a:ext cx="5959475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3200" b="1" spc="-125" dirty="0">
                <a:solidFill>
                  <a:srgbClr val="C00000"/>
                </a:solidFill>
                <a:cs typeface="Trebuchet MS"/>
              </a:rPr>
              <a:t>Nutrition </a:t>
            </a:r>
            <a:r>
              <a:rPr sz="3200" b="1" spc="-114" dirty="0">
                <a:solidFill>
                  <a:srgbClr val="C00000"/>
                </a:solidFill>
                <a:cs typeface="Trebuchet MS"/>
              </a:rPr>
              <a:t>and </a:t>
            </a:r>
            <a:r>
              <a:rPr sz="3200" b="1" spc="-190" dirty="0">
                <a:solidFill>
                  <a:srgbClr val="C00000"/>
                </a:solidFill>
                <a:cs typeface="Trebuchet MS"/>
              </a:rPr>
              <a:t>Cell</a:t>
            </a:r>
            <a:r>
              <a:rPr sz="3200" b="1" spc="-445" dirty="0">
                <a:solidFill>
                  <a:srgbClr val="C00000"/>
                </a:solidFill>
                <a:cs typeface="Trebuchet MS"/>
              </a:rPr>
              <a:t> </a:t>
            </a:r>
            <a:r>
              <a:rPr sz="3200" b="1" spc="-145" dirty="0">
                <a:solidFill>
                  <a:srgbClr val="C00000"/>
                </a:solidFill>
                <a:cs typeface="Trebuchet MS"/>
              </a:rPr>
              <a:t>Chemistry</a:t>
            </a:r>
            <a:endParaRPr sz="3200" b="1" dirty="0">
              <a:solidFill>
                <a:srgbClr val="C00000"/>
              </a:solidFill>
              <a:cs typeface="Trebuchet MS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9620ADFE-EA14-1F35-4BF1-231869885AF4}"/>
              </a:ext>
            </a:extLst>
          </p:cNvPr>
          <p:cNvSpPr txBox="1"/>
          <p:nvPr/>
        </p:nvSpPr>
        <p:spPr>
          <a:xfrm>
            <a:off x="4953000" y="3276600"/>
            <a:ext cx="3405185" cy="1760738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160020" indent="-147955">
              <a:lnSpc>
                <a:spcPct val="100000"/>
              </a:lnSpc>
              <a:spcBef>
                <a:spcPts val="1250"/>
              </a:spcBef>
              <a:buClr>
                <a:srgbClr val="D24717"/>
              </a:buClr>
              <a:buFont typeface="Arial"/>
              <a:buChar char="•"/>
              <a:tabLst>
                <a:tab pos="160655" algn="l"/>
              </a:tabLst>
            </a:pPr>
            <a:r>
              <a:rPr sz="2800" spc="-10" dirty="0">
                <a:solidFill>
                  <a:srgbClr val="404040"/>
                </a:solidFill>
                <a:latin typeface="Carlito"/>
                <a:cs typeface="Carlito"/>
              </a:rPr>
              <a:t>Definitions</a:t>
            </a:r>
            <a:endParaRPr sz="2800" dirty="0">
              <a:latin typeface="Carlito"/>
              <a:cs typeface="Carlito"/>
            </a:endParaRPr>
          </a:p>
          <a:p>
            <a:pPr marL="160020" indent="-147955">
              <a:lnSpc>
                <a:spcPct val="100000"/>
              </a:lnSpc>
              <a:spcBef>
                <a:spcPts val="1150"/>
              </a:spcBef>
              <a:buClr>
                <a:srgbClr val="D24717"/>
              </a:buClr>
              <a:buFont typeface="Arial"/>
              <a:buChar char="•"/>
              <a:tabLst>
                <a:tab pos="160655" algn="l"/>
              </a:tabLst>
            </a:pPr>
            <a:r>
              <a:rPr sz="2800" spc="-5" dirty="0">
                <a:solidFill>
                  <a:srgbClr val="404040"/>
                </a:solidFill>
                <a:latin typeface="Carlito"/>
                <a:cs typeface="Carlito"/>
              </a:rPr>
              <a:t>Macronutrients</a:t>
            </a:r>
            <a:endParaRPr sz="2800" dirty="0">
              <a:latin typeface="Carlito"/>
              <a:cs typeface="Carlito"/>
            </a:endParaRPr>
          </a:p>
          <a:p>
            <a:pPr marL="160020" indent="-147955">
              <a:lnSpc>
                <a:spcPct val="100000"/>
              </a:lnSpc>
              <a:spcBef>
                <a:spcPts val="1170"/>
              </a:spcBef>
              <a:buClr>
                <a:srgbClr val="D24717"/>
              </a:buClr>
              <a:buFont typeface="Arial"/>
              <a:buChar char="•"/>
              <a:tabLst>
                <a:tab pos="160655" algn="l"/>
              </a:tabLst>
            </a:pPr>
            <a:r>
              <a:rPr sz="2800" spc="-5" dirty="0">
                <a:solidFill>
                  <a:srgbClr val="404040"/>
                </a:solidFill>
                <a:latin typeface="Carlito"/>
                <a:cs typeface="Carlito"/>
              </a:rPr>
              <a:t>Micronutrients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62400" y="361998"/>
            <a:ext cx="41148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3200" b="1" u="none" spc="-185" dirty="0">
                <a:solidFill>
                  <a:srgbClr val="C00000"/>
                </a:solidFill>
              </a:rPr>
              <a:t>Growth</a:t>
            </a:r>
            <a:r>
              <a:rPr sz="3200" b="1" u="none" spc="-440" dirty="0">
                <a:solidFill>
                  <a:srgbClr val="C00000"/>
                </a:solidFill>
              </a:rPr>
              <a:t> </a:t>
            </a:r>
            <a:r>
              <a:rPr sz="3200" b="1" u="none" spc="-220" dirty="0">
                <a:solidFill>
                  <a:srgbClr val="C00000"/>
                </a:solidFill>
              </a:rPr>
              <a:t>Factors</a:t>
            </a:r>
            <a:endParaRPr sz="3200" b="1" dirty="0">
              <a:solidFill>
                <a:srgbClr val="C00000"/>
              </a:solidFill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57200" y="1752600"/>
            <a:ext cx="11582400" cy="3432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9565" indent="-31750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Font typeface="Carlito"/>
              <a:buChar char="◦"/>
              <a:tabLst>
                <a:tab pos="329565" algn="l"/>
                <a:tab pos="330200" algn="l"/>
              </a:tabLst>
            </a:pPr>
            <a:r>
              <a:rPr sz="24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cs typeface="Carlito"/>
              </a:rPr>
              <a:t>Growth </a:t>
            </a:r>
            <a:r>
              <a:rPr sz="2400" b="1" u="heavy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cs typeface="Carlito"/>
              </a:rPr>
              <a:t>Factors:</a:t>
            </a:r>
            <a:r>
              <a:rPr sz="2400" b="1" spc="-15" dirty="0">
                <a:solidFill>
                  <a:srgbClr val="404040"/>
                </a:solidFill>
                <a:cs typeface="Carlito"/>
              </a:rPr>
              <a:t> </a:t>
            </a:r>
            <a:r>
              <a:rPr sz="2400" spc="-10" dirty="0">
                <a:solidFill>
                  <a:srgbClr val="404040"/>
                </a:solidFill>
                <a:cs typeface="Carlito"/>
              </a:rPr>
              <a:t>Organic </a:t>
            </a:r>
            <a:r>
              <a:rPr sz="2400" spc="-5" dirty="0">
                <a:solidFill>
                  <a:srgbClr val="404040"/>
                </a:solidFill>
                <a:cs typeface="Carlito"/>
              </a:rPr>
              <a:t>compounds </a:t>
            </a:r>
            <a:r>
              <a:rPr sz="2400" b="1" spc="-10" dirty="0">
                <a:solidFill>
                  <a:srgbClr val="404040"/>
                </a:solidFill>
                <a:cs typeface="Carlito"/>
              </a:rPr>
              <a:t>required </a:t>
            </a:r>
            <a:r>
              <a:rPr sz="2400" b="1" dirty="0">
                <a:solidFill>
                  <a:srgbClr val="404040"/>
                </a:solidFill>
                <a:cs typeface="Carlito"/>
              </a:rPr>
              <a:t>in </a:t>
            </a:r>
            <a:r>
              <a:rPr sz="2400" b="1" spc="-5" dirty="0">
                <a:solidFill>
                  <a:srgbClr val="404040"/>
                </a:solidFill>
                <a:cs typeface="Carlito"/>
              </a:rPr>
              <a:t>small amounts by certain</a:t>
            </a:r>
            <a:r>
              <a:rPr sz="2400" b="1" spc="20" dirty="0">
                <a:solidFill>
                  <a:srgbClr val="404040"/>
                </a:solidFill>
                <a:cs typeface="Carlito"/>
              </a:rPr>
              <a:t> </a:t>
            </a:r>
            <a:r>
              <a:rPr sz="2400" b="1" spc="-10" dirty="0">
                <a:solidFill>
                  <a:srgbClr val="404040"/>
                </a:solidFill>
                <a:cs typeface="Carlito"/>
              </a:rPr>
              <a:t>organisms.</a:t>
            </a:r>
            <a:endParaRPr sz="2400" b="1" dirty="0">
              <a:cs typeface="Carlito"/>
            </a:endParaRPr>
          </a:p>
          <a:p>
            <a:pPr marL="838200" lvl="1" indent="-254635">
              <a:lnSpc>
                <a:spcPct val="100000"/>
              </a:lnSpc>
              <a:spcBef>
                <a:spcPts val="1739"/>
              </a:spcBef>
              <a:buClr>
                <a:srgbClr val="D24717"/>
              </a:buClr>
              <a:buFont typeface="Carlito"/>
              <a:buChar char="◦"/>
              <a:tabLst>
                <a:tab pos="838200" algn="l"/>
                <a:tab pos="838835" algn="l"/>
              </a:tabLst>
            </a:pPr>
            <a:r>
              <a:rPr sz="2400" b="1" spc="-5" dirty="0">
                <a:solidFill>
                  <a:srgbClr val="404040"/>
                </a:solidFill>
                <a:cs typeface="Carlito"/>
              </a:rPr>
              <a:t>Examples</a:t>
            </a:r>
            <a:r>
              <a:rPr sz="2400" spc="-5" dirty="0">
                <a:solidFill>
                  <a:srgbClr val="404040"/>
                </a:solidFill>
                <a:cs typeface="Carlito"/>
              </a:rPr>
              <a:t>: vitamins, </a:t>
            </a:r>
            <a:r>
              <a:rPr sz="2400" dirty="0">
                <a:solidFill>
                  <a:srgbClr val="404040"/>
                </a:solidFill>
                <a:cs typeface="Carlito"/>
              </a:rPr>
              <a:t>amino </a:t>
            </a:r>
            <a:r>
              <a:rPr sz="2400" spc="-5" dirty="0">
                <a:solidFill>
                  <a:srgbClr val="404040"/>
                </a:solidFill>
                <a:cs typeface="Carlito"/>
              </a:rPr>
              <a:t>acids, purines,</a:t>
            </a:r>
            <a:r>
              <a:rPr sz="2400" spc="35" dirty="0">
                <a:solidFill>
                  <a:srgbClr val="404040"/>
                </a:solidFill>
                <a:cs typeface="Carlito"/>
              </a:rPr>
              <a:t> </a:t>
            </a:r>
            <a:r>
              <a:rPr sz="2400" spc="-5" dirty="0">
                <a:solidFill>
                  <a:srgbClr val="404040"/>
                </a:solidFill>
                <a:cs typeface="Carlito"/>
              </a:rPr>
              <a:t>pyrimidines</a:t>
            </a:r>
            <a:endParaRPr sz="2400" dirty="0">
              <a:cs typeface="Carlito"/>
            </a:endParaRPr>
          </a:p>
          <a:p>
            <a:pPr marL="394970" marR="48895" indent="-287020">
              <a:lnSpc>
                <a:spcPct val="150100"/>
              </a:lnSpc>
              <a:spcBef>
                <a:spcPts val="1535"/>
              </a:spcBef>
              <a:buClr>
                <a:srgbClr val="D24717"/>
              </a:buClr>
              <a:buFont typeface="Wingdings"/>
              <a:buChar char=""/>
              <a:tabLst>
                <a:tab pos="394970" algn="l"/>
                <a:tab pos="395605" algn="l"/>
              </a:tabLst>
            </a:pPr>
            <a:r>
              <a:rPr sz="2400" spc="-10" dirty="0">
                <a:solidFill>
                  <a:srgbClr val="404040"/>
                </a:solidFill>
                <a:cs typeface="Carlito"/>
              </a:rPr>
              <a:t>Most microorganisms are </a:t>
            </a:r>
            <a:r>
              <a:rPr sz="2400" dirty="0">
                <a:solidFill>
                  <a:srgbClr val="404040"/>
                </a:solidFill>
                <a:cs typeface="Carlito"/>
              </a:rPr>
              <a:t>able </a:t>
            </a:r>
            <a:r>
              <a:rPr sz="2400" spc="-15" dirty="0">
                <a:solidFill>
                  <a:srgbClr val="404040"/>
                </a:solidFill>
                <a:cs typeface="Carlito"/>
              </a:rPr>
              <a:t>to </a:t>
            </a:r>
            <a:r>
              <a:rPr sz="2400" spc="-10" dirty="0">
                <a:solidFill>
                  <a:srgbClr val="404040"/>
                </a:solidFill>
                <a:cs typeface="Carlito"/>
              </a:rPr>
              <a:t>biosynthesize </a:t>
            </a:r>
            <a:r>
              <a:rPr sz="2400" dirty="0">
                <a:solidFill>
                  <a:srgbClr val="404040"/>
                </a:solidFill>
                <a:cs typeface="Carlito"/>
              </a:rPr>
              <a:t>the </a:t>
            </a:r>
            <a:r>
              <a:rPr sz="2400" spc="-10" dirty="0">
                <a:solidFill>
                  <a:srgbClr val="404040"/>
                </a:solidFill>
                <a:cs typeface="Carlito"/>
              </a:rPr>
              <a:t>growth </a:t>
            </a:r>
            <a:r>
              <a:rPr sz="2400" spc="-15" dirty="0">
                <a:solidFill>
                  <a:srgbClr val="404040"/>
                </a:solidFill>
                <a:cs typeface="Carlito"/>
              </a:rPr>
              <a:t>factors </a:t>
            </a:r>
            <a:r>
              <a:rPr sz="2400" spc="-5" dirty="0">
                <a:solidFill>
                  <a:srgbClr val="404040"/>
                </a:solidFill>
                <a:cs typeface="Carlito"/>
              </a:rPr>
              <a:t>they need </a:t>
            </a:r>
            <a:r>
              <a:rPr sz="2400" dirty="0">
                <a:solidFill>
                  <a:srgbClr val="404040"/>
                </a:solidFill>
                <a:cs typeface="Carlito"/>
              </a:rPr>
              <a:t>, </a:t>
            </a:r>
            <a:r>
              <a:rPr sz="2400" spc="-10" dirty="0">
                <a:solidFill>
                  <a:srgbClr val="404040"/>
                </a:solidFill>
                <a:cs typeface="Carlito"/>
              </a:rPr>
              <a:t>some  must </a:t>
            </a:r>
            <a:r>
              <a:rPr sz="2400" spc="-5" dirty="0">
                <a:solidFill>
                  <a:srgbClr val="404040"/>
                </a:solidFill>
                <a:cs typeface="Carlito"/>
              </a:rPr>
              <a:t>obtain one or </a:t>
            </a:r>
            <a:r>
              <a:rPr sz="2400" spc="-10" dirty="0">
                <a:solidFill>
                  <a:srgbClr val="404040"/>
                </a:solidFill>
                <a:cs typeface="Carlito"/>
              </a:rPr>
              <a:t>more </a:t>
            </a:r>
            <a:r>
              <a:rPr sz="2400" spc="-5" dirty="0">
                <a:solidFill>
                  <a:srgbClr val="404040"/>
                </a:solidFill>
                <a:cs typeface="Carlito"/>
              </a:rPr>
              <a:t>of </a:t>
            </a:r>
            <a:r>
              <a:rPr sz="2400" dirty="0">
                <a:solidFill>
                  <a:srgbClr val="404040"/>
                </a:solidFill>
                <a:cs typeface="Carlito"/>
              </a:rPr>
              <a:t>them </a:t>
            </a:r>
            <a:r>
              <a:rPr sz="2400" spc="-15" dirty="0">
                <a:solidFill>
                  <a:srgbClr val="404040"/>
                </a:solidFill>
                <a:cs typeface="Carlito"/>
              </a:rPr>
              <a:t>from </a:t>
            </a:r>
            <a:r>
              <a:rPr sz="2400" spc="-10" dirty="0">
                <a:solidFill>
                  <a:srgbClr val="404040"/>
                </a:solidFill>
                <a:cs typeface="Carlito"/>
              </a:rPr>
              <a:t>environment</a:t>
            </a:r>
            <a:r>
              <a:rPr sz="2400" spc="5" dirty="0">
                <a:solidFill>
                  <a:srgbClr val="404040"/>
                </a:solidFill>
                <a:cs typeface="Carlito"/>
              </a:rPr>
              <a:t> </a:t>
            </a:r>
            <a:r>
              <a:rPr sz="2400" dirty="0">
                <a:solidFill>
                  <a:srgbClr val="404040"/>
                </a:solidFill>
                <a:cs typeface="Carlito"/>
              </a:rPr>
              <a:t>.</a:t>
            </a:r>
            <a:endParaRPr sz="2400" dirty="0">
              <a:cs typeface="Carlito"/>
            </a:endParaRPr>
          </a:p>
          <a:p>
            <a:pPr marL="329565" indent="-317500">
              <a:lnSpc>
                <a:spcPct val="100000"/>
              </a:lnSpc>
              <a:spcBef>
                <a:spcPts val="1610"/>
              </a:spcBef>
              <a:buClr>
                <a:srgbClr val="D24717"/>
              </a:buClr>
              <a:buFont typeface="Carlito"/>
              <a:buChar char="◦"/>
              <a:tabLst>
                <a:tab pos="329565" algn="l"/>
                <a:tab pos="330200" algn="l"/>
              </a:tabLst>
            </a:pPr>
            <a:r>
              <a:rPr sz="2400" i="1" u="heavy" spc="-10" dirty="0">
                <a:solidFill>
                  <a:srgbClr val="7030A0"/>
                </a:solidFill>
                <a:uFill>
                  <a:solidFill>
                    <a:srgbClr val="404040"/>
                  </a:solidFill>
                </a:uFill>
                <a:cs typeface="Carlito"/>
              </a:rPr>
              <a:t>Vitamins</a:t>
            </a:r>
            <a:r>
              <a:rPr sz="2400" i="1" spc="-10" dirty="0">
                <a:solidFill>
                  <a:srgbClr val="404040"/>
                </a:solidFill>
                <a:cs typeface="Carlito"/>
              </a:rPr>
              <a:t> </a:t>
            </a:r>
            <a:r>
              <a:rPr sz="2400" spc="-10" dirty="0">
                <a:solidFill>
                  <a:srgbClr val="404040"/>
                </a:solidFill>
                <a:cs typeface="Carlito"/>
              </a:rPr>
              <a:t>are </a:t>
            </a:r>
            <a:r>
              <a:rPr sz="2400" spc="-5" dirty="0">
                <a:solidFill>
                  <a:srgbClr val="404040"/>
                </a:solidFill>
                <a:cs typeface="Carlito"/>
              </a:rPr>
              <a:t>most </a:t>
            </a:r>
            <a:r>
              <a:rPr sz="2400" spc="-10" dirty="0">
                <a:solidFill>
                  <a:srgbClr val="404040"/>
                </a:solidFill>
                <a:cs typeface="Carlito"/>
              </a:rPr>
              <a:t>commonly required growth</a:t>
            </a:r>
            <a:r>
              <a:rPr sz="2400" spc="65" dirty="0">
                <a:solidFill>
                  <a:srgbClr val="404040"/>
                </a:solidFill>
                <a:cs typeface="Carlito"/>
              </a:rPr>
              <a:t> </a:t>
            </a:r>
            <a:r>
              <a:rPr sz="2400" spc="-15" dirty="0">
                <a:solidFill>
                  <a:srgbClr val="404040"/>
                </a:solidFill>
                <a:cs typeface="Carlito"/>
              </a:rPr>
              <a:t>factors</a:t>
            </a:r>
            <a:endParaRPr sz="2400" dirty="0">
              <a:cs typeface="Carlito"/>
            </a:endParaRPr>
          </a:p>
          <a:p>
            <a:pPr marL="838200" lvl="1" indent="-254635">
              <a:lnSpc>
                <a:spcPct val="100000"/>
              </a:lnSpc>
              <a:spcBef>
                <a:spcPts val="1660"/>
              </a:spcBef>
              <a:buClr>
                <a:srgbClr val="D24717"/>
              </a:buClr>
              <a:buChar char="◦"/>
              <a:tabLst>
                <a:tab pos="838200" algn="l"/>
                <a:tab pos="838835" algn="l"/>
              </a:tabLst>
            </a:pPr>
            <a:r>
              <a:rPr sz="2400" b="1" spc="-5" dirty="0">
                <a:solidFill>
                  <a:srgbClr val="404040"/>
                </a:solidFill>
                <a:cs typeface="Carlito"/>
              </a:rPr>
              <a:t>Most function as </a:t>
            </a:r>
            <a:r>
              <a:rPr sz="2400" b="1" spc="-10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co- enyzmes </a:t>
            </a:r>
            <a:r>
              <a:rPr sz="2400" b="1" spc="-5" dirty="0">
                <a:solidFill>
                  <a:srgbClr val="404040"/>
                </a:solidFill>
                <a:cs typeface="Carlito"/>
              </a:rPr>
              <a:t>which </a:t>
            </a:r>
            <a:r>
              <a:rPr sz="2400" b="1" spc="-15" dirty="0">
                <a:solidFill>
                  <a:srgbClr val="404040"/>
                </a:solidFill>
                <a:cs typeface="Carlito"/>
              </a:rPr>
              <a:t>are </a:t>
            </a:r>
            <a:r>
              <a:rPr sz="2400" b="1" spc="-5" dirty="0">
                <a:solidFill>
                  <a:srgbClr val="404040"/>
                </a:solidFill>
                <a:cs typeface="Carlito"/>
              </a:rPr>
              <a:t>the </a:t>
            </a:r>
            <a:r>
              <a:rPr sz="2400" b="1" spc="-10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non</a:t>
            </a:r>
            <a:r>
              <a:rPr lang="en-US" sz="2400" b="1" spc="-10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-</a:t>
            </a:r>
            <a:r>
              <a:rPr sz="2400" b="1" spc="-10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protein components </a:t>
            </a:r>
            <a:r>
              <a:rPr sz="2400" b="1" spc="-5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of</a:t>
            </a:r>
            <a:r>
              <a:rPr sz="2400" b="1" spc="185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 </a:t>
            </a:r>
            <a:r>
              <a:rPr sz="2400" b="1" spc="-5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enzymes</a:t>
            </a:r>
            <a:endParaRPr sz="2400" b="1" dirty="0">
              <a:highlight>
                <a:srgbClr val="FFFF00"/>
              </a:highlight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1800" y="457200"/>
            <a:ext cx="62484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u="none" spc="-35" dirty="0">
                <a:solidFill>
                  <a:srgbClr val="C00000"/>
                </a:solidFill>
              </a:rPr>
              <a:t>Mode</a:t>
            </a:r>
            <a:r>
              <a:rPr sz="3600" b="1" u="none" spc="-470" dirty="0">
                <a:solidFill>
                  <a:srgbClr val="C00000"/>
                </a:solidFill>
              </a:rPr>
              <a:t> </a:t>
            </a:r>
            <a:r>
              <a:rPr sz="3600" b="1" u="none" spc="-190" dirty="0">
                <a:solidFill>
                  <a:srgbClr val="C00000"/>
                </a:solidFill>
              </a:rPr>
              <a:t>of</a:t>
            </a:r>
            <a:r>
              <a:rPr sz="3600" b="1" u="none" spc="-440" dirty="0">
                <a:solidFill>
                  <a:srgbClr val="C00000"/>
                </a:solidFill>
              </a:rPr>
              <a:t> </a:t>
            </a:r>
            <a:r>
              <a:rPr sz="3600" b="1" u="none" spc="-250" dirty="0">
                <a:solidFill>
                  <a:srgbClr val="C00000"/>
                </a:solidFill>
              </a:rPr>
              <a:t>living</a:t>
            </a:r>
            <a:r>
              <a:rPr sz="3600" b="1" u="none" spc="-475" dirty="0">
                <a:solidFill>
                  <a:srgbClr val="C00000"/>
                </a:solidFill>
              </a:rPr>
              <a:t> </a:t>
            </a:r>
            <a:r>
              <a:rPr sz="3600" b="1" u="none" spc="-190" dirty="0">
                <a:solidFill>
                  <a:srgbClr val="C00000"/>
                </a:solidFill>
              </a:rPr>
              <a:t>in</a:t>
            </a:r>
            <a:r>
              <a:rPr sz="3600" b="1" u="none" spc="-445" dirty="0">
                <a:solidFill>
                  <a:srgbClr val="C00000"/>
                </a:solidFill>
              </a:rPr>
              <a:t> </a:t>
            </a:r>
            <a:r>
              <a:rPr sz="3600" b="1" u="none" spc="-235" dirty="0">
                <a:solidFill>
                  <a:srgbClr val="C00000"/>
                </a:solidFill>
              </a:rPr>
              <a:t>microorganisms</a:t>
            </a:r>
            <a:endParaRPr sz="3600" b="1" dirty="0">
              <a:solidFill>
                <a:srgbClr val="C00000"/>
              </a:solidFill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51777" y="1371600"/>
            <a:ext cx="11688445" cy="4315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Carlito"/>
                <a:cs typeface="Carlito"/>
              </a:rPr>
              <a:t>Microorganisms can </a:t>
            </a:r>
            <a:r>
              <a:rPr sz="1600" b="1" spc="-5" dirty="0">
                <a:solidFill>
                  <a:srgbClr val="FF0000"/>
                </a:solidFill>
                <a:latin typeface="Carlito"/>
                <a:cs typeface="Carlito"/>
              </a:rPr>
              <a:t>be divided </a:t>
            </a:r>
            <a:r>
              <a:rPr sz="1600" b="1" spc="-10" dirty="0">
                <a:solidFill>
                  <a:srgbClr val="FF0000"/>
                </a:solidFill>
                <a:latin typeface="Carlito"/>
                <a:cs typeface="Carlito"/>
              </a:rPr>
              <a:t>into </a:t>
            </a:r>
            <a:r>
              <a:rPr sz="1600" b="1" u="sng" spc="-10" dirty="0">
                <a:solidFill>
                  <a:srgbClr val="FF0000"/>
                </a:solidFill>
                <a:latin typeface="Carlito"/>
                <a:cs typeface="Carlito"/>
              </a:rPr>
              <a:t>two</a:t>
            </a:r>
            <a:r>
              <a:rPr sz="1600" b="1" u="sng" spc="7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600" b="1" u="sng" spc="-10" dirty="0">
                <a:solidFill>
                  <a:srgbClr val="FF0000"/>
                </a:solidFill>
                <a:latin typeface="Carlito"/>
                <a:cs typeface="Carlito"/>
              </a:rPr>
              <a:t>categories</a:t>
            </a:r>
            <a:r>
              <a:rPr sz="1600" b="1" spc="-10" dirty="0">
                <a:solidFill>
                  <a:srgbClr val="FF0000"/>
                </a:solidFill>
                <a:latin typeface="Carlito"/>
                <a:cs typeface="Carlito"/>
              </a:rPr>
              <a:t>:</a:t>
            </a:r>
            <a:endParaRPr sz="1600" b="1" dirty="0">
              <a:solidFill>
                <a:srgbClr val="FF0000"/>
              </a:solidFill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 dirty="0">
              <a:latin typeface="Carlito"/>
              <a:cs typeface="Carlito"/>
            </a:endParaRPr>
          </a:p>
          <a:p>
            <a:pPr marL="104139">
              <a:lnSpc>
                <a:spcPct val="100000"/>
              </a:lnSpc>
            </a:pPr>
            <a:r>
              <a:rPr sz="1600" b="1" u="heavy" spc="-10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Autotrophic</a:t>
            </a:r>
            <a:r>
              <a:rPr sz="1600" b="1" spc="-1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: </a:t>
            </a:r>
            <a:r>
              <a:rPr sz="1600" b="1" spc="-10" dirty="0">
                <a:latin typeface="Carlito"/>
                <a:cs typeface="Carlito"/>
              </a:rPr>
              <a:t>They can </a:t>
            </a:r>
            <a:r>
              <a:rPr sz="1600" b="1" u="sng" spc="-5" dirty="0">
                <a:latin typeface="Carlito"/>
                <a:cs typeface="Carlito"/>
              </a:rPr>
              <a:t>build up </a:t>
            </a:r>
            <a:r>
              <a:rPr sz="1600" b="1" u="sng" spc="-15" dirty="0">
                <a:latin typeface="Carlito"/>
                <a:cs typeface="Carlito"/>
              </a:rPr>
              <a:t>complex </a:t>
            </a:r>
            <a:r>
              <a:rPr sz="1600" b="1" u="sng" spc="-10" dirty="0">
                <a:latin typeface="Carlito"/>
                <a:cs typeface="Carlito"/>
              </a:rPr>
              <a:t>organic substances </a:t>
            </a:r>
            <a:r>
              <a:rPr sz="1600" b="1" spc="-5" dirty="0">
                <a:latin typeface="Carlito"/>
                <a:cs typeface="Carlito"/>
              </a:rPr>
              <a:t>such as </a:t>
            </a:r>
            <a:r>
              <a:rPr sz="1600" b="1" u="sng" spc="-15" dirty="0">
                <a:latin typeface="Carlito"/>
                <a:cs typeface="Carlito"/>
              </a:rPr>
              <a:t>carbohydrates</a:t>
            </a:r>
            <a:r>
              <a:rPr sz="1600" b="1" spc="-15" dirty="0">
                <a:latin typeface="Carlito"/>
                <a:cs typeface="Carlito"/>
              </a:rPr>
              <a:t> from </a:t>
            </a:r>
            <a:r>
              <a:rPr sz="1600" b="1" u="sng" spc="-5" dirty="0">
                <a:latin typeface="Carlito"/>
                <a:cs typeface="Carlito"/>
              </a:rPr>
              <a:t>simple </a:t>
            </a:r>
            <a:r>
              <a:rPr sz="1600" b="1" u="sng" spc="-10" dirty="0">
                <a:latin typeface="Carlito"/>
                <a:cs typeface="Carlito"/>
              </a:rPr>
              <a:t>inorganic sources (CO </a:t>
            </a:r>
            <a:r>
              <a:rPr sz="1600" b="1" u="sng" spc="-5" dirty="0">
                <a:latin typeface="Carlito"/>
                <a:cs typeface="Carlito"/>
              </a:rPr>
              <a:t>2 </a:t>
            </a:r>
            <a:r>
              <a:rPr sz="1600" b="1" u="sng" dirty="0">
                <a:latin typeface="Carlito"/>
                <a:cs typeface="Carlito"/>
              </a:rPr>
              <a:t>and</a:t>
            </a:r>
            <a:r>
              <a:rPr sz="1600" b="1" u="sng" spc="254" dirty="0">
                <a:latin typeface="Carlito"/>
                <a:cs typeface="Carlito"/>
              </a:rPr>
              <a:t> </a:t>
            </a:r>
            <a:r>
              <a:rPr sz="1600" b="1" u="sng" spc="-10" dirty="0">
                <a:latin typeface="Carlito"/>
                <a:cs typeface="Carlito"/>
              </a:rPr>
              <a:t>water).</a:t>
            </a:r>
            <a:endParaRPr sz="1600" b="1" u="sng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00" dirty="0">
              <a:solidFill>
                <a:srgbClr val="C00000"/>
              </a:solidFill>
              <a:latin typeface="Carlito"/>
              <a:cs typeface="Carlito"/>
            </a:endParaRPr>
          </a:p>
          <a:p>
            <a:pPr marL="104139">
              <a:lnSpc>
                <a:spcPct val="100000"/>
              </a:lnSpc>
            </a:pPr>
            <a:r>
              <a:rPr sz="1600" b="1" u="heavy" spc="-15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Heterotrophic </a:t>
            </a:r>
            <a:r>
              <a:rPr sz="1600" b="1" u="heavy" spc="-5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:</a:t>
            </a:r>
            <a:r>
              <a:rPr sz="1600" b="1" spc="-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600" b="1" spc="-10" dirty="0">
                <a:latin typeface="Carlito"/>
                <a:cs typeface="Carlito"/>
              </a:rPr>
              <a:t>They cannot </a:t>
            </a:r>
            <a:r>
              <a:rPr sz="1600" b="1" spc="-5" dirty="0">
                <a:latin typeface="Carlito"/>
                <a:cs typeface="Carlito"/>
              </a:rPr>
              <a:t>build up </a:t>
            </a:r>
            <a:r>
              <a:rPr sz="1600" b="1" spc="-15" dirty="0">
                <a:latin typeface="Carlito"/>
                <a:cs typeface="Carlito"/>
              </a:rPr>
              <a:t>carbohydrates from </a:t>
            </a:r>
            <a:r>
              <a:rPr sz="1600" b="1" spc="-5" dirty="0">
                <a:latin typeface="Carlito"/>
                <a:cs typeface="Carlito"/>
              </a:rPr>
              <a:t>simple </a:t>
            </a:r>
            <a:r>
              <a:rPr sz="1600" b="1" spc="-10" dirty="0">
                <a:latin typeface="Carlito"/>
                <a:cs typeface="Carlito"/>
              </a:rPr>
              <a:t>inorganic</a:t>
            </a:r>
            <a:r>
              <a:rPr sz="1600" b="1" spc="110" dirty="0">
                <a:latin typeface="Carlito"/>
                <a:cs typeface="Carlito"/>
              </a:rPr>
              <a:t> </a:t>
            </a:r>
            <a:r>
              <a:rPr sz="1600" b="1" spc="-10" dirty="0">
                <a:latin typeface="Carlito"/>
                <a:cs typeface="Carlito"/>
              </a:rPr>
              <a:t>sources.</a:t>
            </a:r>
            <a:endParaRPr sz="1600" b="1" dirty="0">
              <a:latin typeface="Carlito"/>
              <a:cs typeface="Carlito"/>
            </a:endParaRPr>
          </a:p>
          <a:p>
            <a:pPr marL="104139" marR="5080" indent="45720">
              <a:lnSpc>
                <a:spcPct val="150200"/>
              </a:lnSpc>
              <a:spcBef>
                <a:spcPts val="1400"/>
              </a:spcBef>
            </a:pPr>
            <a:r>
              <a:rPr sz="1600" b="1" spc="-10" dirty="0">
                <a:latin typeface="Carlito"/>
                <a:cs typeface="Carlito"/>
              </a:rPr>
              <a:t>They </a:t>
            </a:r>
            <a:r>
              <a:rPr sz="1600" b="1" spc="-5" dirty="0">
                <a:latin typeface="Carlito"/>
                <a:cs typeface="Carlito"/>
              </a:rPr>
              <a:t>depend on </a:t>
            </a:r>
            <a:r>
              <a:rPr sz="1600" b="1" spc="-10" dirty="0">
                <a:latin typeface="Carlito"/>
                <a:cs typeface="Carlito"/>
              </a:rPr>
              <a:t>ready </a:t>
            </a:r>
            <a:r>
              <a:rPr sz="1600" b="1" spc="-5" dirty="0">
                <a:latin typeface="Carlito"/>
                <a:cs typeface="Carlito"/>
              </a:rPr>
              <a:t>made </a:t>
            </a:r>
            <a:r>
              <a:rPr sz="1600" b="1" spc="-15" dirty="0">
                <a:latin typeface="Carlito"/>
                <a:cs typeface="Carlito"/>
              </a:rPr>
              <a:t>organic </a:t>
            </a:r>
            <a:r>
              <a:rPr sz="1600" b="1" spc="-5" dirty="0">
                <a:latin typeface="Carlito"/>
                <a:cs typeface="Carlito"/>
              </a:rPr>
              <a:t>materials </a:t>
            </a:r>
            <a:r>
              <a:rPr sz="1600" b="1" spc="-10" dirty="0">
                <a:latin typeface="Carlito"/>
                <a:cs typeface="Carlito"/>
              </a:rPr>
              <a:t>derived </a:t>
            </a:r>
            <a:r>
              <a:rPr sz="1600" b="1" spc="-15" dirty="0">
                <a:latin typeface="Carlito"/>
                <a:cs typeface="Carlito"/>
              </a:rPr>
              <a:t>from </a:t>
            </a:r>
            <a:r>
              <a:rPr sz="1600" b="1" spc="-5" dirty="0">
                <a:latin typeface="Carlito"/>
                <a:cs typeface="Carlito"/>
              </a:rPr>
              <a:t>plants</a:t>
            </a:r>
            <a:r>
              <a:rPr lang="en-US" sz="1600" b="1" spc="-5" dirty="0">
                <a:latin typeface="Carlito"/>
                <a:cs typeface="Carlito"/>
              </a:rPr>
              <a:t>-</a:t>
            </a:r>
            <a:r>
              <a:rPr sz="1600" b="1" spc="-5" dirty="0">
                <a:latin typeface="Carlito"/>
                <a:cs typeface="Carlito"/>
              </a:rPr>
              <a:t> animals </a:t>
            </a:r>
            <a:r>
              <a:rPr sz="1600" b="1" spc="-10" dirty="0">
                <a:latin typeface="Carlito"/>
                <a:cs typeface="Carlito"/>
              </a:rPr>
              <a:t>and humans. </a:t>
            </a:r>
            <a:r>
              <a:rPr sz="1600" spc="-10" dirty="0">
                <a:latin typeface="Carlito"/>
                <a:cs typeface="Carlito"/>
              </a:rPr>
              <a:t>They can live </a:t>
            </a:r>
            <a:r>
              <a:rPr sz="1600" spc="-5" dirty="0">
                <a:latin typeface="Carlito"/>
                <a:cs typeface="Carlito"/>
              </a:rPr>
              <a:t>on </a:t>
            </a:r>
            <a:r>
              <a:rPr sz="1600" spc="-10" dirty="0">
                <a:latin typeface="Carlito"/>
                <a:cs typeface="Carlito"/>
              </a:rPr>
              <a:t>such compounds</a:t>
            </a:r>
            <a:r>
              <a:rPr sz="1600" b="1" spc="-10" dirty="0">
                <a:latin typeface="Carlito"/>
                <a:cs typeface="Carlito"/>
              </a:rPr>
              <a:t>, break </a:t>
            </a:r>
            <a:r>
              <a:rPr sz="1600" b="1" dirty="0">
                <a:latin typeface="Carlito"/>
                <a:cs typeface="Carlito"/>
              </a:rPr>
              <a:t>it </a:t>
            </a:r>
            <a:r>
              <a:rPr sz="1600" b="1" spc="-5" dirty="0">
                <a:latin typeface="Carlito"/>
                <a:cs typeface="Carlito"/>
              </a:rPr>
              <a:t>down  </a:t>
            </a:r>
            <a:r>
              <a:rPr sz="1600" b="1" spc="-15" dirty="0">
                <a:latin typeface="Carlito"/>
                <a:cs typeface="Carlito"/>
              </a:rPr>
              <a:t>enzymatically.</a:t>
            </a:r>
            <a:endParaRPr sz="1600" b="1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chemeClr val="accent4">
                    <a:lumMod val="75000"/>
                  </a:schemeClr>
                </a:solidFill>
                <a:latin typeface="Carlito"/>
                <a:cs typeface="Carlito"/>
              </a:rPr>
              <a:t>Heterotrophic </a:t>
            </a:r>
            <a:r>
              <a:rPr sz="1600" b="1" spc="-10" dirty="0">
                <a:solidFill>
                  <a:schemeClr val="accent4">
                    <a:lumMod val="75000"/>
                  </a:schemeClr>
                </a:solidFill>
                <a:latin typeface="Carlito"/>
                <a:cs typeface="Carlito"/>
              </a:rPr>
              <a:t>microorganisms can </a:t>
            </a:r>
            <a:r>
              <a:rPr sz="1600" b="1" spc="-5" dirty="0">
                <a:solidFill>
                  <a:schemeClr val="accent4">
                    <a:lumMod val="75000"/>
                  </a:schemeClr>
                </a:solidFill>
                <a:latin typeface="Carlito"/>
                <a:cs typeface="Carlito"/>
              </a:rPr>
              <a:t>be divided </a:t>
            </a:r>
            <a:r>
              <a:rPr sz="1600" b="1" spc="-10" dirty="0">
                <a:solidFill>
                  <a:schemeClr val="accent4">
                    <a:lumMod val="75000"/>
                  </a:schemeClr>
                </a:solidFill>
                <a:latin typeface="Carlito"/>
                <a:cs typeface="Carlito"/>
              </a:rPr>
              <a:t>into</a:t>
            </a:r>
            <a:r>
              <a:rPr sz="1600" b="1" spc="80" dirty="0">
                <a:solidFill>
                  <a:schemeClr val="accent4">
                    <a:lumMod val="75000"/>
                  </a:schemeClr>
                </a:solidFill>
                <a:latin typeface="Carlito"/>
                <a:cs typeface="Carlito"/>
              </a:rPr>
              <a:t> </a:t>
            </a:r>
            <a:r>
              <a:rPr sz="1600" b="1" spc="-5" dirty="0">
                <a:solidFill>
                  <a:schemeClr val="accent4">
                    <a:lumMod val="75000"/>
                  </a:schemeClr>
                </a:solidFill>
                <a:latin typeface="Carlito"/>
                <a:cs typeface="Carlito"/>
              </a:rPr>
              <a:t>:</a:t>
            </a:r>
            <a:endParaRPr sz="1600" b="1" dirty="0">
              <a:solidFill>
                <a:schemeClr val="accent4">
                  <a:lumMod val="75000"/>
                </a:schemeClr>
              </a:solidFill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+mj-lt"/>
              <a:buAutoNum type="alphaLcPeriod"/>
            </a:pPr>
            <a:r>
              <a:rPr sz="1600" b="1" spc="-15" dirty="0">
                <a:solidFill>
                  <a:schemeClr val="accent6">
                    <a:lumMod val="75000"/>
                  </a:schemeClr>
                </a:solidFill>
                <a:latin typeface="Carlito"/>
                <a:cs typeface="Carlito"/>
              </a:rPr>
              <a:t>Parasites</a:t>
            </a:r>
            <a:r>
              <a:rPr sz="1600" b="1" spc="-15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on plants, animals and </a:t>
            </a:r>
            <a:r>
              <a:rPr sz="1600" spc="-10" dirty="0">
                <a:latin typeface="Carlito"/>
                <a:cs typeface="Carlito"/>
              </a:rPr>
              <a:t>humans causing serious</a:t>
            </a:r>
            <a:r>
              <a:rPr sz="160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diseases.</a:t>
            </a:r>
            <a:endParaRPr lang="en-US" sz="16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+mj-lt"/>
              <a:buAutoNum type="alphaLcPeriod"/>
            </a:pPr>
            <a:endParaRPr lang="en-US" sz="1600" b="1" spc="-10" dirty="0">
              <a:solidFill>
                <a:schemeClr val="accent6">
                  <a:lumMod val="75000"/>
                </a:schemeClr>
              </a:solidFill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+mj-lt"/>
              <a:buAutoNum type="alphaLcPeriod"/>
            </a:pPr>
            <a:r>
              <a:rPr sz="1600" b="1" spc="-10" dirty="0">
                <a:solidFill>
                  <a:schemeClr val="accent6">
                    <a:lumMod val="75000"/>
                  </a:schemeClr>
                </a:solidFill>
                <a:latin typeface="Carlito"/>
                <a:cs typeface="Carlito"/>
              </a:rPr>
              <a:t>Saprophytes </a:t>
            </a:r>
            <a:r>
              <a:rPr sz="1600" spc="-5" dirty="0">
                <a:latin typeface="Carlito"/>
                <a:cs typeface="Carlito"/>
              </a:rPr>
              <a:t>on </a:t>
            </a:r>
            <a:r>
              <a:rPr sz="1600" spc="-10" dirty="0">
                <a:latin typeface="Carlito"/>
                <a:cs typeface="Carlito"/>
              </a:rPr>
              <a:t>dead </a:t>
            </a:r>
            <a:r>
              <a:rPr sz="1600" spc="-15" dirty="0">
                <a:latin typeface="Carlito"/>
                <a:cs typeface="Carlito"/>
              </a:rPr>
              <a:t>organic</a:t>
            </a:r>
            <a:r>
              <a:rPr sz="1600" spc="75" dirty="0">
                <a:latin typeface="Carlito"/>
                <a:cs typeface="Carlito"/>
              </a:rPr>
              <a:t> </a:t>
            </a:r>
            <a:r>
              <a:rPr sz="1600" spc="-35" dirty="0">
                <a:latin typeface="Carlito"/>
                <a:cs typeface="Carlito"/>
              </a:rPr>
              <a:t>matter.</a:t>
            </a:r>
            <a:endParaRPr lang="en-US" sz="16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+mj-lt"/>
              <a:buAutoNum type="alphaLcPeriod"/>
            </a:pPr>
            <a:endParaRPr lang="en-US" sz="1600" b="1" spc="-10" dirty="0">
              <a:solidFill>
                <a:schemeClr val="accent6">
                  <a:lumMod val="75000"/>
                </a:schemeClr>
              </a:solidFill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+mj-lt"/>
              <a:buAutoNum type="alphaLcPeriod"/>
            </a:pPr>
            <a:r>
              <a:rPr sz="1600" b="1" spc="-10" dirty="0">
                <a:solidFill>
                  <a:schemeClr val="accent6">
                    <a:lumMod val="75000"/>
                  </a:schemeClr>
                </a:solidFill>
                <a:latin typeface="Carlito"/>
                <a:cs typeface="Carlito"/>
              </a:rPr>
              <a:t>Symbionts</a:t>
            </a:r>
            <a:r>
              <a:rPr sz="1600" b="1" spc="-1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with other living </a:t>
            </a:r>
            <a:r>
              <a:rPr sz="1600" spc="-10" dirty="0">
                <a:latin typeface="Carlito"/>
                <a:cs typeface="Carlito"/>
              </a:rPr>
              <a:t>organisms </a:t>
            </a:r>
            <a:r>
              <a:rPr sz="1600" spc="-5" dirty="0">
                <a:latin typeface="Carlito"/>
                <a:cs typeface="Carlito"/>
              </a:rPr>
              <a:t>sharing</a:t>
            </a:r>
            <a:r>
              <a:rPr sz="1600" spc="25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benefits.</a:t>
            </a:r>
            <a:endParaRPr sz="16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1831975"/>
            <a:ext cx="10684179" cy="41043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9539" indent="-117475">
              <a:lnSpc>
                <a:spcPts val="2280"/>
              </a:lnSpc>
              <a:spcBef>
                <a:spcPts val="105"/>
              </a:spcBef>
              <a:buClr>
                <a:srgbClr val="D24717"/>
              </a:buClr>
              <a:buSzPct val="95000"/>
              <a:buFont typeface="Wingdings"/>
              <a:buChar char=""/>
              <a:tabLst>
                <a:tab pos="130175" algn="l"/>
              </a:tabLst>
            </a:pPr>
            <a:r>
              <a:rPr sz="2000" spc="-15" dirty="0">
                <a:solidFill>
                  <a:srgbClr val="404040"/>
                </a:solidFill>
                <a:cs typeface="Carlito"/>
              </a:rPr>
              <a:t>Before </a:t>
            </a:r>
            <a:r>
              <a:rPr sz="2000" dirty="0">
                <a:solidFill>
                  <a:srgbClr val="404040"/>
                </a:solidFill>
                <a:cs typeface="Carlito"/>
              </a:rPr>
              <a:t>a cell </a:t>
            </a:r>
            <a:r>
              <a:rPr sz="2000" spc="-10" dirty="0">
                <a:solidFill>
                  <a:srgbClr val="404040"/>
                </a:solidFill>
                <a:cs typeface="Carlito"/>
              </a:rPr>
              <a:t>replicate </a:t>
            </a:r>
            <a:r>
              <a:rPr sz="2000" dirty="0">
                <a:solidFill>
                  <a:srgbClr val="404040"/>
                </a:solidFill>
                <a:cs typeface="Carlito"/>
              </a:rPr>
              <a:t>, </a:t>
            </a:r>
            <a:r>
              <a:rPr sz="2000" spc="-5" dirty="0">
                <a:solidFill>
                  <a:srgbClr val="404040"/>
                </a:solidFill>
                <a:cs typeface="Carlito"/>
              </a:rPr>
              <a:t>it </a:t>
            </a:r>
            <a:r>
              <a:rPr sz="2000" spc="-10" dirty="0">
                <a:solidFill>
                  <a:srgbClr val="404040"/>
                </a:solidFill>
                <a:cs typeface="Carlito"/>
              </a:rPr>
              <a:t>must coordinate many </a:t>
            </a:r>
            <a:r>
              <a:rPr sz="2000" spc="-15" dirty="0">
                <a:solidFill>
                  <a:srgbClr val="404040"/>
                </a:solidFill>
                <a:cs typeface="Carlito"/>
              </a:rPr>
              <a:t>different </a:t>
            </a:r>
            <a:r>
              <a:rPr sz="2000" spc="-5" dirty="0">
                <a:solidFill>
                  <a:srgbClr val="404040"/>
                </a:solidFill>
                <a:cs typeface="Carlito"/>
              </a:rPr>
              <a:t>chemical reactions </a:t>
            </a:r>
            <a:r>
              <a:rPr sz="2000" dirty="0">
                <a:solidFill>
                  <a:srgbClr val="404040"/>
                </a:solidFill>
                <a:cs typeface="Carlito"/>
              </a:rPr>
              <a:t>and </a:t>
            </a:r>
            <a:r>
              <a:rPr sz="2000" spc="-15" dirty="0">
                <a:solidFill>
                  <a:srgbClr val="404040"/>
                </a:solidFill>
                <a:cs typeface="Carlito"/>
              </a:rPr>
              <a:t>organize</a:t>
            </a:r>
            <a:r>
              <a:rPr sz="2000" spc="135" dirty="0">
                <a:solidFill>
                  <a:srgbClr val="404040"/>
                </a:solidFill>
                <a:cs typeface="Carlito"/>
              </a:rPr>
              <a:t> </a:t>
            </a:r>
            <a:r>
              <a:rPr sz="2000" spc="-10" dirty="0">
                <a:solidFill>
                  <a:srgbClr val="404040"/>
                </a:solidFill>
                <a:cs typeface="Carlito"/>
              </a:rPr>
              <a:t>many</a:t>
            </a:r>
            <a:endParaRPr sz="2000" dirty="0">
              <a:cs typeface="Carlito"/>
            </a:endParaRPr>
          </a:p>
          <a:p>
            <a:pPr marL="103505">
              <a:lnSpc>
                <a:spcPts val="2280"/>
              </a:lnSpc>
            </a:pPr>
            <a:r>
              <a:rPr sz="2000" spc="-15" dirty="0">
                <a:solidFill>
                  <a:srgbClr val="404040"/>
                </a:solidFill>
                <a:cs typeface="Carlito"/>
              </a:rPr>
              <a:t>different </a:t>
            </a:r>
            <a:r>
              <a:rPr sz="2000" dirty="0">
                <a:solidFill>
                  <a:srgbClr val="404040"/>
                </a:solidFill>
                <a:cs typeface="Carlito"/>
              </a:rPr>
              <a:t>molecules </a:t>
            </a:r>
            <a:r>
              <a:rPr sz="2000" spc="-15" dirty="0">
                <a:solidFill>
                  <a:srgbClr val="404040"/>
                </a:solidFill>
                <a:cs typeface="Carlito"/>
              </a:rPr>
              <a:t>into </a:t>
            </a:r>
            <a:r>
              <a:rPr sz="2000" spc="-5" dirty="0">
                <a:solidFill>
                  <a:srgbClr val="404040"/>
                </a:solidFill>
                <a:cs typeface="Carlito"/>
              </a:rPr>
              <a:t>specific structures</a:t>
            </a:r>
            <a:r>
              <a:rPr lang="en-US" sz="2000" spc="60" dirty="0">
                <a:solidFill>
                  <a:srgbClr val="404040"/>
                </a:solidFill>
                <a:cs typeface="Carlito"/>
              </a:rPr>
              <a:t>.</a:t>
            </a:r>
            <a:endParaRPr sz="2000" dirty="0">
              <a:cs typeface="Carlito"/>
            </a:endParaRPr>
          </a:p>
          <a:p>
            <a:pPr marL="129539" indent="-117475">
              <a:lnSpc>
                <a:spcPct val="100000"/>
              </a:lnSpc>
              <a:spcBef>
                <a:spcPts val="1165"/>
              </a:spcBef>
              <a:buClr>
                <a:srgbClr val="D24717"/>
              </a:buClr>
              <a:buSzPct val="95000"/>
              <a:buFont typeface="Wingdings"/>
              <a:buChar char=""/>
              <a:tabLst>
                <a:tab pos="130175" algn="l"/>
              </a:tabLst>
            </a:pPr>
            <a:r>
              <a:rPr sz="2000" spc="-5" dirty="0">
                <a:solidFill>
                  <a:srgbClr val="404040"/>
                </a:solidFill>
                <a:cs typeface="Carlito"/>
              </a:rPr>
              <a:t>These reactions </a:t>
            </a:r>
            <a:r>
              <a:rPr sz="2000" spc="-10" dirty="0">
                <a:solidFill>
                  <a:srgbClr val="404040"/>
                </a:solidFill>
                <a:cs typeface="Carlito"/>
              </a:rPr>
              <a:t>are </a:t>
            </a:r>
            <a:r>
              <a:rPr sz="2000" spc="-5" dirty="0">
                <a:solidFill>
                  <a:srgbClr val="404040"/>
                </a:solidFill>
                <a:cs typeface="Carlito"/>
              </a:rPr>
              <a:t>called</a:t>
            </a:r>
            <a:r>
              <a:rPr sz="2000" spc="35" dirty="0">
                <a:solidFill>
                  <a:srgbClr val="404040"/>
                </a:solidFill>
                <a:cs typeface="Carlito"/>
              </a:rPr>
              <a:t> </a:t>
            </a:r>
            <a:r>
              <a:rPr sz="2000" b="1" spc="-5" dirty="0">
                <a:solidFill>
                  <a:srgbClr val="404040"/>
                </a:solidFill>
                <a:cs typeface="Carlito"/>
              </a:rPr>
              <a:t>metabolism.</a:t>
            </a:r>
            <a:endParaRPr sz="2000" b="1" dirty="0">
              <a:cs typeface="Carlito"/>
            </a:endParaRPr>
          </a:p>
          <a:p>
            <a:pPr marL="129539" indent="-117475">
              <a:lnSpc>
                <a:spcPct val="100000"/>
              </a:lnSpc>
              <a:spcBef>
                <a:spcPts val="1150"/>
              </a:spcBef>
              <a:buClr>
                <a:srgbClr val="D24717"/>
              </a:buClr>
              <a:buSzPct val="95000"/>
              <a:buFont typeface="Wingdings"/>
              <a:buChar char=""/>
              <a:tabLst>
                <a:tab pos="130175" algn="l"/>
              </a:tabLst>
            </a:pPr>
            <a:r>
              <a:rPr sz="2000" spc="-10" dirty="0">
                <a:solidFill>
                  <a:srgbClr val="404040"/>
                </a:solidFill>
                <a:cs typeface="Carlito"/>
              </a:rPr>
              <a:t>Most </a:t>
            </a:r>
            <a:r>
              <a:rPr sz="2000" spc="-5" dirty="0">
                <a:solidFill>
                  <a:srgbClr val="404040"/>
                </a:solidFill>
                <a:cs typeface="Carlito"/>
              </a:rPr>
              <a:t>knowledge of </a:t>
            </a:r>
            <a:r>
              <a:rPr sz="2000" spc="-10" dirty="0">
                <a:solidFill>
                  <a:srgbClr val="404040"/>
                </a:solidFill>
                <a:cs typeface="Carlito"/>
              </a:rPr>
              <a:t>microbial </a:t>
            </a:r>
            <a:r>
              <a:rPr sz="2000" spc="-5" dirty="0">
                <a:solidFill>
                  <a:srgbClr val="404040"/>
                </a:solidFill>
                <a:cs typeface="Carlito"/>
              </a:rPr>
              <a:t>metabolism </a:t>
            </a:r>
            <a:r>
              <a:rPr sz="2000" dirty="0">
                <a:solidFill>
                  <a:srgbClr val="404040"/>
                </a:solidFill>
                <a:cs typeface="Carlito"/>
              </a:rPr>
              <a:t>is </a:t>
            </a:r>
            <a:r>
              <a:rPr sz="2000" b="1" dirty="0">
                <a:solidFill>
                  <a:srgbClr val="404040"/>
                </a:solidFill>
                <a:cs typeface="Carlito"/>
              </a:rPr>
              <a:t>based </a:t>
            </a:r>
            <a:r>
              <a:rPr sz="2000" b="1" spc="-5" dirty="0">
                <a:solidFill>
                  <a:srgbClr val="404040"/>
                </a:solidFill>
                <a:cs typeface="Carlito"/>
              </a:rPr>
              <a:t>on study of </a:t>
            </a:r>
            <a:r>
              <a:rPr sz="2000" b="1" spc="-10" dirty="0">
                <a:solidFill>
                  <a:srgbClr val="404040"/>
                </a:solidFill>
                <a:cs typeface="Carlito"/>
              </a:rPr>
              <a:t>laboratory</a:t>
            </a:r>
            <a:r>
              <a:rPr sz="2000" b="1" spc="15" dirty="0">
                <a:solidFill>
                  <a:srgbClr val="404040"/>
                </a:solidFill>
                <a:cs typeface="Carlito"/>
              </a:rPr>
              <a:t> </a:t>
            </a:r>
            <a:r>
              <a:rPr sz="2000" b="1" dirty="0">
                <a:solidFill>
                  <a:srgbClr val="404040"/>
                </a:solidFill>
                <a:cs typeface="Carlito"/>
              </a:rPr>
              <a:t>cultures</a:t>
            </a:r>
            <a:r>
              <a:rPr sz="2000" dirty="0">
                <a:solidFill>
                  <a:srgbClr val="404040"/>
                </a:solidFill>
                <a:cs typeface="Carlito"/>
              </a:rPr>
              <a:t>.</a:t>
            </a:r>
            <a:endParaRPr sz="2000" dirty="0">
              <a:cs typeface="Carlito"/>
            </a:endParaRPr>
          </a:p>
          <a:p>
            <a:pPr marL="103505">
              <a:lnSpc>
                <a:spcPct val="100000"/>
              </a:lnSpc>
              <a:spcBef>
                <a:spcPts val="1165"/>
              </a:spcBef>
            </a:pPr>
            <a:r>
              <a:rPr sz="2000" b="1" i="1" u="heavy" spc="-5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cs typeface="Carlito"/>
              </a:rPr>
              <a:t>Metabolism</a:t>
            </a:r>
            <a:endParaRPr sz="2000" dirty="0">
              <a:solidFill>
                <a:srgbClr val="C00000"/>
              </a:solidFill>
              <a:cs typeface="Carlito"/>
            </a:endParaRPr>
          </a:p>
          <a:p>
            <a:pPr marL="396240" lvl="1" indent="-183515">
              <a:lnSpc>
                <a:spcPct val="100000"/>
              </a:lnSpc>
              <a:spcBef>
                <a:spcPts val="200"/>
              </a:spcBef>
              <a:buClr>
                <a:srgbClr val="D24717"/>
              </a:buClr>
              <a:buChar char="◦"/>
              <a:tabLst>
                <a:tab pos="396875" algn="l"/>
              </a:tabLst>
            </a:pPr>
            <a:r>
              <a:rPr sz="2000" spc="-5" dirty="0">
                <a:solidFill>
                  <a:srgbClr val="404040"/>
                </a:solidFill>
                <a:cs typeface="Carlito"/>
              </a:rPr>
              <a:t>The sum </a:t>
            </a:r>
            <a:r>
              <a:rPr sz="2000" spc="-10" dirty="0">
                <a:solidFill>
                  <a:srgbClr val="404040"/>
                </a:solidFill>
                <a:cs typeface="Carlito"/>
              </a:rPr>
              <a:t>total </a:t>
            </a:r>
            <a:r>
              <a:rPr sz="2000" spc="-5" dirty="0">
                <a:solidFill>
                  <a:srgbClr val="404040"/>
                </a:solidFill>
                <a:cs typeface="Carlito"/>
              </a:rPr>
              <a:t>of all chemical </a:t>
            </a:r>
            <a:r>
              <a:rPr sz="2000" spc="-10" dirty="0">
                <a:solidFill>
                  <a:srgbClr val="404040"/>
                </a:solidFill>
                <a:cs typeface="Carlito"/>
              </a:rPr>
              <a:t>reactions </a:t>
            </a:r>
            <a:r>
              <a:rPr sz="2000" spc="-5" dirty="0">
                <a:solidFill>
                  <a:srgbClr val="404040"/>
                </a:solidFill>
                <a:cs typeface="Carlito"/>
              </a:rPr>
              <a:t>that </a:t>
            </a:r>
            <a:r>
              <a:rPr sz="2000" spc="-10" dirty="0">
                <a:solidFill>
                  <a:srgbClr val="404040"/>
                </a:solidFill>
                <a:cs typeface="Carlito"/>
              </a:rPr>
              <a:t>occur </a:t>
            </a:r>
            <a:r>
              <a:rPr sz="2000" spc="-5" dirty="0">
                <a:solidFill>
                  <a:srgbClr val="404040"/>
                </a:solidFill>
                <a:cs typeface="Carlito"/>
              </a:rPr>
              <a:t>in </a:t>
            </a:r>
            <a:r>
              <a:rPr sz="2000" dirty="0">
                <a:solidFill>
                  <a:srgbClr val="404040"/>
                </a:solidFill>
                <a:cs typeface="Carlito"/>
              </a:rPr>
              <a:t>a</a:t>
            </a:r>
            <a:r>
              <a:rPr sz="2000" spc="125" dirty="0">
                <a:solidFill>
                  <a:srgbClr val="404040"/>
                </a:solidFill>
                <a:cs typeface="Carlito"/>
              </a:rPr>
              <a:t> </a:t>
            </a:r>
            <a:r>
              <a:rPr sz="2000" dirty="0">
                <a:solidFill>
                  <a:srgbClr val="404040"/>
                </a:solidFill>
                <a:cs typeface="Carlito"/>
              </a:rPr>
              <a:t>cell</a:t>
            </a:r>
            <a:endParaRPr sz="2000" dirty="0">
              <a:cs typeface="Carlito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D24717"/>
              </a:buClr>
              <a:buFont typeface="Carlito"/>
              <a:buChar char="◦"/>
            </a:pPr>
            <a:endParaRPr sz="2000" dirty="0">
              <a:cs typeface="Carlito"/>
            </a:endParaRPr>
          </a:p>
          <a:p>
            <a:pPr marL="172085">
              <a:lnSpc>
                <a:spcPct val="100000"/>
              </a:lnSpc>
            </a:pPr>
            <a:r>
              <a:rPr sz="2000" b="1" i="1" u="heavy" spc="-5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cs typeface="Carlito"/>
              </a:rPr>
              <a:t>Catabolic reactions</a:t>
            </a:r>
            <a:r>
              <a:rPr sz="2000" b="1" i="1" u="heavy" spc="-85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cs typeface="Carlito"/>
              </a:rPr>
              <a:t> </a:t>
            </a:r>
            <a:r>
              <a:rPr sz="2000" b="1" i="1" u="heavy" spc="-5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cs typeface="Carlito"/>
              </a:rPr>
              <a:t>(catabolism)</a:t>
            </a:r>
            <a:endParaRPr sz="2000" dirty="0">
              <a:solidFill>
                <a:srgbClr val="C00000"/>
              </a:solidFill>
              <a:highlight>
                <a:srgbClr val="FFFF00"/>
              </a:highlight>
              <a:cs typeface="Carlito"/>
            </a:endParaRPr>
          </a:p>
          <a:p>
            <a:pPr marL="396240" lvl="1" indent="-183515">
              <a:lnSpc>
                <a:spcPct val="100000"/>
              </a:lnSpc>
              <a:spcBef>
                <a:spcPts val="300"/>
              </a:spcBef>
              <a:buClr>
                <a:srgbClr val="D24717"/>
              </a:buClr>
              <a:buChar char="◦"/>
              <a:tabLst>
                <a:tab pos="396875" algn="l"/>
              </a:tabLst>
            </a:pPr>
            <a:r>
              <a:rPr sz="2000" spc="-10" dirty="0">
                <a:solidFill>
                  <a:srgbClr val="404040"/>
                </a:solidFill>
                <a:cs typeface="Carlito"/>
              </a:rPr>
              <a:t>Breaks </a:t>
            </a:r>
            <a:r>
              <a:rPr sz="2000" spc="-5" dirty="0">
                <a:solidFill>
                  <a:srgbClr val="404040"/>
                </a:solidFill>
                <a:cs typeface="Carlito"/>
              </a:rPr>
              <a:t>molecular </a:t>
            </a:r>
            <a:r>
              <a:rPr sz="2000" spc="-10" dirty="0">
                <a:solidFill>
                  <a:srgbClr val="404040"/>
                </a:solidFill>
                <a:cs typeface="Carlito"/>
              </a:rPr>
              <a:t>structures </a:t>
            </a:r>
            <a:r>
              <a:rPr sz="2000" spc="-5" dirty="0">
                <a:solidFill>
                  <a:srgbClr val="404040"/>
                </a:solidFill>
                <a:cs typeface="Carlito"/>
              </a:rPr>
              <a:t>down </a:t>
            </a:r>
            <a:r>
              <a:rPr sz="2000" dirty="0">
                <a:solidFill>
                  <a:srgbClr val="404040"/>
                </a:solidFill>
                <a:cs typeface="Carlito"/>
              </a:rPr>
              <a:t>and </a:t>
            </a:r>
            <a:r>
              <a:rPr sz="2000" spc="-5" dirty="0">
                <a:solidFill>
                  <a:srgbClr val="404040"/>
                </a:solidFill>
                <a:cs typeface="Carlito"/>
              </a:rPr>
              <a:t>releasing</a:t>
            </a:r>
            <a:r>
              <a:rPr sz="2000" spc="90" dirty="0">
                <a:solidFill>
                  <a:srgbClr val="404040"/>
                </a:solidFill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cs typeface="Carlito"/>
              </a:rPr>
              <a:t>energy</a:t>
            </a:r>
            <a:endParaRPr sz="2000" dirty="0">
              <a:cs typeface="Carlito"/>
            </a:endParaRPr>
          </a:p>
          <a:p>
            <a:pPr marL="103505">
              <a:lnSpc>
                <a:spcPct val="100000"/>
              </a:lnSpc>
              <a:spcBef>
                <a:spcPts val="1350"/>
              </a:spcBef>
            </a:pPr>
            <a:r>
              <a:rPr sz="2000" b="1" i="1" u="heavy" spc="-5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cs typeface="Carlito"/>
              </a:rPr>
              <a:t>Anabolic reactions</a:t>
            </a:r>
            <a:r>
              <a:rPr sz="2000" b="1" i="1" u="heavy" spc="-80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cs typeface="Carlito"/>
              </a:rPr>
              <a:t> </a:t>
            </a:r>
            <a:r>
              <a:rPr sz="2000" b="1" i="1" u="heavy" spc="-5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cs typeface="Carlito"/>
              </a:rPr>
              <a:t>(anabolism)</a:t>
            </a:r>
            <a:endParaRPr sz="2000" dirty="0">
              <a:solidFill>
                <a:srgbClr val="C00000"/>
              </a:solidFill>
              <a:highlight>
                <a:srgbClr val="FFFF00"/>
              </a:highlight>
              <a:cs typeface="Carlito"/>
            </a:endParaRPr>
          </a:p>
          <a:p>
            <a:pPr marL="396240" lvl="1" indent="-183515">
              <a:lnSpc>
                <a:spcPct val="100000"/>
              </a:lnSpc>
              <a:spcBef>
                <a:spcPts val="200"/>
              </a:spcBef>
              <a:buClr>
                <a:srgbClr val="D24717"/>
              </a:buClr>
              <a:buChar char="◦"/>
              <a:tabLst>
                <a:tab pos="396875" algn="l"/>
              </a:tabLst>
            </a:pPr>
            <a:r>
              <a:rPr sz="2000" spc="-10" dirty="0">
                <a:solidFill>
                  <a:srgbClr val="404040"/>
                </a:solidFill>
                <a:cs typeface="Carlito"/>
              </a:rPr>
              <a:t>Energy-requiring metabolic </a:t>
            </a:r>
            <a:r>
              <a:rPr sz="2000" spc="-5" dirty="0">
                <a:solidFill>
                  <a:srgbClr val="404040"/>
                </a:solidFill>
                <a:cs typeface="Carlito"/>
              </a:rPr>
              <a:t>reactions, using energy </a:t>
            </a:r>
            <a:r>
              <a:rPr sz="2000" spc="-10" dirty="0">
                <a:solidFill>
                  <a:srgbClr val="404040"/>
                </a:solidFill>
                <a:cs typeface="Carlito"/>
              </a:rPr>
              <a:t>to </a:t>
            </a:r>
            <a:r>
              <a:rPr sz="2000" spc="-5" dirty="0">
                <a:solidFill>
                  <a:srgbClr val="404040"/>
                </a:solidFill>
                <a:cs typeface="Carlito"/>
              </a:rPr>
              <a:t>build </a:t>
            </a:r>
            <a:r>
              <a:rPr sz="2000" spc="-10" dirty="0">
                <a:solidFill>
                  <a:srgbClr val="404040"/>
                </a:solidFill>
                <a:cs typeface="Carlito"/>
              </a:rPr>
              <a:t>larger </a:t>
            </a:r>
            <a:r>
              <a:rPr sz="2000" spc="-5" dirty="0">
                <a:solidFill>
                  <a:srgbClr val="404040"/>
                </a:solidFill>
                <a:cs typeface="Carlito"/>
              </a:rPr>
              <a:t>molecules </a:t>
            </a:r>
            <a:r>
              <a:rPr sz="2000" spc="-10" dirty="0">
                <a:solidFill>
                  <a:srgbClr val="404040"/>
                </a:solidFill>
                <a:cs typeface="Carlito"/>
              </a:rPr>
              <a:t>from </a:t>
            </a:r>
            <a:r>
              <a:rPr sz="2000" spc="-5" dirty="0">
                <a:solidFill>
                  <a:srgbClr val="404040"/>
                </a:solidFill>
                <a:cs typeface="Carlito"/>
              </a:rPr>
              <a:t>smaller</a:t>
            </a:r>
            <a:r>
              <a:rPr sz="2000" spc="204" dirty="0">
                <a:solidFill>
                  <a:srgbClr val="404040"/>
                </a:solidFill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cs typeface="Carlito"/>
              </a:rPr>
              <a:t>ones.</a:t>
            </a:r>
            <a:endParaRPr sz="2000" dirty="0"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52800" y="228600"/>
            <a:ext cx="54864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3200" u="none" spc="-180" dirty="0">
                <a:solidFill>
                  <a:srgbClr val="C00000"/>
                </a:solidFill>
              </a:rPr>
              <a:t>Nutrition </a:t>
            </a:r>
            <a:r>
              <a:rPr sz="3200" u="none" spc="-160" dirty="0">
                <a:solidFill>
                  <a:srgbClr val="C00000"/>
                </a:solidFill>
              </a:rPr>
              <a:t>and </a:t>
            </a:r>
            <a:r>
              <a:rPr sz="3200" u="none" spc="-250" dirty="0">
                <a:solidFill>
                  <a:srgbClr val="C00000"/>
                </a:solidFill>
              </a:rPr>
              <a:t>Cell</a:t>
            </a:r>
            <a:r>
              <a:rPr sz="3200" u="none" spc="-725" dirty="0">
                <a:solidFill>
                  <a:srgbClr val="C00000"/>
                </a:solidFill>
              </a:rPr>
              <a:t> </a:t>
            </a:r>
            <a:r>
              <a:rPr lang="en-US" sz="3200" u="none" spc="-725" dirty="0">
                <a:solidFill>
                  <a:srgbClr val="C00000"/>
                </a:solidFill>
              </a:rPr>
              <a:t> </a:t>
            </a:r>
            <a:r>
              <a:rPr sz="3200" u="none" spc="-200" dirty="0">
                <a:solidFill>
                  <a:srgbClr val="C00000"/>
                </a:solidFill>
              </a:rPr>
              <a:t>Chemistry</a:t>
            </a:r>
            <a:endParaRPr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9970" y="228600"/>
            <a:ext cx="50520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none" spc="-200" dirty="0">
                <a:solidFill>
                  <a:srgbClr val="C00000"/>
                </a:solidFill>
              </a:rPr>
              <a:t>Nutrition </a:t>
            </a:r>
            <a:r>
              <a:rPr sz="3600" u="none" spc="-180" dirty="0">
                <a:solidFill>
                  <a:srgbClr val="C00000"/>
                </a:solidFill>
              </a:rPr>
              <a:t>and </a:t>
            </a:r>
            <a:r>
              <a:rPr sz="3600" u="none" spc="-275" dirty="0">
                <a:solidFill>
                  <a:srgbClr val="C00000"/>
                </a:solidFill>
              </a:rPr>
              <a:t>Cell</a:t>
            </a:r>
            <a:r>
              <a:rPr sz="3600" u="none" spc="-765" dirty="0">
                <a:solidFill>
                  <a:srgbClr val="C00000"/>
                </a:solidFill>
              </a:rPr>
              <a:t> </a:t>
            </a:r>
            <a:r>
              <a:rPr sz="3600" u="none" spc="-220" dirty="0">
                <a:solidFill>
                  <a:srgbClr val="C00000"/>
                </a:solidFill>
              </a:rPr>
              <a:t>Chemistry</a:t>
            </a:r>
            <a:endParaRPr sz="3600">
              <a:solidFill>
                <a:srgbClr val="C00000"/>
              </a:solidFill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57200" y="1828800"/>
            <a:ext cx="11734800" cy="39780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0"/>
              </a:spcBef>
              <a:buClr>
                <a:srgbClr val="D24717"/>
              </a:buClr>
              <a:buChar char="◦"/>
              <a:tabLst>
                <a:tab pos="195580" algn="l"/>
              </a:tabLst>
            </a:pPr>
            <a:r>
              <a:rPr b="1" u="sng" spc="-5" dirty="0">
                <a:solidFill>
                  <a:srgbClr val="404040"/>
                </a:solidFill>
                <a:latin typeface="Carlito"/>
                <a:cs typeface="Carlito"/>
              </a:rPr>
              <a:t>Nutrition</a:t>
            </a:r>
            <a:r>
              <a:rPr spc="-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dirty="0">
                <a:solidFill>
                  <a:srgbClr val="404040"/>
                </a:solidFill>
                <a:latin typeface="Carlito"/>
                <a:cs typeface="Carlito"/>
              </a:rPr>
              <a:t>is apart </a:t>
            </a:r>
            <a:r>
              <a:rPr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pc="-10" dirty="0">
                <a:solidFill>
                  <a:srgbClr val="404040"/>
                </a:solidFill>
                <a:latin typeface="Carlito"/>
                <a:cs typeface="Carlito"/>
              </a:rPr>
              <a:t>microbial physiology </a:t>
            </a:r>
            <a:r>
              <a:rPr spc="-5" dirty="0">
                <a:solidFill>
                  <a:srgbClr val="404040"/>
                </a:solidFill>
                <a:latin typeface="Carlito"/>
                <a:cs typeface="Carlito"/>
              </a:rPr>
              <a:t>that deals with </a:t>
            </a:r>
            <a:r>
              <a:rPr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pc="-5" dirty="0">
                <a:solidFill>
                  <a:srgbClr val="404040"/>
                </a:solidFill>
                <a:latin typeface="Carlito"/>
                <a:cs typeface="Carlito"/>
              </a:rPr>
              <a:t>nutrients </a:t>
            </a:r>
            <a:r>
              <a:rPr spc="-10" dirty="0">
                <a:solidFill>
                  <a:srgbClr val="404040"/>
                </a:solidFill>
                <a:latin typeface="Carlito"/>
                <a:cs typeface="Carlito"/>
              </a:rPr>
              <a:t>required </a:t>
            </a:r>
            <a:r>
              <a:rPr spc="-15" dirty="0">
                <a:solidFill>
                  <a:srgbClr val="404040"/>
                </a:solidFill>
                <a:latin typeface="Carlito"/>
                <a:cs typeface="Carlito"/>
              </a:rPr>
              <a:t>for</a:t>
            </a:r>
            <a:r>
              <a:rPr spc="15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pc="-10" dirty="0">
                <a:solidFill>
                  <a:srgbClr val="404040"/>
                </a:solidFill>
                <a:latin typeface="Carlito"/>
                <a:cs typeface="Carlito"/>
              </a:rPr>
              <a:t>growth.</a:t>
            </a:r>
            <a:endParaRPr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D24717"/>
              </a:buClr>
              <a:buFont typeface="Carlito"/>
              <a:buChar char="◦"/>
            </a:pPr>
            <a:endParaRPr dirty="0">
              <a:latin typeface="Carlito"/>
              <a:cs typeface="Carlito"/>
            </a:endParaRPr>
          </a:p>
          <a:p>
            <a:pPr marL="195580" indent="-182880">
              <a:lnSpc>
                <a:spcPct val="100000"/>
              </a:lnSpc>
              <a:buClr>
                <a:srgbClr val="D24717"/>
              </a:buClr>
              <a:buChar char="◦"/>
              <a:tabLst>
                <a:tab pos="195580" algn="l"/>
              </a:tabLst>
            </a:pPr>
            <a:r>
              <a:rPr u="sng" spc="-15" dirty="0">
                <a:solidFill>
                  <a:srgbClr val="404040"/>
                </a:solidFill>
                <a:latin typeface="Carlito"/>
                <a:cs typeface="Carlito"/>
              </a:rPr>
              <a:t>Different </a:t>
            </a:r>
            <a:r>
              <a:rPr u="sng" spc="-10" dirty="0">
                <a:solidFill>
                  <a:srgbClr val="404040"/>
                </a:solidFill>
                <a:latin typeface="Carlito"/>
                <a:cs typeface="Carlito"/>
              </a:rPr>
              <a:t>organisms </a:t>
            </a:r>
            <a:r>
              <a:rPr u="sng" spc="-5" dirty="0">
                <a:solidFill>
                  <a:srgbClr val="404040"/>
                </a:solidFill>
                <a:latin typeface="Carlito"/>
                <a:cs typeface="Carlito"/>
              </a:rPr>
              <a:t>need </a:t>
            </a:r>
            <a:r>
              <a:rPr u="sng" spc="-15" dirty="0">
                <a:solidFill>
                  <a:srgbClr val="404040"/>
                </a:solidFill>
                <a:latin typeface="Carlito"/>
                <a:cs typeface="Carlito"/>
              </a:rPr>
              <a:t>different </a:t>
            </a:r>
            <a:r>
              <a:rPr u="sng" spc="-5" dirty="0">
                <a:solidFill>
                  <a:srgbClr val="404040"/>
                </a:solidFill>
                <a:latin typeface="Carlito"/>
                <a:cs typeface="Carlito"/>
              </a:rPr>
              <a:t>complements of nutrients </a:t>
            </a:r>
            <a:r>
              <a:rPr u="sng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b="1" u="sng" spc="-20" dirty="0">
                <a:solidFill>
                  <a:srgbClr val="404040"/>
                </a:solidFill>
                <a:latin typeface="Carlito"/>
                <a:cs typeface="Carlito"/>
              </a:rPr>
              <a:t>NOT</a:t>
            </a:r>
            <a:r>
              <a:rPr u="sng" spc="-2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u="sng" spc="-5" dirty="0">
                <a:solidFill>
                  <a:srgbClr val="404040"/>
                </a:solidFill>
                <a:latin typeface="Carlito"/>
                <a:cs typeface="Carlito"/>
              </a:rPr>
              <a:t>all nutrients </a:t>
            </a:r>
            <a:r>
              <a:rPr u="sng" spc="-10" dirty="0">
                <a:solidFill>
                  <a:srgbClr val="404040"/>
                </a:solidFill>
                <a:latin typeface="Carlito"/>
                <a:cs typeface="Carlito"/>
              </a:rPr>
              <a:t>are required </a:t>
            </a:r>
            <a:r>
              <a:rPr u="sng" spc="-5" dirty="0">
                <a:solidFill>
                  <a:srgbClr val="404040"/>
                </a:solidFill>
                <a:latin typeface="Carlito"/>
                <a:cs typeface="Carlito"/>
              </a:rPr>
              <a:t>in</a:t>
            </a:r>
            <a:r>
              <a:rPr u="sng" spc="25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u="sng" dirty="0">
                <a:solidFill>
                  <a:srgbClr val="404040"/>
                </a:solidFill>
                <a:latin typeface="Carlito"/>
                <a:cs typeface="Carlito"/>
              </a:rPr>
              <a:t>the</a:t>
            </a:r>
            <a:endParaRPr u="sng" dirty="0">
              <a:latin typeface="Carlito"/>
              <a:cs typeface="Carlito"/>
            </a:endParaRPr>
          </a:p>
          <a:p>
            <a:pPr marL="194945">
              <a:lnSpc>
                <a:spcPct val="100000"/>
              </a:lnSpc>
              <a:spcBef>
                <a:spcPts val="1085"/>
              </a:spcBef>
            </a:pPr>
            <a:r>
              <a:rPr u="sng" spc="-5" dirty="0">
                <a:solidFill>
                  <a:srgbClr val="404040"/>
                </a:solidFill>
                <a:latin typeface="Carlito"/>
                <a:cs typeface="Carlito"/>
              </a:rPr>
              <a:t>same</a:t>
            </a:r>
            <a:r>
              <a:rPr u="sng" spc="-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u="sng" spc="-5" dirty="0">
                <a:solidFill>
                  <a:srgbClr val="404040"/>
                </a:solidFill>
                <a:latin typeface="Carlito"/>
                <a:cs typeface="Carlito"/>
              </a:rPr>
              <a:t>amount.</a:t>
            </a:r>
            <a:endParaRPr u="sng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dirty="0">
              <a:latin typeface="Carlito"/>
              <a:cs typeface="Carlito"/>
            </a:endParaRPr>
          </a:p>
          <a:p>
            <a:pPr marL="195580" indent="-182880">
              <a:lnSpc>
                <a:spcPct val="100000"/>
              </a:lnSpc>
              <a:buClr>
                <a:srgbClr val="D24717"/>
              </a:buClr>
              <a:buChar char="◦"/>
              <a:tabLst>
                <a:tab pos="195580" algn="l"/>
              </a:tabLst>
            </a:pPr>
            <a:r>
              <a:rPr b="1" dirty="0">
                <a:solidFill>
                  <a:srgbClr val="404040"/>
                </a:solidFill>
                <a:latin typeface="Carlito"/>
                <a:cs typeface="Carlito"/>
              </a:rPr>
              <a:t>All </a:t>
            </a:r>
            <a:r>
              <a:rPr b="1" spc="-10" dirty="0">
                <a:solidFill>
                  <a:srgbClr val="404040"/>
                </a:solidFill>
                <a:latin typeface="Carlito"/>
                <a:cs typeface="Carlito"/>
              </a:rPr>
              <a:t>microbial </a:t>
            </a:r>
            <a:r>
              <a:rPr b="1" spc="-5" dirty="0">
                <a:solidFill>
                  <a:srgbClr val="404040"/>
                </a:solidFill>
                <a:latin typeface="Carlito"/>
                <a:cs typeface="Carlito"/>
              </a:rPr>
              <a:t>nutrients </a:t>
            </a:r>
            <a:r>
              <a:rPr spc="-10" dirty="0">
                <a:solidFill>
                  <a:srgbClr val="404040"/>
                </a:solidFill>
                <a:latin typeface="Carlito"/>
                <a:cs typeface="Carlito"/>
              </a:rPr>
              <a:t>are </a:t>
            </a:r>
            <a:r>
              <a:rPr spc="-5" dirty="0">
                <a:solidFill>
                  <a:srgbClr val="404040"/>
                </a:solidFill>
                <a:latin typeface="Carlito"/>
                <a:cs typeface="Carlito"/>
              </a:rPr>
              <a:t>compounds </a:t>
            </a:r>
            <a:r>
              <a:rPr b="1" spc="-10" dirty="0">
                <a:solidFill>
                  <a:srgbClr val="404040"/>
                </a:solidFill>
                <a:latin typeface="Carlito"/>
                <a:cs typeface="Carlito"/>
              </a:rPr>
              <a:t>constructed from </a:t>
            </a:r>
            <a:r>
              <a:rPr b="1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b="1" spc="-5" dirty="0">
                <a:solidFill>
                  <a:srgbClr val="404040"/>
                </a:solidFill>
                <a:latin typeface="Carlito"/>
                <a:cs typeface="Carlito"/>
              </a:rPr>
              <a:t>chemical elements</a:t>
            </a:r>
            <a:r>
              <a:rPr b="1" spc="114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b="1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b="1" dirty="0">
              <a:latin typeface="Carlito"/>
              <a:cs typeface="Carlito"/>
            </a:endParaRPr>
          </a:p>
          <a:p>
            <a:pPr marL="195580" indent="-182880">
              <a:lnSpc>
                <a:spcPct val="100000"/>
              </a:lnSpc>
              <a:spcBef>
                <a:spcPts val="925"/>
              </a:spcBef>
              <a:buClr>
                <a:srgbClr val="D24717"/>
              </a:buClr>
              <a:buFont typeface="Carlito"/>
              <a:buChar char="◦"/>
              <a:tabLst>
                <a:tab pos="195580" algn="l"/>
              </a:tabLst>
            </a:pPr>
            <a:r>
              <a:rPr b="1" i="1" u="heavy" spc="-5" dirty="0">
                <a:solidFill>
                  <a:srgbClr val="7030A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Nutrients</a:t>
            </a:r>
            <a:endParaRPr b="1" dirty="0">
              <a:solidFill>
                <a:srgbClr val="7030A0"/>
              </a:solidFill>
              <a:latin typeface="Carlito"/>
              <a:cs typeface="Carlito"/>
            </a:endParaRPr>
          </a:p>
          <a:p>
            <a:pPr marL="638810" lvl="1" indent="-31750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Char char="◦"/>
              <a:tabLst>
                <a:tab pos="638810" algn="l"/>
                <a:tab pos="639445" algn="l"/>
              </a:tabLst>
            </a:pPr>
            <a:r>
              <a:rPr spc="-5" dirty="0">
                <a:solidFill>
                  <a:srgbClr val="404040"/>
                </a:solidFill>
                <a:latin typeface="Carlito"/>
                <a:cs typeface="Carlito"/>
              </a:rPr>
              <a:t>Supply of </a:t>
            </a:r>
            <a:r>
              <a:rPr spc="-10" dirty="0">
                <a:solidFill>
                  <a:srgbClr val="404040"/>
                </a:solidFill>
                <a:latin typeface="Carlito"/>
                <a:cs typeface="Carlito"/>
              </a:rPr>
              <a:t>monomers required </a:t>
            </a:r>
            <a:r>
              <a:rPr spc="-5" dirty="0">
                <a:solidFill>
                  <a:srgbClr val="404040"/>
                </a:solidFill>
                <a:latin typeface="Carlito"/>
                <a:cs typeface="Carlito"/>
              </a:rPr>
              <a:t>by cells </a:t>
            </a:r>
            <a:r>
              <a:rPr spc="-15" dirty="0">
                <a:solidFill>
                  <a:srgbClr val="404040"/>
                </a:solidFill>
                <a:latin typeface="Carlito"/>
                <a:cs typeface="Carlito"/>
              </a:rPr>
              <a:t>for</a:t>
            </a:r>
            <a:r>
              <a:rPr spc="12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pc="-10" dirty="0">
                <a:solidFill>
                  <a:srgbClr val="404040"/>
                </a:solidFill>
                <a:latin typeface="Carlito"/>
                <a:cs typeface="Carlito"/>
              </a:rPr>
              <a:t>growth</a:t>
            </a:r>
            <a:endParaRPr dirty="0">
              <a:latin typeface="Carlito"/>
              <a:cs typeface="Carlito"/>
            </a:endParaRPr>
          </a:p>
          <a:p>
            <a:pPr marL="355600" indent="-25209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Font typeface="Carlito"/>
              <a:buChar char="◦"/>
              <a:tabLst>
                <a:tab pos="354965" algn="l"/>
                <a:tab pos="355600" algn="l"/>
              </a:tabLst>
            </a:pPr>
            <a:r>
              <a:rPr b="1" i="1" u="heavy" spc="-5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Macronutrients</a:t>
            </a:r>
            <a:endParaRPr dirty="0">
              <a:solidFill>
                <a:srgbClr val="C00000"/>
              </a:solidFill>
              <a:latin typeface="Carlito"/>
              <a:cs typeface="Carlito"/>
            </a:endParaRPr>
          </a:p>
          <a:p>
            <a:pPr marL="821690" lvl="1" indent="-31750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Char char="◦"/>
              <a:tabLst>
                <a:tab pos="821690" algn="l"/>
                <a:tab pos="822325" algn="l"/>
              </a:tabLst>
            </a:pPr>
            <a:r>
              <a:rPr spc="-5" dirty="0">
                <a:solidFill>
                  <a:srgbClr val="404040"/>
                </a:solidFill>
                <a:latin typeface="Carlito"/>
                <a:cs typeface="Carlito"/>
              </a:rPr>
              <a:t>Nutrients </a:t>
            </a:r>
            <a:r>
              <a:rPr spc="-10" dirty="0">
                <a:solidFill>
                  <a:srgbClr val="404040"/>
                </a:solidFill>
                <a:latin typeface="Carlito"/>
                <a:cs typeface="Carlito"/>
              </a:rPr>
              <a:t>required </a:t>
            </a:r>
            <a:r>
              <a:rPr spc="-5" dirty="0">
                <a:solidFill>
                  <a:srgbClr val="404040"/>
                </a:solidFill>
                <a:latin typeface="Carlito"/>
                <a:cs typeface="Carlito"/>
              </a:rPr>
              <a:t>in </a:t>
            </a:r>
            <a:r>
              <a:rPr b="1" spc="-15" dirty="0">
                <a:solidFill>
                  <a:srgbClr val="404040"/>
                </a:solidFill>
                <a:latin typeface="Carlito"/>
                <a:cs typeface="Carlito"/>
              </a:rPr>
              <a:t>large</a:t>
            </a:r>
            <a:r>
              <a:rPr b="1" spc="4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pc="-5" dirty="0">
                <a:solidFill>
                  <a:srgbClr val="404040"/>
                </a:solidFill>
                <a:latin typeface="Carlito"/>
                <a:cs typeface="Carlito"/>
              </a:rPr>
              <a:t>amounts</a:t>
            </a:r>
            <a:endParaRPr dirty="0">
              <a:latin typeface="Carlito"/>
              <a:cs typeface="Carlito"/>
            </a:endParaRPr>
          </a:p>
          <a:p>
            <a:pPr marL="355600" indent="-25209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Font typeface="Carlito"/>
              <a:buChar char="◦"/>
              <a:tabLst>
                <a:tab pos="354965" algn="l"/>
                <a:tab pos="355600" algn="l"/>
              </a:tabLst>
            </a:pPr>
            <a:r>
              <a:rPr b="1" i="1" u="heavy" spc="-5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Micronutrients</a:t>
            </a:r>
            <a:endParaRPr dirty="0">
              <a:solidFill>
                <a:srgbClr val="C00000"/>
              </a:solidFill>
              <a:latin typeface="Carlito"/>
              <a:cs typeface="Carlito"/>
            </a:endParaRPr>
          </a:p>
          <a:p>
            <a:pPr marL="821690" lvl="1" indent="-31750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Char char="◦"/>
              <a:tabLst>
                <a:tab pos="821690" algn="l"/>
                <a:tab pos="822325" algn="l"/>
              </a:tabLst>
            </a:pPr>
            <a:r>
              <a:rPr spc="-5" dirty="0">
                <a:solidFill>
                  <a:srgbClr val="404040"/>
                </a:solidFill>
                <a:latin typeface="Carlito"/>
                <a:cs typeface="Carlito"/>
              </a:rPr>
              <a:t>Nutrients </a:t>
            </a:r>
            <a:r>
              <a:rPr spc="-10" dirty="0">
                <a:solidFill>
                  <a:srgbClr val="404040"/>
                </a:solidFill>
                <a:latin typeface="Carlito"/>
                <a:cs typeface="Carlito"/>
              </a:rPr>
              <a:t>required </a:t>
            </a:r>
            <a:r>
              <a:rPr spc="-5" dirty="0">
                <a:solidFill>
                  <a:srgbClr val="404040"/>
                </a:solidFill>
                <a:latin typeface="Carlito"/>
                <a:cs typeface="Carlito"/>
              </a:rPr>
              <a:t>in </a:t>
            </a:r>
            <a:r>
              <a:rPr b="1" spc="-10" dirty="0">
                <a:solidFill>
                  <a:srgbClr val="404040"/>
                </a:solidFill>
                <a:latin typeface="Carlito"/>
                <a:cs typeface="Carlito"/>
              </a:rPr>
              <a:t>trace</a:t>
            </a:r>
            <a:r>
              <a:rPr b="1" spc="3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pc="-5" dirty="0">
                <a:solidFill>
                  <a:srgbClr val="404040"/>
                </a:solidFill>
                <a:latin typeface="Carlito"/>
                <a:cs typeface="Carlito"/>
              </a:rPr>
              <a:t>amount</a:t>
            </a:r>
            <a:endParaRPr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0600" y="1905000"/>
            <a:ext cx="10572497" cy="31794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000" b="1" dirty="0">
                <a:latin typeface="Carlito"/>
                <a:cs typeface="Carlito"/>
              </a:rPr>
              <a:t>besides </a:t>
            </a:r>
            <a:r>
              <a:rPr sz="2000" b="1" spc="-20" dirty="0">
                <a:latin typeface="Carlito"/>
                <a:cs typeface="Carlito"/>
              </a:rPr>
              <a:t>water </a:t>
            </a:r>
            <a:r>
              <a:rPr sz="2000" b="1" dirty="0">
                <a:latin typeface="Carlito"/>
                <a:cs typeface="Carlito"/>
              </a:rPr>
              <a:t>, </a:t>
            </a:r>
            <a:r>
              <a:rPr sz="2000" b="1" spc="-5" dirty="0">
                <a:latin typeface="Carlito"/>
                <a:cs typeface="Carlito"/>
              </a:rPr>
              <a:t>Carbon </a:t>
            </a:r>
            <a:r>
              <a:rPr sz="2000" b="1" dirty="0">
                <a:latin typeface="Carlito"/>
                <a:cs typeface="Carlito"/>
              </a:rPr>
              <a:t>, </a:t>
            </a:r>
            <a:r>
              <a:rPr sz="2000" b="1" spc="-10" dirty="0">
                <a:latin typeface="Carlito"/>
                <a:cs typeface="Carlito"/>
              </a:rPr>
              <a:t>Hydrogen, Oxygen </a:t>
            </a:r>
            <a:r>
              <a:rPr sz="2000" b="1" dirty="0">
                <a:latin typeface="Carlito"/>
                <a:cs typeface="Carlito"/>
              </a:rPr>
              <a:t>and </a:t>
            </a:r>
            <a:r>
              <a:rPr sz="2000" b="1" spc="-10" dirty="0">
                <a:latin typeface="Carlito"/>
                <a:cs typeface="Carlito"/>
              </a:rPr>
              <a:t>Nitrogen </a:t>
            </a:r>
            <a:r>
              <a:rPr sz="2000" b="1" spc="-5" dirty="0">
                <a:latin typeface="Carlito"/>
                <a:cs typeface="Carlito"/>
              </a:rPr>
              <a:t>constitute an</a:t>
            </a:r>
            <a:r>
              <a:rPr sz="2000" b="1" spc="-50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important</a:t>
            </a:r>
            <a:endParaRPr sz="2000" dirty="0">
              <a:latin typeface="Carlito"/>
              <a:cs typeface="Carlito"/>
            </a:endParaRPr>
          </a:p>
          <a:p>
            <a:pPr marL="299085">
              <a:lnSpc>
                <a:spcPct val="100000"/>
              </a:lnSpc>
            </a:pPr>
            <a:r>
              <a:rPr sz="2000" b="1" spc="-10" dirty="0">
                <a:latin typeface="Carlito"/>
                <a:cs typeface="Carlito"/>
              </a:rPr>
              <a:t>requirements </a:t>
            </a:r>
            <a:r>
              <a:rPr sz="2000" b="1" spc="-5" dirty="0">
                <a:latin typeface="Carlito"/>
                <a:cs typeface="Carlito"/>
              </a:rPr>
              <a:t>an </a:t>
            </a:r>
            <a:r>
              <a:rPr sz="2000" b="1" dirty="0">
                <a:latin typeface="Carlito"/>
                <a:cs typeface="Carlito"/>
              </a:rPr>
              <a:t>the bulk of a living</a:t>
            </a:r>
            <a:r>
              <a:rPr sz="2000" b="1" spc="-35" dirty="0">
                <a:latin typeface="Carlito"/>
                <a:cs typeface="Carlito"/>
              </a:rPr>
              <a:t> </a:t>
            </a:r>
            <a:r>
              <a:rPr sz="2000" b="1" spc="-10" dirty="0">
                <a:latin typeface="Carlito"/>
                <a:cs typeface="Carlito"/>
              </a:rPr>
              <a:t>organism.</a:t>
            </a:r>
            <a:endParaRPr sz="2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400" b="1" i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Carbon</a:t>
            </a:r>
            <a:endParaRPr sz="240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400" spc="-10" dirty="0">
                <a:latin typeface="Carlito"/>
                <a:cs typeface="Carlito"/>
              </a:rPr>
              <a:t>Required by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all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cells</a:t>
            </a: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400" spc="-20" dirty="0">
                <a:latin typeface="Carlito"/>
                <a:cs typeface="Carlito"/>
              </a:rPr>
              <a:t>Typical </a:t>
            </a:r>
            <a:r>
              <a:rPr sz="2400" spc="-5" dirty="0">
                <a:latin typeface="Carlito"/>
                <a:cs typeface="Carlito"/>
              </a:rPr>
              <a:t>bacterial </a:t>
            </a:r>
            <a:r>
              <a:rPr sz="2400" dirty="0">
                <a:latin typeface="Carlito"/>
                <a:cs typeface="Carlito"/>
              </a:rPr>
              <a:t>cell </a:t>
            </a:r>
            <a:r>
              <a:rPr sz="2400" spc="-5" dirty="0">
                <a:latin typeface="Carlito"/>
                <a:cs typeface="Carlito"/>
              </a:rPr>
              <a:t>~50% carbon </a:t>
            </a:r>
            <a:r>
              <a:rPr sz="2400" spc="-10" dirty="0">
                <a:latin typeface="Carlito"/>
                <a:cs typeface="Carlito"/>
              </a:rPr>
              <a:t>(by </a:t>
            </a:r>
            <a:r>
              <a:rPr sz="2400" dirty="0">
                <a:latin typeface="Carlito"/>
                <a:cs typeface="Carlito"/>
              </a:rPr>
              <a:t>dry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weight)</a:t>
            </a:r>
            <a:endParaRPr sz="240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400" dirty="0">
                <a:latin typeface="Carlito"/>
                <a:cs typeface="Carlito"/>
              </a:rPr>
              <a:t>Major </a:t>
            </a:r>
            <a:r>
              <a:rPr sz="2400" spc="-5" dirty="0">
                <a:latin typeface="Carlito"/>
                <a:cs typeface="Carlito"/>
              </a:rPr>
              <a:t>element </a:t>
            </a:r>
            <a:r>
              <a:rPr sz="2400" dirty="0">
                <a:latin typeface="Carlito"/>
                <a:cs typeface="Carlito"/>
              </a:rPr>
              <a:t>in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all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classes of</a:t>
            </a:r>
            <a:r>
              <a:rPr sz="2400" spc="-6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macromolecules</a:t>
            </a:r>
            <a:endParaRPr sz="240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400" spc="-15" dirty="0">
                <a:latin typeface="Carlito"/>
                <a:cs typeface="Carlito"/>
              </a:rPr>
              <a:t>Heterotrophs </a:t>
            </a:r>
            <a:r>
              <a:rPr sz="2400" spc="-5" dirty="0">
                <a:latin typeface="Carlito"/>
                <a:cs typeface="Carlito"/>
              </a:rPr>
              <a:t>use </a:t>
            </a:r>
            <a:r>
              <a:rPr sz="2400" spc="-15" dirty="0">
                <a:latin typeface="Carlito"/>
                <a:cs typeface="Carlito"/>
              </a:rPr>
              <a:t>organic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carbon</a:t>
            </a:r>
            <a:endParaRPr sz="240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400" spc="-10" dirty="0">
                <a:latin typeface="Carlito"/>
                <a:cs typeface="Carlito"/>
              </a:rPr>
              <a:t>Autotrophs </a:t>
            </a:r>
            <a:r>
              <a:rPr sz="2400" spc="-5" dirty="0">
                <a:latin typeface="Carlito"/>
                <a:cs typeface="Carlito"/>
              </a:rPr>
              <a:t>use </a:t>
            </a:r>
            <a:r>
              <a:rPr sz="2400" spc="-15" dirty="0">
                <a:latin typeface="Carlito"/>
                <a:cs typeface="Carlito"/>
              </a:rPr>
              <a:t>inorganic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carbon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24200" y="304800"/>
            <a:ext cx="53181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55" dirty="0">
                <a:solidFill>
                  <a:srgbClr val="FF0000"/>
                </a:solidFill>
              </a:rPr>
              <a:t>Major</a:t>
            </a:r>
            <a:r>
              <a:rPr u="none" spc="-550" dirty="0">
                <a:solidFill>
                  <a:srgbClr val="FF0000"/>
                </a:solidFill>
              </a:rPr>
              <a:t> </a:t>
            </a:r>
            <a:r>
              <a:rPr u="none" spc="-210" dirty="0">
                <a:solidFill>
                  <a:srgbClr val="FF0000"/>
                </a:solidFill>
              </a:rPr>
              <a:t>Macronutrients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4945" y="310946"/>
            <a:ext cx="53181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55" dirty="0">
                <a:solidFill>
                  <a:srgbClr val="C00000"/>
                </a:solidFill>
              </a:rPr>
              <a:t>Major</a:t>
            </a:r>
            <a:r>
              <a:rPr u="none" spc="-550" dirty="0">
                <a:solidFill>
                  <a:srgbClr val="C00000"/>
                </a:solidFill>
              </a:rPr>
              <a:t> </a:t>
            </a:r>
            <a:r>
              <a:rPr u="none" spc="-210" dirty="0">
                <a:solidFill>
                  <a:srgbClr val="C00000"/>
                </a:solidFill>
              </a:rPr>
              <a:t>Macronutrients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6092" y="1581400"/>
            <a:ext cx="11351108" cy="5093701"/>
          </a:xfrm>
          <a:prstGeom prst="rect">
            <a:avLst/>
          </a:prstGeom>
        </p:spPr>
        <p:txBody>
          <a:bodyPr vert="horz" wrap="square" lIns="0" tIns="208279" rIns="0" bIns="0" rtlCol="0">
            <a:spAutoFit/>
          </a:bodyPr>
          <a:lstStyle/>
          <a:p>
            <a:pPr marL="116205">
              <a:lnSpc>
                <a:spcPct val="100000"/>
              </a:lnSpc>
              <a:spcBef>
                <a:spcPts val="1639"/>
              </a:spcBef>
            </a:pPr>
            <a:r>
              <a:rPr spc="-5" dirty="0"/>
              <a:t>Nitrogen</a:t>
            </a:r>
          </a:p>
          <a:p>
            <a:pPr marL="142240" indent="-117475">
              <a:lnSpc>
                <a:spcPct val="100000"/>
              </a:lnSpc>
              <a:spcBef>
                <a:spcPts val="1290"/>
              </a:spcBef>
              <a:buClr>
                <a:srgbClr val="D24717"/>
              </a:buClr>
              <a:buSzPct val="95000"/>
              <a:buFont typeface="Wingdings"/>
              <a:buChar char=""/>
              <a:tabLst>
                <a:tab pos="142875" algn="l"/>
              </a:tabLst>
            </a:pPr>
            <a:r>
              <a:rPr sz="2000" b="0" i="0" u="none" spc="-10" dirty="0">
                <a:solidFill>
                  <a:srgbClr val="404040"/>
                </a:solidFill>
                <a:latin typeface="Carlito"/>
                <a:cs typeface="Carlito"/>
              </a:rPr>
              <a:t>Required </a:t>
            </a:r>
            <a:r>
              <a:rPr sz="2000" b="0" i="0" u="none" spc="-5" dirty="0">
                <a:solidFill>
                  <a:srgbClr val="404040"/>
                </a:solidFill>
                <a:latin typeface="Carlito"/>
                <a:cs typeface="Carlito"/>
              </a:rPr>
              <a:t>by </a:t>
            </a:r>
            <a:r>
              <a:rPr sz="2000" b="0" i="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all</a:t>
            </a:r>
            <a:r>
              <a:rPr sz="2000" b="0" i="0" u="none" spc="-1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0" i="0" u="none" spc="-5" dirty="0">
                <a:solidFill>
                  <a:srgbClr val="404040"/>
                </a:solidFill>
                <a:latin typeface="Carlito"/>
                <a:cs typeface="Carlito"/>
              </a:rPr>
              <a:t>cells</a:t>
            </a:r>
            <a:endParaRPr sz="2000" dirty="0">
              <a:latin typeface="Carlito"/>
              <a:cs typeface="Carlito"/>
            </a:endParaRPr>
          </a:p>
          <a:p>
            <a:pPr marL="142240" indent="-117475">
              <a:lnSpc>
                <a:spcPct val="100000"/>
              </a:lnSpc>
              <a:spcBef>
                <a:spcPts val="1055"/>
              </a:spcBef>
              <a:buClr>
                <a:srgbClr val="D24717"/>
              </a:buClr>
              <a:buSzPct val="95000"/>
              <a:buFont typeface="Wingdings"/>
              <a:buChar char=""/>
              <a:tabLst>
                <a:tab pos="142875" algn="l"/>
              </a:tabLst>
            </a:pPr>
            <a:r>
              <a:rPr sz="2000" b="0" i="0" u="none" spc="-15" dirty="0">
                <a:solidFill>
                  <a:srgbClr val="404040"/>
                </a:solidFill>
                <a:latin typeface="Carlito"/>
                <a:cs typeface="Carlito"/>
              </a:rPr>
              <a:t>Typical </a:t>
            </a:r>
            <a:r>
              <a:rPr sz="2000" b="0" i="0" u="none" spc="-5" dirty="0">
                <a:solidFill>
                  <a:srgbClr val="404040"/>
                </a:solidFill>
                <a:latin typeface="Carlito"/>
                <a:cs typeface="Carlito"/>
              </a:rPr>
              <a:t>bacterial </a:t>
            </a:r>
            <a:r>
              <a:rPr sz="2000" b="0" i="0" u="none" dirty="0">
                <a:solidFill>
                  <a:srgbClr val="404040"/>
                </a:solidFill>
                <a:latin typeface="Carlito"/>
                <a:cs typeface="Carlito"/>
              </a:rPr>
              <a:t>cell ~14% </a:t>
            </a:r>
            <a:r>
              <a:rPr sz="2000" b="0" i="0" u="none" spc="-10" dirty="0">
                <a:solidFill>
                  <a:srgbClr val="404040"/>
                </a:solidFill>
                <a:latin typeface="Carlito"/>
                <a:cs typeface="Carlito"/>
              </a:rPr>
              <a:t>nitrogen </a:t>
            </a:r>
            <a:r>
              <a:rPr sz="2000" b="0" i="0" u="none" spc="-5" dirty="0">
                <a:solidFill>
                  <a:srgbClr val="404040"/>
                </a:solidFill>
                <a:latin typeface="Carlito"/>
                <a:cs typeface="Carlito"/>
              </a:rPr>
              <a:t>(by </a:t>
            </a:r>
            <a:r>
              <a:rPr sz="2000" b="0" i="0" u="none" dirty="0">
                <a:solidFill>
                  <a:srgbClr val="404040"/>
                </a:solidFill>
                <a:latin typeface="Carlito"/>
                <a:cs typeface="Carlito"/>
              </a:rPr>
              <a:t>dry</a:t>
            </a:r>
            <a:r>
              <a:rPr sz="2000" b="0" i="0" u="none" spc="-1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0" i="0" u="none" spc="-10" dirty="0">
                <a:solidFill>
                  <a:srgbClr val="404040"/>
                </a:solidFill>
                <a:latin typeface="Carlito"/>
                <a:cs typeface="Carlito"/>
              </a:rPr>
              <a:t>weight)</a:t>
            </a:r>
            <a:endParaRPr sz="2000" dirty="0">
              <a:latin typeface="Carlito"/>
              <a:cs typeface="Carlito"/>
            </a:endParaRPr>
          </a:p>
          <a:p>
            <a:pPr marL="142240" indent="-117475">
              <a:lnSpc>
                <a:spcPct val="100000"/>
              </a:lnSpc>
              <a:spcBef>
                <a:spcPts val="1165"/>
              </a:spcBef>
              <a:buClr>
                <a:srgbClr val="D24717"/>
              </a:buClr>
              <a:buSzPct val="95000"/>
              <a:buFont typeface="Wingdings"/>
              <a:buChar char=""/>
              <a:tabLst>
                <a:tab pos="142875" algn="l"/>
              </a:tabLst>
            </a:pPr>
            <a:r>
              <a:rPr sz="2000" i="0" u="none" spc="-15" dirty="0">
                <a:solidFill>
                  <a:srgbClr val="404040"/>
                </a:solidFill>
                <a:latin typeface="Carlito"/>
                <a:cs typeface="Carlito"/>
              </a:rPr>
              <a:t>Key </a:t>
            </a:r>
            <a:r>
              <a:rPr sz="2000" i="0" u="none" spc="-5" dirty="0">
                <a:solidFill>
                  <a:srgbClr val="404040"/>
                </a:solidFill>
                <a:latin typeface="Carlito"/>
                <a:cs typeface="Carlito"/>
              </a:rPr>
              <a:t>element </a:t>
            </a:r>
            <a:r>
              <a:rPr sz="2000" i="0" u="none" dirty="0">
                <a:solidFill>
                  <a:srgbClr val="404040"/>
                </a:solidFill>
                <a:latin typeface="Carlito"/>
                <a:cs typeface="Carlito"/>
              </a:rPr>
              <a:t>in </a:t>
            </a:r>
            <a:r>
              <a:rPr sz="2000" i="0" u="none" spc="-10" dirty="0">
                <a:solidFill>
                  <a:srgbClr val="404040"/>
                </a:solidFill>
                <a:latin typeface="Carlito"/>
                <a:cs typeface="Carlito"/>
              </a:rPr>
              <a:t>proteins, </a:t>
            </a:r>
            <a:r>
              <a:rPr sz="2000" i="0" u="none" dirty="0">
                <a:solidFill>
                  <a:srgbClr val="404040"/>
                </a:solidFill>
                <a:latin typeface="Carlito"/>
                <a:cs typeface="Carlito"/>
              </a:rPr>
              <a:t>nucleic acids, and </a:t>
            </a:r>
            <a:r>
              <a:rPr sz="2000" i="0" u="none" spc="-10" dirty="0">
                <a:solidFill>
                  <a:srgbClr val="404040"/>
                </a:solidFill>
                <a:latin typeface="Carlito"/>
                <a:cs typeface="Carlito"/>
              </a:rPr>
              <a:t>many more </a:t>
            </a:r>
            <a:r>
              <a:rPr sz="2000" i="0" u="none" dirty="0">
                <a:solidFill>
                  <a:srgbClr val="404040"/>
                </a:solidFill>
                <a:latin typeface="Carlito"/>
                <a:cs typeface="Carlito"/>
              </a:rPr>
              <a:t>cell</a:t>
            </a:r>
            <a:r>
              <a:rPr sz="2000" i="0" u="none" spc="4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i="0" u="none" spc="-5" dirty="0">
                <a:solidFill>
                  <a:srgbClr val="404040"/>
                </a:solidFill>
                <a:latin typeface="Carlito"/>
                <a:cs typeface="Carlito"/>
              </a:rPr>
              <a:t>constituents</a:t>
            </a:r>
            <a:endParaRPr sz="2000" dirty="0">
              <a:latin typeface="Carlito"/>
              <a:cs typeface="Carlito"/>
            </a:endParaRPr>
          </a:p>
          <a:p>
            <a:pPr marL="142240" indent="-117475">
              <a:lnSpc>
                <a:spcPct val="100000"/>
              </a:lnSpc>
              <a:spcBef>
                <a:spcPts val="1260"/>
              </a:spcBef>
              <a:buClr>
                <a:srgbClr val="D24717"/>
              </a:buClr>
              <a:buSzPct val="95000"/>
              <a:buFont typeface="Wingdings"/>
              <a:buChar char=""/>
              <a:tabLst>
                <a:tab pos="142875" algn="l"/>
              </a:tabLst>
            </a:pPr>
            <a:r>
              <a:rPr sz="2000" i="0" u="sng" spc="-10" dirty="0">
                <a:solidFill>
                  <a:srgbClr val="7030A0"/>
                </a:solidFill>
                <a:latin typeface="Carlito"/>
                <a:cs typeface="Carlito"/>
              </a:rPr>
              <a:t>Many </a:t>
            </a:r>
            <a:r>
              <a:rPr sz="2000" i="0" u="sng" spc="-5" dirty="0">
                <a:solidFill>
                  <a:srgbClr val="7030A0"/>
                </a:solidFill>
                <a:latin typeface="Carlito"/>
                <a:cs typeface="Carlito"/>
              </a:rPr>
              <a:t>bacteria meet </a:t>
            </a:r>
            <a:r>
              <a:rPr sz="2000" i="0" u="sng" dirty="0">
                <a:solidFill>
                  <a:srgbClr val="7030A0"/>
                </a:solidFill>
                <a:latin typeface="Carlito"/>
                <a:cs typeface="Carlito"/>
              </a:rPr>
              <a:t>the </a:t>
            </a:r>
            <a:r>
              <a:rPr sz="2000" i="0" u="sng" spc="-10" dirty="0">
                <a:solidFill>
                  <a:srgbClr val="7030A0"/>
                </a:solidFill>
                <a:latin typeface="Carlito"/>
                <a:cs typeface="Carlito"/>
              </a:rPr>
              <a:t>nitrogen requirement </a:t>
            </a:r>
            <a:r>
              <a:rPr sz="2000" i="0" u="sng" spc="-5" dirty="0">
                <a:solidFill>
                  <a:srgbClr val="7030A0"/>
                </a:solidFill>
                <a:latin typeface="Carlito"/>
                <a:cs typeface="Carlito"/>
              </a:rPr>
              <a:t>by</a:t>
            </a:r>
            <a:r>
              <a:rPr lang="en-US" sz="2000" i="0" u="sng" spc="-5" dirty="0">
                <a:solidFill>
                  <a:srgbClr val="7030A0"/>
                </a:solidFill>
                <a:latin typeface="Carlito"/>
                <a:cs typeface="Carlito"/>
              </a:rPr>
              <a:t>:</a:t>
            </a:r>
          </a:p>
          <a:p>
            <a:pPr marL="481965" indent="-457200">
              <a:lnSpc>
                <a:spcPct val="100000"/>
              </a:lnSpc>
              <a:spcBef>
                <a:spcPts val="1260"/>
              </a:spcBef>
              <a:buClr>
                <a:srgbClr val="D24717"/>
              </a:buClr>
              <a:buSzPct val="95000"/>
              <a:buFont typeface="+mj-lt"/>
              <a:buAutoNum type="alphaLcPeriod"/>
              <a:tabLst>
                <a:tab pos="142875" algn="l"/>
              </a:tabLst>
            </a:pPr>
            <a:r>
              <a:rPr sz="2000" i="0" u="none" spc="-5" dirty="0">
                <a:solidFill>
                  <a:srgbClr val="7030A0"/>
                </a:solidFill>
                <a:latin typeface="Carlito"/>
                <a:cs typeface="Carlito"/>
              </a:rPr>
              <a:t> decomposing </a:t>
            </a:r>
            <a:r>
              <a:rPr sz="2000" i="0" u="none" spc="-10" dirty="0">
                <a:solidFill>
                  <a:srgbClr val="7030A0"/>
                </a:solidFill>
                <a:latin typeface="Carlito"/>
                <a:cs typeface="Carlito"/>
              </a:rPr>
              <a:t>protein-containing</a:t>
            </a:r>
            <a:r>
              <a:rPr sz="2000" i="0" u="none" spc="105" dirty="0">
                <a:solidFill>
                  <a:srgbClr val="7030A0"/>
                </a:solidFill>
                <a:latin typeface="Carlito"/>
                <a:cs typeface="Carlito"/>
              </a:rPr>
              <a:t> </a:t>
            </a:r>
            <a:r>
              <a:rPr sz="2000" i="0" u="none" spc="-10" dirty="0">
                <a:solidFill>
                  <a:srgbClr val="7030A0"/>
                </a:solidFill>
                <a:latin typeface="Carlito"/>
                <a:cs typeface="Carlito"/>
              </a:rPr>
              <a:t>material</a:t>
            </a:r>
            <a:endParaRPr sz="2000" dirty="0">
              <a:solidFill>
                <a:srgbClr val="7030A0"/>
              </a:solidFill>
              <a:latin typeface="Carlito"/>
              <a:cs typeface="Carlito"/>
            </a:endParaRPr>
          </a:p>
          <a:p>
            <a:pPr marL="481965" indent="-457200">
              <a:lnSpc>
                <a:spcPct val="100000"/>
              </a:lnSpc>
              <a:spcBef>
                <a:spcPts val="1155"/>
              </a:spcBef>
              <a:buClr>
                <a:srgbClr val="D24717"/>
              </a:buClr>
              <a:buSzPct val="95000"/>
              <a:buFont typeface="+mj-lt"/>
              <a:buAutoNum type="alphaLcPeriod"/>
              <a:tabLst>
                <a:tab pos="142875" algn="l"/>
              </a:tabLst>
            </a:pPr>
            <a:r>
              <a:rPr sz="2000" i="0" u="none" dirty="0">
                <a:solidFill>
                  <a:srgbClr val="7030A0"/>
                </a:solidFill>
                <a:latin typeface="Carlito"/>
                <a:cs typeface="Carlito"/>
              </a:rPr>
              <a:t>Other </a:t>
            </a:r>
            <a:r>
              <a:rPr sz="2000" i="0" u="none" spc="-5" dirty="0">
                <a:solidFill>
                  <a:srgbClr val="7030A0"/>
                </a:solidFill>
                <a:latin typeface="Carlito"/>
                <a:cs typeface="Carlito"/>
              </a:rPr>
              <a:t>bacteria use </a:t>
            </a:r>
            <a:r>
              <a:rPr sz="2000" i="0" u="none" spc="-10" dirty="0">
                <a:solidFill>
                  <a:srgbClr val="7030A0"/>
                </a:solidFill>
                <a:latin typeface="Carlito"/>
                <a:cs typeface="Carlito"/>
              </a:rPr>
              <a:t>nitrogen </a:t>
            </a:r>
            <a:r>
              <a:rPr sz="2000" i="0" u="none" spc="-15" dirty="0">
                <a:solidFill>
                  <a:srgbClr val="7030A0"/>
                </a:solidFill>
                <a:latin typeface="Carlito"/>
                <a:cs typeface="Carlito"/>
              </a:rPr>
              <a:t>from </a:t>
            </a:r>
            <a:r>
              <a:rPr sz="2000" i="0" u="none" spc="-5" dirty="0">
                <a:solidFill>
                  <a:srgbClr val="7030A0"/>
                </a:solidFill>
                <a:latin typeface="Carlito"/>
                <a:cs typeface="Carlito"/>
              </a:rPr>
              <a:t>ammonia</a:t>
            </a:r>
            <a:r>
              <a:rPr sz="2000" i="0" u="none" spc="25" dirty="0">
                <a:solidFill>
                  <a:srgbClr val="7030A0"/>
                </a:solidFill>
                <a:latin typeface="Carlito"/>
                <a:cs typeface="Carlito"/>
              </a:rPr>
              <a:t> </a:t>
            </a:r>
            <a:r>
              <a:rPr sz="2000" i="0" u="none" dirty="0">
                <a:solidFill>
                  <a:srgbClr val="7030A0"/>
                </a:solidFill>
                <a:latin typeface="Carlito"/>
                <a:cs typeface="Carlito"/>
              </a:rPr>
              <a:t>(NH</a:t>
            </a:r>
            <a:r>
              <a:rPr sz="2400" i="0" u="none" baseline="-17361" dirty="0">
                <a:solidFill>
                  <a:srgbClr val="7030A0"/>
                </a:solidFill>
                <a:latin typeface="Carlito"/>
                <a:cs typeface="Carlito"/>
              </a:rPr>
              <a:t>3</a:t>
            </a:r>
            <a:r>
              <a:rPr sz="2000" i="0" u="none" dirty="0">
                <a:solidFill>
                  <a:srgbClr val="7030A0"/>
                </a:solidFill>
                <a:latin typeface="Carlito"/>
                <a:cs typeface="Carlito"/>
              </a:rPr>
              <a:t>).</a:t>
            </a:r>
            <a:endParaRPr lang="en-US" sz="2000" i="0" u="none" dirty="0">
              <a:solidFill>
                <a:srgbClr val="7030A0"/>
              </a:solidFill>
              <a:latin typeface="Carlito"/>
              <a:cs typeface="Carlito"/>
            </a:endParaRPr>
          </a:p>
          <a:p>
            <a:pPr marL="481965" indent="-457200">
              <a:lnSpc>
                <a:spcPct val="100000"/>
              </a:lnSpc>
              <a:spcBef>
                <a:spcPts val="1265"/>
              </a:spcBef>
              <a:buClr>
                <a:srgbClr val="D24717"/>
              </a:buClr>
              <a:buSzPct val="95000"/>
              <a:buFont typeface="+mj-lt"/>
              <a:buAutoNum type="alphaLcPeriod"/>
              <a:tabLst>
                <a:tab pos="142875" algn="l"/>
                <a:tab pos="4684395" algn="l"/>
              </a:tabLst>
            </a:pPr>
            <a:r>
              <a:rPr lang="en-US" sz="2000" i="0" u="none" spc="-5" dirty="0">
                <a:solidFill>
                  <a:srgbClr val="7030A0"/>
                </a:solidFill>
                <a:latin typeface="Carlito"/>
                <a:cs typeface="Carlito"/>
              </a:rPr>
              <a:t>Some bacteria can also use </a:t>
            </a:r>
            <a:r>
              <a:rPr lang="en-US" sz="2000" i="0" u="none" spc="-15" dirty="0">
                <a:solidFill>
                  <a:srgbClr val="7030A0"/>
                </a:solidFill>
                <a:latin typeface="Carlito"/>
                <a:cs typeface="Carlito"/>
              </a:rPr>
              <a:t>nitrate</a:t>
            </a:r>
            <a:r>
              <a:rPr lang="en-US" sz="2000" i="0" u="none" spc="114" dirty="0">
                <a:solidFill>
                  <a:srgbClr val="7030A0"/>
                </a:solidFill>
                <a:latin typeface="Carlito"/>
                <a:cs typeface="Carlito"/>
              </a:rPr>
              <a:t> </a:t>
            </a:r>
            <a:r>
              <a:rPr lang="en-US" sz="2000" i="0" u="none" dirty="0">
                <a:solidFill>
                  <a:srgbClr val="7030A0"/>
                </a:solidFill>
                <a:latin typeface="Carlito"/>
                <a:cs typeface="Carlito"/>
              </a:rPr>
              <a:t>ion NO</a:t>
            </a:r>
            <a:r>
              <a:rPr lang="en-US" sz="2400" i="0" u="none" baseline="-20833" dirty="0">
                <a:solidFill>
                  <a:srgbClr val="7030A0"/>
                </a:solidFill>
                <a:latin typeface="Carlito"/>
                <a:cs typeface="Carlito"/>
              </a:rPr>
              <a:t>3</a:t>
            </a:r>
          </a:p>
          <a:p>
            <a:pPr marL="481965" indent="-457200">
              <a:lnSpc>
                <a:spcPct val="100000"/>
              </a:lnSpc>
              <a:spcBef>
                <a:spcPts val="1265"/>
              </a:spcBef>
              <a:buClr>
                <a:srgbClr val="D24717"/>
              </a:buClr>
              <a:buSzPct val="95000"/>
              <a:buFont typeface="+mj-lt"/>
              <a:buAutoNum type="alphaLcPeriod"/>
              <a:tabLst>
                <a:tab pos="142875" algn="l"/>
                <a:tab pos="4684395" algn="l"/>
              </a:tabLst>
            </a:pPr>
            <a:r>
              <a:rPr lang="en-US" sz="2000" b="1" i="0" u="none" spc="-10" dirty="0">
                <a:solidFill>
                  <a:srgbClr val="7030A0"/>
                </a:solidFill>
                <a:latin typeface="Carlito"/>
                <a:cs typeface="Carlito"/>
              </a:rPr>
              <a:t>Important </a:t>
            </a:r>
            <a:r>
              <a:rPr lang="en-US" sz="2000" b="1" i="0" u="none" spc="-5" dirty="0">
                <a:solidFill>
                  <a:srgbClr val="7030A0"/>
                </a:solidFill>
                <a:latin typeface="Carlito"/>
                <a:cs typeface="Carlito"/>
              </a:rPr>
              <a:t>bacteria can use gaseous </a:t>
            </a:r>
            <a:r>
              <a:rPr lang="en-US" sz="2000" b="1" i="0" u="none" spc="-10" dirty="0">
                <a:solidFill>
                  <a:srgbClr val="7030A0"/>
                </a:solidFill>
                <a:latin typeface="Carlito"/>
                <a:cs typeface="Carlito"/>
              </a:rPr>
              <a:t>nitrogen </a:t>
            </a:r>
            <a:r>
              <a:rPr lang="en-US" sz="2000" b="1" i="0" u="none" spc="5" dirty="0">
                <a:solidFill>
                  <a:srgbClr val="7030A0"/>
                </a:solidFill>
                <a:latin typeface="Carlito"/>
                <a:cs typeface="Carlito"/>
              </a:rPr>
              <a:t>N</a:t>
            </a:r>
            <a:r>
              <a:rPr lang="en-US" sz="2400" b="1" i="0" u="none" spc="7" baseline="-22569" dirty="0">
                <a:solidFill>
                  <a:srgbClr val="7030A0"/>
                </a:solidFill>
                <a:latin typeface="Carlito"/>
                <a:cs typeface="Carlito"/>
              </a:rPr>
              <a:t>2 </a:t>
            </a:r>
            <a:r>
              <a:rPr lang="en-US" sz="2000" b="1" i="0" u="none" spc="-5" dirty="0">
                <a:solidFill>
                  <a:srgbClr val="7030A0"/>
                </a:solidFill>
                <a:latin typeface="Carlito"/>
                <a:cs typeface="Carlito"/>
              </a:rPr>
              <a:t>directly </a:t>
            </a:r>
            <a:r>
              <a:rPr lang="en-US" sz="2000" b="1" i="0" u="none" spc="-10" dirty="0">
                <a:solidFill>
                  <a:srgbClr val="7030A0"/>
                </a:solidFill>
                <a:latin typeface="Carlito"/>
                <a:cs typeface="Carlito"/>
              </a:rPr>
              <a:t>from </a:t>
            </a:r>
            <a:r>
              <a:rPr lang="en-US" sz="2000" b="1" i="0" u="none" spc="-5" dirty="0">
                <a:solidFill>
                  <a:srgbClr val="7030A0"/>
                </a:solidFill>
                <a:latin typeface="Carlito"/>
                <a:cs typeface="Carlito"/>
              </a:rPr>
              <a:t>atmosphere </a:t>
            </a:r>
            <a:r>
              <a:rPr lang="en-US" sz="2000" b="1" i="0" u="none" dirty="0">
                <a:solidFill>
                  <a:srgbClr val="7030A0"/>
                </a:solidFill>
                <a:latin typeface="Carlito"/>
                <a:cs typeface="Carlito"/>
              </a:rPr>
              <a:t>in a </a:t>
            </a:r>
            <a:r>
              <a:rPr lang="en-US" sz="2000" b="1" i="0" u="none" spc="-10" dirty="0">
                <a:solidFill>
                  <a:srgbClr val="7030A0"/>
                </a:solidFill>
                <a:latin typeface="Carlito"/>
                <a:cs typeface="Carlito"/>
              </a:rPr>
              <a:t>process </a:t>
            </a:r>
            <a:r>
              <a:rPr lang="en-US" sz="2000" b="1" i="0" u="none" spc="-5" dirty="0">
                <a:solidFill>
                  <a:srgbClr val="7030A0"/>
                </a:solidFill>
                <a:latin typeface="Carlito"/>
                <a:cs typeface="Carlito"/>
              </a:rPr>
              <a:t>called  </a:t>
            </a:r>
            <a:r>
              <a:rPr lang="en-US" sz="2000" b="1" i="0" u="none" spc="-10" dirty="0">
                <a:solidFill>
                  <a:srgbClr val="7030A0"/>
                </a:solidFill>
                <a:highlight>
                  <a:srgbClr val="FFFF00"/>
                </a:highlight>
                <a:latin typeface="Carlito"/>
                <a:cs typeface="Carlito"/>
              </a:rPr>
              <a:t>nitrogen fixation</a:t>
            </a:r>
            <a:endParaRPr lang="en-US" sz="2000" b="1" i="0" u="none" dirty="0">
              <a:solidFill>
                <a:srgbClr val="7030A0"/>
              </a:solidFill>
              <a:highlight>
                <a:srgbClr val="FFFF00"/>
              </a:highlight>
              <a:latin typeface="Carlito"/>
              <a:cs typeface="Carlito"/>
            </a:endParaRPr>
          </a:p>
          <a:p>
            <a:pPr marL="142240" indent="-117475">
              <a:lnSpc>
                <a:spcPct val="100000"/>
              </a:lnSpc>
              <a:spcBef>
                <a:spcPts val="1155"/>
              </a:spcBef>
              <a:buClr>
                <a:srgbClr val="D24717"/>
              </a:buClr>
              <a:buSzPct val="95000"/>
              <a:buFont typeface="Wingdings"/>
              <a:buChar char=""/>
              <a:tabLst>
                <a:tab pos="142875" algn="l"/>
              </a:tabLst>
            </a:pPr>
            <a:endParaRPr sz="2000" dirty="0">
              <a:solidFill>
                <a:srgbClr val="7030A0"/>
              </a:solidFill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27496" y="4514850"/>
            <a:ext cx="73025" cy="3111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1850" spc="5" dirty="0">
                <a:solidFill>
                  <a:srgbClr val="404040"/>
                </a:solidFill>
                <a:latin typeface="Carlito"/>
                <a:cs typeface="Carlito"/>
              </a:rPr>
              <a:t>-</a:t>
            </a:r>
            <a:endParaRPr sz="185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1317" y="609600"/>
            <a:ext cx="27990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none" spc="-170" dirty="0">
                <a:solidFill>
                  <a:srgbClr val="C00000"/>
                </a:solidFill>
              </a:rPr>
              <a:t>Macronutrients</a:t>
            </a:r>
            <a:endParaRPr sz="3600" dirty="0">
              <a:solidFill>
                <a:srgbClr val="C00000"/>
              </a:solidFill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3400" y="1676400"/>
            <a:ext cx="11049000" cy="3565079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29565" indent="-317500">
              <a:lnSpc>
                <a:spcPct val="100000"/>
              </a:lnSpc>
              <a:spcBef>
                <a:spcPts val="660"/>
              </a:spcBef>
              <a:buClr>
                <a:srgbClr val="D24717"/>
              </a:buClr>
              <a:buFont typeface="Carlito"/>
              <a:buChar char="◦"/>
              <a:tabLst>
                <a:tab pos="329565" algn="l"/>
                <a:tab pos="330200" algn="l"/>
              </a:tabLst>
            </a:pPr>
            <a:r>
              <a:rPr sz="2400" i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Phosphorus</a:t>
            </a:r>
            <a:r>
              <a:rPr sz="2400" i="1" u="heavy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 </a:t>
            </a:r>
            <a:r>
              <a:rPr sz="2400" i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(P)</a:t>
            </a:r>
            <a:endParaRPr sz="2400" dirty="0">
              <a:latin typeface="Carlito"/>
              <a:cs typeface="Carlito"/>
            </a:endParaRPr>
          </a:p>
          <a:p>
            <a:pPr marL="850900" lvl="1" indent="-253365">
              <a:lnSpc>
                <a:spcPct val="100000"/>
              </a:lnSpc>
              <a:spcBef>
                <a:spcPts val="420"/>
              </a:spcBef>
              <a:buClr>
                <a:srgbClr val="D24717"/>
              </a:buClr>
              <a:buChar char="◦"/>
              <a:tabLst>
                <a:tab pos="850265" algn="l"/>
                <a:tab pos="850900" algn="l"/>
              </a:tabLst>
            </a:pP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Synthesis of nucleic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acids and</a:t>
            </a:r>
            <a:r>
              <a:rPr sz="1800" b="1" spc="4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phospholipids</a:t>
            </a:r>
            <a:endParaRPr sz="1800" b="1" dirty="0">
              <a:latin typeface="Carlito"/>
              <a:cs typeface="Carlito"/>
            </a:endParaRPr>
          </a:p>
          <a:p>
            <a:pPr marL="850900" lvl="1" indent="-253365">
              <a:lnSpc>
                <a:spcPts val="2050"/>
              </a:lnSpc>
              <a:spcBef>
                <a:spcPts val="384"/>
              </a:spcBef>
              <a:buClr>
                <a:srgbClr val="D24717"/>
              </a:buClr>
              <a:buChar char="◦"/>
              <a:tabLst>
                <a:tab pos="850265" algn="l"/>
                <a:tab pos="850900" algn="l"/>
              </a:tabLst>
            </a:pP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Found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in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energy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bonds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1800" spc="-50" dirty="0">
                <a:solidFill>
                  <a:srgbClr val="404040"/>
                </a:solidFill>
                <a:latin typeface="Carlito"/>
                <a:cs typeface="Carlito"/>
              </a:rPr>
              <a:t>ATP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molecule that </a:t>
            </a:r>
            <a:r>
              <a:rPr sz="1800" spc="-15" dirty="0">
                <a:solidFill>
                  <a:srgbClr val="404040"/>
                </a:solidFill>
                <a:latin typeface="Carlito"/>
                <a:cs typeface="Carlito"/>
              </a:rPr>
              <a:t>stor</a:t>
            </a:r>
            <a:r>
              <a:rPr lang="en-US" sz="1800" spc="-15" dirty="0">
                <a:solidFill>
                  <a:srgbClr val="404040"/>
                </a:solidFill>
                <a:latin typeface="Carlito"/>
                <a:cs typeface="Carlito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and</a:t>
            </a:r>
            <a:r>
              <a:rPr sz="1800" spc="13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Carlito"/>
                <a:cs typeface="Carlito"/>
              </a:rPr>
              <a:t>transfer</a:t>
            </a:r>
            <a:r>
              <a:rPr lang="en-US" dirty="0"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chemical energy within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the</a:t>
            </a:r>
            <a:r>
              <a:rPr sz="1800" spc="5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cell</a:t>
            </a:r>
            <a:endParaRPr sz="1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00" dirty="0">
              <a:latin typeface="Carlito"/>
              <a:cs typeface="Carlito"/>
            </a:endParaRPr>
          </a:p>
          <a:p>
            <a:pPr marL="329565" indent="-317500">
              <a:lnSpc>
                <a:spcPct val="100000"/>
              </a:lnSpc>
              <a:buClr>
                <a:srgbClr val="D24717"/>
              </a:buClr>
              <a:buFont typeface="Carlito"/>
              <a:buChar char="◦"/>
              <a:tabLst>
                <a:tab pos="329565" algn="l"/>
                <a:tab pos="330200" algn="l"/>
              </a:tabLst>
            </a:pPr>
            <a:r>
              <a:rPr sz="2400" i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Sulfur</a:t>
            </a:r>
            <a:r>
              <a:rPr sz="2400" i="1" u="heavy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 </a:t>
            </a:r>
            <a:r>
              <a:rPr sz="2400" i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(S)</a:t>
            </a:r>
            <a:endParaRPr sz="2400" dirty="0">
              <a:latin typeface="Carlito"/>
              <a:cs typeface="Carlito"/>
            </a:endParaRPr>
          </a:p>
          <a:p>
            <a:pPr marL="878205" lvl="1" indent="-318135">
              <a:lnSpc>
                <a:spcPct val="100000"/>
              </a:lnSpc>
              <a:spcBef>
                <a:spcPts val="390"/>
              </a:spcBef>
              <a:buClr>
                <a:srgbClr val="D24717"/>
              </a:buClr>
              <a:buFont typeface="Carlito"/>
              <a:buChar char="◦"/>
              <a:tabLst>
                <a:tab pos="878205" algn="l"/>
                <a:tab pos="878840" algn="l"/>
              </a:tabLst>
            </a:pP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Sulfur-containing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amino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acids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(cysteine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and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methionine)</a:t>
            </a:r>
            <a:endParaRPr sz="1800" dirty="0">
              <a:latin typeface="Carlito"/>
              <a:cs typeface="Carlito"/>
            </a:endParaRPr>
          </a:p>
          <a:p>
            <a:pPr marL="1033780" lvl="2" indent="-254000">
              <a:lnSpc>
                <a:spcPct val="100000"/>
              </a:lnSpc>
              <a:spcBef>
                <a:spcPts val="395"/>
              </a:spcBef>
              <a:buClr>
                <a:srgbClr val="D24717"/>
              </a:buClr>
              <a:buFont typeface="Carlito"/>
              <a:buChar char="◦"/>
              <a:tabLst>
                <a:tab pos="1033780" algn="l"/>
                <a:tab pos="1034415" algn="l"/>
              </a:tabLst>
            </a:pP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Vitamins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(e.g.,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thiamine, biotin, lipoic acid)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coenzyme</a:t>
            </a:r>
            <a:r>
              <a:rPr sz="1800" spc="7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Carlito"/>
                <a:cs typeface="Carlito"/>
              </a:rPr>
              <a:t>A.</a:t>
            </a:r>
            <a:endParaRPr sz="1800" dirty="0">
              <a:latin typeface="Carlito"/>
              <a:cs typeface="Carlito"/>
            </a:endParaRPr>
          </a:p>
          <a:p>
            <a:pPr lvl="2">
              <a:lnSpc>
                <a:spcPct val="100000"/>
              </a:lnSpc>
              <a:spcBef>
                <a:spcPts val="10"/>
              </a:spcBef>
              <a:buClr>
                <a:srgbClr val="D24717"/>
              </a:buClr>
              <a:buFont typeface="Carlito"/>
              <a:buChar char="◦"/>
            </a:pPr>
            <a:endParaRPr sz="2300" dirty="0">
              <a:latin typeface="Carlito"/>
              <a:cs typeface="Carlito"/>
            </a:endParaRPr>
          </a:p>
          <a:p>
            <a:pPr marL="329565" indent="-317500">
              <a:lnSpc>
                <a:spcPct val="100000"/>
              </a:lnSpc>
              <a:buClr>
                <a:srgbClr val="D24717"/>
              </a:buClr>
              <a:buFont typeface="Carlito"/>
              <a:buChar char="◦"/>
              <a:tabLst>
                <a:tab pos="329565" algn="l"/>
                <a:tab pos="330200" algn="l"/>
              </a:tabLst>
            </a:pPr>
            <a:r>
              <a:rPr sz="2400" i="1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Potassium</a:t>
            </a:r>
            <a:r>
              <a:rPr sz="2400" i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 (K)</a:t>
            </a:r>
            <a:endParaRPr sz="2400" dirty="0">
              <a:latin typeface="Carlito"/>
              <a:cs typeface="Carlito"/>
            </a:endParaRPr>
          </a:p>
          <a:p>
            <a:pPr marL="850900" lvl="1" indent="-253365">
              <a:lnSpc>
                <a:spcPct val="100000"/>
              </a:lnSpc>
              <a:spcBef>
                <a:spcPts val="420"/>
              </a:spcBef>
              <a:buClr>
                <a:srgbClr val="D24717"/>
              </a:buClr>
              <a:buChar char="◦"/>
              <a:tabLst>
                <a:tab pos="850265" algn="l"/>
                <a:tab pos="850900" algn="l"/>
              </a:tabLst>
            </a:pP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Required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by enzymes </a:t>
            </a:r>
            <a:r>
              <a:rPr sz="1800" spc="-15" dirty="0">
                <a:solidFill>
                  <a:srgbClr val="404040"/>
                </a:solidFill>
                <a:latin typeface="Carlito"/>
                <a:cs typeface="Carlito"/>
              </a:rPr>
              <a:t>for</a:t>
            </a:r>
            <a:r>
              <a:rPr sz="1800" spc="4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activity</a:t>
            </a:r>
            <a:endParaRPr sz="1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12192000" cy="524510"/>
            <a:chOff x="0" y="6333744"/>
            <a:chExt cx="12192000" cy="524510"/>
          </a:xfrm>
        </p:grpSpPr>
        <p:sp>
          <p:nvSpPr>
            <p:cNvPr id="3" name="object 3"/>
            <p:cNvSpPr/>
            <p:nvPr/>
          </p:nvSpPr>
          <p:spPr>
            <a:xfrm>
              <a:off x="0" y="6400799"/>
              <a:ext cx="12192000" cy="457200"/>
            </a:xfrm>
            <a:custGeom>
              <a:avLst/>
              <a:gdLst/>
              <a:ahLst/>
              <a:cxnLst/>
              <a:rect l="l" t="t" r="r" b="b"/>
              <a:pathLst>
                <a:path w="12192000" h="457200">
                  <a:moveTo>
                    <a:pt x="12192000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92000" y="4571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12192000" cy="67310"/>
            </a:xfrm>
            <a:custGeom>
              <a:avLst/>
              <a:gdLst/>
              <a:ahLst/>
              <a:cxnLst/>
              <a:rect l="l" t="t" r="r" b="b"/>
              <a:pathLst>
                <a:path w="12192000" h="67310">
                  <a:moveTo>
                    <a:pt x="12192000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12192000" y="670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545">
              <a:lnSpc>
                <a:spcPct val="100000"/>
              </a:lnSpc>
              <a:spcBef>
                <a:spcPts val="100"/>
              </a:spcBef>
              <a:tabLst>
                <a:tab pos="10140950" algn="l"/>
              </a:tabLst>
            </a:pPr>
            <a:r>
              <a:rPr spc="-210" dirty="0"/>
              <a:t>Macronutrients	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018870" y="1895790"/>
            <a:ext cx="8895843" cy="3100208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555"/>
              </a:spcBef>
              <a:buClr>
                <a:srgbClr val="D24717"/>
              </a:buClr>
              <a:buFont typeface="Carlito"/>
              <a:buChar char="◦"/>
              <a:tabLst>
                <a:tab pos="195580" algn="l"/>
              </a:tabLst>
            </a:pPr>
            <a:r>
              <a:rPr sz="2400" i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Magnesium</a:t>
            </a:r>
            <a:r>
              <a:rPr sz="2400" i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 (Mg)</a:t>
            </a:r>
            <a:endParaRPr sz="2400" dirty="0">
              <a:latin typeface="Carlito"/>
              <a:cs typeface="Carlito"/>
            </a:endParaRPr>
          </a:p>
          <a:p>
            <a:pPr marL="722630" lvl="1" indent="-183515">
              <a:lnSpc>
                <a:spcPct val="100000"/>
              </a:lnSpc>
              <a:spcBef>
                <a:spcPts val="390"/>
              </a:spcBef>
              <a:buClr>
                <a:srgbClr val="D24717"/>
              </a:buClr>
              <a:buChar char="◦"/>
              <a:tabLst>
                <a:tab pos="723265" algn="l"/>
              </a:tabLst>
            </a:pP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Stabilizes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ribosomes, membranes,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and nucleic</a:t>
            </a:r>
            <a:r>
              <a:rPr sz="2000" b="1" spc="2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acids</a:t>
            </a:r>
            <a:endParaRPr sz="2000" b="1" dirty="0">
              <a:latin typeface="Carlito"/>
              <a:cs typeface="Carlito"/>
            </a:endParaRPr>
          </a:p>
          <a:p>
            <a:pPr marL="722630" lvl="1" indent="-183515">
              <a:lnSpc>
                <a:spcPct val="100000"/>
              </a:lnSpc>
              <a:spcBef>
                <a:spcPts val="360"/>
              </a:spcBef>
              <a:buClr>
                <a:srgbClr val="D24717"/>
              </a:buClr>
              <a:buChar char="◦"/>
              <a:tabLst>
                <a:tab pos="723265" algn="l"/>
              </a:tabLst>
            </a:pP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Also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required </a:t>
            </a:r>
            <a:r>
              <a:rPr sz="2000" b="1" spc="-15" dirty="0">
                <a:solidFill>
                  <a:srgbClr val="404040"/>
                </a:solidFill>
                <a:latin typeface="Carlito"/>
                <a:cs typeface="Carlito"/>
              </a:rPr>
              <a:t>for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many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enzymes</a:t>
            </a:r>
            <a:endParaRPr sz="2000" b="1" dirty="0">
              <a:latin typeface="Carlito"/>
              <a:cs typeface="Carlito"/>
            </a:endParaRPr>
          </a:p>
          <a:p>
            <a:pPr marL="195580" indent="-182880">
              <a:lnSpc>
                <a:spcPct val="100000"/>
              </a:lnSpc>
              <a:spcBef>
                <a:spcPts val="209"/>
              </a:spcBef>
              <a:buClr>
                <a:srgbClr val="D24717"/>
              </a:buClr>
              <a:buFont typeface="Carlito"/>
              <a:buChar char="◦"/>
              <a:tabLst>
                <a:tab pos="195580" algn="l"/>
              </a:tabLst>
            </a:pPr>
            <a:r>
              <a:rPr sz="2400" i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Calcium</a:t>
            </a:r>
            <a:r>
              <a:rPr sz="2400" i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 (Ca</a:t>
            </a:r>
            <a:r>
              <a:rPr sz="2800" i="1" u="heavy" spc="-5" dirty="0">
                <a:solidFill>
                  <a:srgbClr val="40404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)</a:t>
            </a:r>
            <a:endParaRPr sz="2800" dirty="0">
              <a:latin typeface="Carlito"/>
              <a:cs typeface="Carlito"/>
            </a:endParaRPr>
          </a:p>
          <a:p>
            <a:pPr marL="722630" lvl="1" indent="-183515">
              <a:lnSpc>
                <a:spcPct val="100000"/>
              </a:lnSpc>
              <a:spcBef>
                <a:spcPts val="415"/>
              </a:spcBef>
              <a:buClr>
                <a:srgbClr val="D24717"/>
              </a:buClr>
              <a:buChar char="◦"/>
              <a:tabLst>
                <a:tab pos="723265" algn="l"/>
              </a:tabLst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Helps </a:t>
            </a:r>
            <a:r>
              <a:rPr sz="2000" b="1" spc="-15" dirty="0">
                <a:solidFill>
                  <a:srgbClr val="404040"/>
                </a:solidFill>
                <a:latin typeface="Carlito"/>
                <a:cs typeface="Carlito"/>
              </a:rPr>
              <a:t>stabilize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cell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walls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in</a:t>
            </a:r>
            <a:r>
              <a:rPr sz="2000" spc="6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microbes</a:t>
            </a:r>
            <a:endParaRPr sz="2000" dirty="0">
              <a:latin typeface="Carlito"/>
              <a:cs typeface="Carlito"/>
            </a:endParaRPr>
          </a:p>
          <a:p>
            <a:pPr marL="722630" lvl="1" indent="-183515">
              <a:lnSpc>
                <a:spcPct val="100000"/>
              </a:lnSpc>
              <a:spcBef>
                <a:spcPts val="360"/>
              </a:spcBef>
              <a:buClr>
                <a:srgbClr val="D24717"/>
              </a:buClr>
              <a:buChar char="◦"/>
              <a:tabLst>
                <a:tab pos="723265" algn="l"/>
              </a:tabLst>
            </a:pP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Plays </a:t>
            </a:r>
            <a:r>
              <a:rPr sz="2000" spc="-25" dirty="0">
                <a:solidFill>
                  <a:srgbClr val="404040"/>
                </a:solidFill>
                <a:latin typeface="Carlito"/>
                <a:cs typeface="Carlito"/>
              </a:rPr>
              <a:t>key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role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in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heat stability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of</a:t>
            </a:r>
            <a:r>
              <a:rPr sz="2000" b="1" spc="9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endospores</a:t>
            </a:r>
            <a:endParaRPr sz="2000" b="1" dirty="0">
              <a:latin typeface="Carlito"/>
              <a:cs typeface="Carlito"/>
            </a:endParaRPr>
          </a:p>
          <a:p>
            <a:pPr marL="195580" indent="-182880">
              <a:lnSpc>
                <a:spcPct val="100000"/>
              </a:lnSpc>
              <a:spcBef>
                <a:spcPts val="285"/>
              </a:spcBef>
              <a:buClr>
                <a:srgbClr val="D24717"/>
              </a:buClr>
              <a:buFont typeface="Carlito"/>
              <a:buChar char="◦"/>
              <a:tabLst>
                <a:tab pos="195580" algn="l"/>
              </a:tabLst>
            </a:pPr>
            <a:r>
              <a:rPr sz="2400" i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Sodium</a:t>
            </a:r>
            <a:r>
              <a:rPr sz="2400" i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 </a:t>
            </a:r>
            <a:r>
              <a:rPr sz="2400" i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(Na)</a:t>
            </a:r>
            <a:endParaRPr sz="2400" dirty="0">
              <a:latin typeface="Carlito"/>
              <a:cs typeface="Carlito"/>
            </a:endParaRPr>
          </a:p>
          <a:p>
            <a:pPr marL="722630" lvl="1" indent="-183515">
              <a:lnSpc>
                <a:spcPct val="100000"/>
              </a:lnSpc>
              <a:spcBef>
                <a:spcPts val="390"/>
              </a:spcBef>
              <a:buClr>
                <a:srgbClr val="D24717"/>
              </a:buClr>
              <a:buChar char="◦"/>
              <a:tabLst>
                <a:tab pos="723265" algn="l"/>
              </a:tabLst>
            </a:pP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Required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by some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microbes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(e.g., marine</a:t>
            </a:r>
            <a:r>
              <a:rPr sz="2000" spc="3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microbes)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53000" y="87085"/>
            <a:ext cx="26835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none" spc="-175" dirty="0">
                <a:solidFill>
                  <a:srgbClr val="C00000"/>
                </a:solidFill>
              </a:rPr>
              <a:t>Micronutrients</a:t>
            </a:r>
            <a:endParaRPr sz="3600">
              <a:solidFill>
                <a:srgbClr val="C00000"/>
              </a:solidFill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7336" y="1270717"/>
            <a:ext cx="11197464" cy="43165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3530" indent="-227965">
              <a:lnSpc>
                <a:spcPct val="100000"/>
              </a:lnSpc>
              <a:spcBef>
                <a:spcPts val="100"/>
              </a:spcBef>
              <a:buSzPct val="95000"/>
              <a:buFont typeface="Wingdings"/>
              <a:buChar char=""/>
              <a:tabLst>
                <a:tab pos="304165" algn="l"/>
              </a:tabLst>
            </a:pPr>
            <a:r>
              <a:rPr sz="2800" b="1" u="heavy" dirty="0">
                <a:solidFill>
                  <a:srgbClr val="D24717"/>
                </a:solidFill>
                <a:uFill>
                  <a:solidFill>
                    <a:srgbClr val="404040"/>
                  </a:solidFill>
                </a:uFill>
                <a:cs typeface="Times New Roman"/>
              </a:rPr>
              <a:t> </a:t>
            </a:r>
            <a:r>
              <a:rPr sz="2800" b="1" u="heavy" spc="-100" dirty="0">
                <a:solidFill>
                  <a:srgbClr val="D24717"/>
                </a:solidFill>
                <a:uFill>
                  <a:solidFill>
                    <a:srgbClr val="404040"/>
                  </a:solidFill>
                </a:uFill>
                <a:cs typeface="Times New Roman"/>
              </a:rPr>
              <a:t> </a:t>
            </a:r>
            <a:r>
              <a:rPr sz="2800" b="1" i="1" u="heavy" dirty="0">
                <a:solidFill>
                  <a:srgbClr val="FF0000"/>
                </a:solidFill>
                <a:uFill>
                  <a:solidFill>
                    <a:srgbClr val="404040"/>
                  </a:solidFill>
                </a:uFill>
                <a:cs typeface="Carlito"/>
              </a:rPr>
              <a:t>Iron</a:t>
            </a:r>
            <a:endParaRPr sz="2800" b="1" dirty="0"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D24717"/>
              </a:buClr>
              <a:buFont typeface="Wingdings"/>
              <a:buChar char=""/>
            </a:pPr>
            <a:endParaRPr sz="2000" dirty="0">
              <a:cs typeface="Carlito"/>
            </a:endParaRPr>
          </a:p>
          <a:p>
            <a:pPr marL="903605" lvl="1" indent="-318135">
              <a:lnSpc>
                <a:spcPct val="100000"/>
              </a:lnSpc>
              <a:buClr>
                <a:srgbClr val="D24717"/>
              </a:buClr>
              <a:buChar char="◦"/>
              <a:tabLst>
                <a:tab pos="903605" algn="l"/>
                <a:tab pos="904240" algn="l"/>
              </a:tabLst>
            </a:pPr>
            <a:r>
              <a:rPr sz="2000" spc="-20" dirty="0">
                <a:solidFill>
                  <a:srgbClr val="404040"/>
                </a:solidFill>
                <a:cs typeface="Carlito"/>
              </a:rPr>
              <a:t>Key </a:t>
            </a:r>
            <a:r>
              <a:rPr sz="2000" spc="-5" dirty="0">
                <a:solidFill>
                  <a:srgbClr val="404040"/>
                </a:solidFill>
                <a:cs typeface="Carlito"/>
              </a:rPr>
              <a:t>component of </a:t>
            </a:r>
            <a:r>
              <a:rPr sz="2000" b="1" spc="-10" dirty="0">
                <a:solidFill>
                  <a:srgbClr val="404040"/>
                </a:solidFill>
                <a:cs typeface="Carlito"/>
              </a:rPr>
              <a:t>cytochromes </a:t>
            </a:r>
            <a:r>
              <a:rPr sz="2000" b="1" dirty="0">
                <a:solidFill>
                  <a:srgbClr val="404040"/>
                </a:solidFill>
                <a:cs typeface="Carlito"/>
              </a:rPr>
              <a:t>and </a:t>
            </a:r>
            <a:r>
              <a:rPr sz="2000" b="1" spc="-10" dirty="0">
                <a:solidFill>
                  <a:srgbClr val="404040"/>
                </a:solidFill>
                <a:cs typeface="Carlito"/>
              </a:rPr>
              <a:t>iron-sulfer (FeS) proteins involved </a:t>
            </a:r>
            <a:r>
              <a:rPr sz="2000" b="1" dirty="0">
                <a:solidFill>
                  <a:srgbClr val="404040"/>
                </a:solidFill>
                <a:cs typeface="Carlito"/>
              </a:rPr>
              <a:t>in </a:t>
            </a:r>
            <a:r>
              <a:rPr sz="2000" b="1" spc="-10" dirty="0">
                <a:solidFill>
                  <a:srgbClr val="404040"/>
                </a:solidFill>
                <a:cs typeface="Carlito"/>
              </a:rPr>
              <a:t>electron</a:t>
            </a:r>
            <a:r>
              <a:rPr sz="2000" b="1" spc="215" dirty="0">
                <a:solidFill>
                  <a:srgbClr val="404040"/>
                </a:solidFill>
                <a:cs typeface="Carlito"/>
              </a:rPr>
              <a:t> </a:t>
            </a:r>
            <a:r>
              <a:rPr sz="2000" b="1" spc="-10" dirty="0">
                <a:solidFill>
                  <a:srgbClr val="404040"/>
                </a:solidFill>
                <a:cs typeface="Carlito"/>
              </a:rPr>
              <a:t>transport</a:t>
            </a:r>
            <a:endParaRPr sz="2000" b="1" dirty="0">
              <a:cs typeface="Carlito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D24717"/>
              </a:buClr>
              <a:buFont typeface="Carlito"/>
              <a:buChar char="◦"/>
            </a:pPr>
            <a:endParaRPr sz="2000" dirty="0">
              <a:cs typeface="Carlito"/>
            </a:endParaRPr>
          </a:p>
          <a:p>
            <a:pPr marL="903605" lvl="1" indent="-318135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Char char="◦"/>
              <a:tabLst>
                <a:tab pos="903605" algn="l"/>
                <a:tab pos="904240" algn="l"/>
              </a:tabLst>
            </a:pPr>
            <a:r>
              <a:rPr sz="2000" u="sng" spc="-10" dirty="0">
                <a:solidFill>
                  <a:srgbClr val="404040"/>
                </a:solidFill>
                <a:cs typeface="Carlito"/>
              </a:rPr>
              <a:t>Iron </a:t>
            </a:r>
            <a:r>
              <a:rPr sz="2000" u="sng" spc="-5" dirty="0">
                <a:solidFill>
                  <a:srgbClr val="404040"/>
                </a:solidFill>
                <a:cs typeface="Carlito"/>
              </a:rPr>
              <a:t>under </a:t>
            </a:r>
            <a:r>
              <a:rPr sz="2000" b="1" u="sng" spc="-10" dirty="0">
                <a:solidFill>
                  <a:srgbClr val="404040"/>
                </a:solidFill>
                <a:cs typeface="Carlito"/>
              </a:rPr>
              <a:t>anoxic </a:t>
            </a:r>
            <a:r>
              <a:rPr sz="2000" u="sng" spc="-10" dirty="0">
                <a:solidFill>
                  <a:srgbClr val="404040"/>
                </a:solidFill>
                <a:cs typeface="Carlito"/>
              </a:rPr>
              <a:t>conditions </a:t>
            </a:r>
            <a:r>
              <a:rPr sz="2000" u="sng" spc="-5" dirty="0">
                <a:solidFill>
                  <a:srgbClr val="404040"/>
                </a:solidFill>
                <a:cs typeface="Carlito"/>
              </a:rPr>
              <a:t>(</a:t>
            </a:r>
            <a:r>
              <a:rPr sz="2000" b="1" u="sng" spc="-5" dirty="0">
                <a:solidFill>
                  <a:srgbClr val="404040"/>
                </a:solidFill>
                <a:cs typeface="Carlito"/>
              </a:rPr>
              <a:t>no O2</a:t>
            </a:r>
            <a:r>
              <a:rPr sz="2000" u="sng" spc="-5" dirty="0">
                <a:solidFill>
                  <a:srgbClr val="404040"/>
                </a:solidFill>
                <a:cs typeface="Carlito"/>
              </a:rPr>
              <a:t>): </a:t>
            </a:r>
            <a:r>
              <a:rPr sz="2000" u="sng" spc="-10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generally </a:t>
            </a:r>
            <a:r>
              <a:rPr sz="2000" u="sng" spc="-5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in </a:t>
            </a:r>
            <a:r>
              <a:rPr sz="2000" u="sng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the </a:t>
            </a:r>
            <a:r>
              <a:rPr sz="2000" u="sng" spc="-15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ferrous </a:t>
            </a:r>
            <a:r>
              <a:rPr sz="2000" u="sng" spc="-10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(Fe</a:t>
            </a:r>
            <a:r>
              <a:rPr sz="2000" u="sng" spc="-15" baseline="25462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2+</a:t>
            </a:r>
            <a:r>
              <a:rPr sz="2000" u="sng" spc="-10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) </a:t>
            </a:r>
            <a:r>
              <a:rPr sz="2000" u="sng" spc="-15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form </a:t>
            </a:r>
            <a:r>
              <a:rPr sz="2000" u="sng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and</a:t>
            </a:r>
            <a:r>
              <a:rPr sz="2000" u="sng" spc="225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 </a:t>
            </a:r>
            <a:r>
              <a:rPr sz="2000" u="sng" spc="-5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soluble</a:t>
            </a:r>
            <a:endParaRPr sz="2000" u="sng" dirty="0">
              <a:highlight>
                <a:srgbClr val="FFFF00"/>
              </a:highlight>
              <a:cs typeface="Carlito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D24717"/>
              </a:buClr>
              <a:buFont typeface="Carlito"/>
              <a:buChar char="◦"/>
            </a:pPr>
            <a:endParaRPr sz="2000" u="sng" dirty="0">
              <a:cs typeface="Carlito"/>
            </a:endParaRPr>
          </a:p>
          <a:p>
            <a:pPr marL="903605" lvl="1" indent="-318135">
              <a:lnSpc>
                <a:spcPct val="100000"/>
              </a:lnSpc>
              <a:buClr>
                <a:srgbClr val="D24717"/>
              </a:buClr>
              <a:buChar char="◦"/>
              <a:tabLst>
                <a:tab pos="903605" algn="l"/>
                <a:tab pos="904240" algn="l"/>
              </a:tabLst>
            </a:pPr>
            <a:r>
              <a:rPr sz="2000" u="sng" spc="-10" dirty="0">
                <a:solidFill>
                  <a:srgbClr val="404040"/>
                </a:solidFill>
                <a:cs typeface="Carlito"/>
              </a:rPr>
              <a:t>Iron </a:t>
            </a:r>
            <a:r>
              <a:rPr sz="2000" u="sng" spc="-5" dirty="0">
                <a:solidFill>
                  <a:srgbClr val="404040"/>
                </a:solidFill>
                <a:cs typeface="Carlito"/>
              </a:rPr>
              <a:t>under </a:t>
            </a:r>
            <a:r>
              <a:rPr sz="2000" b="1" u="sng" spc="-15" dirty="0">
                <a:solidFill>
                  <a:srgbClr val="404040"/>
                </a:solidFill>
                <a:cs typeface="Carlito"/>
              </a:rPr>
              <a:t>oxic </a:t>
            </a:r>
            <a:r>
              <a:rPr sz="2000" u="sng" spc="-10" dirty="0">
                <a:solidFill>
                  <a:srgbClr val="404040"/>
                </a:solidFill>
                <a:cs typeface="Carlito"/>
              </a:rPr>
              <a:t>conditions </a:t>
            </a:r>
            <a:r>
              <a:rPr sz="2000" u="sng" spc="-5" dirty="0">
                <a:solidFill>
                  <a:srgbClr val="404040"/>
                </a:solidFill>
                <a:cs typeface="Carlito"/>
              </a:rPr>
              <a:t>(</a:t>
            </a:r>
            <a:r>
              <a:rPr sz="2000" b="1" u="sng" spc="-5" dirty="0">
                <a:solidFill>
                  <a:srgbClr val="404040"/>
                </a:solidFill>
                <a:cs typeface="Carlito"/>
              </a:rPr>
              <a:t>with O2</a:t>
            </a:r>
            <a:r>
              <a:rPr sz="2000" u="sng" spc="-5" dirty="0">
                <a:solidFill>
                  <a:srgbClr val="404040"/>
                </a:solidFill>
                <a:cs typeface="Carlito"/>
              </a:rPr>
              <a:t>): </a:t>
            </a:r>
            <a:r>
              <a:rPr sz="2000" u="sng" spc="-10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generally </a:t>
            </a:r>
            <a:r>
              <a:rPr sz="2000" u="sng" spc="-5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in </a:t>
            </a:r>
            <a:r>
              <a:rPr sz="2000" u="sng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the </a:t>
            </a:r>
            <a:r>
              <a:rPr sz="2000" u="sng" spc="-15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ferric </a:t>
            </a:r>
            <a:r>
              <a:rPr sz="2000" u="sng" spc="-5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(Fe</a:t>
            </a:r>
            <a:r>
              <a:rPr sz="2000" u="sng" spc="-7" baseline="25462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3+</a:t>
            </a:r>
            <a:r>
              <a:rPr sz="2000" u="sng" spc="-5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) </a:t>
            </a:r>
            <a:r>
              <a:rPr sz="2000" u="sng" spc="-15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form </a:t>
            </a:r>
            <a:r>
              <a:rPr sz="2000" u="sng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and </a:t>
            </a:r>
            <a:r>
              <a:rPr sz="2000" u="sng" spc="-10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exists </a:t>
            </a:r>
            <a:r>
              <a:rPr sz="2000" u="sng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as </a:t>
            </a:r>
            <a:r>
              <a:rPr sz="2000" u="sng" spc="-5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insoluble</a:t>
            </a:r>
            <a:r>
              <a:rPr sz="2000" u="sng" spc="340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 </a:t>
            </a:r>
            <a:r>
              <a:rPr sz="2000" u="sng" spc="-5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minerals</a:t>
            </a:r>
            <a:endParaRPr sz="2000" u="sng" dirty="0">
              <a:highlight>
                <a:srgbClr val="FFFF00"/>
              </a:highlight>
              <a:cs typeface="Carlito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D24717"/>
              </a:buClr>
              <a:buFont typeface="Carlito"/>
              <a:buChar char="◦"/>
            </a:pPr>
            <a:endParaRPr sz="2000" dirty="0">
              <a:cs typeface="Carlito"/>
            </a:endParaRPr>
          </a:p>
          <a:p>
            <a:pPr marL="903605" lvl="1" indent="-318135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Char char="◦"/>
              <a:tabLst>
                <a:tab pos="903605" algn="l"/>
                <a:tab pos="904240" algn="l"/>
              </a:tabLst>
            </a:pPr>
            <a:r>
              <a:rPr sz="2000" b="1" spc="-5" dirty="0">
                <a:solidFill>
                  <a:srgbClr val="7030A0"/>
                </a:solidFill>
                <a:cs typeface="Carlito"/>
              </a:rPr>
              <a:t>Cells </a:t>
            </a:r>
            <a:r>
              <a:rPr sz="2000" b="1" spc="-10" dirty="0">
                <a:solidFill>
                  <a:srgbClr val="7030A0"/>
                </a:solidFill>
                <a:cs typeface="Carlito"/>
              </a:rPr>
              <a:t>produce </a:t>
            </a:r>
            <a:r>
              <a:rPr sz="2000" b="1" i="1" u="heavy" spc="-5" dirty="0">
                <a:solidFill>
                  <a:srgbClr val="7030A0"/>
                </a:solidFill>
                <a:uFill>
                  <a:solidFill>
                    <a:srgbClr val="404040"/>
                  </a:solidFill>
                </a:uFill>
                <a:cs typeface="Carlito"/>
              </a:rPr>
              <a:t>siderophores</a:t>
            </a:r>
            <a:r>
              <a:rPr sz="2000" b="1" i="1" spc="-5" dirty="0">
                <a:solidFill>
                  <a:srgbClr val="7030A0"/>
                </a:solidFill>
                <a:cs typeface="Carlito"/>
              </a:rPr>
              <a:t> </a:t>
            </a:r>
            <a:r>
              <a:rPr sz="2000" b="1" spc="-10" dirty="0">
                <a:solidFill>
                  <a:srgbClr val="7030A0"/>
                </a:solidFill>
                <a:cs typeface="Carlito"/>
              </a:rPr>
              <a:t>(iron-binding </a:t>
            </a:r>
            <a:r>
              <a:rPr sz="2000" b="1" spc="-5" dirty="0">
                <a:solidFill>
                  <a:srgbClr val="7030A0"/>
                </a:solidFill>
                <a:cs typeface="Carlito"/>
              </a:rPr>
              <a:t>agents)</a:t>
            </a:r>
            <a:r>
              <a:rPr sz="2000" spc="-5" dirty="0">
                <a:solidFill>
                  <a:srgbClr val="7030A0"/>
                </a:solidFill>
                <a:cs typeface="Carlito"/>
              </a:rPr>
              <a:t> </a:t>
            </a:r>
            <a:r>
              <a:rPr sz="2000" b="1" u="sng" spc="-10" dirty="0">
                <a:solidFill>
                  <a:srgbClr val="7030A0"/>
                </a:solidFill>
                <a:cs typeface="Carlito"/>
              </a:rPr>
              <a:t>to obtain iron from </a:t>
            </a:r>
            <a:r>
              <a:rPr sz="2000" b="1" u="sng" dirty="0">
                <a:solidFill>
                  <a:srgbClr val="7030A0"/>
                </a:solidFill>
                <a:cs typeface="Carlito"/>
              </a:rPr>
              <a:t>insoluble </a:t>
            </a:r>
            <a:r>
              <a:rPr sz="2000" b="1" u="sng" spc="-10" dirty="0">
                <a:solidFill>
                  <a:srgbClr val="7030A0"/>
                </a:solidFill>
                <a:cs typeface="Carlito"/>
              </a:rPr>
              <a:t>mineral</a:t>
            </a:r>
            <a:r>
              <a:rPr sz="2000" b="1" u="sng" spc="225" dirty="0">
                <a:solidFill>
                  <a:srgbClr val="7030A0"/>
                </a:solidFill>
                <a:cs typeface="Carlito"/>
              </a:rPr>
              <a:t> </a:t>
            </a:r>
            <a:r>
              <a:rPr sz="2000" b="1" u="sng" spc="-15" dirty="0">
                <a:solidFill>
                  <a:srgbClr val="7030A0"/>
                </a:solidFill>
                <a:cs typeface="Carlito"/>
              </a:rPr>
              <a:t>form</a:t>
            </a:r>
            <a:r>
              <a:rPr lang="en-US" sz="2000" spc="-15" dirty="0">
                <a:solidFill>
                  <a:srgbClr val="404040"/>
                </a:solidFill>
                <a:cs typeface="Carlito"/>
              </a:rPr>
              <a:t>.</a:t>
            </a:r>
            <a:endParaRPr sz="2000" dirty="0"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00" dirty="0">
              <a:cs typeface="Carlito"/>
            </a:endParaRPr>
          </a:p>
          <a:p>
            <a:pPr marL="636905" indent="-343535">
              <a:lnSpc>
                <a:spcPct val="100000"/>
              </a:lnSpc>
              <a:buClr>
                <a:srgbClr val="D24717"/>
              </a:buClr>
              <a:buFont typeface="Wingdings"/>
              <a:buChar char=""/>
              <a:tabLst>
                <a:tab pos="637540" algn="l"/>
              </a:tabLst>
            </a:pPr>
            <a:r>
              <a:rPr sz="2000" b="1" spc="-5" dirty="0">
                <a:solidFill>
                  <a:srgbClr val="404040"/>
                </a:solidFill>
                <a:cs typeface="Carlito"/>
              </a:rPr>
              <a:t>Some </a:t>
            </a:r>
            <a:r>
              <a:rPr sz="2000" b="1" spc="-10" dirty="0">
                <a:solidFill>
                  <a:srgbClr val="404040"/>
                </a:solidFill>
                <a:cs typeface="Carlito"/>
              </a:rPr>
              <a:t>micronutrients </a:t>
            </a:r>
            <a:r>
              <a:rPr sz="2000" b="1" spc="-5" dirty="0">
                <a:solidFill>
                  <a:srgbClr val="404040"/>
                </a:solidFill>
                <a:cs typeface="Carlito"/>
              </a:rPr>
              <a:t>needed by </a:t>
            </a:r>
            <a:r>
              <a:rPr sz="2000" b="1" spc="-10" dirty="0">
                <a:solidFill>
                  <a:srgbClr val="404040"/>
                </a:solidFill>
                <a:cs typeface="Carlito"/>
              </a:rPr>
              <a:t>microorganisms </a:t>
            </a:r>
            <a:r>
              <a:rPr sz="2000" dirty="0">
                <a:solidFill>
                  <a:srgbClr val="404040"/>
                </a:solidFill>
                <a:cs typeface="Carlito"/>
              </a:rPr>
              <a:t>: </a:t>
            </a:r>
            <a:r>
              <a:rPr sz="2000" u="sng" spc="-10" dirty="0">
                <a:solidFill>
                  <a:srgbClr val="404040"/>
                </a:solidFill>
                <a:cs typeface="Carlito"/>
              </a:rPr>
              <a:t>Boron </a:t>
            </a:r>
            <a:r>
              <a:rPr sz="2000" u="sng" spc="-5" dirty="0">
                <a:solidFill>
                  <a:srgbClr val="404040"/>
                </a:solidFill>
                <a:cs typeface="Carlito"/>
              </a:rPr>
              <a:t>,chromium </a:t>
            </a:r>
            <a:r>
              <a:rPr sz="2000" u="sng" dirty="0">
                <a:solidFill>
                  <a:srgbClr val="404040"/>
                </a:solidFill>
                <a:cs typeface="Carlito"/>
              </a:rPr>
              <a:t>,Cobalt , </a:t>
            </a:r>
            <a:r>
              <a:rPr sz="2000" u="sng" spc="-5" dirty="0">
                <a:solidFill>
                  <a:srgbClr val="404040"/>
                </a:solidFill>
                <a:cs typeface="Carlito"/>
              </a:rPr>
              <a:t>Copper</a:t>
            </a:r>
            <a:r>
              <a:rPr sz="2000" u="sng" spc="-10" dirty="0">
                <a:solidFill>
                  <a:srgbClr val="404040"/>
                </a:solidFill>
                <a:cs typeface="Carlito"/>
              </a:rPr>
              <a:t> </a:t>
            </a:r>
            <a:r>
              <a:rPr sz="2000" u="sng" dirty="0">
                <a:solidFill>
                  <a:srgbClr val="404040"/>
                </a:solidFill>
                <a:cs typeface="Carlito"/>
              </a:rPr>
              <a:t>,</a:t>
            </a:r>
            <a:endParaRPr sz="2000" u="sng" dirty="0">
              <a:cs typeface="Carlito"/>
            </a:endParaRPr>
          </a:p>
          <a:p>
            <a:pPr marL="636905">
              <a:lnSpc>
                <a:spcPct val="100000"/>
              </a:lnSpc>
              <a:spcBef>
                <a:spcPts val="1265"/>
              </a:spcBef>
            </a:pPr>
            <a:r>
              <a:rPr sz="2000" u="sng" spc="-5" dirty="0">
                <a:solidFill>
                  <a:srgbClr val="404040"/>
                </a:solidFill>
                <a:cs typeface="Carlito"/>
              </a:rPr>
              <a:t>Manganese, </a:t>
            </a:r>
            <a:r>
              <a:rPr sz="2000" u="sng" dirty="0">
                <a:solidFill>
                  <a:srgbClr val="404040"/>
                </a:solidFill>
                <a:cs typeface="Carlito"/>
              </a:rPr>
              <a:t>Molybdenum ,Zinc</a:t>
            </a:r>
            <a:r>
              <a:rPr sz="2000" u="sng" spc="-50" dirty="0">
                <a:solidFill>
                  <a:srgbClr val="404040"/>
                </a:solidFill>
                <a:cs typeface="Carlito"/>
              </a:rPr>
              <a:t> </a:t>
            </a:r>
            <a:r>
              <a:rPr sz="2000" u="sng" spc="-5" dirty="0">
                <a:solidFill>
                  <a:srgbClr val="404040"/>
                </a:solidFill>
                <a:cs typeface="Carlito"/>
              </a:rPr>
              <a:t>.</a:t>
            </a:r>
            <a:endParaRPr sz="2000" u="sng" dirty="0"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696</Words>
  <Application>Microsoft Office PowerPoint</Application>
  <PresentationFormat>Widescreen</PresentationFormat>
  <Paragraphs>115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Carlito</vt:lpstr>
      <vt:lpstr>Trebuchet MS</vt:lpstr>
      <vt:lpstr>Wingdings</vt:lpstr>
      <vt:lpstr>Office Theme</vt:lpstr>
      <vt:lpstr>Lecture-10</vt:lpstr>
      <vt:lpstr>Mode of living in microorganisms</vt:lpstr>
      <vt:lpstr>Nutrition and Cell  Chemistry</vt:lpstr>
      <vt:lpstr>Nutrition and Cell Chemistry</vt:lpstr>
      <vt:lpstr>Major Macronutrients</vt:lpstr>
      <vt:lpstr>Major Macronutrients</vt:lpstr>
      <vt:lpstr>Macronutrients</vt:lpstr>
      <vt:lpstr>Macronutrients </vt:lpstr>
      <vt:lpstr>Micronutrients</vt:lpstr>
      <vt:lpstr>Growth Factors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 Aljowaie</dc:creator>
  <cp:lastModifiedBy>Haya Aldossary</cp:lastModifiedBy>
  <cp:revision>8</cp:revision>
  <dcterms:created xsi:type="dcterms:W3CDTF">2023-09-24T08:21:05Z</dcterms:created>
  <dcterms:modified xsi:type="dcterms:W3CDTF">2023-09-26T06:05:10Z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2023-09-24T00:00:00Z</vt:filetime>
  </property>
</Properties>
</file>