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72" r:id="rId6"/>
    <p:sldId id="261" r:id="rId7"/>
    <p:sldId id="258" r:id="rId8"/>
    <p:sldId id="259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94660"/>
  </p:normalViewPr>
  <p:slideViewPr>
    <p:cSldViewPr>
      <p:cViewPr varScale="1">
        <p:scale>
          <a:sx n="74" d="100"/>
          <a:sy n="74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B969-47F8-45A3-9C3B-A475A8E1B3B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86659-350E-485C-961D-F425AFB6B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shiba\Videos\RealPlayer%20Downloads\Modified%20Kato-Katz%20Technique%20&#8207;%20-%20YouTube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815290" cy="23860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KATO THICK  SMEAR  TECHNIQUE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3898776" cy="19905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/>
              <a:t>Transfer  a small amount  of  </a:t>
            </a:r>
            <a:r>
              <a:rPr lang="en-US" dirty="0" err="1" smtClean="0"/>
              <a:t>faeces</a:t>
            </a:r>
            <a:r>
              <a:rPr lang="en-US" dirty="0" smtClean="0"/>
              <a:t> onto  a piece  of  paper.</a:t>
            </a:r>
          </a:p>
          <a:p>
            <a:endParaRPr lang="en-US" dirty="0"/>
          </a:p>
        </p:txBody>
      </p:sp>
      <p:pic>
        <p:nvPicPr>
          <p:cNvPr id="4" name="Content Placeholder 3" descr="k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71013"/>
            <a:ext cx="4040188" cy="295901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14290"/>
            <a:ext cx="4041775" cy="19605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Soak  the  cellophane strips  (25</a:t>
            </a:r>
            <a:r>
              <a:rPr lang="ar-SA" dirty="0" smtClean="0"/>
              <a:t>×</a:t>
            </a:r>
            <a:r>
              <a:rPr lang="en-US" dirty="0" smtClean="0"/>
              <a:t>30  mm)  in 50%  glycerol  malachite  green </a:t>
            </a:r>
          </a:p>
          <a:p>
            <a:r>
              <a:rPr lang="en-US" dirty="0" smtClean="0"/>
              <a:t>Solution for  at  least 24  hrs before use.</a:t>
            </a:r>
          </a:p>
        </p:txBody>
      </p:sp>
      <p:pic>
        <p:nvPicPr>
          <p:cNvPr id="9" name="Content Placeholder 8" descr="k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81294"/>
            <a:ext cx="4041775" cy="2938449"/>
          </a:xfrm>
        </p:spPr>
      </p:pic>
      <p:sp>
        <p:nvSpPr>
          <p:cNvPr id="8" name="Right Arrow 7"/>
          <p:cNvSpPr/>
          <p:nvPr/>
        </p:nvSpPr>
        <p:spPr>
          <a:xfrm>
            <a:off x="4143372" y="3786190"/>
            <a:ext cx="857256" cy="7143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8329642" cy="181770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/>
              <a:t>Press the  screen on  top  of  </a:t>
            </a:r>
            <a:r>
              <a:rPr lang="en-US" dirty="0" err="1" smtClean="0"/>
              <a:t>faecal</a:t>
            </a:r>
            <a:r>
              <a:rPr lang="en-US" dirty="0" smtClean="0"/>
              <a:t>  specimen.</a:t>
            </a:r>
          </a:p>
          <a:p>
            <a:pPr lvl="0"/>
            <a:r>
              <a:rPr lang="en-US" dirty="0" smtClean="0"/>
              <a:t>Using  a  plastic spatula, scrap  across  the upper  surface  of  the screen  to sieve  the </a:t>
            </a:r>
            <a:r>
              <a:rPr lang="en-US" dirty="0" err="1" smtClean="0"/>
              <a:t>faecal</a:t>
            </a:r>
            <a:r>
              <a:rPr lang="en-US" dirty="0" smtClean="0"/>
              <a:t>  sample .</a:t>
            </a:r>
          </a:p>
        </p:txBody>
      </p:sp>
      <p:pic>
        <p:nvPicPr>
          <p:cNvPr id="7" name="Content Placeholder 6" descr="k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71013"/>
            <a:ext cx="4040188" cy="2959011"/>
          </a:xfrm>
        </p:spPr>
      </p:pic>
      <p:pic>
        <p:nvPicPr>
          <p:cNvPr id="8" name="Content Placeholder 7" descr="k8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82835"/>
            <a:ext cx="4041775" cy="2935368"/>
          </a:xfrm>
        </p:spPr>
      </p:pic>
      <p:sp>
        <p:nvSpPr>
          <p:cNvPr id="5" name="Right Arrow 7"/>
          <p:cNvSpPr/>
          <p:nvPr/>
        </p:nvSpPr>
        <p:spPr>
          <a:xfrm>
            <a:off x="4143372" y="3786190"/>
            <a:ext cx="857256" cy="7143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28"/>
            <a:ext cx="8186766" cy="18891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/>
              <a:t>Transfer  a  small  amount  of  the  sieved </a:t>
            </a:r>
            <a:r>
              <a:rPr lang="en-US" dirty="0" err="1" smtClean="0"/>
              <a:t>faecal</a:t>
            </a:r>
            <a:r>
              <a:rPr lang="en-US" dirty="0" smtClean="0"/>
              <a:t>  material  into  the  hole  of  the template &amp; carefully  fill  the  hole. Level with the applicator stick.</a:t>
            </a:r>
            <a:endParaRPr lang="en-US" dirty="0"/>
          </a:p>
        </p:txBody>
      </p:sp>
      <p:pic>
        <p:nvPicPr>
          <p:cNvPr id="7" name="Content Placeholder 6" descr="k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79302"/>
            <a:ext cx="4040188" cy="2942434"/>
          </a:xfrm>
        </p:spPr>
      </p:pic>
      <p:pic>
        <p:nvPicPr>
          <p:cNvPr id="8" name="Content Placeholder 7" descr="k10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75665"/>
            <a:ext cx="4041775" cy="2949708"/>
          </a:xfrm>
        </p:spPr>
      </p:pic>
      <p:sp>
        <p:nvSpPr>
          <p:cNvPr id="5" name="Right Arrow 7"/>
          <p:cNvSpPr/>
          <p:nvPr/>
        </p:nvSpPr>
        <p:spPr>
          <a:xfrm>
            <a:off x="4143372" y="3786190"/>
            <a:ext cx="857256" cy="7143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8186766" cy="181770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/>
              <a:t>Remove  the  template  carefully  so  that  all  the  </a:t>
            </a:r>
            <a:r>
              <a:rPr lang="en-US" dirty="0" err="1" smtClean="0"/>
              <a:t>faecal</a:t>
            </a:r>
            <a:r>
              <a:rPr lang="en-US" dirty="0" smtClean="0"/>
              <a:t>  material   is left on  the  slide &amp;none  is  left  sticking  to  the template.</a:t>
            </a:r>
          </a:p>
        </p:txBody>
      </p:sp>
      <p:pic>
        <p:nvPicPr>
          <p:cNvPr id="7" name="Content Placeholder 6" descr="k1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9555"/>
            <a:ext cx="4040188" cy="3001928"/>
          </a:xfrm>
        </p:spPr>
      </p:pic>
      <p:pic>
        <p:nvPicPr>
          <p:cNvPr id="8" name="Content Placeholder 7" descr="k1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70036"/>
            <a:ext cx="4041775" cy="2960966"/>
          </a:xfrm>
        </p:spPr>
      </p:pic>
      <p:sp>
        <p:nvSpPr>
          <p:cNvPr id="5" name="Right Arrow 7"/>
          <p:cNvSpPr/>
          <p:nvPr/>
        </p:nvSpPr>
        <p:spPr>
          <a:xfrm>
            <a:off x="4143372" y="3786190"/>
            <a:ext cx="857256" cy="7143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28"/>
            <a:ext cx="8186766" cy="21431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Cover  the  </a:t>
            </a:r>
            <a:r>
              <a:rPr lang="en-US" dirty="0" err="1" smtClean="0"/>
              <a:t>faecal</a:t>
            </a:r>
            <a:r>
              <a:rPr lang="en-US" dirty="0" smtClean="0"/>
              <a:t>  sample  on  the  slide  with  the  glycerol-soaked  cellophane  strip</a:t>
            </a:r>
            <a:r>
              <a:rPr lang="ar-SA" dirty="0" smtClean="0"/>
              <a:t>,</a:t>
            </a:r>
            <a:r>
              <a:rPr lang="en-US" dirty="0" smtClean="0"/>
              <a:t> wipe  off  excess  glycerol   with  a  small  piece  of  toilet  paper.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Invert  the  microscope  slide  &amp;  press  </a:t>
            </a:r>
            <a:r>
              <a:rPr lang="en-US" dirty="0" err="1" smtClean="0"/>
              <a:t>faecal</a:t>
            </a:r>
            <a:r>
              <a:rPr lang="en-US" dirty="0" smtClean="0"/>
              <a:t>  sample  against  cellophane  on  a smooth  surface  to  spread  sample  evenly .</a:t>
            </a:r>
          </a:p>
        </p:txBody>
      </p:sp>
      <p:pic>
        <p:nvPicPr>
          <p:cNvPr id="7" name="Content Placeholder 6" descr="k1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4990"/>
            <a:ext cx="4040188" cy="2971057"/>
          </a:xfrm>
        </p:spPr>
      </p:pic>
      <p:pic>
        <p:nvPicPr>
          <p:cNvPr id="8" name="Content Placeholder 7" descr="k14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86923"/>
            <a:ext cx="4041775" cy="2927191"/>
          </a:xfrm>
        </p:spPr>
      </p:pic>
      <p:sp>
        <p:nvSpPr>
          <p:cNvPr id="5" name="Right Arrow 7"/>
          <p:cNvSpPr/>
          <p:nvPr/>
        </p:nvSpPr>
        <p:spPr>
          <a:xfrm>
            <a:off x="4143372" y="3786190"/>
            <a:ext cx="857256" cy="7143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8219256" cy="17462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Volatility on the other destination and then press to spread the sample</a:t>
            </a:r>
          </a:p>
        </p:txBody>
      </p:sp>
      <p:pic>
        <p:nvPicPr>
          <p:cNvPr id="7" name="Content Placeholder 6" descr="k1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56668"/>
            <a:ext cx="4040188" cy="2987702"/>
          </a:xfrm>
        </p:spPr>
      </p:pic>
      <p:pic>
        <p:nvPicPr>
          <p:cNvPr id="8" name="Content Placeholder 7" descr="k16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79762"/>
            <a:ext cx="4041775" cy="2941514"/>
          </a:xfrm>
        </p:spPr>
      </p:pic>
      <p:sp>
        <p:nvSpPr>
          <p:cNvPr id="6" name="Right Arrow 7"/>
          <p:cNvSpPr/>
          <p:nvPr/>
        </p:nvSpPr>
        <p:spPr>
          <a:xfrm>
            <a:off x="4143372" y="3786190"/>
            <a:ext cx="857256" cy="7143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Slide ready for </a:t>
            </a:r>
            <a:r>
              <a:rPr lang="en-US" dirty="0" smtClean="0"/>
              <a:t>Examine</a:t>
            </a:r>
            <a:endParaRPr lang="en-US" dirty="0"/>
          </a:p>
        </p:txBody>
      </p:sp>
      <p:pic>
        <p:nvPicPr>
          <p:cNvPr id="7" name="Content Placeholder 6" descr="k1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72126"/>
            <a:ext cx="4040188" cy="295678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Examine under microscope</a:t>
            </a:r>
            <a:endParaRPr lang="en-US" dirty="0"/>
          </a:p>
        </p:txBody>
      </p:sp>
      <p:pic>
        <p:nvPicPr>
          <p:cNvPr id="8" name="Picture 8" descr="http://www.horsetalk.co.nz/worming/p/018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7"/>
          <p:cNvSpPr/>
          <p:nvPr/>
        </p:nvSpPr>
        <p:spPr>
          <a:xfrm>
            <a:off x="4143372" y="3786190"/>
            <a:ext cx="857256" cy="7143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0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7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1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In 1954, Kato and Miura were the first </a:t>
            </a:r>
            <a:r>
              <a:rPr lang="en-US" dirty="0" err="1"/>
              <a:t>tointroduce</a:t>
            </a:r>
            <a:r>
              <a:rPr lang="en-US" dirty="0"/>
              <a:t> a new method, the “</a:t>
            </a:r>
            <a:r>
              <a:rPr lang="en-US" dirty="0" err="1"/>
              <a:t>cellophanethick</a:t>
            </a:r>
            <a:r>
              <a:rPr lang="en-US" dirty="0"/>
              <a:t>-smear technique” which involved a principle of direct fecal sampling (Kato and  Miura,1954).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is different from the standard </a:t>
            </a:r>
            <a:r>
              <a:rPr lang="en-US" dirty="0" err="1"/>
              <a:t>directsmear</a:t>
            </a:r>
            <a:r>
              <a:rPr lang="en-US" dirty="0"/>
              <a:t> procedure in that a larger amount </a:t>
            </a:r>
            <a:r>
              <a:rPr lang="en-US" dirty="0" err="1"/>
              <a:t>offecal</a:t>
            </a:r>
            <a:r>
              <a:rPr lang="en-US" dirty="0"/>
              <a:t> sample is employed and </a:t>
            </a:r>
            <a:r>
              <a:rPr lang="en-US" dirty="0" err="1"/>
              <a:t>cellophanestrips</a:t>
            </a:r>
            <a:r>
              <a:rPr lang="en-US" dirty="0"/>
              <a:t> are used as cover slips instead of </a:t>
            </a:r>
            <a:r>
              <a:rPr lang="en-US" dirty="0" err="1"/>
              <a:t>glass.After</a:t>
            </a:r>
            <a:r>
              <a:rPr lang="en-US" dirty="0"/>
              <a:t> further refinement, the Kato thick </a:t>
            </a:r>
            <a:r>
              <a:rPr lang="en-US" dirty="0" err="1"/>
              <a:t>smeartechnique</a:t>
            </a:r>
            <a:r>
              <a:rPr lang="en-US" dirty="0"/>
              <a:t>, was adopted in control </a:t>
            </a:r>
            <a:r>
              <a:rPr lang="en-US" dirty="0" err="1"/>
              <a:t>programsin</a:t>
            </a:r>
            <a:r>
              <a:rPr lang="en-US" dirty="0"/>
              <a:t> Japan (Kato, 1960</a:t>
            </a:r>
            <a:r>
              <a:rPr lang="en-US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A quantitative study of helminthic infections using the Kato method was initially carried out by Martin and Beaver in 1968 for </a:t>
            </a:r>
            <a:r>
              <a:rPr lang="en-US" dirty="0" err="1"/>
              <a:t>thedetection</a:t>
            </a:r>
            <a:r>
              <a:rPr lang="en-US" dirty="0"/>
              <a:t> of specific </a:t>
            </a:r>
            <a:r>
              <a:rPr lang="en-US" dirty="0" err="1"/>
              <a:t>helminth</a:t>
            </a:r>
            <a:r>
              <a:rPr lang="en-US" dirty="0"/>
              <a:t> eggs.</a:t>
            </a:r>
          </a:p>
        </p:txBody>
      </p:sp>
    </p:spTree>
    <p:extLst>
      <p:ext uri="{BB962C8B-B14F-4D97-AF65-F5344CB8AC3E}">
        <p14:creationId xmlns:p14="http://schemas.microsoft.com/office/powerpoint/2010/main" val="388220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86808" cy="476886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</a:t>
            </a:r>
          </a:p>
          <a:p>
            <a:pPr lvl="0"/>
            <a:r>
              <a:rPr lang="en-US" sz="3000" dirty="0" smtClean="0"/>
              <a:t>N.B. The  ideal  time  for  observing  </a:t>
            </a:r>
            <a:r>
              <a:rPr lang="en-US" sz="3000" dirty="0" err="1" smtClean="0"/>
              <a:t>Schistosoma</a:t>
            </a:r>
            <a:r>
              <a:rPr lang="en-US" sz="3000" dirty="0" smtClean="0"/>
              <a:t>  eggs  is  24  hrs  after  preparation  except in bright sunlight </a:t>
            </a:r>
            <a:r>
              <a:rPr lang="ar-SA" sz="3000" dirty="0" smtClean="0"/>
              <a:t>,</a:t>
            </a:r>
            <a:r>
              <a:rPr lang="en-US" sz="3000" dirty="0" smtClean="0"/>
              <a:t> the  slide  will  clear rapidly &amp; can  be examined.</a:t>
            </a:r>
          </a:p>
          <a:p>
            <a:pPr lvl="0"/>
            <a:r>
              <a:rPr lang="en-US" sz="3000" dirty="0" err="1" smtClean="0"/>
              <a:t>Ascaris</a:t>
            </a:r>
            <a:r>
              <a:rPr lang="en-US" sz="3000" dirty="0" smtClean="0"/>
              <a:t>  &amp;  </a:t>
            </a:r>
            <a:r>
              <a:rPr lang="en-US" sz="3000" dirty="0" err="1" smtClean="0"/>
              <a:t>Trichuris</a:t>
            </a:r>
            <a:r>
              <a:rPr lang="en-US" sz="3000" dirty="0" smtClean="0"/>
              <a:t>  eggs  are  visible  at  any  time  &amp;  hookworm  eggs  are  visible  30  min after  preparation .</a:t>
            </a:r>
          </a:p>
          <a:p>
            <a:pPr lvl="0"/>
            <a:r>
              <a:rPr lang="en-US" sz="3000" dirty="0" smtClean="0"/>
              <a:t>The </a:t>
            </a:r>
            <a:r>
              <a:rPr lang="en-US" sz="3000" dirty="0" err="1" smtClean="0"/>
              <a:t>kato</a:t>
            </a:r>
            <a:r>
              <a:rPr lang="en-US" sz="3000" dirty="0" smtClean="0"/>
              <a:t>- </a:t>
            </a:r>
            <a:r>
              <a:rPr lang="en-US" sz="3000" dirty="0" err="1" smtClean="0"/>
              <a:t>katz</a:t>
            </a:r>
            <a:r>
              <a:rPr lang="en-US" sz="3000" dirty="0" smtClean="0"/>
              <a:t> template delivers 41.7 mg of  </a:t>
            </a:r>
            <a:r>
              <a:rPr lang="en-US" sz="3000" dirty="0" err="1" smtClean="0"/>
              <a:t>faeces</a:t>
            </a:r>
            <a:r>
              <a:rPr lang="en-US" sz="3000" dirty="0" smtClean="0"/>
              <a:t> . The number  of  eggs  observed  is  multiplied  by  24 to  obtain  the number  of  eggs  per  gm . of  </a:t>
            </a:r>
            <a:r>
              <a:rPr lang="en-US" sz="3000" dirty="0" err="1" smtClean="0"/>
              <a:t>faeces</a:t>
            </a:r>
            <a:r>
              <a:rPr lang="en-US" sz="3000" dirty="0" smtClean="0"/>
              <a:t>.</a:t>
            </a:r>
            <a:endParaRPr lang="en-US" sz="3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</a:t>
            </a:r>
          </a:p>
          <a:p>
            <a:r>
              <a:rPr lang="en-US" dirty="0" smtClean="0"/>
              <a:t>The </a:t>
            </a:r>
            <a:r>
              <a:rPr lang="en-US" dirty="0"/>
              <a:t>aim of this paper is to show the </a:t>
            </a:r>
            <a:r>
              <a:rPr lang="en-US" dirty="0" err="1"/>
              <a:t>appearanceof</a:t>
            </a:r>
            <a:r>
              <a:rPr lang="en-US" dirty="0"/>
              <a:t> the </a:t>
            </a:r>
            <a:r>
              <a:rPr lang="en-US" dirty="0" err="1"/>
              <a:t>helminth</a:t>
            </a:r>
            <a:r>
              <a:rPr lang="en-US" dirty="0"/>
              <a:t> eggs when malachite green is </a:t>
            </a:r>
            <a:r>
              <a:rPr lang="en-US" dirty="0" err="1"/>
              <a:t>replacedwith</a:t>
            </a:r>
            <a:r>
              <a:rPr lang="en-US" dirty="0"/>
              <a:t> a stain comprised of </a:t>
            </a:r>
            <a:r>
              <a:rPr lang="en-US" dirty="0" err="1"/>
              <a:t>nigrosin</a:t>
            </a:r>
            <a:r>
              <a:rPr lang="en-US" dirty="0"/>
              <a:t> and eosin yellow </a:t>
            </a:r>
            <a:r>
              <a:rPr lang="en-US" dirty="0" err="1" smtClean="0"/>
              <a:t>informalin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Several </a:t>
            </a:r>
            <a:r>
              <a:rPr lang="en-US" dirty="0"/>
              <a:t>field studies confirm the </a:t>
            </a:r>
            <a:r>
              <a:rPr lang="en-US" dirty="0" err="1"/>
              <a:t>simplicity,quality</a:t>
            </a:r>
            <a:r>
              <a:rPr lang="en-US" dirty="0"/>
              <a:t>, and cost effectiveness of the proposed modification 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visual reference of the results of the </a:t>
            </a:r>
            <a:r>
              <a:rPr lang="en-US" dirty="0" err="1"/>
              <a:t>methodcan</a:t>
            </a:r>
            <a:r>
              <a:rPr lang="en-US" dirty="0"/>
              <a:t> be useful to facilitate the recognition of parasite </a:t>
            </a:r>
            <a:r>
              <a:rPr lang="en-US" dirty="0" smtClean="0"/>
              <a:t>eggs by </a:t>
            </a:r>
            <a:r>
              <a:rPr lang="en-US" dirty="0" err="1"/>
              <a:t>microscopists</a:t>
            </a:r>
            <a:r>
              <a:rPr lang="en-US" dirty="0"/>
              <a:t> willing to adopt this methodology.</a:t>
            </a:r>
          </a:p>
        </p:txBody>
      </p:sp>
    </p:spTree>
    <p:extLst>
      <p:ext uri="{BB962C8B-B14F-4D97-AF65-F5344CB8AC3E}">
        <p14:creationId xmlns:p14="http://schemas.microsoft.com/office/powerpoint/2010/main" val="329610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Disadvantages</a:t>
            </a:r>
          </a:p>
          <a:p>
            <a:r>
              <a:rPr lang="en-US" dirty="0" smtClean="0"/>
              <a:t>Take time (The </a:t>
            </a:r>
            <a:r>
              <a:rPr lang="en-US" dirty="0"/>
              <a:t>Kato-Katz methods require between 1 to 2 </a:t>
            </a:r>
            <a:r>
              <a:rPr lang="en-US" dirty="0" err="1"/>
              <a:t>hoursbefore</a:t>
            </a:r>
            <a:r>
              <a:rPr lang="en-US" dirty="0"/>
              <a:t> the glycerin clears the background of the </a:t>
            </a:r>
            <a:r>
              <a:rPr lang="en-US" dirty="0" err="1"/>
              <a:t>stoolsmear</a:t>
            </a:r>
            <a:r>
              <a:rPr lang="en-US" dirty="0"/>
              <a:t> on the slide for accurate visualization of </a:t>
            </a:r>
            <a:r>
              <a:rPr lang="en-US" dirty="0" err="1"/>
              <a:t>mosthelminth</a:t>
            </a:r>
            <a:r>
              <a:rPr lang="en-US" dirty="0"/>
              <a:t> eggs </a:t>
            </a:r>
            <a:r>
              <a:rPr lang="en-US" dirty="0" smtClean="0"/>
              <a:t>)</a:t>
            </a:r>
          </a:p>
          <a:p>
            <a:r>
              <a:rPr lang="en-US" dirty="0"/>
              <a:t>The major problem of the technique </a:t>
            </a:r>
            <a:r>
              <a:rPr lang="en-US" dirty="0" err="1"/>
              <a:t>isthat</a:t>
            </a:r>
            <a:r>
              <a:rPr lang="en-US" dirty="0"/>
              <a:t> few hours after the preparation of the </a:t>
            </a:r>
            <a:r>
              <a:rPr lang="en-US" dirty="0" err="1"/>
              <a:t>slidehookworm</a:t>
            </a:r>
            <a:r>
              <a:rPr lang="en-US" dirty="0"/>
              <a:t> eggs are difficult to recognize due to </a:t>
            </a:r>
            <a:r>
              <a:rPr lang="en-US" dirty="0" err="1"/>
              <a:t>overclarification</a:t>
            </a:r>
            <a:r>
              <a:rPr lang="en-US" dirty="0"/>
              <a:t> by glycerin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529142" cy="10668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Materials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575"/>
            <a:ext cx="3733800" cy="5254625"/>
          </a:xfrm>
          <a:prstGeom prst="rect">
            <a:avLst/>
          </a:prstGeom>
        </p:spPr>
        <p:txBody>
          <a:bodyPr/>
          <a:lstStyle/>
          <a:p>
            <a:pPr marL="454914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S</a:t>
            </a:r>
            <a:r>
              <a:rPr lang="en-US" sz="2400" dirty="0" smtClean="0"/>
              <a:t>tool samples</a:t>
            </a:r>
          </a:p>
          <a:p>
            <a:pPr marL="454914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Glass slides</a:t>
            </a:r>
          </a:p>
          <a:p>
            <a:pPr marL="454914" indent="-457200">
              <a:buFont typeface="+mj-lt"/>
              <a:buAutoNum type="arabicPeriod"/>
              <a:defRPr/>
            </a:pPr>
            <a:r>
              <a:rPr lang="en-US" sz="2400" dirty="0" smtClean="0"/>
              <a:t>Cellophane </a:t>
            </a:r>
            <a:r>
              <a:rPr lang="en-US" sz="2400" dirty="0"/>
              <a:t>(25</a:t>
            </a:r>
            <a:r>
              <a:rPr lang="ar-SA" sz="2400" dirty="0"/>
              <a:t>×</a:t>
            </a:r>
            <a:r>
              <a:rPr lang="en-US" sz="2400" dirty="0"/>
              <a:t>30  mm) </a:t>
            </a:r>
            <a:endParaRPr lang="en-US" sz="2400" dirty="0" smtClean="0"/>
          </a:p>
          <a:p>
            <a:pPr marL="454914" indent="-457200">
              <a:buFont typeface="+mj-lt"/>
              <a:buAutoNum type="arabicPeriod"/>
              <a:defRPr/>
            </a:pPr>
            <a:r>
              <a:rPr lang="en-US" sz="2400" dirty="0"/>
              <a:t>50%  </a:t>
            </a:r>
            <a:r>
              <a:rPr lang="en-US" sz="2400" dirty="0" smtClean="0"/>
              <a:t>glycerol</a:t>
            </a:r>
          </a:p>
          <a:p>
            <a:pPr marL="454914" indent="-457200">
              <a:buFont typeface="+mj-lt"/>
              <a:buAutoNum type="arabicPeriod"/>
              <a:defRPr/>
            </a:pPr>
            <a:r>
              <a:rPr lang="en-US" sz="2400" dirty="0"/>
              <a:t>a </a:t>
            </a:r>
            <a:r>
              <a:rPr lang="en-US" sz="2400" dirty="0" smtClean="0"/>
              <a:t>Piece of paper</a:t>
            </a:r>
          </a:p>
          <a:p>
            <a:pPr marL="454914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Coverslips</a:t>
            </a:r>
          </a:p>
          <a:p>
            <a:pPr marL="454914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Pipettes </a:t>
            </a:r>
          </a:p>
          <a:p>
            <a:pPr marL="454914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Stick </a:t>
            </a:r>
          </a:p>
          <a:p>
            <a:pPr marL="454914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Gloves </a:t>
            </a:r>
          </a:p>
          <a:p>
            <a:pPr marL="454914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Microscope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r-SA" sz="2400" dirty="0"/>
          </a:p>
        </p:txBody>
      </p:sp>
      <p:pic>
        <p:nvPicPr>
          <p:cNvPr id="5" name="Picture 2" descr="A normal-looking dog stool. Normal stools may contain parasite eggs and oocysts and are great to use in fecal flotation test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43" y="304800"/>
            <a:ext cx="1626776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amarexporter.co.in/product/1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60" y="1828800"/>
            <a:ext cx="1642989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image.made-in-china.com/2f0j00deyEgaJZLLoi/Microscope-Slides-IM-71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9" y="3886200"/>
            <a:ext cx="1733551" cy="1754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of a veterinary microscope with a faecal float slide in place, ready for viewing.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9" y="3964401"/>
            <a:ext cx="1390649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mountainside-medical.com/product_images/uploaded_images/NITRILE-GLOVES-ONL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9" y="1828800"/>
            <a:ext cx="1669564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loudoun.nvcc.edu/vetonline/vet133/images/fecal%20sedimentation%20images/1Fecals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16" y="300111"/>
            <a:ext cx="1986277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2786058"/>
            <a:ext cx="1571629" cy="157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51716" y="4500571"/>
            <a:ext cx="102043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</a:t>
            </a:r>
            <a:endParaRPr lang="en-US" dirty="0"/>
          </a:p>
        </p:txBody>
      </p:sp>
      <p:pic>
        <p:nvPicPr>
          <p:cNvPr id="4" name="Modified Kato-Katz Technique ‏ - YouTub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0" y="1214438"/>
            <a:ext cx="7215188" cy="5411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596" y="788974"/>
            <a:ext cx="4040188" cy="13541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Preparation Material</a:t>
            </a:r>
          </a:p>
          <a:p>
            <a:endParaRPr lang="en-US" dirty="0"/>
          </a:p>
        </p:txBody>
      </p:sp>
      <p:pic>
        <p:nvPicPr>
          <p:cNvPr id="1026" name="Picture 2" descr="C:\Users\toshiba\Pictures\epi\k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81871"/>
            <a:ext cx="4040188" cy="2937295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785794"/>
            <a:ext cx="4041775" cy="135732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Use Glass slides and </a:t>
            </a:r>
            <a:r>
              <a:rPr lang="en-US" dirty="0" err="1" smtClean="0"/>
              <a:t>Coverslips</a:t>
            </a:r>
            <a:r>
              <a:rPr lang="en-US" dirty="0" smtClean="0"/>
              <a:t> with hole</a:t>
            </a:r>
          </a:p>
          <a:p>
            <a:endParaRPr lang="en-US" dirty="0" smtClean="0"/>
          </a:p>
        </p:txBody>
      </p:sp>
      <p:pic>
        <p:nvPicPr>
          <p:cNvPr id="9" name="Content Placeholder 8" descr="k5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71960"/>
            <a:ext cx="4041775" cy="2957118"/>
          </a:xfrm>
        </p:spPr>
      </p:pic>
      <p:sp>
        <p:nvSpPr>
          <p:cNvPr id="8" name="Right Arrow 7"/>
          <p:cNvSpPr/>
          <p:nvPr/>
        </p:nvSpPr>
        <p:spPr>
          <a:xfrm>
            <a:off x="4143372" y="3786190"/>
            <a:ext cx="857256" cy="7143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00042"/>
            <a:ext cx="4040188" cy="16748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k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75169"/>
            <a:ext cx="4040188" cy="295069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500042"/>
            <a:ext cx="4041775" cy="16748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Transfer  a small amount  of  </a:t>
            </a:r>
            <a:r>
              <a:rPr lang="en-US" dirty="0" err="1" smtClean="0"/>
              <a:t>faeces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Content Placeholder 8" descr="k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77190"/>
            <a:ext cx="4041775" cy="2946657"/>
          </a:xfrm>
        </p:spPr>
      </p:pic>
      <p:sp>
        <p:nvSpPr>
          <p:cNvPr id="8" name="Right Arrow 7"/>
          <p:cNvSpPr/>
          <p:nvPr/>
        </p:nvSpPr>
        <p:spPr>
          <a:xfrm>
            <a:off x="4143372" y="3786190"/>
            <a:ext cx="857256" cy="7143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545</Words>
  <Application>Microsoft Office PowerPoint</Application>
  <PresentationFormat>عرض على الشاشة (3:4)‏</PresentationFormat>
  <Paragraphs>45</Paragraphs>
  <Slides>19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KATO THICK  SMEAR  TECHNIQUE</vt:lpstr>
      <vt:lpstr>عرض تقديمي في PowerPoint</vt:lpstr>
      <vt:lpstr>Advantages &amp;Disadvantages</vt:lpstr>
      <vt:lpstr>Advantages &amp;Disadvantages</vt:lpstr>
      <vt:lpstr>Advantages &amp;Disadvantages</vt:lpstr>
      <vt:lpstr>Materials</vt:lpstr>
      <vt:lpstr>Procedure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 THICK  SMEAR  TECHNIQUE</dc:title>
  <dc:creator>toshiba</dc:creator>
  <cp:lastModifiedBy>User</cp:lastModifiedBy>
  <cp:revision>25</cp:revision>
  <dcterms:created xsi:type="dcterms:W3CDTF">2012-10-02T16:55:13Z</dcterms:created>
  <dcterms:modified xsi:type="dcterms:W3CDTF">2012-10-05T15:12:09Z</dcterms:modified>
</cp:coreProperties>
</file>