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1" r:id="rId5"/>
    <p:sldId id="268" r:id="rId6"/>
    <p:sldId id="270" r:id="rId7"/>
    <p:sldId id="272" r:id="rId8"/>
    <p:sldId id="260" r:id="rId9"/>
    <p:sldId id="273" r:id="rId10"/>
    <p:sldId id="274" r:id="rId11"/>
    <p:sldId id="269" r:id="rId1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B13031-B902-44C1-AFBB-EE8842BB270E}" v="4" dt="2024-01-29T08:35:42.912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500" y="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ya Aldossary" userId="dfb888b2b3201462" providerId="LiveId" clId="{54B13031-B902-44C1-AFBB-EE8842BB270E}"/>
    <pc:docChg chg="undo custSel addSld delSld modSld sldOrd">
      <pc:chgData name="Haya Aldossary" userId="dfb888b2b3201462" providerId="LiveId" clId="{54B13031-B902-44C1-AFBB-EE8842BB270E}" dt="2024-01-29T08:39:54.156" v="165" actId="14100"/>
      <pc:docMkLst>
        <pc:docMk/>
      </pc:docMkLst>
      <pc:sldChg chg="delSp modSp add del mod ord">
        <pc:chgData name="Haya Aldossary" userId="dfb888b2b3201462" providerId="LiveId" clId="{54B13031-B902-44C1-AFBB-EE8842BB270E}" dt="2024-01-29T08:36:45.865" v="119" actId="47"/>
        <pc:sldMkLst>
          <pc:docMk/>
          <pc:sldMk cId="0" sldId="256"/>
        </pc:sldMkLst>
        <pc:spChg chg="del mod">
          <ac:chgData name="Haya Aldossary" userId="dfb888b2b3201462" providerId="LiveId" clId="{54B13031-B902-44C1-AFBB-EE8842BB270E}" dt="2024-01-29T08:35:08.800" v="106" actId="21"/>
          <ac:spMkLst>
            <pc:docMk/>
            <pc:sldMk cId="0" sldId="256"/>
            <ac:spMk id="3" creationId="{00000000-0000-0000-0000-000000000000}"/>
          </ac:spMkLst>
        </pc:spChg>
      </pc:sldChg>
      <pc:sldChg chg="addSp delSp modSp add del mod">
        <pc:chgData name="Haya Aldossary" userId="dfb888b2b3201462" providerId="LiveId" clId="{54B13031-B902-44C1-AFBB-EE8842BB270E}" dt="2024-01-29T07:40:24.661" v="41" actId="1076"/>
        <pc:sldMkLst>
          <pc:docMk/>
          <pc:sldMk cId="0" sldId="257"/>
        </pc:sldMkLst>
        <pc:spChg chg="del">
          <ac:chgData name="Haya Aldossary" userId="dfb888b2b3201462" providerId="LiveId" clId="{54B13031-B902-44C1-AFBB-EE8842BB270E}" dt="2024-01-29T07:40:15.866" v="38" actId="478"/>
          <ac:spMkLst>
            <pc:docMk/>
            <pc:sldMk cId="0" sldId="257"/>
            <ac:spMk id="2" creationId="{00000000-0000-0000-0000-000000000000}"/>
          </ac:spMkLst>
        </pc:spChg>
        <pc:spChg chg="mod">
          <ac:chgData name="Haya Aldossary" userId="dfb888b2b3201462" providerId="LiveId" clId="{54B13031-B902-44C1-AFBB-EE8842BB270E}" dt="2024-01-29T07:40:24.661" v="41" actId="1076"/>
          <ac:spMkLst>
            <pc:docMk/>
            <pc:sldMk cId="0" sldId="257"/>
            <ac:spMk id="3" creationId="{00000000-0000-0000-0000-000000000000}"/>
          </ac:spMkLst>
        </pc:spChg>
        <pc:spChg chg="add del mod">
          <ac:chgData name="Haya Aldossary" userId="dfb888b2b3201462" providerId="LiveId" clId="{54B13031-B902-44C1-AFBB-EE8842BB270E}" dt="2024-01-29T07:40:21.725" v="40" actId="478"/>
          <ac:spMkLst>
            <pc:docMk/>
            <pc:sldMk cId="0" sldId="257"/>
            <ac:spMk id="6" creationId="{8D7FCA9E-58C5-A868-6FDA-524BFC0015A7}"/>
          </ac:spMkLst>
        </pc:spChg>
      </pc:sldChg>
      <pc:sldChg chg="modSp add del mod">
        <pc:chgData name="Haya Aldossary" userId="dfb888b2b3201462" providerId="LiveId" clId="{54B13031-B902-44C1-AFBB-EE8842BB270E}" dt="2024-01-29T07:39:49.762" v="17" actId="47"/>
        <pc:sldMkLst>
          <pc:docMk/>
          <pc:sldMk cId="0" sldId="258"/>
        </pc:sldMkLst>
        <pc:spChg chg="mod">
          <ac:chgData name="Haya Aldossary" userId="dfb888b2b3201462" providerId="LiveId" clId="{54B13031-B902-44C1-AFBB-EE8842BB270E}" dt="2024-01-29T07:39:27.357" v="11" actId="5793"/>
          <ac:spMkLst>
            <pc:docMk/>
            <pc:sldMk cId="0" sldId="258"/>
            <ac:spMk id="3" creationId="{00000000-0000-0000-0000-000000000000}"/>
          </ac:spMkLst>
        </pc:spChg>
      </pc:sldChg>
      <pc:sldChg chg="add">
        <pc:chgData name="Haya Aldossary" userId="dfb888b2b3201462" providerId="LiveId" clId="{54B13031-B902-44C1-AFBB-EE8842BB270E}" dt="2024-01-29T08:35:01.880" v="105"/>
        <pc:sldMkLst>
          <pc:docMk/>
          <pc:sldMk cId="0" sldId="260"/>
        </pc:sldMkLst>
      </pc:sldChg>
      <pc:sldChg chg="delSp modSp mod">
        <pc:chgData name="Haya Aldossary" userId="dfb888b2b3201462" providerId="LiveId" clId="{54B13031-B902-44C1-AFBB-EE8842BB270E}" dt="2024-01-29T07:41:28.876" v="98" actId="20577"/>
        <pc:sldMkLst>
          <pc:docMk/>
          <pc:sldMk cId="0" sldId="261"/>
        </pc:sldMkLst>
        <pc:spChg chg="mod">
          <ac:chgData name="Haya Aldossary" userId="dfb888b2b3201462" providerId="LiveId" clId="{54B13031-B902-44C1-AFBB-EE8842BB270E}" dt="2024-01-29T07:41:28.876" v="98" actId="20577"/>
          <ac:spMkLst>
            <pc:docMk/>
            <pc:sldMk cId="0" sldId="261"/>
            <ac:spMk id="3" creationId="{00000000-0000-0000-0000-000000000000}"/>
          </ac:spMkLst>
        </pc:spChg>
        <pc:spChg chg="del">
          <ac:chgData name="Haya Aldossary" userId="dfb888b2b3201462" providerId="LiveId" clId="{54B13031-B902-44C1-AFBB-EE8842BB270E}" dt="2024-01-29T07:41:08.443" v="71" actId="478"/>
          <ac:spMkLst>
            <pc:docMk/>
            <pc:sldMk cId="0" sldId="261"/>
            <ac:spMk id="7" creationId="{00000000-0000-0000-0000-000000000000}"/>
          </ac:spMkLst>
        </pc:spChg>
      </pc:sldChg>
      <pc:sldChg chg="del">
        <pc:chgData name="Haya Aldossary" userId="dfb888b2b3201462" providerId="LiveId" clId="{54B13031-B902-44C1-AFBB-EE8842BB270E}" dt="2024-01-29T07:41:55.055" v="99" actId="47"/>
        <pc:sldMkLst>
          <pc:docMk/>
          <pc:sldMk cId="0" sldId="262"/>
        </pc:sldMkLst>
      </pc:sldChg>
      <pc:sldChg chg="del">
        <pc:chgData name="Haya Aldossary" userId="dfb888b2b3201462" providerId="LiveId" clId="{54B13031-B902-44C1-AFBB-EE8842BB270E}" dt="2024-01-29T07:42:04.232" v="100" actId="47"/>
        <pc:sldMkLst>
          <pc:docMk/>
          <pc:sldMk cId="0" sldId="263"/>
        </pc:sldMkLst>
      </pc:sldChg>
      <pc:sldChg chg="del">
        <pc:chgData name="Haya Aldossary" userId="dfb888b2b3201462" providerId="LiveId" clId="{54B13031-B902-44C1-AFBB-EE8842BB270E}" dt="2024-01-29T07:42:08.618" v="101" actId="47"/>
        <pc:sldMkLst>
          <pc:docMk/>
          <pc:sldMk cId="0" sldId="264"/>
        </pc:sldMkLst>
      </pc:sldChg>
      <pc:sldChg chg="del">
        <pc:chgData name="Haya Aldossary" userId="dfb888b2b3201462" providerId="LiveId" clId="{54B13031-B902-44C1-AFBB-EE8842BB270E}" dt="2024-01-29T07:42:25.884" v="104" actId="47"/>
        <pc:sldMkLst>
          <pc:docMk/>
          <pc:sldMk cId="0" sldId="265"/>
        </pc:sldMkLst>
      </pc:sldChg>
      <pc:sldChg chg="del">
        <pc:chgData name="Haya Aldossary" userId="dfb888b2b3201462" providerId="LiveId" clId="{54B13031-B902-44C1-AFBB-EE8842BB270E}" dt="2024-01-29T07:42:18.914" v="102" actId="47"/>
        <pc:sldMkLst>
          <pc:docMk/>
          <pc:sldMk cId="0" sldId="266"/>
        </pc:sldMkLst>
      </pc:sldChg>
      <pc:sldChg chg="del">
        <pc:chgData name="Haya Aldossary" userId="dfb888b2b3201462" providerId="LiveId" clId="{54B13031-B902-44C1-AFBB-EE8842BB270E}" dt="2024-01-29T07:42:20.161" v="103" actId="47"/>
        <pc:sldMkLst>
          <pc:docMk/>
          <pc:sldMk cId="0" sldId="267"/>
        </pc:sldMkLst>
      </pc:sldChg>
      <pc:sldChg chg="modSp add mod">
        <pc:chgData name="Haya Aldossary" userId="dfb888b2b3201462" providerId="LiveId" clId="{54B13031-B902-44C1-AFBB-EE8842BB270E}" dt="2024-01-29T08:39:54.156" v="165" actId="14100"/>
        <pc:sldMkLst>
          <pc:docMk/>
          <pc:sldMk cId="0" sldId="269"/>
        </pc:sldMkLst>
        <pc:spChg chg="mod">
          <ac:chgData name="Haya Aldossary" userId="dfb888b2b3201462" providerId="LiveId" clId="{54B13031-B902-44C1-AFBB-EE8842BB270E}" dt="2024-01-29T08:39:54.156" v="165" actId="14100"/>
          <ac:spMkLst>
            <pc:docMk/>
            <pc:sldMk cId="0" sldId="269"/>
            <ac:spMk id="2" creationId="{00000000-0000-0000-0000-000000000000}"/>
          </ac:spMkLst>
        </pc:spChg>
      </pc:sldChg>
      <pc:sldChg chg="delSp modSp mod">
        <pc:chgData name="Haya Aldossary" userId="dfb888b2b3201462" providerId="LiveId" clId="{54B13031-B902-44C1-AFBB-EE8842BB270E}" dt="2024-01-29T08:37:15.115" v="126" actId="1076"/>
        <pc:sldMkLst>
          <pc:docMk/>
          <pc:sldMk cId="0" sldId="270"/>
        </pc:sldMkLst>
        <pc:spChg chg="del">
          <ac:chgData name="Haya Aldossary" userId="dfb888b2b3201462" providerId="LiveId" clId="{54B13031-B902-44C1-AFBB-EE8842BB270E}" dt="2024-01-29T08:37:00.104" v="122" actId="478"/>
          <ac:spMkLst>
            <pc:docMk/>
            <pc:sldMk cId="0" sldId="270"/>
            <ac:spMk id="2" creationId="{00000000-0000-0000-0000-000000000000}"/>
          </ac:spMkLst>
        </pc:spChg>
        <pc:spChg chg="mod">
          <ac:chgData name="Haya Aldossary" userId="dfb888b2b3201462" providerId="LiveId" clId="{54B13031-B902-44C1-AFBB-EE8842BB270E}" dt="2024-01-29T08:37:10.289" v="125" actId="1076"/>
          <ac:spMkLst>
            <pc:docMk/>
            <pc:sldMk cId="0" sldId="270"/>
            <ac:spMk id="4" creationId="{00000000-0000-0000-0000-000000000000}"/>
          </ac:spMkLst>
        </pc:spChg>
        <pc:spChg chg="mod">
          <ac:chgData name="Haya Aldossary" userId="dfb888b2b3201462" providerId="LiveId" clId="{54B13031-B902-44C1-AFBB-EE8842BB270E}" dt="2024-01-29T08:37:15.115" v="126" actId="1076"/>
          <ac:spMkLst>
            <pc:docMk/>
            <pc:sldMk cId="0" sldId="270"/>
            <ac:spMk id="5" creationId="{00000000-0000-0000-0000-000000000000}"/>
          </ac:spMkLst>
        </pc:spChg>
        <pc:spChg chg="del">
          <ac:chgData name="Haya Aldossary" userId="dfb888b2b3201462" providerId="LiveId" clId="{54B13031-B902-44C1-AFBB-EE8842BB270E}" dt="2024-01-29T08:36:57.052" v="121" actId="478"/>
          <ac:spMkLst>
            <pc:docMk/>
            <pc:sldMk cId="0" sldId="270"/>
            <ac:spMk id="6" creationId="{00000000-0000-0000-0000-000000000000}"/>
          </ac:spMkLst>
        </pc:spChg>
        <pc:spChg chg="mod">
          <ac:chgData name="Haya Aldossary" userId="dfb888b2b3201462" providerId="LiveId" clId="{54B13031-B902-44C1-AFBB-EE8842BB270E}" dt="2024-01-29T08:37:07.516" v="124" actId="1076"/>
          <ac:spMkLst>
            <pc:docMk/>
            <pc:sldMk cId="0" sldId="270"/>
            <ac:spMk id="7" creationId="{00000000-0000-0000-0000-000000000000}"/>
          </ac:spMkLst>
        </pc:spChg>
      </pc:sldChg>
      <pc:sldChg chg="add del">
        <pc:chgData name="Haya Aldossary" userId="dfb888b2b3201462" providerId="LiveId" clId="{54B13031-B902-44C1-AFBB-EE8842BB270E}" dt="2024-01-29T08:36:48.327" v="120" actId="47"/>
        <pc:sldMkLst>
          <pc:docMk/>
          <pc:sldMk cId="0" sldId="271"/>
        </pc:sldMkLst>
      </pc:sldChg>
      <pc:sldChg chg="addSp modSp add mod">
        <pc:chgData name="Haya Aldossary" userId="dfb888b2b3201462" providerId="LiveId" clId="{54B13031-B902-44C1-AFBB-EE8842BB270E}" dt="2024-01-29T08:36:09.487" v="118" actId="1076"/>
        <pc:sldMkLst>
          <pc:docMk/>
          <pc:sldMk cId="0" sldId="272"/>
        </pc:sldMkLst>
        <pc:spChg chg="mod">
          <ac:chgData name="Haya Aldossary" userId="dfb888b2b3201462" providerId="LiveId" clId="{54B13031-B902-44C1-AFBB-EE8842BB270E}" dt="2024-01-29T08:35:38.033" v="112" actId="20577"/>
          <ac:spMkLst>
            <pc:docMk/>
            <pc:sldMk cId="0" sldId="272"/>
            <ac:spMk id="2" creationId="{00000000-0000-0000-0000-000000000000}"/>
          </ac:spMkLst>
        </pc:spChg>
        <pc:spChg chg="mod">
          <ac:chgData name="Haya Aldossary" userId="dfb888b2b3201462" providerId="LiveId" clId="{54B13031-B902-44C1-AFBB-EE8842BB270E}" dt="2024-01-29T08:35:29.753" v="110" actId="1076"/>
          <ac:spMkLst>
            <pc:docMk/>
            <pc:sldMk cId="0" sldId="272"/>
            <ac:spMk id="3" creationId="{00000000-0000-0000-0000-000000000000}"/>
          </ac:spMkLst>
        </pc:spChg>
        <pc:spChg chg="add mod">
          <ac:chgData name="Haya Aldossary" userId="dfb888b2b3201462" providerId="LiveId" clId="{54B13031-B902-44C1-AFBB-EE8842BB270E}" dt="2024-01-29T08:35:23.662" v="108"/>
          <ac:spMkLst>
            <pc:docMk/>
            <pc:sldMk cId="0" sldId="272"/>
            <ac:spMk id="29" creationId="{00000000-0000-0000-0000-000000000000}"/>
          </ac:spMkLst>
        </pc:spChg>
        <pc:spChg chg="add mod">
          <ac:chgData name="Haya Aldossary" userId="dfb888b2b3201462" providerId="LiveId" clId="{54B13031-B902-44C1-AFBB-EE8842BB270E}" dt="2024-01-29T08:36:09.487" v="118" actId="1076"/>
          <ac:spMkLst>
            <pc:docMk/>
            <pc:sldMk cId="0" sldId="272"/>
            <ac:spMk id="30" creationId="{36300144-E4E5-C19C-A741-D47FF6096D1B}"/>
          </ac:spMkLst>
        </pc:spChg>
      </pc:sldChg>
      <pc:sldChg chg="add">
        <pc:chgData name="Haya Aldossary" userId="dfb888b2b3201462" providerId="LiveId" clId="{54B13031-B902-44C1-AFBB-EE8842BB270E}" dt="2024-01-29T08:35:01.880" v="105"/>
        <pc:sldMkLst>
          <pc:docMk/>
          <pc:sldMk cId="0" sldId="273"/>
        </pc:sldMkLst>
      </pc:sldChg>
      <pc:sldChg chg="modSp add mod">
        <pc:chgData name="Haya Aldossary" userId="dfb888b2b3201462" providerId="LiveId" clId="{54B13031-B902-44C1-AFBB-EE8842BB270E}" dt="2024-01-29T08:39:14.465" v="164" actId="20577"/>
        <pc:sldMkLst>
          <pc:docMk/>
          <pc:sldMk cId="0" sldId="274"/>
        </pc:sldMkLst>
        <pc:spChg chg="mod">
          <ac:chgData name="Haya Aldossary" userId="dfb888b2b3201462" providerId="LiveId" clId="{54B13031-B902-44C1-AFBB-EE8842BB270E}" dt="2024-01-29T08:39:14.465" v="164" actId="20577"/>
          <ac:spMkLst>
            <pc:docMk/>
            <pc:sldMk cId="0" sldId="274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A66C77-EBCA-4EB8-BAA6-26155FF431F1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CD54A8-F1DE-4491-B71F-71BAD5CC6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008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CD54A8-F1DE-4491-B71F-71BAD5CC634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045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49452A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1/29/2024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1/29/2024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1/29/2024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997965"/>
            <a:ext cx="8072119" cy="19773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8739" y="1182370"/>
            <a:ext cx="5790565" cy="38665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1" i="0">
                <a:solidFill>
                  <a:srgbClr val="49452A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jp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6.png"/><Relationship Id="rId11" Type="http://schemas.openxmlformats.org/officeDocument/2006/relationships/image" Target="../media/image21.jpg"/><Relationship Id="rId5" Type="http://schemas.openxmlformats.org/officeDocument/2006/relationships/image" Target="../media/image15.png"/><Relationship Id="rId15" Type="http://schemas.openxmlformats.org/officeDocument/2006/relationships/image" Target="../media/image25.png"/><Relationship Id="rId10" Type="http://schemas.openxmlformats.org/officeDocument/2006/relationships/image" Target="../media/image20.jpg"/><Relationship Id="rId4" Type="http://schemas.openxmlformats.org/officeDocument/2006/relationships/image" Target="../media/image14.png"/><Relationship Id="rId9" Type="http://schemas.openxmlformats.org/officeDocument/2006/relationships/image" Target="../media/image19.png"/><Relationship Id="rId14" Type="http://schemas.openxmlformats.org/officeDocument/2006/relationships/image" Target="../media/image24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jpg"/><Relationship Id="rId4" Type="http://schemas.openxmlformats.org/officeDocument/2006/relationships/image" Target="../media/image2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061720" y="436789"/>
            <a:ext cx="7020559" cy="998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3200" b="1" spc="-5" dirty="0">
                <a:solidFill>
                  <a:srgbClr val="C00000"/>
                </a:solidFill>
                <a:latin typeface="Carlito"/>
                <a:cs typeface="Carlito"/>
              </a:rPr>
              <a:t>Isolation </a:t>
            </a:r>
            <a:r>
              <a:rPr sz="3200" b="1" dirty="0">
                <a:solidFill>
                  <a:srgbClr val="C00000"/>
                </a:solidFill>
                <a:latin typeface="Carlito"/>
                <a:cs typeface="Carlito"/>
              </a:rPr>
              <a:t>of </a:t>
            </a:r>
            <a:r>
              <a:rPr lang="en-US" sz="3200" b="1" spc="-10" dirty="0">
                <a:solidFill>
                  <a:srgbClr val="C00000"/>
                </a:solidFill>
                <a:latin typeface="Carlito"/>
                <a:cs typeface="Carlito"/>
              </a:rPr>
              <a:t>fungus</a:t>
            </a:r>
            <a:r>
              <a:rPr sz="3200" b="1" spc="-10" dirty="0">
                <a:solidFill>
                  <a:srgbClr val="C00000"/>
                </a:solidFill>
                <a:latin typeface="Carlito"/>
                <a:cs typeface="Carlito"/>
              </a:rPr>
              <a:t> from</a:t>
            </a:r>
            <a:r>
              <a:rPr sz="3200" b="1" spc="-110" dirty="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3200" b="1" spc="-5" dirty="0">
                <a:solidFill>
                  <a:srgbClr val="C00000"/>
                </a:solidFill>
                <a:latin typeface="Carlito"/>
                <a:cs typeface="Carlito"/>
              </a:rPr>
              <a:t>various</a:t>
            </a:r>
            <a:endParaRPr sz="3200" dirty="0">
              <a:latin typeface="Carlito"/>
              <a:cs typeface="Carlito"/>
            </a:endParaRPr>
          </a:p>
          <a:p>
            <a:pPr marL="341630" algn="ctr">
              <a:lnSpc>
                <a:spcPct val="100000"/>
              </a:lnSpc>
              <a:spcBef>
                <a:spcPts val="25"/>
              </a:spcBef>
            </a:pPr>
            <a:r>
              <a:rPr sz="3200" b="1" spc="-10" dirty="0">
                <a:solidFill>
                  <a:srgbClr val="C00000"/>
                </a:solidFill>
                <a:latin typeface="Carlito"/>
                <a:cs typeface="Carlito"/>
              </a:rPr>
              <a:t>environments</a:t>
            </a:r>
            <a:endParaRPr sz="3200" dirty="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600200" y="2667000"/>
            <a:ext cx="6096000" cy="37433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5894" y="366140"/>
            <a:ext cx="41687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15" dirty="0">
                <a:solidFill>
                  <a:srgbClr val="006FC0"/>
                </a:solidFill>
                <a:latin typeface="Times New Roman"/>
                <a:cs typeface="Times New Roman"/>
              </a:rPr>
              <a:t>Characters</a:t>
            </a:r>
            <a:r>
              <a:rPr sz="3600" b="1" spc="-45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3600" b="1" spc="165" dirty="0">
                <a:solidFill>
                  <a:srgbClr val="006FC0"/>
                </a:solidFill>
                <a:latin typeface="Times New Roman"/>
                <a:cs typeface="Times New Roman"/>
              </a:rPr>
              <a:t>of</a:t>
            </a:r>
            <a:r>
              <a:rPr sz="3600" b="1" spc="-28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3600" b="1" spc="125" dirty="0">
                <a:solidFill>
                  <a:srgbClr val="006FC0"/>
                </a:solidFill>
                <a:latin typeface="Times New Roman"/>
                <a:cs typeface="Times New Roman"/>
              </a:rPr>
              <a:t>colony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457604"/>
            <a:ext cx="8007350" cy="4187428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265"/>
              </a:spcBef>
              <a:buClr>
                <a:srgbClr val="9F2936"/>
              </a:buClr>
              <a:buSzPct val="84090"/>
              <a:buFont typeface="Arial"/>
              <a:buChar char=""/>
              <a:tabLst>
                <a:tab pos="286385" algn="l"/>
                <a:tab pos="287020" algn="l"/>
              </a:tabLst>
            </a:pPr>
            <a:r>
              <a:rPr sz="2200" b="1" spc="55" dirty="0">
                <a:solidFill>
                  <a:srgbClr val="CC0000"/>
                </a:solidFill>
                <a:latin typeface="Times New Roman"/>
                <a:cs typeface="Times New Roman"/>
              </a:rPr>
              <a:t>Form</a:t>
            </a:r>
            <a:endParaRPr sz="2200" dirty="0">
              <a:latin typeface="Times New Roman"/>
              <a:cs typeface="Times New Roman"/>
            </a:endParaRPr>
          </a:p>
          <a:p>
            <a:pPr marL="12700">
              <a:lnSpc>
                <a:spcPts val="2375"/>
              </a:lnSpc>
              <a:spcBef>
                <a:spcPts val="170"/>
              </a:spcBef>
            </a:pPr>
            <a:r>
              <a:rPr sz="2200" spc="140" dirty="0">
                <a:latin typeface="Times New Roman"/>
                <a:cs typeface="Times New Roman"/>
              </a:rPr>
              <a:t>What</a:t>
            </a:r>
            <a:r>
              <a:rPr sz="2200" spc="-75" dirty="0">
                <a:latin typeface="Times New Roman"/>
                <a:cs typeface="Times New Roman"/>
              </a:rPr>
              <a:t> </a:t>
            </a:r>
            <a:r>
              <a:rPr sz="2200" spc="15" dirty="0">
                <a:latin typeface="Times New Roman"/>
                <a:cs typeface="Times New Roman"/>
              </a:rPr>
              <a:t>is</a:t>
            </a:r>
            <a:r>
              <a:rPr sz="2200" spc="-60" dirty="0">
                <a:latin typeface="Times New Roman"/>
                <a:cs typeface="Times New Roman"/>
              </a:rPr>
              <a:t> </a:t>
            </a:r>
            <a:r>
              <a:rPr sz="2200" spc="130" dirty="0">
                <a:latin typeface="Times New Roman"/>
                <a:cs typeface="Times New Roman"/>
              </a:rPr>
              <a:t>the</a:t>
            </a:r>
            <a:r>
              <a:rPr sz="2200" spc="-60" dirty="0">
                <a:latin typeface="Times New Roman"/>
                <a:cs typeface="Times New Roman"/>
              </a:rPr>
              <a:t> </a:t>
            </a:r>
            <a:r>
              <a:rPr sz="2200" spc="50" dirty="0">
                <a:latin typeface="Times New Roman"/>
                <a:cs typeface="Times New Roman"/>
              </a:rPr>
              <a:t>basic</a:t>
            </a:r>
            <a:r>
              <a:rPr sz="2200" spc="-95" dirty="0">
                <a:latin typeface="Times New Roman"/>
                <a:cs typeface="Times New Roman"/>
              </a:rPr>
              <a:t> </a:t>
            </a:r>
            <a:r>
              <a:rPr sz="2200" spc="95" dirty="0">
                <a:latin typeface="Times New Roman"/>
                <a:cs typeface="Times New Roman"/>
              </a:rPr>
              <a:t>shape</a:t>
            </a:r>
            <a:r>
              <a:rPr sz="2200" spc="-110" dirty="0">
                <a:latin typeface="Times New Roman"/>
                <a:cs typeface="Times New Roman"/>
              </a:rPr>
              <a:t> </a:t>
            </a:r>
            <a:r>
              <a:rPr sz="2200" spc="15" dirty="0">
                <a:latin typeface="Times New Roman"/>
                <a:cs typeface="Times New Roman"/>
              </a:rPr>
              <a:t>of</a:t>
            </a:r>
            <a:r>
              <a:rPr sz="2200" spc="25" dirty="0">
                <a:latin typeface="Times New Roman"/>
                <a:cs typeface="Times New Roman"/>
              </a:rPr>
              <a:t> </a:t>
            </a:r>
            <a:r>
              <a:rPr sz="2200" spc="130" dirty="0">
                <a:latin typeface="Times New Roman"/>
                <a:cs typeface="Times New Roman"/>
              </a:rPr>
              <a:t>the</a:t>
            </a:r>
            <a:r>
              <a:rPr sz="2200" spc="-110" dirty="0">
                <a:latin typeface="Times New Roman"/>
                <a:cs typeface="Times New Roman"/>
              </a:rPr>
              <a:t> </a:t>
            </a:r>
            <a:r>
              <a:rPr sz="2200" spc="30" dirty="0">
                <a:latin typeface="Times New Roman"/>
                <a:cs typeface="Times New Roman"/>
              </a:rPr>
              <a:t>colony?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30" dirty="0">
                <a:latin typeface="Times New Roman"/>
                <a:cs typeface="Times New Roman"/>
              </a:rPr>
              <a:t>For</a:t>
            </a:r>
            <a:r>
              <a:rPr sz="2200" spc="-130" dirty="0">
                <a:latin typeface="Times New Roman"/>
                <a:cs typeface="Times New Roman"/>
              </a:rPr>
              <a:t> </a:t>
            </a:r>
            <a:r>
              <a:rPr sz="2200" spc="60" dirty="0">
                <a:latin typeface="Times New Roman"/>
                <a:cs typeface="Times New Roman"/>
              </a:rPr>
              <a:t>example,</a:t>
            </a:r>
            <a:r>
              <a:rPr sz="2200" spc="-75" dirty="0">
                <a:latin typeface="Times New Roman"/>
                <a:cs typeface="Times New Roman"/>
              </a:rPr>
              <a:t> </a:t>
            </a:r>
            <a:r>
              <a:rPr sz="2200" spc="30" dirty="0">
                <a:latin typeface="Times New Roman"/>
                <a:cs typeface="Times New Roman"/>
              </a:rPr>
              <a:t>circular,</a:t>
            </a:r>
            <a:endParaRPr sz="2200" dirty="0">
              <a:latin typeface="Times New Roman"/>
              <a:cs typeface="Times New Roman"/>
            </a:endParaRPr>
          </a:p>
          <a:p>
            <a:pPr marL="286385">
              <a:lnSpc>
                <a:spcPts val="2375"/>
              </a:lnSpc>
            </a:pPr>
            <a:r>
              <a:rPr sz="2200" spc="75" dirty="0">
                <a:latin typeface="Times New Roman"/>
                <a:cs typeface="Times New Roman"/>
              </a:rPr>
              <a:t>filamentous,</a:t>
            </a:r>
            <a:r>
              <a:rPr sz="2200" spc="-100" dirty="0">
                <a:latin typeface="Times New Roman"/>
                <a:cs typeface="Times New Roman"/>
              </a:rPr>
              <a:t> </a:t>
            </a:r>
            <a:r>
              <a:rPr sz="2200" spc="60" dirty="0">
                <a:latin typeface="Times New Roman"/>
                <a:cs typeface="Times New Roman"/>
              </a:rPr>
              <a:t>etc.</a:t>
            </a:r>
            <a:endParaRPr sz="2200" dirty="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180"/>
              </a:spcBef>
              <a:buClr>
                <a:srgbClr val="9F2936"/>
              </a:buClr>
              <a:buSzPct val="84090"/>
              <a:buFont typeface="Arial"/>
              <a:buChar char=""/>
              <a:tabLst>
                <a:tab pos="286385" algn="l"/>
                <a:tab pos="287020" algn="l"/>
              </a:tabLst>
            </a:pPr>
            <a:r>
              <a:rPr sz="2200" b="1" spc="55" dirty="0">
                <a:solidFill>
                  <a:srgbClr val="CC0000"/>
                </a:solidFill>
                <a:latin typeface="Times New Roman"/>
                <a:cs typeface="Times New Roman"/>
              </a:rPr>
              <a:t>Margin</a:t>
            </a:r>
            <a:endParaRPr sz="22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sz="2200" spc="140" dirty="0">
                <a:latin typeface="Times New Roman"/>
                <a:cs typeface="Times New Roman"/>
              </a:rPr>
              <a:t>What</a:t>
            </a:r>
            <a:r>
              <a:rPr sz="2200" spc="-75" dirty="0">
                <a:latin typeface="Times New Roman"/>
                <a:cs typeface="Times New Roman"/>
              </a:rPr>
              <a:t> </a:t>
            </a:r>
            <a:r>
              <a:rPr sz="2200" spc="15" dirty="0">
                <a:latin typeface="Times New Roman"/>
                <a:cs typeface="Times New Roman"/>
              </a:rPr>
              <a:t>is</a:t>
            </a:r>
            <a:r>
              <a:rPr sz="2200" spc="-60" dirty="0">
                <a:latin typeface="Times New Roman"/>
                <a:cs typeface="Times New Roman"/>
              </a:rPr>
              <a:t> </a:t>
            </a:r>
            <a:r>
              <a:rPr sz="2200" spc="130" dirty="0">
                <a:latin typeface="Times New Roman"/>
                <a:cs typeface="Times New Roman"/>
              </a:rPr>
              <a:t>the</a:t>
            </a:r>
            <a:r>
              <a:rPr sz="2200" spc="-65" dirty="0">
                <a:latin typeface="Times New Roman"/>
                <a:cs typeface="Times New Roman"/>
              </a:rPr>
              <a:t> </a:t>
            </a:r>
            <a:r>
              <a:rPr sz="2200" spc="75" dirty="0">
                <a:latin typeface="Times New Roman"/>
                <a:cs typeface="Times New Roman"/>
              </a:rPr>
              <a:t>magnified</a:t>
            </a:r>
            <a:r>
              <a:rPr sz="2200" spc="-70" dirty="0">
                <a:latin typeface="Times New Roman"/>
                <a:cs typeface="Times New Roman"/>
              </a:rPr>
              <a:t> </a:t>
            </a:r>
            <a:r>
              <a:rPr sz="2200" spc="95" dirty="0">
                <a:latin typeface="Times New Roman"/>
                <a:cs typeface="Times New Roman"/>
              </a:rPr>
              <a:t>shape</a:t>
            </a:r>
            <a:r>
              <a:rPr sz="2200" spc="-114" dirty="0">
                <a:latin typeface="Times New Roman"/>
                <a:cs typeface="Times New Roman"/>
              </a:rPr>
              <a:t> </a:t>
            </a:r>
            <a:r>
              <a:rPr sz="2200" spc="15" dirty="0">
                <a:latin typeface="Times New Roman"/>
                <a:cs typeface="Times New Roman"/>
              </a:rPr>
              <a:t>of</a:t>
            </a:r>
            <a:r>
              <a:rPr sz="2200" spc="25" dirty="0">
                <a:latin typeface="Times New Roman"/>
                <a:cs typeface="Times New Roman"/>
              </a:rPr>
              <a:t> </a:t>
            </a:r>
            <a:r>
              <a:rPr sz="2200" spc="130" dirty="0">
                <a:latin typeface="Times New Roman"/>
                <a:cs typeface="Times New Roman"/>
              </a:rPr>
              <a:t>the</a:t>
            </a:r>
            <a:r>
              <a:rPr sz="2200" spc="-114" dirty="0">
                <a:latin typeface="Times New Roman"/>
                <a:cs typeface="Times New Roman"/>
              </a:rPr>
              <a:t> </a:t>
            </a:r>
            <a:r>
              <a:rPr sz="2200" spc="65" dirty="0">
                <a:latin typeface="Times New Roman"/>
                <a:cs typeface="Times New Roman"/>
              </a:rPr>
              <a:t>edge</a:t>
            </a:r>
            <a:r>
              <a:rPr sz="2200" spc="-130" dirty="0">
                <a:latin typeface="Times New Roman"/>
                <a:cs typeface="Times New Roman"/>
              </a:rPr>
              <a:t> </a:t>
            </a:r>
            <a:r>
              <a:rPr sz="2200" spc="15" dirty="0">
                <a:latin typeface="Times New Roman"/>
                <a:cs typeface="Times New Roman"/>
              </a:rPr>
              <a:t>of</a:t>
            </a:r>
            <a:r>
              <a:rPr sz="2200" spc="25" dirty="0">
                <a:latin typeface="Times New Roman"/>
                <a:cs typeface="Times New Roman"/>
              </a:rPr>
              <a:t> </a:t>
            </a:r>
            <a:r>
              <a:rPr sz="2200" spc="130" dirty="0">
                <a:latin typeface="Times New Roman"/>
                <a:cs typeface="Times New Roman"/>
              </a:rPr>
              <a:t>the</a:t>
            </a:r>
            <a:r>
              <a:rPr sz="2200" spc="-114" dirty="0">
                <a:latin typeface="Times New Roman"/>
                <a:cs typeface="Times New Roman"/>
              </a:rPr>
              <a:t> </a:t>
            </a:r>
            <a:r>
              <a:rPr sz="2200" spc="30" dirty="0">
                <a:latin typeface="Times New Roman"/>
                <a:cs typeface="Times New Roman"/>
              </a:rPr>
              <a:t>colony?</a:t>
            </a:r>
            <a:endParaRPr sz="2200" dirty="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165"/>
              </a:spcBef>
              <a:buClr>
                <a:srgbClr val="9F2936"/>
              </a:buClr>
              <a:buSzPct val="84090"/>
              <a:buFont typeface="Arial"/>
              <a:buChar char=""/>
              <a:tabLst>
                <a:tab pos="286385" algn="l"/>
                <a:tab pos="287020" algn="l"/>
              </a:tabLst>
            </a:pPr>
            <a:r>
              <a:rPr sz="2200" b="1" spc="95" dirty="0">
                <a:solidFill>
                  <a:srgbClr val="CC0000"/>
                </a:solidFill>
                <a:latin typeface="Times New Roman"/>
                <a:cs typeface="Times New Roman"/>
              </a:rPr>
              <a:t>Elevation</a:t>
            </a:r>
            <a:endParaRPr sz="2200" dirty="0">
              <a:latin typeface="Times New Roman"/>
              <a:cs typeface="Times New Roman"/>
            </a:endParaRPr>
          </a:p>
          <a:p>
            <a:pPr marL="286385" marR="5080" indent="-274320">
              <a:lnSpc>
                <a:spcPct val="80000"/>
              </a:lnSpc>
              <a:spcBef>
                <a:spcPts val="710"/>
              </a:spcBef>
            </a:pPr>
            <a:r>
              <a:rPr sz="2200" spc="140" dirty="0">
                <a:latin typeface="Times New Roman"/>
                <a:cs typeface="Times New Roman"/>
              </a:rPr>
              <a:t>What</a:t>
            </a:r>
            <a:r>
              <a:rPr sz="2200" spc="-70" dirty="0">
                <a:latin typeface="Times New Roman"/>
                <a:cs typeface="Times New Roman"/>
              </a:rPr>
              <a:t> </a:t>
            </a:r>
            <a:r>
              <a:rPr sz="2200" spc="15" dirty="0">
                <a:latin typeface="Times New Roman"/>
                <a:cs typeface="Times New Roman"/>
              </a:rPr>
              <a:t>is</a:t>
            </a:r>
            <a:r>
              <a:rPr sz="2200" spc="-50" dirty="0">
                <a:latin typeface="Times New Roman"/>
                <a:cs typeface="Times New Roman"/>
              </a:rPr>
              <a:t> </a:t>
            </a:r>
            <a:r>
              <a:rPr sz="2200" spc="130" dirty="0">
                <a:latin typeface="Times New Roman"/>
                <a:cs typeface="Times New Roman"/>
              </a:rPr>
              <a:t>the</a:t>
            </a:r>
            <a:r>
              <a:rPr sz="2200" spc="-110" dirty="0">
                <a:latin typeface="Times New Roman"/>
                <a:cs typeface="Times New Roman"/>
              </a:rPr>
              <a:t> </a:t>
            </a:r>
            <a:r>
              <a:rPr sz="2200" spc="45" dirty="0">
                <a:latin typeface="Times New Roman"/>
                <a:cs typeface="Times New Roman"/>
              </a:rPr>
              <a:t>cross</a:t>
            </a:r>
            <a:r>
              <a:rPr sz="2200" spc="-75" dirty="0">
                <a:latin typeface="Times New Roman"/>
                <a:cs typeface="Times New Roman"/>
              </a:rPr>
              <a:t> </a:t>
            </a:r>
            <a:r>
              <a:rPr sz="2200" spc="70" dirty="0">
                <a:latin typeface="Times New Roman"/>
                <a:cs typeface="Times New Roman"/>
              </a:rPr>
              <a:t>sectional</a:t>
            </a:r>
            <a:r>
              <a:rPr sz="2200" spc="-70" dirty="0">
                <a:latin typeface="Times New Roman"/>
                <a:cs typeface="Times New Roman"/>
              </a:rPr>
              <a:t> </a:t>
            </a:r>
            <a:r>
              <a:rPr sz="2200" spc="95" dirty="0">
                <a:latin typeface="Times New Roman"/>
                <a:cs typeface="Times New Roman"/>
              </a:rPr>
              <a:t>shape</a:t>
            </a:r>
            <a:r>
              <a:rPr sz="2200" spc="-95" dirty="0">
                <a:latin typeface="Times New Roman"/>
                <a:cs typeface="Times New Roman"/>
              </a:rPr>
              <a:t> </a:t>
            </a:r>
            <a:r>
              <a:rPr sz="2200" spc="15" dirty="0">
                <a:latin typeface="Times New Roman"/>
                <a:cs typeface="Times New Roman"/>
              </a:rPr>
              <a:t>of</a:t>
            </a:r>
            <a:r>
              <a:rPr sz="2200" spc="25" dirty="0">
                <a:latin typeface="Times New Roman"/>
                <a:cs typeface="Times New Roman"/>
              </a:rPr>
              <a:t> </a:t>
            </a:r>
            <a:r>
              <a:rPr sz="2200" spc="130" dirty="0">
                <a:latin typeface="Times New Roman"/>
                <a:cs typeface="Times New Roman"/>
              </a:rPr>
              <a:t>the</a:t>
            </a:r>
            <a:r>
              <a:rPr sz="2200" spc="-95" dirty="0">
                <a:latin typeface="Times New Roman"/>
                <a:cs typeface="Times New Roman"/>
              </a:rPr>
              <a:t> </a:t>
            </a:r>
            <a:r>
              <a:rPr sz="2200" spc="30" dirty="0">
                <a:latin typeface="Times New Roman"/>
                <a:cs typeface="Times New Roman"/>
              </a:rPr>
              <a:t>colony</a:t>
            </a:r>
            <a:endParaRPr lang="en-US" sz="2200" spc="30" dirty="0">
              <a:latin typeface="Times New Roman"/>
              <a:cs typeface="Times New Roman"/>
            </a:endParaRPr>
          </a:p>
          <a:p>
            <a:pPr marL="286385" marR="5080" indent="-274320">
              <a:lnSpc>
                <a:spcPct val="80000"/>
              </a:lnSpc>
              <a:spcBef>
                <a:spcPts val="710"/>
              </a:spcBef>
            </a:pPr>
            <a:r>
              <a:rPr sz="2200" b="1" spc="60" dirty="0">
                <a:solidFill>
                  <a:srgbClr val="CC0000"/>
                </a:solidFill>
                <a:latin typeface="Times New Roman"/>
                <a:cs typeface="Times New Roman"/>
              </a:rPr>
              <a:t>Surface</a:t>
            </a:r>
            <a:endParaRPr sz="2200" dirty="0">
              <a:latin typeface="Times New Roman"/>
              <a:cs typeface="Times New Roman"/>
            </a:endParaRPr>
          </a:p>
          <a:p>
            <a:pPr marL="286385" marR="185420" indent="-274320">
              <a:lnSpc>
                <a:spcPct val="80000"/>
              </a:lnSpc>
              <a:spcBef>
                <a:spcPts val="695"/>
              </a:spcBef>
            </a:pPr>
            <a:r>
              <a:rPr sz="2200" spc="50" dirty="0">
                <a:latin typeface="Times New Roman"/>
                <a:cs typeface="Times New Roman"/>
              </a:rPr>
              <a:t>How</a:t>
            </a:r>
            <a:r>
              <a:rPr sz="2200" spc="-105" dirty="0">
                <a:latin typeface="Times New Roman"/>
                <a:cs typeface="Times New Roman"/>
              </a:rPr>
              <a:t> </a:t>
            </a:r>
            <a:r>
              <a:rPr sz="2200" spc="80" dirty="0">
                <a:latin typeface="Times New Roman"/>
                <a:cs typeface="Times New Roman"/>
              </a:rPr>
              <a:t>does</a:t>
            </a:r>
            <a:r>
              <a:rPr sz="2200" spc="-70" dirty="0">
                <a:latin typeface="Times New Roman"/>
                <a:cs typeface="Times New Roman"/>
              </a:rPr>
              <a:t> </a:t>
            </a:r>
            <a:r>
              <a:rPr sz="2200" spc="130" dirty="0">
                <a:latin typeface="Times New Roman"/>
                <a:cs typeface="Times New Roman"/>
              </a:rPr>
              <a:t>the</a:t>
            </a:r>
            <a:r>
              <a:rPr sz="2200" spc="-95" dirty="0">
                <a:latin typeface="Times New Roman"/>
                <a:cs typeface="Times New Roman"/>
              </a:rPr>
              <a:t> </a:t>
            </a:r>
            <a:r>
              <a:rPr sz="2200" spc="50" dirty="0">
                <a:latin typeface="Times New Roman"/>
                <a:cs typeface="Times New Roman"/>
              </a:rPr>
              <a:t>surface</a:t>
            </a:r>
            <a:r>
              <a:rPr sz="2200" spc="-110" dirty="0">
                <a:latin typeface="Times New Roman"/>
                <a:cs typeface="Times New Roman"/>
              </a:rPr>
              <a:t> </a:t>
            </a:r>
            <a:r>
              <a:rPr sz="2200" spc="15" dirty="0">
                <a:latin typeface="Times New Roman"/>
                <a:cs typeface="Times New Roman"/>
              </a:rPr>
              <a:t>of</a:t>
            </a:r>
            <a:r>
              <a:rPr sz="2200" spc="30" dirty="0">
                <a:latin typeface="Times New Roman"/>
                <a:cs typeface="Times New Roman"/>
              </a:rPr>
              <a:t> </a:t>
            </a:r>
            <a:r>
              <a:rPr sz="2200" spc="130" dirty="0">
                <a:latin typeface="Times New Roman"/>
                <a:cs typeface="Times New Roman"/>
              </a:rPr>
              <a:t>the</a:t>
            </a:r>
            <a:r>
              <a:rPr sz="2200" spc="-110" dirty="0">
                <a:latin typeface="Times New Roman"/>
                <a:cs typeface="Times New Roman"/>
              </a:rPr>
              <a:t> </a:t>
            </a:r>
            <a:r>
              <a:rPr sz="2200" spc="40" dirty="0">
                <a:latin typeface="Times New Roman"/>
                <a:cs typeface="Times New Roman"/>
              </a:rPr>
              <a:t>colony</a:t>
            </a:r>
            <a:r>
              <a:rPr sz="2200" spc="-90" dirty="0">
                <a:latin typeface="Times New Roman"/>
                <a:cs typeface="Times New Roman"/>
              </a:rPr>
              <a:t> </a:t>
            </a:r>
            <a:r>
              <a:rPr sz="2200" spc="80" dirty="0">
                <a:latin typeface="Times New Roman"/>
                <a:cs typeface="Times New Roman"/>
              </a:rPr>
              <a:t>appear?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25" dirty="0">
                <a:latin typeface="Times New Roman"/>
                <a:cs typeface="Times New Roman"/>
              </a:rPr>
              <a:t>For</a:t>
            </a:r>
            <a:r>
              <a:rPr sz="2200" spc="-140" dirty="0">
                <a:latin typeface="Times New Roman"/>
                <a:cs typeface="Times New Roman"/>
              </a:rPr>
              <a:t> </a:t>
            </a:r>
            <a:r>
              <a:rPr sz="2200" spc="60" dirty="0">
                <a:latin typeface="Times New Roman"/>
                <a:cs typeface="Times New Roman"/>
              </a:rPr>
              <a:t>example,</a:t>
            </a:r>
            <a:r>
              <a:rPr sz="2200" spc="-60" dirty="0">
                <a:latin typeface="Times New Roman"/>
                <a:cs typeface="Times New Roman"/>
              </a:rPr>
              <a:t> </a:t>
            </a:r>
            <a:r>
              <a:rPr sz="2200" spc="105" dirty="0">
                <a:latin typeface="Times New Roman"/>
                <a:cs typeface="Times New Roman"/>
              </a:rPr>
              <a:t>smooth,  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75" dirty="0">
                <a:latin typeface="Times New Roman"/>
                <a:cs typeface="Times New Roman"/>
              </a:rPr>
              <a:t>wrinkled</a:t>
            </a:r>
            <a:r>
              <a:rPr sz="2200" spc="-120" dirty="0">
                <a:latin typeface="Times New Roman"/>
                <a:cs typeface="Times New Roman"/>
              </a:rPr>
              <a:t> </a:t>
            </a:r>
            <a:r>
              <a:rPr sz="2200" spc="60" dirty="0">
                <a:latin typeface="Times New Roman"/>
                <a:cs typeface="Times New Roman"/>
              </a:rPr>
              <a:t>etc.</a:t>
            </a:r>
            <a:endParaRPr sz="2200" dirty="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185"/>
              </a:spcBef>
              <a:buClr>
                <a:srgbClr val="9F2936"/>
              </a:buClr>
              <a:buSzPct val="84090"/>
              <a:buFont typeface="Arial"/>
              <a:buChar char=""/>
              <a:tabLst>
                <a:tab pos="286385" algn="l"/>
                <a:tab pos="287020" algn="l"/>
              </a:tabLst>
            </a:pPr>
            <a:r>
              <a:rPr sz="2200" b="1" spc="140" dirty="0">
                <a:solidFill>
                  <a:srgbClr val="CC0000"/>
                </a:solidFill>
                <a:latin typeface="Times New Roman"/>
                <a:cs typeface="Times New Roman"/>
              </a:rPr>
              <a:t>Pigmentation</a:t>
            </a:r>
            <a:endParaRPr sz="22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z="2200" spc="25" dirty="0">
                <a:latin typeface="Times New Roman"/>
                <a:cs typeface="Times New Roman"/>
              </a:rPr>
              <a:t>For</a:t>
            </a:r>
            <a:r>
              <a:rPr sz="2200" spc="-150" dirty="0">
                <a:latin typeface="Times New Roman"/>
                <a:cs typeface="Times New Roman"/>
              </a:rPr>
              <a:t> </a:t>
            </a:r>
            <a:r>
              <a:rPr sz="2200" spc="60" dirty="0">
                <a:latin typeface="Times New Roman"/>
                <a:cs typeface="Times New Roman"/>
              </a:rPr>
              <a:t>example,</a:t>
            </a:r>
            <a:r>
              <a:rPr sz="2200" spc="-80" dirty="0">
                <a:latin typeface="Times New Roman"/>
                <a:cs typeface="Times New Roman"/>
              </a:rPr>
              <a:t> </a:t>
            </a:r>
            <a:r>
              <a:rPr sz="2200" spc="65" dirty="0">
                <a:latin typeface="Times New Roman"/>
                <a:cs typeface="Times New Roman"/>
              </a:rPr>
              <a:t>white,</a:t>
            </a:r>
            <a:r>
              <a:rPr sz="2200" spc="-30" dirty="0">
                <a:latin typeface="Times New Roman"/>
                <a:cs typeface="Times New Roman"/>
              </a:rPr>
              <a:t> </a:t>
            </a:r>
            <a:r>
              <a:rPr lang="en-US" sz="2200" spc="75" dirty="0">
                <a:latin typeface="Times New Roman"/>
                <a:cs typeface="Times New Roman"/>
              </a:rPr>
              <a:t>green ,black</a:t>
            </a:r>
            <a:r>
              <a:rPr sz="2200" spc="80" dirty="0">
                <a:latin typeface="Times New Roman"/>
                <a:cs typeface="Times New Roman"/>
              </a:rPr>
              <a:t>,</a:t>
            </a:r>
            <a:r>
              <a:rPr sz="2200" spc="-60" dirty="0">
                <a:latin typeface="Times New Roman"/>
                <a:cs typeface="Times New Roman"/>
              </a:rPr>
              <a:t> </a:t>
            </a:r>
            <a:r>
              <a:rPr sz="2200" spc="60" dirty="0">
                <a:latin typeface="Times New Roman"/>
                <a:cs typeface="Times New Roman"/>
              </a:rPr>
              <a:t>etc.</a:t>
            </a:r>
            <a:endParaRPr sz="2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5801" y="304800"/>
            <a:ext cx="7096886" cy="58605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62431" y="466166"/>
            <a:ext cx="3446779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i="1" spc="-25" dirty="0">
                <a:latin typeface="Carlito"/>
                <a:cs typeface="Carlito"/>
              </a:rPr>
              <a:t>steps</a:t>
            </a:r>
            <a:r>
              <a:rPr sz="4400" b="1" i="1" spc="-50" dirty="0">
                <a:latin typeface="Carlito"/>
                <a:cs typeface="Carlito"/>
              </a:rPr>
              <a:t> </a:t>
            </a:r>
            <a:r>
              <a:rPr sz="4400" b="1" i="1" dirty="0">
                <a:latin typeface="Carlito"/>
                <a:cs typeface="Carlito"/>
              </a:rPr>
              <a:t>:</a:t>
            </a:r>
            <a:endParaRPr sz="4400" dirty="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563370"/>
            <a:ext cx="8006715" cy="3745256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527685" marR="458470" indent="-515620">
              <a:lnSpc>
                <a:spcPts val="3240"/>
              </a:lnSpc>
              <a:spcBef>
                <a:spcPts val="72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lang="en-US" sz="3000" b="1" spc="-5" dirty="0">
                <a:solidFill>
                  <a:srgbClr val="C00000"/>
                </a:solidFill>
                <a:latin typeface="Carlito"/>
                <a:cs typeface="Carlito"/>
              </a:rPr>
              <a:t>Isolation</a:t>
            </a:r>
            <a:r>
              <a:rPr sz="3000" b="1" spc="-5" dirty="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3000" b="1" spc="-175" dirty="0">
                <a:solidFill>
                  <a:srgbClr val="49452A"/>
                </a:solidFill>
                <a:latin typeface="Arial"/>
                <a:cs typeface="Arial"/>
              </a:rPr>
              <a:t>– </a:t>
            </a:r>
            <a:r>
              <a:rPr sz="3000" b="1" spc="-10" dirty="0">
                <a:solidFill>
                  <a:srgbClr val="49452A"/>
                </a:solidFill>
                <a:latin typeface="Carlito"/>
                <a:cs typeface="Carlito"/>
              </a:rPr>
              <a:t>introduction </a:t>
            </a:r>
            <a:r>
              <a:rPr sz="3000" b="1" dirty="0">
                <a:solidFill>
                  <a:srgbClr val="49452A"/>
                </a:solidFill>
                <a:latin typeface="Carlito"/>
                <a:cs typeface="Carlito"/>
              </a:rPr>
              <a:t>of a </a:t>
            </a:r>
            <a:r>
              <a:rPr sz="3000" b="1" spc="-5" dirty="0">
                <a:solidFill>
                  <a:srgbClr val="49452A"/>
                </a:solidFill>
                <a:latin typeface="Carlito"/>
                <a:cs typeface="Carlito"/>
              </a:rPr>
              <a:t>sample </a:t>
            </a:r>
            <a:r>
              <a:rPr sz="3000" b="1" spc="-15" dirty="0">
                <a:solidFill>
                  <a:srgbClr val="49452A"/>
                </a:solidFill>
                <a:latin typeface="Carlito"/>
                <a:cs typeface="Carlito"/>
              </a:rPr>
              <a:t>into </a:t>
            </a:r>
            <a:r>
              <a:rPr sz="3000" b="1" dirty="0">
                <a:solidFill>
                  <a:srgbClr val="49452A"/>
                </a:solidFill>
                <a:latin typeface="Carlito"/>
                <a:cs typeface="Carlito"/>
              </a:rPr>
              <a:t>a  </a:t>
            </a:r>
            <a:r>
              <a:rPr sz="3000" b="1" spc="-10" dirty="0">
                <a:solidFill>
                  <a:srgbClr val="49452A"/>
                </a:solidFill>
                <a:latin typeface="Carlito"/>
                <a:cs typeface="Carlito"/>
              </a:rPr>
              <a:t>container </a:t>
            </a:r>
            <a:r>
              <a:rPr sz="3000" b="1" dirty="0">
                <a:solidFill>
                  <a:srgbClr val="49452A"/>
                </a:solidFill>
                <a:latin typeface="Carlito"/>
                <a:cs typeface="Carlito"/>
              </a:rPr>
              <a:t>of </a:t>
            </a:r>
            <a:r>
              <a:rPr sz="3000" b="1" spc="-5" dirty="0">
                <a:solidFill>
                  <a:srgbClr val="49452A"/>
                </a:solidFill>
                <a:latin typeface="Carlito"/>
                <a:cs typeface="Carlito"/>
              </a:rPr>
              <a:t>media </a:t>
            </a:r>
            <a:r>
              <a:rPr sz="3000" b="1" spc="-10" dirty="0">
                <a:solidFill>
                  <a:srgbClr val="49452A"/>
                </a:solidFill>
                <a:latin typeface="Carlito"/>
                <a:cs typeface="Carlito"/>
              </a:rPr>
              <a:t>to produce </a:t>
            </a:r>
            <a:r>
              <a:rPr sz="3000" b="1" dirty="0">
                <a:solidFill>
                  <a:srgbClr val="49452A"/>
                </a:solidFill>
                <a:latin typeface="Carlito"/>
                <a:cs typeface="Carlito"/>
              </a:rPr>
              <a:t>a </a:t>
            </a:r>
            <a:r>
              <a:rPr sz="3000" b="1" spc="-10" dirty="0">
                <a:solidFill>
                  <a:srgbClr val="49452A"/>
                </a:solidFill>
                <a:latin typeface="Carlito"/>
                <a:cs typeface="Carlito"/>
              </a:rPr>
              <a:t>culture </a:t>
            </a:r>
            <a:r>
              <a:rPr sz="3000" b="1" spc="-5" dirty="0">
                <a:solidFill>
                  <a:srgbClr val="49452A"/>
                </a:solidFill>
                <a:latin typeface="Carlito"/>
                <a:cs typeface="Carlito"/>
              </a:rPr>
              <a:t>of </a:t>
            </a:r>
            <a:r>
              <a:rPr sz="3000" b="1" spc="-10" dirty="0">
                <a:solidFill>
                  <a:srgbClr val="49452A"/>
                </a:solidFill>
                <a:latin typeface="Carlito"/>
                <a:cs typeface="Carlito"/>
              </a:rPr>
              <a:t>observable</a:t>
            </a:r>
            <a:r>
              <a:rPr sz="3000" b="1" spc="-5" dirty="0">
                <a:solidFill>
                  <a:srgbClr val="49452A"/>
                </a:solidFill>
                <a:latin typeface="Carlito"/>
                <a:cs typeface="Carlito"/>
              </a:rPr>
              <a:t> growth.</a:t>
            </a:r>
            <a:endParaRPr lang="en-US" sz="3000" b="1" spc="-5" dirty="0">
              <a:solidFill>
                <a:srgbClr val="49452A"/>
              </a:solidFill>
              <a:latin typeface="Carlito"/>
              <a:cs typeface="Carlito"/>
            </a:endParaRPr>
          </a:p>
          <a:p>
            <a:pPr marL="527685" marR="5080" indent="-515620">
              <a:lnSpc>
                <a:spcPts val="3240"/>
              </a:lnSpc>
              <a:spcBef>
                <a:spcPts val="720"/>
              </a:spcBef>
              <a:buAutoNum type="arabicPeriod"/>
              <a:tabLst>
                <a:tab pos="527685" algn="l"/>
                <a:tab pos="528320" algn="l"/>
                <a:tab pos="2667635" algn="l"/>
              </a:tabLst>
            </a:pPr>
            <a:r>
              <a:rPr sz="3000" b="1" spc="-5" dirty="0">
                <a:solidFill>
                  <a:srgbClr val="C00000"/>
                </a:solidFill>
                <a:latin typeface="Carlito"/>
                <a:cs typeface="Carlito"/>
              </a:rPr>
              <a:t>Incubation</a:t>
            </a:r>
            <a:r>
              <a:rPr sz="3000" b="1" spc="-20" dirty="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3000" b="1" spc="-175" dirty="0">
                <a:solidFill>
                  <a:srgbClr val="49452A"/>
                </a:solidFill>
                <a:latin typeface="Arial"/>
                <a:cs typeface="Arial"/>
              </a:rPr>
              <a:t>–	</a:t>
            </a:r>
            <a:r>
              <a:rPr sz="3000" b="1" spc="-5" dirty="0">
                <a:solidFill>
                  <a:srgbClr val="49452A"/>
                </a:solidFill>
                <a:latin typeface="Carlito"/>
                <a:cs typeface="Carlito"/>
              </a:rPr>
              <a:t>conditions </a:t>
            </a:r>
            <a:r>
              <a:rPr sz="3000" b="1" spc="-10" dirty="0">
                <a:solidFill>
                  <a:srgbClr val="49452A"/>
                </a:solidFill>
                <a:latin typeface="Carlito"/>
                <a:cs typeface="Carlito"/>
              </a:rPr>
              <a:t>that </a:t>
            </a:r>
            <a:r>
              <a:rPr sz="3000" b="1" spc="-5" dirty="0">
                <a:solidFill>
                  <a:srgbClr val="49452A"/>
                </a:solidFill>
                <a:latin typeface="Carlito"/>
                <a:cs typeface="Carlito"/>
              </a:rPr>
              <a:t>allow growth </a:t>
            </a:r>
            <a:r>
              <a:rPr sz="3000" b="1" dirty="0">
                <a:solidFill>
                  <a:srgbClr val="49452A"/>
                </a:solidFill>
                <a:latin typeface="Carlito"/>
                <a:cs typeface="Carlito"/>
              </a:rPr>
              <a:t>e.g.,  </a:t>
            </a:r>
            <a:r>
              <a:rPr sz="3000" b="1" spc="-20" dirty="0">
                <a:solidFill>
                  <a:srgbClr val="49452A"/>
                </a:solidFill>
                <a:latin typeface="Carlito"/>
                <a:cs typeface="Carlito"/>
              </a:rPr>
              <a:t>temperature </a:t>
            </a:r>
            <a:r>
              <a:rPr sz="3000" b="1" spc="-5" dirty="0">
                <a:solidFill>
                  <a:srgbClr val="49452A"/>
                </a:solidFill>
                <a:latin typeface="Carlito"/>
                <a:cs typeface="Carlito"/>
              </a:rPr>
              <a:t>,humidity</a:t>
            </a:r>
            <a:r>
              <a:rPr sz="3000" b="1" dirty="0">
                <a:solidFill>
                  <a:srgbClr val="49452A"/>
                </a:solidFill>
                <a:latin typeface="Carlito"/>
                <a:cs typeface="Carlito"/>
              </a:rPr>
              <a:t> </a:t>
            </a:r>
            <a:r>
              <a:rPr sz="3000" b="1" spc="-15" dirty="0">
                <a:solidFill>
                  <a:srgbClr val="49452A"/>
                </a:solidFill>
                <a:latin typeface="Carlito"/>
                <a:cs typeface="Carlito"/>
              </a:rPr>
              <a:t>etc..</a:t>
            </a:r>
            <a:endParaRPr sz="3000" dirty="0">
              <a:latin typeface="Carlito"/>
              <a:cs typeface="Carlito"/>
            </a:endParaRPr>
          </a:p>
          <a:p>
            <a:pPr marL="527685" indent="-515620">
              <a:lnSpc>
                <a:spcPct val="100000"/>
              </a:lnSpc>
              <a:spcBef>
                <a:spcPts val="36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lang="en-US" sz="3000" b="1" spc="-10" dirty="0">
                <a:solidFill>
                  <a:srgbClr val="C00000"/>
                </a:solidFill>
                <a:latin typeface="Carlito"/>
                <a:cs typeface="Carlito"/>
              </a:rPr>
              <a:t>Inspection</a:t>
            </a:r>
          </a:p>
          <a:p>
            <a:pPr marL="527685" indent="-515620">
              <a:lnSpc>
                <a:spcPct val="100000"/>
              </a:lnSpc>
              <a:spcBef>
                <a:spcPts val="360"/>
              </a:spcBef>
              <a:buAutoNum type="arabicPeriod"/>
              <a:tabLst>
                <a:tab pos="527685" algn="l"/>
                <a:tab pos="528320" algn="l"/>
              </a:tabLst>
            </a:pPr>
            <a:endParaRPr lang="en-US" sz="3000" b="1" spc="-10" dirty="0">
              <a:solidFill>
                <a:srgbClr val="C00000"/>
              </a:solidFill>
              <a:latin typeface="Carlito"/>
              <a:cs typeface="Carlito"/>
            </a:endParaRPr>
          </a:p>
          <a:p>
            <a:pPr marL="527685" indent="-515620">
              <a:lnSpc>
                <a:spcPct val="100000"/>
              </a:lnSpc>
              <a:spcBef>
                <a:spcPts val="36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000" b="1" spc="-10" dirty="0">
                <a:solidFill>
                  <a:srgbClr val="C00000"/>
                </a:solidFill>
                <a:latin typeface="Carlito"/>
                <a:cs typeface="Carlito"/>
              </a:rPr>
              <a:t>Identification</a:t>
            </a:r>
            <a:r>
              <a:rPr sz="3000" b="1" spc="-10" dirty="0">
                <a:latin typeface="Carlito"/>
                <a:cs typeface="Carlito"/>
              </a:rPr>
              <a:t>.</a:t>
            </a:r>
            <a:endParaRPr sz="30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39846" y="428066"/>
            <a:ext cx="246951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b="1" i="1" spc="-10" dirty="0">
                <a:solidFill>
                  <a:srgbClr val="FF0000"/>
                </a:solidFill>
                <a:latin typeface="Carlito"/>
                <a:cs typeface="Carlito"/>
              </a:rPr>
              <a:t>Incubator</a:t>
            </a:r>
            <a:endParaRPr sz="4800">
              <a:latin typeface="Carlito"/>
              <a:cs typeface="Carlito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78739" y="1182370"/>
            <a:ext cx="5790565" cy="4303741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355600" marR="5080" indent="-342900">
              <a:lnSpc>
                <a:spcPct val="90000"/>
              </a:lnSpc>
              <a:spcBef>
                <a:spcPts val="45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/>
              <a:t>In </a:t>
            </a:r>
            <a:r>
              <a:rPr spc="-30" dirty="0"/>
              <a:t>biology, </a:t>
            </a:r>
            <a:r>
              <a:rPr dirty="0"/>
              <a:t>an </a:t>
            </a:r>
            <a:r>
              <a:rPr spc="-10" dirty="0"/>
              <a:t>incubator </a:t>
            </a:r>
            <a:r>
              <a:rPr dirty="0"/>
              <a:t>is a </a:t>
            </a:r>
            <a:r>
              <a:rPr spc="-10" dirty="0"/>
              <a:t>device </a:t>
            </a:r>
            <a:r>
              <a:rPr spc="-10" dirty="0">
                <a:solidFill>
                  <a:srgbClr val="006FC0"/>
                </a:solidFill>
              </a:rPr>
              <a:t> </a:t>
            </a:r>
            <a:r>
              <a:rPr dirty="0">
                <a:solidFill>
                  <a:srgbClr val="006FC0"/>
                </a:solidFill>
              </a:rPr>
              <a:t>used </a:t>
            </a:r>
            <a:r>
              <a:rPr spc="-15" dirty="0">
                <a:solidFill>
                  <a:srgbClr val="006FC0"/>
                </a:solidFill>
              </a:rPr>
              <a:t>to </a:t>
            </a:r>
            <a:r>
              <a:rPr spc="-10" dirty="0">
                <a:solidFill>
                  <a:srgbClr val="FF0000"/>
                </a:solidFill>
              </a:rPr>
              <a:t>grow </a:t>
            </a:r>
            <a:r>
              <a:rPr spc="-5" dirty="0">
                <a:solidFill>
                  <a:srgbClr val="FF0000"/>
                </a:solidFill>
              </a:rPr>
              <a:t>and </a:t>
            </a:r>
            <a:r>
              <a:rPr spc="-15" dirty="0">
                <a:solidFill>
                  <a:srgbClr val="FF0000"/>
                </a:solidFill>
              </a:rPr>
              <a:t>maintain  </a:t>
            </a:r>
            <a:r>
              <a:rPr spc="-10" dirty="0">
                <a:solidFill>
                  <a:srgbClr val="FF0000"/>
                </a:solidFill>
              </a:rPr>
              <a:t>microbiological cultures </a:t>
            </a:r>
            <a:r>
              <a:rPr dirty="0">
                <a:solidFill>
                  <a:srgbClr val="FF0000"/>
                </a:solidFill>
              </a:rPr>
              <a:t>or </a:t>
            </a:r>
            <a:r>
              <a:rPr spc="-5" dirty="0">
                <a:solidFill>
                  <a:srgbClr val="FF0000"/>
                </a:solidFill>
              </a:rPr>
              <a:t>cell  </a:t>
            </a:r>
            <a:r>
              <a:rPr spc="-10" dirty="0">
                <a:solidFill>
                  <a:srgbClr val="FF0000"/>
                </a:solidFill>
              </a:rPr>
              <a:t>cultures.</a:t>
            </a:r>
          </a:p>
          <a:p>
            <a:pPr marL="469900" marR="99060" indent="-457200">
              <a:lnSpc>
                <a:spcPct val="90000"/>
              </a:lnSpc>
              <a:spcBef>
                <a:spcPts val="720"/>
              </a:spcBef>
              <a:buClr>
                <a:srgbClr val="49452A"/>
              </a:buClr>
              <a:buFont typeface="Wingdings" panose="05000000000000000000" pitchFamily="2" charset="2"/>
              <a:buChar char="Ø"/>
              <a:tabLst>
                <a:tab pos="438784" algn="l"/>
                <a:tab pos="439420" algn="l"/>
              </a:tabLst>
            </a:pPr>
            <a:r>
              <a:rPr b="0" dirty="0">
                <a:solidFill>
                  <a:srgbClr val="000000"/>
                </a:solidFill>
              </a:rPr>
              <a:t>	</a:t>
            </a:r>
            <a:r>
              <a:rPr spc="-5" dirty="0">
                <a:solidFill>
                  <a:srgbClr val="7030A0"/>
                </a:solidFill>
              </a:rPr>
              <a:t>The </a:t>
            </a:r>
            <a:r>
              <a:rPr spc="-10" dirty="0">
                <a:solidFill>
                  <a:srgbClr val="7030A0"/>
                </a:solidFill>
              </a:rPr>
              <a:t>incubator maintains </a:t>
            </a:r>
            <a:r>
              <a:rPr u="sng" spc="-5" dirty="0">
                <a:solidFill>
                  <a:srgbClr val="7030A0"/>
                </a:solidFill>
              </a:rPr>
              <a:t>optimal  </a:t>
            </a:r>
            <a:r>
              <a:rPr u="sng" spc="-20" dirty="0">
                <a:solidFill>
                  <a:srgbClr val="7030A0"/>
                </a:solidFill>
              </a:rPr>
              <a:t>temperature</a:t>
            </a:r>
            <a:r>
              <a:rPr spc="-20" dirty="0">
                <a:solidFill>
                  <a:srgbClr val="7030A0"/>
                </a:solidFill>
              </a:rPr>
              <a:t>, </a:t>
            </a:r>
            <a:r>
              <a:rPr u="sng" spc="-5" dirty="0">
                <a:solidFill>
                  <a:srgbClr val="7030A0"/>
                </a:solidFill>
              </a:rPr>
              <a:t>humidity</a:t>
            </a:r>
            <a:r>
              <a:rPr spc="-5" dirty="0">
                <a:solidFill>
                  <a:srgbClr val="7030A0"/>
                </a:solidFill>
              </a:rPr>
              <a:t> and </a:t>
            </a:r>
            <a:r>
              <a:rPr dirty="0">
                <a:solidFill>
                  <a:srgbClr val="7030A0"/>
                </a:solidFill>
              </a:rPr>
              <a:t>other  </a:t>
            </a:r>
            <a:r>
              <a:rPr spc="-5" dirty="0">
                <a:solidFill>
                  <a:srgbClr val="7030A0"/>
                </a:solidFill>
              </a:rPr>
              <a:t>conditions </a:t>
            </a:r>
            <a:r>
              <a:rPr dirty="0">
                <a:solidFill>
                  <a:srgbClr val="7030A0"/>
                </a:solidFill>
              </a:rPr>
              <a:t>such as the </a:t>
            </a:r>
            <a:r>
              <a:rPr u="sng" spc="-10" dirty="0">
                <a:solidFill>
                  <a:srgbClr val="7030A0"/>
                </a:solidFill>
              </a:rPr>
              <a:t>carbon  </a:t>
            </a:r>
            <a:r>
              <a:rPr u="sng" spc="-15" dirty="0">
                <a:solidFill>
                  <a:srgbClr val="7030A0"/>
                </a:solidFill>
              </a:rPr>
              <a:t>dioxide </a:t>
            </a:r>
            <a:r>
              <a:rPr u="sng" spc="-10" dirty="0">
                <a:solidFill>
                  <a:srgbClr val="7030A0"/>
                </a:solidFill>
              </a:rPr>
              <a:t>(CO2) </a:t>
            </a:r>
            <a:r>
              <a:rPr u="sng" dirty="0">
                <a:solidFill>
                  <a:srgbClr val="7030A0"/>
                </a:solidFill>
              </a:rPr>
              <a:t>and </a:t>
            </a:r>
            <a:r>
              <a:rPr u="sng" spc="-25" dirty="0">
                <a:solidFill>
                  <a:srgbClr val="7030A0"/>
                </a:solidFill>
              </a:rPr>
              <a:t>oxygen </a:t>
            </a:r>
            <a:r>
              <a:rPr spc="-20" dirty="0"/>
              <a:t>content  </a:t>
            </a:r>
            <a:r>
              <a:rPr dirty="0"/>
              <a:t>of the </a:t>
            </a:r>
            <a:r>
              <a:rPr spc="-10" dirty="0"/>
              <a:t>atmosphere</a:t>
            </a:r>
            <a:r>
              <a:rPr spc="-30" dirty="0"/>
              <a:t> </a:t>
            </a:r>
            <a:r>
              <a:rPr spc="-5" dirty="0"/>
              <a:t>inside.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4495800" y="3891467"/>
            <a:ext cx="4648200" cy="2966720"/>
            <a:chOff x="4495800" y="3891467"/>
            <a:chExt cx="4648200" cy="2966720"/>
          </a:xfrm>
        </p:grpSpPr>
        <p:sp>
          <p:nvSpPr>
            <p:cNvPr id="5" name="object 5"/>
            <p:cNvSpPr/>
            <p:nvPr/>
          </p:nvSpPr>
          <p:spPr>
            <a:xfrm>
              <a:off x="6781800" y="3891467"/>
              <a:ext cx="2362199" cy="240291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495800" y="4571999"/>
              <a:ext cx="2286000" cy="228599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/>
          <p:nvPr/>
        </p:nvSpPr>
        <p:spPr>
          <a:xfrm>
            <a:off x="6477000" y="381000"/>
            <a:ext cx="2463628" cy="30765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69185" y="186944"/>
            <a:ext cx="528955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10" dirty="0">
                <a:solidFill>
                  <a:srgbClr val="00CCFF"/>
                </a:solidFill>
              </a:rPr>
              <a:t>Materials </a:t>
            </a:r>
            <a:r>
              <a:rPr sz="4400" dirty="0">
                <a:solidFill>
                  <a:srgbClr val="00CCFF"/>
                </a:solidFill>
              </a:rPr>
              <a:t>and</a:t>
            </a:r>
            <a:r>
              <a:rPr sz="4400" spc="-70" dirty="0">
                <a:solidFill>
                  <a:srgbClr val="00CCFF"/>
                </a:solidFill>
              </a:rPr>
              <a:t> </a:t>
            </a:r>
            <a:r>
              <a:rPr sz="4400" dirty="0">
                <a:solidFill>
                  <a:srgbClr val="00CCFF"/>
                </a:solidFill>
              </a:rPr>
              <a:t>methods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231140" y="1205839"/>
            <a:ext cx="6518909" cy="3765133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20" dirty="0">
                <a:solidFill>
                  <a:srgbClr val="49452A"/>
                </a:solidFill>
                <a:latin typeface="Carlito"/>
                <a:cs typeface="Carlito"/>
              </a:rPr>
              <a:t>Dettol</a:t>
            </a:r>
            <a:r>
              <a:rPr sz="3200" b="1" spc="-15" dirty="0">
                <a:solidFill>
                  <a:srgbClr val="49452A"/>
                </a:solidFill>
                <a:latin typeface="Carlito"/>
                <a:cs typeface="Carlito"/>
              </a:rPr>
              <a:t> </a:t>
            </a:r>
            <a:r>
              <a:rPr sz="3200" b="1" spc="-10" dirty="0">
                <a:solidFill>
                  <a:srgbClr val="49452A"/>
                </a:solidFill>
                <a:latin typeface="Carlito"/>
                <a:cs typeface="Carlito"/>
              </a:rPr>
              <a:t>50%+Cotton</a:t>
            </a:r>
            <a:endParaRPr sz="32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38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10" dirty="0">
                <a:solidFill>
                  <a:srgbClr val="49452A"/>
                </a:solidFill>
                <a:latin typeface="Carlito"/>
                <a:cs typeface="Carlito"/>
              </a:rPr>
              <a:t>Benzene</a:t>
            </a:r>
            <a:r>
              <a:rPr sz="3200" b="1" spc="-20" dirty="0">
                <a:solidFill>
                  <a:srgbClr val="49452A"/>
                </a:solidFill>
                <a:latin typeface="Carlito"/>
                <a:cs typeface="Carlito"/>
              </a:rPr>
              <a:t> </a:t>
            </a:r>
            <a:r>
              <a:rPr sz="3200" b="1" spc="-5" dirty="0">
                <a:solidFill>
                  <a:srgbClr val="49452A"/>
                </a:solidFill>
                <a:latin typeface="Carlito"/>
                <a:cs typeface="Carlito"/>
              </a:rPr>
              <a:t>burner</a:t>
            </a:r>
            <a:endParaRPr sz="32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3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20" dirty="0">
                <a:solidFill>
                  <a:srgbClr val="49452A"/>
                </a:solidFill>
                <a:latin typeface="Carlito"/>
                <a:cs typeface="Carlito"/>
              </a:rPr>
              <a:t>Petri </a:t>
            </a:r>
            <a:r>
              <a:rPr sz="3200" b="1" spc="-15" dirty="0">
                <a:solidFill>
                  <a:srgbClr val="49452A"/>
                </a:solidFill>
                <a:latin typeface="Carlito"/>
                <a:cs typeface="Carlito"/>
              </a:rPr>
              <a:t>plate </a:t>
            </a:r>
            <a:r>
              <a:rPr sz="3200" b="1" spc="-5" dirty="0">
                <a:solidFill>
                  <a:srgbClr val="49452A"/>
                </a:solidFill>
                <a:latin typeface="Carlito"/>
                <a:cs typeface="Carlito"/>
              </a:rPr>
              <a:t>with media</a:t>
            </a:r>
            <a:r>
              <a:rPr sz="3200" b="1" spc="-55" dirty="0">
                <a:solidFill>
                  <a:srgbClr val="49452A"/>
                </a:solidFill>
                <a:latin typeface="Carlito"/>
                <a:cs typeface="Carlito"/>
              </a:rPr>
              <a:t> </a:t>
            </a:r>
            <a:r>
              <a:rPr sz="3200" b="1" dirty="0">
                <a:solidFill>
                  <a:srgbClr val="49452A"/>
                </a:solidFill>
                <a:latin typeface="Carlito"/>
                <a:cs typeface="Carlito"/>
              </a:rPr>
              <a:t>:</a:t>
            </a:r>
            <a:endParaRPr sz="32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380"/>
              </a:spcBef>
              <a:tabLst>
                <a:tab pos="354965" algn="l"/>
              </a:tabLst>
            </a:pPr>
            <a:r>
              <a:rPr sz="3200" dirty="0">
                <a:solidFill>
                  <a:srgbClr val="77923B"/>
                </a:solidFill>
                <a:latin typeface="Carlito"/>
                <a:cs typeface="Carlito"/>
              </a:rPr>
              <a:t>-	</a:t>
            </a:r>
            <a:r>
              <a:rPr sz="3200" b="1" spc="-185" dirty="0">
                <a:solidFill>
                  <a:srgbClr val="49452A"/>
                </a:solidFill>
                <a:latin typeface="Arial"/>
                <a:cs typeface="Arial"/>
              </a:rPr>
              <a:t> </a:t>
            </a:r>
            <a:r>
              <a:rPr sz="3200" b="1" spc="-25" dirty="0">
                <a:solidFill>
                  <a:srgbClr val="77923B"/>
                </a:solidFill>
                <a:latin typeface="Carlito"/>
                <a:cs typeface="Carlito"/>
              </a:rPr>
              <a:t>PDA </a:t>
            </a:r>
            <a:r>
              <a:rPr sz="3200" b="1" spc="-15" dirty="0">
                <a:solidFill>
                  <a:srgbClr val="49452A"/>
                </a:solidFill>
                <a:latin typeface="Carlito"/>
                <a:cs typeface="Carlito"/>
              </a:rPr>
              <a:t>(for</a:t>
            </a:r>
            <a:r>
              <a:rPr sz="3200" b="1" spc="-25" dirty="0">
                <a:solidFill>
                  <a:srgbClr val="49452A"/>
                </a:solidFill>
                <a:latin typeface="Carlito"/>
                <a:cs typeface="Carlito"/>
              </a:rPr>
              <a:t> </a:t>
            </a:r>
            <a:r>
              <a:rPr sz="3200" b="1" spc="-5" dirty="0">
                <a:solidFill>
                  <a:srgbClr val="49452A"/>
                </a:solidFill>
                <a:latin typeface="Carlito"/>
                <a:cs typeface="Carlito"/>
              </a:rPr>
              <a:t>fungi).</a:t>
            </a:r>
            <a:endParaRPr lang="en-US" sz="3200" b="1" spc="-5" dirty="0">
              <a:solidFill>
                <a:srgbClr val="49452A"/>
              </a:solidFill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380"/>
              </a:spcBef>
              <a:tabLst>
                <a:tab pos="354965" algn="l"/>
              </a:tabLst>
            </a:pPr>
            <a:r>
              <a:rPr lang="en-US" sz="3200" b="1" spc="-5" dirty="0">
                <a:solidFill>
                  <a:srgbClr val="49452A"/>
                </a:solidFill>
                <a:latin typeface="Carlito"/>
                <a:cs typeface="Carlito"/>
              </a:rPr>
              <a:t>Inoculation needles/loops</a:t>
            </a:r>
            <a:endParaRPr sz="32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38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solidFill>
                  <a:srgbClr val="49452A"/>
                </a:solidFill>
                <a:latin typeface="Carlito"/>
                <a:cs typeface="Carlito"/>
              </a:rPr>
              <a:t>Samples : Soil </a:t>
            </a:r>
            <a:r>
              <a:rPr sz="3200" b="1" spc="-20" dirty="0">
                <a:solidFill>
                  <a:srgbClr val="49452A"/>
                </a:solidFill>
                <a:latin typeface="Carlito"/>
                <a:cs typeface="Carlito"/>
              </a:rPr>
              <a:t>,Rotten </a:t>
            </a:r>
            <a:r>
              <a:rPr sz="3200" b="1" spc="-5" dirty="0">
                <a:solidFill>
                  <a:srgbClr val="49452A"/>
                </a:solidFill>
                <a:latin typeface="Carlito"/>
                <a:cs typeface="Carlito"/>
              </a:rPr>
              <a:t>fruit </a:t>
            </a:r>
            <a:r>
              <a:rPr sz="3200" b="1" spc="-55" dirty="0">
                <a:solidFill>
                  <a:srgbClr val="49452A"/>
                </a:solidFill>
                <a:latin typeface="Carlito"/>
                <a:cs typeface="Carlito"/>
              </a:rPr>
              <a:t>, </a:t>
            </a:r>
            <a:r>
              <a:rPr sz="3200" b="1" spc="-15" dirty="0">
                <a:solidFill>
                  <a:srgbClr val="49452A"/>
                </a:solidFill>
                <a:latin typeface="Carlito"/>
                <a:cs typeface="Carlito"/>
              </a:rPr>
              <a:t>Incubators</a:t>
            </a:r>
            <a:endParaRPr sz="3200" dirty="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162800" y="1071752"/>
            <a:ext cx="1422907" cy="19762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486400" y="993266"/>
            <a:ext cx="1253224" cy="18759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934200" y="3505200"/>
            <a:ext cx="1905000" cy="14287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505200" y="4669971"/>
            <a:ext cx="2286000" cy="209658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105"/>
              </a:spcBef>
            </a:pPr>
            <a:r>
              <a:rPr b="1" u="sng" spc="-5" dirty="0">
                <a:solidFill>
                  <a:srgbClr val="00B050"/>
                </a:solidFill>
                <a:latin typeface="Carlito"/>
                <a:cs typeface="Carlito"/>
              </a:rPr>
              <a:t>These </a:t>
            </a:r>
            <a:r>
              <a:rPr b="1" u="sng" dirty="0">
                <a:solidFill>
                  <a:srgbClr val="00B050"/>
                </a:solidFill>
                <a:latin typeface="Carlito"/>
                <a:cs typeface="Carlito"/>
              </a:rPr>
              <a:t>plates of </a:t>
            </a:r>
            <a:r>
              <a:rPr b="1" u="sng" spc="-5" dirty="0">
                <a:solidFill>
                  <a:srgbClr val="00B050"/>
                </a:solidFill>
                <a:latin typeface="Carlito"/>
                <a:cs typeface="Carlito"/>
              </a:rPr>
              <a:t>fungus </a:t>
            </a:r>
            <a:r>
              <a:rPr b="1" u="sng" dirty="0">
                <a:solidFill>
                  <a:srgbClr val="00B050"/>
                </a:solidFill>
              </a:rPr>
              <a:t>will </a:t>
            </a:r>
            <a:r>
              <a:rPr b="1" u="sng" spc="-5" dirty="0">
                <a:solidFill>
                  <a:srgbClr val="00B050"/>
                </a:solidFill>
              </a:rPr>
              <a:t>be </a:t>
            </a:r>
            <a:r>
              <a:rPr b="1" u="sng" dirty="0">
                <a:solidFill>
                  <a:srgbClr val="00B050"/>
                </a:solidFill>
              </a:rPr>
              <a:t>incubated </a:t>
            </a:r>
            <a:r>
              <a:rPr b="1" u="sng" spc="-20" dirty="0">
                <a:solidFill>
                  <a:srgbClr val="00B050"/>
                </a:solidFill>
              </a:rPr>
              <a:t>straight  </a:t>
            </a:r>
            <a:r>
              <a:rPr b="1" u="sng" dirty="0">
                <a:solidFill>
                  <a:srgbClr val="00B050"/>
                </a:solidFill>
              </a:rPr>
              <a:t>at </a:t>
            </a:r>
            <a:r>
              <a:rPr b="1" u="sng" spc="-5" dirty="0">
                <a:solidFill>
                  <a:srgbClr val="00B050"/>
                </a:solidFill>
              </a:rPr>
              <a:t>28° </a:t>
            </a:r>
            <a:r>
              <a:rPr b="1" u="sng" dirty="0">
                <a:solidFill>
                  <a:srgbClr val="00B050"/>
                </a:solidFill>
              </a:rPr>
              <a:t>C </a:t>
            </a:r>
            <a:r>
              <a:rPr b="1" u="sng" spc="-5" dirty="0">
                <a:solidFill>
                  <a:srgbClr val="00B050"/>
                </a:solidFill>
              </a:rPr>
              <a:t>for </a:t>
            </a:r>
            <a:r>
              <a:rPr b="1" u="sng" dirty="0">
                <a:solidFill>
                  <a:srgbClr val="00B050"/>
                </a:solidFill>
              </a:rPr>
              <a:t>2-5 </a:t>
            </a:r>
            <a:r>
              <a:rPr b="1" u="sng" spc="-5" dirty="0">
                <a:solidFill>
                  <a:srgbClr val="00B050"/>
                </a:solidFill>
              </a:rPr>
              <a:t>days </a:t>
            </a:r>
            <a:r>
              <a:rPr b="1" u="sng" dirty="0">
                <a:solidFill>
                  <a:srgbClr val="00B050"/>
                </a:solidFill>
              </a:rPr>
              <a:t>and then </a:t>
            </a:r>
            <a:r>
              <a:rPr b="1" u="sng" spc="-5" dirty="0">
                <a:solidFill>
                  <a:srgbClr val="00B050"/>
                </a:solidFill>
              </a:rPr>
              <a:t>stored </a:t>
            </a:r>
            <a:r>
              <a:rPr b="1" u="sng" dirty="0">
                <a:solidFill>
                  <a:srgbClr val="00B050"/>
                </a:solidFill>
              </a:rPr>
              <a:t>at  refrigerator </a:t>
            </a:r>
            <a:r>
              <a:rPr b="1" u="sng" spc="-5" dirty="0">
                <a:solidFill>
                  <a:srgbClr val="00B050"/>
                </a:solidFill>
              </a:rPr>
              <a:t>until next </a:t>
            </a:r>
            <a:r>
              <a:rPr b="1" u="sng" dirty="0">
                <a:solidFill>
                  <a:srgbClr val="00B050"/>
                </a:solidFill>
              </a:rPr>
              <a:t>week when you </a:t>
            </a:r>
            <a:r>
              <a:rPr b="1" u="sng" spc="-5" dirty="0">
                <a:solidFill>
                  <a:srgbClr val="00B050"/>
                </a:solidFill>
              </a:rPr>
              <a:t>will  observe for</a:t>
            </a:r>
            <a:r>
              <a:rPr b="1" u="sng" spc="-40" dirty="0">
                <a:solidFill>
                  <a:srgbClr val="00B050"/>
                </a:solidFill>
              </a:rPr>
              <a:t> </a:t>
            </a:r>
            <a:r>
              <a:rPr b="1" u="sng" spc="-5" dirty="0">
                <a:solidFill>
                  <a:srgbClr val="00B050"/>
                </a:solidFill>
              </a:rPr>
              <a:t>results.</a:t>
            </a:r>
          </a:p>
        </p:txBody>
      </p:sp>
      <p:sp>
        <p:nvSpPr>
          <p:cNvPr id="3" name="object 3"/>
          <p:cNvSpPr/>
          <p:nvPr/>
        </p:nvSpPr>
        <p:spPr>
          <a:xfrm>
            <a:off x="2895600" y="3124200"/>
            <a:ext cx="3352800" cy="3352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2343404" y="1168653"/>
            <a:ext cx="141351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solidFill>
                  <a:srgbClr val="FFFFFF"/>
                </a:solidFill>
                <a:latin typeface="Carlito"/>
                <a:cs typeface="Carlito"/>
              </a:rPr>
              <a:t>Bac</a:t>
            </a:r>
            <a:r>
              <a:rPr sz="3200" b="1" spc="-25" dirty="0">
                <a:solidFill>
                  <a:srgbClr val="FFFFFF"/>
                </a:solidFill>
                <a:latin typeface="Carlito"/>
                <a:cs typeface="Carlito"/>
              </a:rPr>
              <a:t>t</a:t>
            </a:r>
            <a:r>
              <a:rPr sz="3200" b="1" spc="-5" dirty="0">
                <a:solidFill>
                  <a:srgbClr val="FFFFFF"/>
                </a:solidFill>
                <a:latin typeface="Carlito"/>
                <a:cs typeface="Carlito"/>
              </a:rPr>
              <a:t>eria</a:t>
            </a:r>
            <a:endParaRPr sz="3200" dirty="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200400" y="1100147"/>
            <a:ext cx="2354579" cy="9784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886200" y="1268604"/>
            <a:ext cx="94297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dirty="0">
                <a:solidFill>
                  <a:srgbClr val="FFFFFF"/>
                </a:solidFill>
                <a:latin typeface="Carlito"/>
                <a:cs typeface="Carlito"/>
              </a:rPr>
              <a:t>Fun</a:t>
            </a:r>
            <a:r>
              <a:rPr b="1" spc="5" dirty="0">
                <a:solidFill>
                  <a:srgbClr val="FFFFFF"/>
                </a:solidFill>
                <a:latin typeface="Carlito"/>
                <a:cs typeface="Carlito"/>
              </a:rPr>
              <a:t>g</a:t>
            </a:r>
            <a:r>
              <a:rPr b="1" dirty="0">
                <a:solidFill>
                  <a:srgbClr val="FFFFFF"/>
                </a:solidFill>
                <a:latin typeface="Carlito"/>
                <a:cs typeface="Carlito"/>
              </a:rPr>
              <a:t>i</a:t>
            </a:r>
          </a:p>
        </p:txBody>
      </p:sp>
      <p:sp>
        <p:nvSpPr>
          <p:cNvPr id="7" name="object 7"/>
          <p:cNvSpPr/>
          <p:nvPr/>
        </p:nvSpPr>
        <p:spPr>
          <a:xfrm>
            <a:off x="2219578" y="2112771"/>
            <a:ext cx="3950334" cy="34766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2">
            <a:extLst>
              <a:ext uri="{FF2B5EF4-FFF2-40B4-BE49-F238E27FC236}">
                <a16:creationId xmlns:a16="http://schemas.microsoft.com/office/drawing/2014/main" id="{5C7AE51D-130E-08CA-AC28-1E708EAA659E}"/>
              </a:ext>
            </a:extLst>
          </p:cNvPr>
          <p:cNvSpPr txBox="1">
            <a:spLocks/>
          </p:cNvSpPr>
          <p:nvPr/>
        </p:nvSpPr>
        <p:spPr>
          <a:xfrm>
            <a:off x="3886200" y="-33454"/>
            <a:ext cx="1934845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Carlito"/>
                <a:ea typeface="+mj-ea"/>
                <a:cs typeface="Carlito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en-US" sz="6000" kern="0" spc="-114">
                <a:solidFill>
                  <a:srgbClr val="6F2F9F"/>
                </a:solidFill>
              </a:rPr>
              <a:t>R</a:t>
            </a:r>
            <a:r>
              <a:rPr lang="en-US" sz="6000" kern="0">
                <a:solidFill>
                  <a:srgbClr val="6F2F9F"/>
                </a:solidFill>
              </a:rPr>
              <a:t>esult</a:t>
            </a:r>
            <a:endParaRPr lang="en-US" sz="6000" kern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FFBD3AB-E98B-2205-8FD7-77C712CB5F5F}"/>
              </a:ext>
            </a:extLst>
          </p:cNvPr>
          <p:cNvSpPr txBox="1"/>
          <p:nvPr/>
        </p:nvSpPr>
        <p:spPr>
          <a:xfrm>
            <a:off x="3396868" y="6019800"/>
            <a:ext cx="395033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Write a report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00413" y="602820"/>
            <a:ext cx="3740785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73275" algn="l"/>
              </a:tabLst>
            </a:pPr>
            <a:r>
              <a:rPr b="1" dirty="0">
                <a:solidFill>
                  <a:srgbClr val="C00000"/>
                </a:solidFill>
                <a:latin typeface="Times New Roman"/>
                <a:cs typeface="Times New Roman"/>
              </a:rPr>
              <a:t>Types</a:t>
            </a:r>
            <a:r>
              <a:rPr b="1" spc="39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b="1" spc="180" dirty="0">
                <a:solidFill>
                  <a:srgbClr val="C00000"/>
                </a:solidFill>
                <a:latin typeface="Times New Roman"/>
                <a:cs typeface="Times New Roman"/>
              </a:rPr>
              <a:t>of</a:t>
            </a:r>
            <a:r>
              <a:rPr lang="en-US" b="1" spc="18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b="1" spc="45" dirty="0">
                <a:solidFill>
                  <a:srgbClr val="C00000"/>
                </a:solidFill>
                <a:latin typeface="Times New Roman"/>
                <a:cs typeface="Times New Roman"/>
              </a:rPr>
              <a:t>Culture</a:t>
            </a:r>
          </a:p>
        </p:txBody>
      </p:sp>
      <p:sp>
        <p:nvSpPr>
          <p:cNvPr id="3" name="object 3"/>
          <p:cNvSpPr/>
          <p:nvPr/>
        </p:nvSpPr>
        <p:spPr>
          <a:xfrm>
            <a:off x="722376" y="1092708"/>
            <a:ext cx="3026664" cy="9464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rgbClr val="C00000"/>
              </a:solidFill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89787" y="1271981"/>
            <a:ext cx="241363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15" dirty="0">
                <a:highlight>
                  <a:srgbClr val="FFFF00"/>
                </a:highlight>
                <a:latin typeface="Times New Roman"/>
                <a:cs typeface="Times New Roman"/>
              </a:rPr>
              <a:t>1-Pure</a:t>
            </a:r>
            <a:r>
              <a:rPr sz="2800" b="1" spc="-150" dirty="0">
                <a:highlight>
                  <a:srgbClr val="FFFF00"/>
                </a:highlight>
                <a:latin typeface="Times New Roman"/>
                <a:cs typeface="Times New Roman"/>
              </a:rPr>
              <a:t> </a:t>
            </a:r>
            <a:r>
              <a:rPr sz="2800" b="1" spc="90" dirty="0">
                <a:highlight>
                  <a:srgbClr val="FFFF00"/>
                </a:highlight>
                <a:latin typeface="Times New Roman"/>
                <a:cs typeface="Times New Roman"/>
              </a:rPr>
              <a:t>Culture</a:t>
            </a:r>
            <a:endParaRPr sz="2800" dirty="0">
              <a:highlight>
                <a:srgbClr val="FFFF00"/>
              </a:highlight>
              <a:latin typeface="Times New Roman"/>
              <a:cs typeface="Times New Roman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5030723" y="1056132"/>
            <a:ext cx="3832860" cy="2647315"/>
            <a:chOff x="5030723" y="1056132"/>
            <a:chExt cx="3832860" cy="2647315"/>
          </a:xfrm>
        </p:grpSpPr>
        <p:sp>
          <p:nvSpPr>
            <p:cNvPr id="6" name="object 6"/>
            <p:cNvSpPr/>
            <p:nvPr/>
          </p:nvSpPr>
          <p:spPr>
            <a:xfrm>
              <a:off x="5084063" y="1056132"/>
              <a:ext cx="3653028" cy="108356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030723" y="2414016"/>
              <a:ext cx="3832860" cy="128930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128259" y="2378964"/>
              <a:ext cx="3642360" cy="1267968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076062" y="2420950"/>
              <a:ext cx="3743452" cy="1200327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076062" y="2420950"/>
              <a:ext cx="3743960" cy="1200785"/>
            </a:xfrm>
            <a:custGeom>
              <a:avLst/>
              <a:gdLst/>
              <a:ahLst/>
              <a:cxnLst/>
              <a:rect l="l" t="t" r="r" b="b"/>
              <a:pathLst>
                <a:path w="3743959" h="1200785">
                  <a:moveTo>
                    <a:pt x="0" y="1200327"/>
                  </a:moveTo>
                  <a:lnTo>
                    <a:pt x="3743452" y="1200327"/>
                  </a:lnTo>
                  <a:lnTo>
                    <a:pt x="3743452" y="0"/>
                  </a:lnTo>
                  <a:lnTo>
                    <a:pt x="0" y="0"/>
                  </a:lnTo>
                  <a:lnTo>
                    <a:pt x="0" y="1200327"/>
                  </a:lnTo>
                  <a:close/>
                </a:path>
              </a:pathLst>
            </a:custGeom>
            <a:ln w="9999">
              <a:solidFill>
                <a:srgbClr val="9F293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5338317" y="1130935"/>
            <a:ext cx="3150235" cy="245900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22885" marR="213995" algn="ctr">
              <a:lnSpc>
                <a:spcPct val="100000"/>
              </a:lnSpc>
              <a:spcBef>
                <a:spcPts val="95"/>
              </a:spcBef>
            </a:pPr>
            <a:r>
              <a:rPr sz="2800" b="1" spc="-45" dirty="0">
                <a:highlight>
                  <a:srgbClr val="FFFF00"/>
                </a:highlight>
                <a:latin typeface="Times New Roman"/>
                <a:cs typeface="Times New Roman"/>
              </a:rPr>
              <a:t>2</a:t>
            </a:r>
            <a:r>
              <a:rPr sz="2800" b="1" spc="35" dirty="0">
                <a:highlight>
                  <a:srgbClr val="FFFF00"/>
                </a:highlight>
                <a:latin typeface="Times New Roman"/>
                <a:cs typeface="Times New Roman"/>
              </a:rPr>
              <a:t>-</a:t>
            </a:r>
            <a:r>
              <a:rPr sz="2800" b="1" spc="-215" dirty="0">
                <a:highlight>
                  <a:srgbClr val="FFFF00"/>
                </a:highlight>
                <a:latin typeface="Times New Roman"/>
                <a:cs typeface="Times New Roman"/>
              </a:rPr>
              <a:t>C</a:t>
            </a:r>
            <a:r>
              <a:rPr sz="2800" b="1" spc="215" dirty="0">
                <a:highlight>
                  <a:srgbClr val="FFFF00"/>
                </a:highlight>
                <a:latin typeface="Times New Roman"/>
                <a:cs typeface="Times New Roman"/>
              </a:rPr>
              <a:t>ontam</a:t>
            </a:r>
            <a:r>
              <a:rPr sz="2800" b="1" spc="95" dirty="0">
                <a:highlight>
                  <a:srgbClr val="FFFF00"/>
                </a:highlight>
                <a:latin typeface="Times New Roman"/>
                <a:cs typeface="Times New Roman"/>
              </a:rPr>
              <a:t>i</a:t>
            </a:r>
            <a:r>
              <a:rPr sz="2800" b="1" spc="180" dirty="0">
                <a:highlight>
                  <a:srgbClr val="FFFF00"/>
                </a:highlight>
                <a:latin typeface="Times New Roman"/>
                <a:cs typeface="Times New Roman"/>
              </a:rPr>
              <a:t>na</a:t>
            </a:r>
            <a:r>
              <a:rPr sz="2800" b="1" spc="65" dirty="0">
                <a:highlight>
                  <a:srgbClr val="FFFF00"/>
                </a:highlight>
                <a:latin typeface="Times New Roman"/>
                <a:cs typeface="Times New Roman"/>
              </a:rPr>
              <a:t>t</a:t>
            </a:r>
            <a:r>
              <a:rPr sz="2800" b="1" spc="160" dirty="0">
                <a:highlight>
                  <a:srgbClr val="FFFF00"/>
                </a:highlight>
                <a:latin typeface="Times New Roman"/>
                <a:cs typeface="Times New Roman"/>
              </a:rPr>
              <a:t>ed  </a:t>
            </a:r>
            <a:r>
              <a:rPr sz="2800" b="1" spc="135" dirty="0">
                <a:highlight>
                  <a:srgbClr val="FFFF00"/>
                </a:highlight>
                <a:latin typeface="Times New Roman"/>
                <a:cs typeface="Times New Roman"/>
              </a:rPr>
              <a:t>culture</a:t>
            </a:r>
            <a:endParaRPr sz="2800" dirty="0">
              <a:highlight>
                <a:srgbClr val="FFFF00"/>
              </a:highlight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100" dirty="0">
              <a:latin typeface="Times New Roman"/>
              <a:cs typeface="Times New Roman"/>
            </a:endParaRPr>
          </a:p>
          <a:p>
            <a:pPr marL="12065" marR="5080" algn="ctr">
              <a:lnSpc>
                <a:spcPct val="100000"/>
              </a:lnSpc>
            </a:pPr>
            <a:r>
              <a:rPr sz="2400" b="1" spc="80" dirty="0">
                <a:solidFill>
                  <a:srgbClr val="C00000"/>
                </a:solidFill>
                <a:latin typeface="Times New Roman"/>
                <a:cs typeface="Times New Roman"/>
              </a:rPr>
              <a:t>More</a:t>
            </a:r>
            <a:r>
              <a:rPr sz="2400" b="1" spc="-14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b="1" spc="150" dirty="0">
                <a:solidFill>
                  <a:srgbClr val="C00000"/>
                </a:solidFill>
                <a:latin typeface="Times New Roman"/>
                <a:cs typeface="Times New Roman"/>
              </a:rPr>
              <a:t>than</a:t>
            </a:r>
            <a:r>
              <a:rPr sz="2400" b="1" spc="-12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b="1" spc="220" dirty="0">
                <a:solidFill>
                  <a:srgbClr val="C00000"/>
                </a:solidFill>
                <a:latin typeface="Times New Roman"/>
                <a:cs typeface="Times New Roman"/>
              </a:rPr>
              <a:t>one</a:t>
            </a:r>
            <a:r>
              <a:rPr sz="2400" b="1" spc="-12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b="1" spc="125" dirty="0">
                <a:latin typeface="Times New Roman"/>
                <a:cs typeface="Times New Roman"/>
              </a:rPr>
              <a:t>type</a:t>
            </a:r>
            <a:r>
              <a:rPr sz="2400" b="1" spc="-155" dirty="0">
                <a:latin typeface="Times New Roman"/>
                <a:cs typeface="Times New Roman"/>
              </a:rPr>
              <a:t> </a:t>
            </a:r>
            <a:r>
              <a:rPr sz="2400" b="1" spc="140" dirty="0">
                <a:latin typeface="Times New Roman"/>
                <a:cs typeface="Times New Roman"/>
              </a:rPr>
              <a:t>of  </a:t>
            </a:r>
            <a:r>
              <a:rPr sz="2400" b="1" spc="135" dirty="0">
                <a:latin typeface="Times New Roman"/>
                <a:cs typeface="Times New Roman"/>
              </a:rPr>
              <a:t>organism </a:t>
            </a:r>
            <a:r>
              <a:rPr sz="2400" b="1" spc="105" dirty="0">
                <a:latin typeface="Times New Roman"/>
                <a:cs typeface="Times New Roman"/>
              </a:rPr>
              <a:t>growing</a:t>
            </a:r>
            <a:r>
              <a:rPr sz="2400" b="1" spc="-385" dirty="0">
                <a:latin typeface="Times New Roman"/>
                <a:cs typeface="Times New Roman"/>
              </a:rPr>
              <a:t> </a:t>
            </a:r>
            <a:r>
              <a:rPr sz="2400" b="1" spc="220" dirty="0">
                <a:latin typeface="Times New Roman"/>
                <a:cs typeface="Times New Roman"/>
              </a:rPr>
              <a:t>on  </a:t>
            </a:r>
            <a:r>
              <a:rPr sz="2400" b="1" spc="185" dirty="0">
                <a:latin typeface="Times New Roman"/>
                <a:cs typeface="Times New Roman"/>
              </a:rPr>
              <a:t>the </a:t>
            </a:r>
            <a:r>
              <a:rPr sz="2400" b="1" spc="160" dirty="0">
                <a:latin typeface="Times New Roman"/>
                <a:cs typeface="Times New Roman"/>
              </a:rPr>
              <a:t>media</a:t>
            </a:r>
            <a:r>
              <a:rPr sz="2400" b="1" spc="-425" dirty="0">
                <a:latin typeface="Times New Roman"/>
                <a:cs typeface="Times New Roman"/>
              </a:rPr>
              <a:t> </a:t>
            </a:r>
            <a:r>
              <a:rPr sz="2400" b="1" spc="125" dirty="0">
                <a:latin typeface="Times New Roman"/>
                <a:cs typeface="Times New Roman"/>
              </a:rPr>
              <a:t>plate</a:t>
            </a:r>
            <a:endParaRPr sz="2400" dirty="0">
              <a:latin typeface="Times New Roman"/>
              <a:cs typeface="Times New Roman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182879" y="2403348"/>
            <a:ext cx="4029710" cy="1324610"/>
            <a:chOff x="182879" y="2403348"/>
            <a:chExt cx="4029710" cy="1324610"/>
          </a:xfrm>
        </p:grpSpPr>
        <p:sp>
          <p:nvSpPr>
            <p:cNvPr id="13" name="object 13"/>
            <p:cNvSpPr/>
            <p:nvPr/>
          </p:nvSpPr>
          <p:spPr>
            <a:xfrm>
              <a:off x="278891" y="2438400"/>
              <a:ext cx="3832860" cy="1289304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82879" y="2403348"/>
              <a:ext cx="4029455" cy="1267968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23532" y="2444699"/>
              <a:ext cx="3743452" cy="1200327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323532" y="2444699"/>
            <a:ext cx="3743960" cy="1149674"/>
          </a:xfrm>
          <a:prstGeom prst="rect">
            <a:avLst/>
          </a:prstGeom>
          <a:ln w="9999">
            <a:solidFill>
              <a:srgbClr val="9F2936"/>
            </a:solidFill>
          </a:ln>
        </p:spPr>
        <p:txBody>
          <a:bodyPr vert="horz" wrap="square" lIns="0" tIns="41275" rIns="0" bIns="0" rtlCol="0">
            <a:spAutoFit/>
          </a:bodyPr>
          <a:lstStyle/>
          <a:p>
            <a:pPr marL="81280" marR="146685" indent="-635" algn="ctr">
              <a:lnSpc>
                <a:spcPct val="100000"/>
              </a:lnSpc>
              <a:spcBef>
                <a:spcPts val="325"/>
              </a:spcBef>
            </a:pPr>
            <a:r>
              <a:rPr sz="2400" b="1" dirty="0">
                <a:solidFill>
                  <a:srgbClr val="C00000"/>
                </a:solidFill>
                <a:latin typeface="Times New Roman"/>
                <a:cs typeface="Times New Roman"/>
              </a:rPr>
              <a:t>Only one </a:t>
            </a:r>
            <a:r>
              <a:rPr sz="2400" b="1" dirty="0">
                <a:latin typeface="Times New Roman"/>
                <a:cs typeface="Times New Roman"/>
              </a:rPr>
              <a:t>type of  </a:t>
            </a:r>
            <a:r>
              <a:rPr sz="2400" b="1" spc="-5" dirty="0">
                <a:latin typeface="Times New Roman"/>
                <a:cs typeface="Times New Roman"/>
              </a:rPr>
              <a:t>microorganism </a:t>
            </a:r>
            <a:r>
              <a:rPr sz="2400" b="1" spc="-15" dirty="0">
                <a:latin typeface="Times New Roman"/>
                <a:cs typeface="Times New Roman"/>
              </a:rPr>
              <a:t>growing</a:t>
            </a:r>
            <a:r>
              <a:rPr sz="2400" b="1" spc="-5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on  the </a:t>
            </a:r>
            <a:r>
              <a:rPr sz="2400" b="1" dirty="0">
                <a:latin typeface="Times New Roman"/>
                <a:cs typeface="Times New Roman"/>
              </a:rPr>
              <a:t>media</a:t>
            </a:r>
            <a:r>
              <a:rPr sz="2400" b="1" spc="-2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plate</a:t>
            </a:r>
            <a:endParaRPr sz="2400" dirty="0">
              <a:latin typeface="Times New Roman"/>
              <a:cs typeface="Times New Roman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4644009" y="2030857"/>
            <a:ext cx="4331970" cy="3954145"/>
            <a:chOff x="4644009" y="2030857"/>
            <a:chExt cx="4331970" cy="3954145"/>
          </a:xfrm>
        </p:grpSpPr>
        <p:sp>
          <p:nvSpPr>
            <p:cNvPr id="18" name="object 18"/>
            <p:cNvSpPr/>
            <p:nvPr/>
          </p:nvSpPr>
          <p:spPr>
            <a:xfrm>
              <a:off x="6372225" y="2060829"/>
              <a:ext cx="648335" cy="360045"/>
            </a:xfrm>
            <a:custGeom>
              <a:avLst/>
              <a:gdLst/>
              <a:ahLst/>
              <a:cxnLst/>
              <a:rect l="l" t="t" r="r" b="b"/>
              <a:pathLst>
                <a:path w="648334" h="360044">
                  <a:moveTo>
                    <a:pt x="486028" y="0"/>
                  </a:moveTo>
                  <a:lnTo>
                    <a:pt x="162051" y="0"/>
                  </a:lnTo>
                  <a:lnTo>
                    <a:pt x="162051" y="180086"/>
                  </a:lnTo>
                  <a:lnTo>
                    <a:pt x="0" y="180086"/>
                  </a:lnTo>
                  <a:lnTo>
                    <a:pt x="323976" y="360045"/>
                  </a:lnTo>
                  <a:lnTo>
                    <a:pt x="648080" y="180086"/>
                  </a:lnTo>
                  <a:lnTo>
                    <a:pt x="486028" y="180086"/>
                  </a:lnTo>
                  <a:lnTo>
                    <a:pt x="486028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256401" y="2030857"/>
              <a:ext cx="880110" cy="424815"/>
            </a:xfrm>
            <a:custGeom>
              <a:avLst/>
              <a:gdLst/>
              <a:ahLst/>
              <a:cxnLst/>
              <a:rect l="l" t="t" r="r" b="b"/>
              <a:pathLst>
                <a:path w="880109" h="424814">
                  <a:moveTo>
                    <a:pt x="631825" y="0"/>
                  </a:moveTo>
                  <a:lnTo>
                    <a:pt x="247776" y="0"/>
                  </a:lnTo>
                  <a:lnTo>
                    <a:pt x="247776" y="179958"/>
                  </a:lnTo>
                  <a:lnTo>
                    <a:pt x="0" y="179958"/>
                  </a:lnTo>
                  <a:lnTo>
                    <a:pt x="439800" y="424306"/>
                  </a:lnTo>
                  <a:lnTo>
                    <a:pt x="513863" y="383158"/>
                  </a:lnTo>
                  <a:lnTo>
                    <a:pt x="439800" y="383158"/>
                  </a:lnTo>
                  <a:lnTo>
                    <a:pt x="138937" y="216026"/>
                  </a:lnTo>
                  <a:lnTo>
                    <a:pt x="283845" y="216026"/>
                  </a:lnTo>
                  <a:lnTo>
                    <a:pt x="283845" y="35940"/>
                  </a:lnTo>
                  <a:lnTo>
                    <a:pt x="631825" y="35940"/>
                  </a:lnTo>
                  <a:lnTo>
                    <a:pt x="631825" y="0"/>
                  </a:lnTo>
                  <a:close/>
                </a:path>
                <a:path w="880109" h="424814">
                  <a:moveTo>
                    <a:pt x="631825" y="35940"/>
                  </a:moveTo>
                  <a:lnTo>
                    <a:pt x="595883" y="35940"/>
                  </a:lnTo>
                  <a:lnTo>
                    <a:pt x="595883" y="216026"/>
                  </a:lnTo>
                  <a:lnTo>
                    <a:pt x="740664" y="216026"/>
                  </a:lnTo>
                  <a:lnTo>
                    <a:pt x="439800" y="383158"/>
                  </a:lnTo>
                  <a:lnTo>
                    <a:pt x="513863" y="383158"/>
                  </a:lnTo>
                  <a:lnTo>
                    <a:pt x="879601" y="179958"/>
                  </a:lnTo>
                  <a:lnTo>
                    <a:pt x="631825" y="179958"/>
                  </a:lnTo>
                  <a:lnTo>
                    <a:pt x="631825" y="35940"/>
                  </a:lnTo>
                  <a:close/>
                </a:path>
                <a:path w="880109" h="424814">
                  <a:moveTo>
                    <a:pt x="583819" y="48005"/>
                  </a:moveTo>
                  <a:lnTo>
                    <a:pt x="295782" y="48005"/>
                  </a:lnTo>
                  <a:lnTo>
                    <a:pt x="295782" y="227964"/>
                  </a:lnTo>
                  <a:lnTo>
                    <a:pt x="185293" y="227964"/>
                  </a:lnTo>
                  <a:lnTo>
                    <a:pt x="439800" y="369442"/>
                  </a:lnTo>
                  <a:lnTo>
                    <a:pt x="464487" y="355726"/>
                  </a:lnTo>
                  <a:lnTo>
                    <a:pt x="439800" y="355726"/>
                  </a:lnTo>
                  <a:lnTo>
                    <a:pt x="231521" y="240029"/>
                  </a:lnTo>
                  <a:lnTo>
                    <a:pt x="307848" y="240029"/>
                  </a:lnTo>
                  <a:lnTo>
                    <a:pt x="307848" y="59943"/>
                  </a:lnTo>
                  <a:lnTo>
                    <a:pt x="583819" y="59943"/>
                  </a:lnTo>
                  <a:lnTo>
                    <a:pt x="583819" y="48005"/>
                  </a:lnTo>
                  <a:close/>
                </a:path>
                <a:path w="880109" h="424814">
                  <a:moveTo>
                    <a:pt x="583819" y="59943"/>
                  </a:moveTo>
                  <a:lnTo>
                    <a:pt x="571880" y="59943"/>
                  </a:lnTo>
                  <a:lnTo>
                    <a:pt x="571880" y="240029"/>
                  </a:lnTo>
                  <a:lnTo>
                    <a:pt x="648080" y="240029"/>
                  </a:lnTo>
                  <a:lnTo>
                    <a:pt x="439800" y="355726"/>
                  </a:lnTo>
                  <a:lnTo>
                    <a:pt x="464487" y="355726"/>
                  </a:lnTo>
                  <a:lnTo>
                    <a:pt x="694435" y="227964"/>
                  </a:lnTo>
                  <a:lnTo>
                    <a:pt x="583819" y="227964"/>
                  </a:lnTo>
                  <a:lnTo>
                    <a:pt x="583819" y="59943"/>
                  </a:lnTo>
                  <a:close/>
                </a:path>
              </a:pathLst>
            </a:custGeom>
            <a:solidFill>
              <a:srgbClr val="B1B1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6720078" y="3933024"/>
              <a:ext cx="2255774" cy="2016252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644009" y="3933088"/>
              <a:ext cx="2051685" cy="2051685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368796" y="3625596"/>
              <a:ext cx="790955" cy="470915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3" name="object 23"/>
          <p:cNvGrpSpPr/>
          <p:nvPr/>
        </p:nvGrpSpPr>
        <p:grpSpPr>
          <a:xfrm>
            <a:off x="179514" y="2030857"/>
            <a:ext cx="3723004" cy="3846829"/>
            <a:chOff x="179514" y="2030857"/>
            <a:chExt cx="3723004" cy="3846829"/>
          </a:xfrm>
        </p:grpSpPr>
        <p:sp>
          <p:nvSpPr>
            <p:cNvPr id="24" name="object 24"/>
            <p:cNvSpPr/>
            <p:nvPr/>
          </p:nvSpPr>
          <p:spPr>
            <a:xfrm>
              <a:off x="179514" y="4005034"/>
              <a:ext cx="1800225" cy="1872233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051684" y="4005034"/>
              <a:ext cx="1850770" cy="1872233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613915" y="3698748"/>
              <a:ext cx="795528" cy="466344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835657" y="2060829"/>
              <a:ext cx="648335" cy="360045"/>
            </a:xfrm>
            <a:custGeom>
              <a:avLst/>
              <a:gdLst/>
              <a:ahLst/>
              <a:cxnLst/>
              <a:rect l="l" t="t" r="r" b="b"/>
              <a:pathLst>
                <a:path w="648335" h="360044">
                  <a:moveTo>
                    <a:pt x="486029" y="0"/>
                  </a:moveTo>
                  <a:lnTo>
                    <a:pt x="162052" y="0"/>
                  </a:lnTo>
                  <a:lnTo>
                    <a:pt x="162052" y="180086"/>
                  </a:lnTo>
                  <a:lnTo>
                    <a:pt x="0" y="180086"/>
                  </a:lnTo>
                  <a:lnTo>
                    <a:pt x="324104" y="360045"/>
                  </a:lnTo>
                  <a:lnTo>
                    <a:pt x="648081" y="180086"/>
                  </a:lnTo>
                  <a:lnTo>
                    <a:pt x="486029" y="180086"/>
                  </a:lnTo>
                  <a:lnTo>
                    <a:pt x="486029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719960" y="2030857"/>
              <a:ext cx="880110" cy="424815"/>
            </a:xfrm>
            <a:custGeom>
              <a:avLst/>
              <a:gdLst/>
              <a:ahLst/>
              <a:cxnLst/>
              <a:rect l="l" t="t" r="r" b="b"/>
              <a:pathLst>
                <a:path w="880110" h="424814">
                  <a:moveTo>
                    <a:pt x="631825" y="0"/>
                  </a:moveTo>
                  <a:lnTo>
                    <a:pt x="247776" y="0"/>
                  </a:lnTo>
                  <a:lnTo>
                    <a:pt x="247776" y="179958"/>
                  </a:lnTo>
                  <a:lnTo>
                    <a:pt x="0" y="179958"/>
                  </a:lnTo>
                  <a:lnTo>
                    <a:pt x="439800" y="424306"/>
                  </a:lnTo>
                  <a:lnTo>
                    <a:pt x="513863" y="383158"/>
                  </a:lnTo>
                  <a:lnTo>
                    <a:pt x="439800" y="383158"/>
                  </a:lnTo>
                  <a:lnTo>
                    <a:pt x="138937" y="216026"/>
                  </a:lnTo>
                  <a:lnTo>
                    <a:pt x="283718" y="216026"/>
                  </a:lnTo>
                  <a:lnTo>
                    <a:pt x="283718" y="35940"/>
                  </a:lnTo>
                  <a:lnTo>
                    <a:pt x="631825" y="35940"/>
                  </a:lnTo>
                  <a:lnTo>
                    <a:pt x="631825" y="0"/>
                  </a:lnTo>
                  <a:close/>
                </a:path>
                <a:path w="880110" h="424814">
                  <a:moveTo>
                    <a:pt x="631825" y="35940"/>
                  </a:moveTo>
                  <a:lnTo>
                    <a:pt x="595757" y="35940"/>
                  </a:lnTo>
                  <a:lnTo>
                    <a:pt x="595757" y="216026"/>
                  </a:lnTo>
                  <a:lnTo>
                    <a:pt x="740663" y="216026"/>
                  </a:lnTo>
                  <a:lnTo>
                    <a:pt x="439800" y="383158"/>
                  </a:lnTo>
                  <a:lnTo>
                    <a:pt x="513863" y="383158"/>
                  </a:lnTo>
                  <a:lnTo>
                    <a:pt x="879601" y="179958"/>
                  </a:lnTo>
                  <a:lnTo>
                    <a:pt x="631825" y="179958"/>
                  </a:lnTo>
                  <a:lnTo>
                    <a:pt x="631825" y="35940"/>
                  </a:lnTo>
                  <a:close/>
                </a:path>
                <a:path w="880110" h="424814">
                  <a:moveTo>
                    <a:pt x="583819" y="48005"/>
                  </a:moveTo>
                  <a:lnTo>
                    <a:pt x="295782" y="48005"/>
                  </a:lnTo>
                  <a:lnTo>
                    <a:pt x="295782" y="227964"/>
                  </a:lnTo>
                  <a:lnTo>
                    <a:pt x="185165" y="227964"/>
                  </a:lnTo>
                  <a:lnTo>
                    <a:pt x="439800" y="369442"/>
                  </a:lnTo>
                  <a:lnTo>
                    <a:pt x="464475" y="355726"/>
                  </a:lnTo>
                  <a:lnTo>
                    <a:pt x="439800" y="355726"/>
                  </a:lnTo>
                  <a:lnTo>
                    <a:pt x="231520" y="240029"/>
                  </a:lnTo>
                  <a:lnTo>
                    <a:pt x="307720" y="240029"/>
                  </a:lnTo>
                  <a:lnTo>
                    <a:pt x="307720" y="59943"/>
                  </a:lnTo>
                  <a:lnTo>
                    <a:pt x="583819" y="59943"/>
                  </a:lnTo>
                  <a:lnTo>
                    <a:pt x="583819" y="48005"/>
                  </a:lnTo>
                  <a:close/>
                </a:path>
                <a:path w="880110" h="424814">
                  <a:moveTo>
                    <a:pt x="583819" y="59943"/>
                  </a:moveTo>
                  <a:lnTo>
                    <a:pt x="571753" y="59943"/>
                  </a:lnTo>
                  <a:lnTo>
                    <a:pt x="571753" y="240029"/>
                  </a:lnTo>
                  <a:lnTo>
                    <a:pt x="648081" y="240029"/>
                  </a:lnTo>
                  <a:lnTo>
                    <a:pt x="439800" y="355726"/>
                  </a:lnTo>
                  <a:lnTo>
                    <a:pt x="464475" y="355726"/>
                  </a:lnTo>
                  <a:lnTo>
                    <a:pt x="694308" y="227964"/>
                  </a:lnTo>
                  <a:lnTo>
                    <a:pt x="583819" y="227964"/>
                  </a:lnTo>
                  <a:lnTo>
                    <a:pt x="583819" y="59943"/>
                  </a:lnTo>
                  <a:close/>
                </a:path>
              </a:pathLst>
            </a:custGeom>
            <a:solidFill>
              <a:srgbClr val="B1B1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">
            <a:extLst>
              <a:ext uri="{FF2B5EF4-FFF2-40B4-BE49-F238E27FC236}">
                <a16:creationId xmlns:a16="http://schemas.microsoft.com/office/drawing/2014/main" id="{36300144-E4E5-C19C-A741-D47FF6096D1B}"/>
              </a:ext>
            </a:extLst>
          </p:cNvPr>
          <p:cNvSpPr txBox="1"/>
          <p:nvPr/>
        </p:nvSpPr>
        <p:spPr>
          <a:xfrm>
            <a:off x="562520" y="-44570"/>
            <a:ext cx="7274559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00455" marR="5080" indent="-1088390" algn="ctr">
              <a:lnSpc>
                <a:spcPct val="100000"/>
              </a:lnSpc>
            </a:pPr>
            <a:r>
              <a:rPr lang="en-US" sz="3200" b="1" spc="-145" dirty="0">
                <a:solidFill>
                  <a:srgbClr val="C00000"/>
                </a:solidFill>
                <a:latin typeface="Times New Roman"/>
                <a:cs typeface="Times New Roman"/>
              </a:rPr>
              <a:t>Purification</a:t>
            </a:r>
            <a:endParaRPr lang="en-US" sz="3200" dirty="0">
              <a:solidFill>
                <a:srgbClr val="C000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386333"/>
            <a:ext cx="4646930" cy="6051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spc="100" dirty="0">
                <a:solidFill>
                  <a:srgbClr val="AB2D3B"/>
                </a:solidFill>
                <a:latin typeface="Times New Roman"/>
                <a:cs typeface="Times New Roman"/>
              </a:rPr>
              <a:t>Purification</a:t>
            </a:r>
            <a:r>
              <a:rPr b="1" spc="-459" dirty="0">
                <a:solidFill>
                  <a:srgbClr val="AB2D3B"/>
                </a:solidFill>
                <a:latin typeface="Times New Roman"/>
                <a:cs typeface="Times New Roman"/>
              </a:rPr>
              <a:t> </a:t>
            </a:r>
            <a:r>
              <a:rPr b="1" spc="180" dirty="0">
                <a:solidFill>
                  <a:srgbClr val="AB2D3B"/>
                </a:solidFill>
                <a:latin typeface="Times New Roman"/>
                <a:cs typeface="Times New Roman"/>
              </a:rPr>
              <a:t>of</a:t>
            </a:r>
            <a:r>
              <a:rPr b="1" spc="-175" dirty="0">
                <a:solidFill>
                  <a:srgbClr val="AB2D3B"/>
                </a:solidFill>
                <a:latin typeface="Times New Roman"/>
                <a:cs typeface="Times New Roman"/>
              </a:rPr>
              <a:t> </a:t>
            </a:r>
            <a:r>
              <a:rPr b="1" spc="10" dirty="0">
                <a:solidFill>
                  <a:srgbClr val="AB2D3B"/>
                </a:solidFill>
                <a:latin typeface="Times New Roman"/>
                <a:cs typeface="Times New Roman"/>
              </a:rPr>
              <a:t>Fungi: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4511" y="1054049"/>
            <a:ext cx="8590280" cy="3488690"/>
          </a:xfrm>
          <a:prstGeom prst="rect">
            <a:avLst/>
          </a:prstGeom>
        </p:spPr>
        <p:txBody>
          <a:bodyPr vert="horz" wrap="square" lIns="0" tIns="102235" rIns="0" bIns="0" rtlCol="0">
            <a:spAutoFit/>
          </a:bodyPr>
          <a:lstStyle/>
          <a:p>
            <a:pPr marL="527685" indent="-515620">
              <a:lnSpc>
                <a:spcPct val="100000"/>
              </a:lnSpc>
              <a:spcBef>
                <a:spcPts val="805"/>
              </a:spcBef>
              <a:buClr>
                <a:srgbClr val="9F2936"/>
              </a:buClr>
              <a:buSzPct val="85416"/>
              <a:buAutoNum type="arabicPeriod"/>
              <a:tabLst>
                <a:tab pos="527685" algn="l"/>
                <a:tab pos="528320" algn="l"/>
              </a:tabLst>
            </a:pPr>
            <a:r>
              <a:rPr sz="2400" b="1" spc="145" dirty="0">
                <a:latin typeface="Times New Roman"/>
                <a:cs typeface="Times New Roman"/>
              </a:rPr>
              <a:t>Use</a:t>
            </a:r>
            <a:r>
              <a:rPr sz="2400" b="1" spc="-160" dirty="0">
                <a:latin typeface="Times New Roman"/>
                <a:cs typeface="Times New Roman"/>
              </a:rPr>
              <a:t> </a:t>
            </a:r>
            <a:r>
              <a:rPr sz="2400" b="1" spc="85" dirty="0">
                <a:latin typeface="Times New Roman"/>
                <a:cs typeface="Times New Roman"/>
              </a:rPr>
              <a:t>a</a:t>
            </a:r>
            <a:r>
              <a:rPr sz="2400" b="1" spc="-135" dirty="0">
                <a:latin typeface="Times New Roman"/>
                <a:cs typeface="Times New Roman"/>
              </a:rPr>
              <a:t> </a:t>
            </a:r>
            <a:r>
              <a:rPr sz="2400" b="1" spc="114" dirty="0">
                <a:latin typeface="Times New Roman"/>
                <a:cs typeface="Times New Roman"/>
              </a:rPr>
              <a:t>pasture</a:t>
            </a:r>
            <a:r>
              <a:rPr sz="2400" b="1" spc="-114" dirty="0">
                <a:latin typeface="Times New Roman"/>
                <a:cs typeface="Times New Roman"/>
              </a:rPr>
              <a:t> </a:t>
            </a:r>
            <a:r>
              <a:rPr sz="2400" b="1" spc="135" dirty="0">
                <a:latin typeface="Times New Roman"/>
                <a:cs typeface="Times New Roman"/>
              </a:rPr>
              <a:t>pipet.</a:t>
            </a:r>
            <a:endParaRPr sz="2400" dirty="0">
              <a:latin typeface="Times New Roman"/>
              <a:cs typeface="Times New Roman"/>
            </a:endParaRPr>
          </a:p>
          <a:p>
            <a:pPr marL="527685" indent="-515620">
              <a:lnSpc>
                <a:spcPct val="100000"/>
              </a:lnSpc>
              <a:spcBef>
                <a:spcPts val="710"/>
              </a:spcBef>
              <a:buClr>
                <a:srgbClr val="9F2936"/>
              </a:buClr>
              <a:buSzPct val="85416"/>
              <a:buAutoNum type="arabicPeriod"/>
              <a:tabLst>
                <a:tab pos="527685" algn="l"/>
                <a:tab pos="528320" algn="l"/>
              </a:tabLst>
            </a:pPr>
            <a:r>
              <a:rPr sz="2400" b="1" spc="110" dirty="0">
                <a:latin typeface="Times New Roman"/>
                <a:cs typeface="Times New Roman"/>
              </a:rPr>
              <a:t>Flame</a:t>
            </a:r>
            <a:r>
              <a:rPr sz="2400" b="1" spc="-160" dirty="0">
                <a:latin typeface="Times New Roman"/>
                <a:cs typeface="Times New Roman"/>
              </a:rPr>
              <a:t> </a:t>
            </a:r>
            <a:r>
              <a:rPr lang="en-US" sz="2400" b="1" spc="90" dirty="0">
                <a:latin typeface="Times New Roman"/>
                <a:cs typeface="Times New Roman"/>
              </a:rPr>
              <a:t>the pipet </a:t>
            </a:r>
            <a:r>
              <a:rPr sz="2400" b="1" spc="150" dirty="0">
                <a:latin typeface="Times New Roman"/>
                <a:cs typeface="Times New Roman"/>
              </a:rPr>
              <a:t>using</a:t>
            </a:r>
            <a:r>
              <a:rPr sz="2400" b="1" spc="-70" dirty="0">
                <a:latin typeface="Times New Roman"/>
                <a:cs typeface="Times New Roman"/>
              </a:rPr>
              <a:t> </a:t>
            </a:r>
            <a:r>
              <a:rPr sz="2400" b="1" spc="150" dirty="0">
                <a:latin typeface="Times New Roman"/>
                <a:cs typeface="Times New Roman"/>
              </a:rPr>
              <a:t>alcohol</a:t>
            </a:r>
            <a:r>
              <a:rPr sz="2400" b="1" spc="-40" dirty="0">
                <a:latin typeface="Times New Roman"/>
                <a:cs typeface="Times New Roman"/>
              </a:rPr>
              <a:t> </a:t>
            </a:r>
            <a:r>
              <a:rPr sz="2400" b="1" spc="-120" dirty="0">
                <a:latin typeface="Times New Roman"/>
                <a:cs typeface="Times New Roman"/>
              </a:rPr>
              <a:t>70%</a:t>
            </a:r>
            <a:r>
              <a:rPr sz="2400" b="1" spc="-55" dirty="0">
                <a:latin typeface="Times New Roman"/>
                <a:cs typeface="Times New Roman"/>
              </a:rPr>
              <a:t> </a:t>
            </a:r>
            <a:r>
              <a:rPr sz="2400" b="1" spc="145" dirty="0">
                <a:latin typeface="Times New Roman"/>
                <a:cs typeface="Times New Roman"/>
              </a:rPr>
              <a:t>and</a:t>
            </a:r>
            <a:r>
              <a:rPr sz="2400" b="1" spc="-90" dirty="0">
                <a:latin typeface="Times New Roman"/>
                <a:cs typeface="Times New Roman"/>
              </a:rPr>
              <a:t> </a:t>
            </a:r>
            <a:r>
              <a:rPr sz="2400" b="1" spc="120" dirty="0">
                <a:latin typeface="Times New Roman"/>
                <a:cs typeface="Times New Roman"/>
              </a:rPr>
              <a:t>allow</a:t>
            </a:r>
            <a:r>
              <a:rPr sz="2400" b="1" spc="-110" dirty="0">
                <a:latin typeface="Times New Roman"/>
                <a:cs typeface="Times New Roman"/>
              </a:rPr>
              <a:t> </a:t>
            </a:r>
            <a:r>
              <a:rPr sz="2400" b="1" spc="165" dirty="0">
                <a:latin typeface="Times New Roman"/>
                <a:cs typeface="Times New Roman"/>
              </a:rPr>
              <a:t>to</a:t>
            </a:r>
            <a:r>
              <a:rPr sz="2400" b="1" spc="-135" dirty="0">
                <a:latin typeface="Times New Roman"/>
                <a:cs typeface="Times New Roman"/>
              </a:rPr>
              <a:t> </a:t>
            </a:r>
            <a:r>
              <a:rPr sz="2400" b="1" spc="145" dirty="0">
                <a:latin typeface="Times New Roman"/>
                <a:cs typeface="Times New Roman"/>
              </a:rPr>
              <a:t>cool.</a:t>
            </a:r>
            <a:endParaRPr sz="2400" dirty="0">
              <a:latin typeface="Times New Roman"/>
              <a:cs typeface="Times New Roman"/>
            </a:endParaRPr>
          </a:p>
          <a:p>
            <a:pPr marL="527685" marR="5080" indent="-515620">
              <a:lnSpc>
                <a:spcPct val="100000"/>
              </a:lnSpc>
              <a:spcBef>
                <a:spcPts val="700"/>
              </a:spcBef>
              <a:buClr>
                <a:srgbClr val="9F2936"/>
              </a:buClr>
              <a:buSzPct val="85416"/>
              <a:buAutoNum type="arabicPeriod"/>
              <a:tabLst>
                <a:tab pos="527685" algn="l"/>
                <a:tab pos="528320" algn="l"/>
              </a:tabLst>
            </a:pPr>
            <a:r>
              <a:rPr sz="2400" b="1" spc="35" dirty="0">
                <a:latin typeface="Times New Roman"/>
                <a:cs typeface="Times New Roman"/>
              </a:rPr>
              <a:t>Cut</a:t>
            </a:r>
            <a:r>
              <a:rPr sz="2400" b="1" spc="-105" dirty="0">
                <a:latin typeface="Times New Roman"/>
                <a:cs typeface="Times New Roman"/>
              </a:rPr>
              <a:t> </a:t>
            </a:r>
            <a:r>
              <a:rPr lang="en-US" sz="2400" b="1" spc="120" dirty="0">
                <a:latin typeface="Times New Roman"/>
                <a:cs typeface="Times New Roman"/>
              </a:rPr>
              <a:t>a</a:t>
            </a:r>
            <a:r>
              <a:rPr sz="2400" b="1" spc="-135" dirty="0">
                <a:latin typeface="Times New Roman"/>
                <a:cs typeface="Times New Roman"/>
              </a:rPr>
              <a:t> </a:t>
            </a:r>
            <a:r>
              <a:rPr sz="2400" b="1" spc="135" dirty="0">
                <a:latin typeface="Times New Roman"/>
                <a:cs typeface="Times New Roman"/>
              </a:rPr>
              <a:t>discs</a:t>
            </a:r>
            <a:r>
              <a:rPr sz="2400" b="1" spc="-75" dirty="0">
                <a:latin typeface="Times New Roman"/>
                <a:cs typeface="Times New Roman"/>
              </a:rPr>
              <a:t> </a:t>
            </a:r>
            <a:r>
              <a:rPr sz="2400" b="1" spc="120" dirty="0">
                <a:latin typeface="Times New Roman"/>
                <a:cs typeface="Times New Roman"/>
              </a:rPr>
              <a:t>from</a:t>
            </a:r>
            <a:r>
              <a:rPr sz="2400" b="1" spc="-85" dirty="0">
                <a:latin typeface="Times New Roman"/>
                <a:cs typeface="Times New Roman"/>
              </a:rPr>
              <a:t> </a:t>
            </a:r>
            <a:r>
              <a:rPr sz="2400" b="1" spc="185" dirty="0">
                <a:latin typeface="Times New Roman"/>
                <a:cs typeface="Times New Roman"/>
              </a:rPr>
              <a:t>the</a:t>
            </a:r>
            <a:r>
              <a:rPr sz="2400" b="1" spc="-145" dirty="0">
                <a:latin typeface="Times New Roman"/>
                <a:cs typeface="Times New Roman"/>
              </a:rPr>
              <a:t> </a:t>
            </a:r>
            <a:r>
              <a:rPr sz="2400" b="1" spc="160" dirty="0">
                <a:latin typeface="Times New Roman"/>
                <a:cs typeface="Times New Roman"/>
              </a:rPr>
              <a:t>edge</a:t>
            </a:r>
            <a:r>
              <a:rPr sz="2400" b="1" spc="-150" dirty="0">
                <a:latin typeface="Times New Roman"/>
                <a:cs typeface="Times New Roman"/>
              </a:rPr>
              <a:t> </a:t>
            </a:r>
            <a:r>
              <a:rPr sz="2400" b="1" spc="140" dirty="0">
                <a:latin typeface="Times New Roman"/>
                <a:cs typeface="Times New Roman"/>
              </a:rPr>
              <a:t>of</a:t>
            </a:r>
            <a:r>
              <a:rPr sz="2400" b="1" spc="-25" dirty="0">
                <a:latin typeface="Times New Roman"/>
                <a:cs typeface="Times New Roman"/>
              </a:rPr>
              <a:t> </a:t>
            </a:r>
            <a:r>
              <a:rPr sz="2400" b="1" spc="140" dirty="0">
                <a:latin typeface="Times New Roman"/>
                <a:cs typeface="Times New Roman"/>
              </a:rPr>
              <a:t>an</a:t>
            </a:r>
            <a:r>
              <a:rPr sz="2400" b="1" spc="-120" dirty="0">
                <a:latin typeface="Times New Roman"/>
                <a:cs typeface="Times New Roman"/>
              </a:rPr>
              <a:t> </a:t>
            </a:r>
            <a:r>
              <a:rPr sz="2400" b="1" spc="90" dirty="0">
                <a:latin typeface="Times New Roman"/>
                <a:cs typeface="Times New Roman"/>
              </a:rPr>
              <a:t>actively</a:t>
            </a:r>
            <a:r>
              <a:rPr sz="2400" b="1" spc="-150" dirty="0">
                <a:latin typeface="Times New Roman"/>
                <a:cs typeface="Times New Roman"/>
              </a:rPr>
              <a:t> </a:t>
            </a:r>
            <a:r>
              <a:rPr sz="2400" b="1" spc="105" dirty="0">
                <a:latin typeface="Times New Roman"/>
                <a:cs typeface="Times New Roman"/>
              </a:rPr>
              <a:t>growing</a:t>
            </a:r>
            <a:r>
              <a:rPr sz="2400" b="1" spc="-25" dirty="0">
                <a:latin typeface="Times New Roman"/>
                <a:cs typeface="Times New Roman"/>
              </a:rPr>
              <a:t> </a:t>
            </a:r>
            <a:r>
              <a:rPr sz="2400" b="1" spc="120" dirty="0">
                <a:latin typeface="Times New Roman"/>
                <a:cs typeface="Times New Roman"/>
              </a:rPr>
              <a:t>fungal  </a:t>
            </a:r>
            <a:r>
              <a:rPr sz="2400" b="1" spc="95" dirty="0">
                <a:latin typeface="Times New Roman"/>
                <a:cs typeface="Times New Roman"/>
              </a:rPr>
              <a:t>colony.</a:t>
            </a:r>
            <a:endParaRPr sz="2400" dirty="0">
              <a:latin typeface="Times New Roman"/>
              <a:cs typeface="Times New Roman"/>
            </a:endParaRPr>
          </a:p>
          <a:p>
            <a:pPr marL="527685" marR="86995" indent="-515620">
              <a:lnSpc>
                <a:spcPct val="100000"/>
              </a:lnSpc>
              <a:spcBef>
                <a:spcPts val="695"/>
              </a:spcBef>
              <a:buClr>
                <a:srgbClr val="9F2936"/>
              </a:buClr>
              <a:buSzPct val="85416"/>
              <a:buAutoNum type="arabicPeriod"/>
              <a:tabLst>
                <a:tab pos="527685" algn="l"/>
                <a:tab pos="528320" algn="l"/>
              </a:tabLst>
            </a:pPr>
            <a:r>
              <a:rPr sz="2400" b="1" spc="135" dirty="0">
                <a:latin typeface="Times New Roman"/>
                <a:cs typeface="Times New Roman"/>
              </a:rPr>
              <a:t>Inoculate</a:t>
            </a:r>
            <a:r>
              <a:rPr sz="2400" b="1" spc="-105" dirty="0">
                <a:latin typeface="Times New Roman"/>
                <a:cs typeface="Times New Roman"/>
              </a:rPr>
              <a:t> </a:t>
            </a:r>
            <a:r>
              <a:rPr sz="2400" b="1" spc="130" dirty="0">
                <a:latin typeface="Times New Roman"/>
                <a:cs typeface="Times New Roman"/>
              </a:rPr>
              <a:t>it</a:t>
            </a:r>
            <a:r>
              <a:rPr sz="2400" b="1" spc="-80" dirty="0">
                <a:latin typeface="Times New Roman"/>
                <a:cs typeface="Times New Roman"/>
              </a:rPr>
              <a:t> </a:t>
            </a:r>
            <a:r>
              <a:rPr sz="2400" b="1" spc="100" dirty="0">
                <a:solidFill>
                  <a:srgbClr val="C00000"/>
                </a:solidFill>
                <a:latin typeface="Times New Roman"/>
                <a:cs typeface="Times New Roman"/>
              </a:rPr>
              <a:t>(surface</a:t>
            </a:r>
            <a:r>
              <a:rPr sz="2400" b="1" spc="-9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b="1" spc="110" dirty="0">
                <a:solidFill>
                  <a:srgbClr val="C00000"/>
                </a:solidFill>
                <a:latin typeface="Times New Roman"/>
                <a:cs typeface="Times New Roman"/>
              </a:rPr>
              <a:t>facing</a:t>
            </a:r>
            <a:r>
              <a:rPr sz="2400" b="1" spc="-7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b="1" spc="150" dirty="0">
                <a:solidFill>
                  <a:srgbClr val="C00000"/>
                </a:solidFill>
                <a:latin typeface="Times New Roman"/>
                <a:cs typeface="Times New Roman"/>
              </a:rPr>
              <a:t>down)</a:t>
            </a:r>
            <a:r>
              <a:rPr sz="2400" b="1" spc="-8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b="1" spc="215" dirty="0">
                <a:latin typeface="Times New Roman"/>
                <a:cs typeface="Times New Roman"/>
              </a:rPr>
              <a:t>on</a:t>
            </a:r>
            <a:r>
              <a:rPr sz="2400" b="1" spc="-85" dirty="0">
                <a:latin typeface="Times New Roman"/>
                <a:cs typeface="Times New Roman"/>
              </a:rPr>
              <a:t> </a:t>
            </a:r>
            <a:r>
              <a:rPr sz="2400" b="1" spc="185" dirty="0">
                <a:latin typeface="Times New Roman"/>
                <a:cs typeface="Times New Roman"/>
              </a:rPr>
              <a:t>the</a:t>
            </a:r>
            <a:r>
              <a:rPr sz="2400" b="1" spc="-145" dirty="0">
                <a:latin typeface="Times New Roman"/>
                <a:cs typeface="Times New Roman"/>
              </a:rPr>
              <a:t> </a:t>
            </a:r>
            <a:r>
              <a:rPr sz="2400" b="1" spc="125" dirty="0">
                <a:latin typeface="Times New Roman"/>
                <a:cs typeface="Times New Roman"/>
              </a:rPr>
              <a:t>center</a:t>
            </a:r>
            <a:r>
              <a:rPr sz="2400" b="1" spc="-175" dirty="0">
                <a:latin typeface="Times New Roman"/>
                <a:cs typeface="Times New Roman"/>
              </a:rPr>
              <a:t> </a:t>
            </a:r>
            <a:r>
              <a:rPr sz="2400" b="1" spc="150" dirty="0">
                <a:latin typeface="Times New Roman"/>
                <a:cs typeface="Times New Roman"/>
              </a:rPr>
              <a:t>another  </a:t>
            </a:r>
            <a:r>
              <a:rPr sz="2400" b="1" spc="160" dirty="0">
                <a:latin typeface="Times New Roman"/>
                <a:cs typeface="Times New Roman"/>
              </a:rPr>
              <a:t>media</a:t>
            </a:r>
            <a:r>
              <a:rPr sz="2400" b="1" spc="-125" dirty="0">
                <a:latin typeface="Times New Roman"/>
                <a:cs typeface="Times New Roman"/>
              </a:rPr>
              <a:t> </a:t>
            </a:r>
            <a:r>
              <a:rPr sz="2400" b="1" spc="125" dirty="0">
                <a:latin typeface="Times New Roman"/>
                <a:cs typeface="Times New Roman"/>
              </a:rPr>
              <a:t>plate</a:t>
            </a:r>
            <a:r>
              <a:rPr sz="2400" b="1" spc="-155" dirty="0">
                <a:latin typeface="Times New Roman"/>
                <a:cs typeface="Times New Roman"/>
              </a:rPr>
              <a:t> </a:t>
            </a:r>
            <a:r>
              <a:rPr sz="2400" b="1" spc="135" dirty="0">
                <a:latin typeface="Times New Roman"/>
                <a:cs typeface="Times New Roman"/>
              </a:rPr>
              <a:t>with</a:t>
            </a:r>
            <a:r>
              <a:rPr sz="2400" b="1" spc="-85" dirty="0">
                <a:latin typeface="Times New Roman"/>
                <a:cs typeface="Times New Roman"/>
              </a:rPr>
              <a:t> </a:t>
            </a:r>
            <a:r>
              <a:rPr sz="2400" b="1" spc="180" dirty="0">
                <a:latin typeface="Times New Roman"/>
                <a:cs typeface="Times New Roman"/>
              </a:rPr>
              <a:t>the</a:t>
            </a:r>
            <a:r>
              <a:rPr sz="2400" b="1" spc="-85" dirty="0">
                <a:latin typeface="Times New Roman"/>
                <a:cs typeface="Times New Roman"/>
              </a:rPr>
              <a:t> </a:t>
            </a:r>
            <a:r>
              <a:rPr sz="2400" b="1" spc="165" dirty="0">
                <a:latin typeface="Times New Roman"/>
                <a:cs typeface="Times New Roman"/>
              </a:rPr>
              <a:t>help</a:t>
            </a:r>
            <a:r>
              <a:rPr sz="2400" b="1" spc="-160" dirty="0">
                <a:latin typeface="Times New Roman"/>
                <a:cs typeface="Times New Roman"/>
              </a:rPr>
              <a:t> </a:t>
            </a:r>
            <a:r>
              <a:rPr sz="2400" b="1" spc="140" dirty="0">
                <a:latin typeface="Times New Roman"/>
                <a:cs typeface="Times New Roman"/>
              </a:rPr>
              <a:t>of</a:t>
            </a:r>
            <a:r>
              <a:rPr sz="2400" b="1" spc="10" dirty="0">
                <a:latin typeface="Times New Roman"/>
                <a:cs typeface="Times New Roman"/>
              </a:rPr>
              <a:t> </a:t>
            </a:r>
            <a:r>
              <a:rPr sz="2400" b="1" spc="175" dirty="0">
                <a:latin typeface="Times New Roman"/>
                <a:cs typeface="Times New Roman"/>
              </a:rPr>
              <a:t>flamed</a:t>
            </a:r>
            <a:r>
              <a:rPr sz="2400" b="1" spc="-45" dirty="0">
                <a:latin typeface="Times New Roman"/>
                <a:cs typeface="Times New Roman"/>
              </a:rPr>
              <a:t> </a:t>
            </a:r>
            <a:r>
              <a:rPr sz="2400" b="1" spc="110" dirty="0">
                <a:latin typeface="Times New Roman"/>
                <a:cs typeface="Times New Roman"/>
              </a:rPr>
              <a:t>forceps</a:t>
            </a:r>
            <a:endParaRPr sz="2400" dirty="0">
              <a:latin typeface="Times New Roman"/>
              <a:cs typeface="Times New Roman"/>
            </a:endParaRPr>
          </a:p>
          <a:p>
            <a:pPr marL="527685" indent="-515620">
              <a:lnSpc>
                <a:spcPct val="100000"/>
              </a:lnSpc>
              <a:spcBef>
                <a:spcPts val="710"/>
              </a:spcBef>
              <a:buClr>
                <a:srgbClr val="9F2936"/>
              </a:buClr>
              <a:buSzPct val="85416"/>
              <a:buAutoNum type="arabicPeriod"/>
              <a:tabLst>
                <a:tab pos="527685" algn="l"/>
                <a:tab pos="528320" algn="l"/>
              </a:tabLst>
            </a:pPr>
            <a:r>
              <a:rPr sz="2400" b="1" spc="125" dirty="0">
                <a:latin typeface="Times New Roman"/>
                <a:cs typeface="Times New Roman"/>
              </a:rPr>
              <a:t>Incubate</a:t>
            </a:r>
            <a:r>
              <a:rPr sz="2400" b="1" spc="-100" dirty="0">
                <a:latin typeface="Times New Roman"/>
                <a:cs typeface="Times New Roman"/>
              </a:rPr>
              <a:t> </a:t>
            </a:r>
            <a:r>
              <a:rPr sz="2400" b="1" spc="130" dirty="0">
                <a:latin typeface="Times New Roman"/>
                <a:cs typeface="Times New Roman"/>
              </a:rPr>
              <a:t>it</a:t>
            </a:r>
            <a:r>
              <a:rPr sz="2400" b="1" spc="-95" dirty="0">
                <a:latin typeface="Times New Roman"/>
                <a:cs typeface="Times New Roman"/>
              </a:rPr>
              <a:t> </a:t>
            </a:r>
            <a:r>
              <a:rPr sz="2400" b="1" spc="80" dirty="0">
                <a:latin typeface="Times New Roman"/>
                <a:cs typeface="Times New Roman"/>
              </a:rPr>
              <a:t>for</a:t>
            </a:r>
            <a:r>
              <a:rPr sz="2400" b="1" spc="-114" dirty="0">
                <a:latin typeface="Times New Roman"/>
                <a:cs typeface="Times New Roman"/>
              </a:rPr>
              <a:t> </a:t>
            </a:r>
            <a:r>
              <a:rPr sz="2400" b="1" spc="-50" dirty="0">
                <a:latin typeface="Times New Roman"/>
                <a:cs typeface="Times New Roman"/>
              </a:rPr>
              <a:t>3-5</a:t>
            </a:r>
            <a:r>
              <a:rPr sz="2400" b="1" spc="-80" dirty="0">
                <a:latin typeface="Times New Roman"/>
                <a:cs typeface="Times New Roman"/>
              </a:rPr>
              <a:t> </a:t>
            </a:r>
            <a:r>
              <a:rPr sz="2400" b="1" spc="85" dirty="0">
                <a:latin typeface="Times New Roman"/>
                <a:cs typeface="Times New Roman"/>
              </a:rPr>
              <a:t>days</a:t>
            </a:r>
            <a:endParaRPr lang="en-US" sz="2400" b="1" spc="85" dirty="0">
              <a:latin typeface="Times New Roman"/>
              <a:cs typeface="Times New Roman"/>
            </a:endParaRPr>
          </a:p>
          <a:p>
            <a:pPr marL="527685" indent="-515620">
              <a:lnSpc>
                <a:spcPct val="100000"/>
              </a:lnSpc>
              <a:spcBef>
                <a:spcPts val="705"/>
              </a:spcBef>
              <a:buClr>
                <a:srgbClr val="9F2936"/>
              </a:buClr>
              <a:buSzPct val="85416"/>
              <a:buAutoNum type="arabicPeriod"/>
              <a:tabLst>
                <a:tab pos="527685" algn="l"/>
                <a:tab pos="528320" algn="l"/>
              </a:tabLst>
            </a:pPr>
            <a:r>
              <a:rPr lang="en-US" sz="2400" b="1" spc="100" dirty="0">
                <a:latin typeface="Times New Roman"/>
                <a:cs typeface="Times New Roman"/>
              </a:rPr>
              <a:t>Pure</a:t>
            </a:r>
            <a:r>
              <a:rPr lang="en-US" sz="2400" b="1" spc="-170" dirty="0">
                <a:latin typeface="Times New Roman"/>
                <a:cs typeface="Times New Roman"/>
              </a:rPr>
              <a:t> </a:t>
            </a:r>
            <a:r>
              <a:rPr lang="en-US" sz="2400" b="1" spc="114" dirty="0">
                <a:latin typeface="Times New Roman"/>
                <a:cs typeface="Times New Roman"/>
              </a:rPr>
              <a:t>culture</a:t>
            </a:r>
            <a:r>
              <a:rPr lang="en-US" sz="2400" b="1" spc="-155" dirty="0">
                <a:latin typeface="Times New Roman"/>
                <a:cs typeface="Times New Roman"/>
              </a:rPr>
              <a:t> </a:t>
            </a:r>
            <a:r>
              <a:rPr lang="en-US" sz="2400" b="1" spc="140" dirty="0">
                <a:latin typeface="Times New Roman"/>
                <a:cs typeface="Times New Roman"/>
              </a:rPr>
              <a:t>of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spc="185" dirty="0">
                <a:latin typeface="Times New Roman"/>
                <a:cs typeface="Times New Roman"/>
              </a:rPr>
              <a:t>the</a:t>
            </a:r>
            <a:r>
              <a:rPr lang="en-US" sz="2400" b="1" spc="-145" dirty="0">
                <a:latin typeface="Times New Roman"/>
                <a:cs typeface="Times New Roman"/>
              </a:rPr>
              <a:t> </a:t>
            </a:r>
            <a:r>
              <a:rPr lang="en-US" sz="2400" b="1" spc="135" dirty="0">
                <a:latin typeface="Times New Roman"/>
                <a:cs typeface="Times New Roman"/>
              </a:rPr>
              <a:t>organism</a:t>
            </a:r>
            <a:r>
              <a:rPr lang="en-US" sz="2400" b="1" spc="-105" dirty="0">
                <a:latin typeface="Times New Roman"/>
                <a:cs typeface="Times New Roman"/>
              </a:rPr>
              <a:t> </a:t>
            </a:r>
            <a:r>
              <a:rPr lang="en-US" sz="2400" b="1" spc="110" dirty="0">
                <a:latin typeface="Times New Roman"/>
                <a:cs typeface="Times New Roman"/>
              </a:rPr>
              <a:t>will</a:t>
            </a:r>
            <a:r>
              <a:rPr lang="en-US" sz="2400" b="1" spc="-85" dirty="0">
                <a:latin typeface="Times New Roman"/>
                <a:cs typeface="Times New Roman"/>
              </a:rPr>
              <a:t> </a:t>
            </a:r>
            <a:r>
              <a:rPr lang="en-US" sz="2400" b="1" spc="35" dirty="0">
                <a:latin typeface="Times New Roman"/>
                <a:cs typeface="Times New Roman"/>
              </a:rPr>
              <a:t>grow.</a:t>
            </a:r>
            <a:endParaRPr lang="en-US" sz="2400" dirty="0">
              <a:latin typeface="Times New Roman"/>
              <a:cs typeface="Times New Roman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371983" y="4813986"/>
            <a:ext cx="5652770" cy="1979930"/>
            <a:chOff x="611555" y="4878323"/>
            <a:chExt cx="5652770" cy="1979930"/>
          </a:xfrm>
        </p:grpSpPr>
        <p:sp>
          <p:nvSpPr>
            <p:cNvPr id="5" name="object 5"/>
            <p:cNvSpPr/>
            <p:nvPr/>
          </p:nvSpPr>
          <p:spPr>
            <a:xfrm>
              <a:off x="611555" y="4878323"/>
              <a:ext cx="1979676" cy="197967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005838" y="5652363"/>
              <a:ext cx="307340" cy="378460"/>
            </a:xfrm>
            <a:custGeom>
              <a:avLst/>
              <a:gdLst/>
              <a:ahLst/>
              <a:cxnLst/>
              <a:rect l="l" t="t" r="r" b="b"/>
              <a:pathLst>
                <a:path w="307339" h="378460">
                  <a:moveTo>
                    <a:pt x="152781" y="0"/>
                  </a:moveTo>
                  <a:lnTo>
                    <a:pt x="106553" y="8890"/>
                  </a:lnTo>
                  <a:lnTo>
                    <a:pt x="66420" y="33020"/>
                  </a:lnTo>
                  <a:lnTo>
                    <a:pt x="34162" y="69850"/>
                  </a:lnTo>
                  <a:lnTo>
                    <a:pt x="11684" y="116840"/>
                  </a:lnTo>
                  <a:lnTo>
                    <a:pt x="762" y="170180"/>
                  </a:lnTo>
                  <a:lnTo>
                    <a:pt x="0" y="190500"/>
                  </a:lnTo>
                  <a:lnTo>
                    <a:pt x="762" y="209550"/>
                  </a:lnTo>
                  <a:lnTo>
                    <a:pt x="11937" y="262890"/>
                  </a:lnTo>
                  <a:lnTo>
                    <a:pt x="34543" y="309880"/>
                  </a:lnTo>
                  <a:lnTo>
                    <a:pt x="67182" y="346710"/>
                  </a:lnTo>
                  <a:lnTo>
                    <a:pt x="107568" y="370840"/>
                  </a:lnTo>
                  <a:lnTo>
                    <a:pt x="138049" y="378460"/>
                  </a:lnTo>
                  <a:lnTo>
                    <a:pt x="169925" y="378460"/>
                  </a:lnTo>
                  <a:lnTo>
                    <a:pt x="185419" y="374650"/>
                  </a:lnTo>
                  <a:lnTo>
                    <a:pt x="200151" y="369570"/>
                  </a:lnTo>
                  <a:lnTo>
                    <a:pt x="202996" y="368300"/>
                  </a:lnTo>
                  <a:lnTo>
                    <a:pt x="153288" y="368300"/>
                  </a:lnTo>
                  <a:lnTo>
                    <a:pt x="138684" y="367030"/>
                  </a:lnTo>
                  <a:lnTo>
                    <a:pt x="98170" y="354330"/>
                  </a:lnTo>
                  <a:lnTo>
                    <a:pt x="63118" y="327660"/>
                  </a:lnTo>
                  <a:lnTo>
                    <a:pt x="35687" y="289560"/>
                  </a:lnTo>
                  <a:lnTo>
                    <a:pt x="17780" y="242570"/>
                  </a:lnTo>
                  <a:lnTo>
                    <a:pt x="11303" y="189230"/>
                  </a:lnTo>
                  <a:lnTo>
                    <a:pt x="12064" y="171450"/>
                  </a:lnTo>
                  <a:lnTo>
                    <a:pt x="22606" y="119380"/>
                  </a:lnTo>
                  <a:lnTo>
                    <a:pt x="43942" y="76200"/>
                  </a:lnTo>
                  <a:lnTo>
                    <a:pt x="74168" y="41910"/>
                  </a:lnTo>
                  <a:lnTo>
                    <a:pt x="111379" y="19050"/>
                  </a:lnTo>
                  <a:lnTo>
                    <a:pt x="153543" y="11430"/>
                  </a:lnTo>
                  <a:lnTo>
                    <a:pt x="204876" y="11430"/>
                  </a:lnTo>
                  <a:lnTo>
                    <a:pt x="199136" y="8890"/>
                  </a:lnTo>
                  <a:lnTo>
                    <a:pt x="184150" y="3810"/>
                  </a:lnTo>
                  <a:lnTo>
                    <a:pt x="168782" y="1270"/>
                  </a:lnTo>
                  <a:lnTo>
                    <a:pt x="152781" y="0"/>
                  </a:lnTo>
                  <a:close/>
                </a:path>
                <a:path w="307339" h="378460">
                  <a:moveTo>
                    <a:pt x="204876" y="11430"/>
                  </a:moveTo>
                  <a:lnTo>
                    <a:pt x="153543" y="11430"/>
                  </a:lnTo>
                  <a:lnTo>
                    <a:pt x="168020" y="12700"/>
                  </a:lnTo>
                  <a:lnTo>
                    <a:pt x="182118" y="15240"/>
                  </a:lnTo>
                  <a:lnTo>
                    <a:pt x="221106" y="33020"/>
                  </a:lnTo>
                  <a:lnTo>
                    <a:pt x="253873" y="63500"/>
                  </a:lnTo>
                  <a:lnTo>
                    <a:pt x="278384" y="104140"/>
                  </a:lnTo>
                  <a:lnTo>
                    <a:pt x="292607" y="153670"/>
                  </a:lnTo>
                  <a:lnTo>
                    <a:pt x="295529" y="189230"/>
                  </a:lnTo>
                  <a:lnTo>
                    <a:pt x="294767" y="208280"/>
                  </a:lnTo>
                  <a:lnTo>
                    <a:pt x="284225" y="259080"/>
                  </a:lnTo>
                  <a:lnTo>
                    <a:pt x="262889" y="303530"/>
                  </a:lnTo>
                  <a:lnTo>
                    <a:pt x="232663" y="337820"/>
                  </a:lnTo>
                  <a:lnTo>
                    <a:pt x="195453" y="359410"/>
                  </a:lnTo>
                  <a:lnTo>
                    <a:pt x="153288" y="368300"/>
                  </a:lnTo>
                  <a:lnTo>
                    <a:pt x="202996" y="368300"/>
                  </a:lnTo>
                  <a:lnTo>
                    <a:pt x="240537" y="345440"/>
                  </a:lnTo>
                  <a:lnTo>
                    <a:pt x="272669" y="308610"/>
                  </a:lnTo>
                  <a:lnTo>
                    <a:pt x="295148" y="262890"/>
                  </a:lnTo>
                  <a:lnTo>
                    <a:pt x="306197" y="208280"/>
                  </a:lnTo>
                  <a:lnTo>
                    <a:pt x="306959" y="189230"/>
                  </a:lnTo>
                  <a:lnTo>
                    <a:pt x="306069" y="170180"/>
                  </a:lnTo>
                  <a:lnTo>
                    <a:pt x="295020" y="115570"/>
                  </a:lnTo>
                  <a:lnTo>
                    <a:pt x="272288" y="69850"/>
                  </a:lnTo>
                  <a:lnTo>
                    <a:pt x="239775" y="33020"/>
                  </a:lnTo>
                  <a:lnTo>
                    <a:pt x="213487" y="15240"/>
                  </a:lnTo>
                  <a:lnTo>
                    <a:pt x="204876" y="11430"/>
                  </a:lnTo>
                  <a:close/>
                </a:path>
                <a:path w="307339" h="378460">
                  <a:moveTo>
                    <a:pt x="153797" y="15240"/>
                  </a:moveTo>
                  <a:lnTo>
                    <a:pt x="112903" y="22860"/>
                  </a:lnTo>
                  <a:lnTo>
                    <a:pt x="76835" y="44450"/>
                  </a:lnTo>
                  <a:lnTo>
                    <a:pt x="47243" y="77470"/>
                  </a:lnTo>
                  <a:lnTo>
                    <a:pt x="26288" y="120650"/>
                  </a:lnTo>
                  <a:lnTo>
                    <a:pt x="15875" y="171450"/>
                  </a:lnTo>
                  <a:lnTo>
                    <a:pt x="15112" y="189230"/>
                  </a:lnTo>
                  <a:lnTo>
                    <a:pt x="15875" y="207010"/>
                  </a:lnTo>
                  <a:lnTo>
                    <a:pt x="26162" y="257810"/>
                  </a:lnTo>
                  <a:lnTo>
                    <a:pt x="46989" y="300990"/>
                  </a:lnTo>
                  <a:lnTo>
                    <a:pt x="76326" y="334010"/>
                  </a:lnTo>
                  <a:lnTo>
                    <a:pt x="112268" y="355600"/>
                  </a:lnTo>
                  <a:lnTo>
                    <a:pt x="153035" y="364490"/>
                  </a:lnTo>
                  <a:lnTo>
                    <a:pt x="167131" y="363220"/>
                  </a:lnTo>
                  <a:lnTo>
                    <a:pt x="180720" y="360680"/>
                  </a:lnTo>
                  <a:lnTo>
                    <a:pt x="152781" y="360680"/>
                  </a:lnTo>
                  <a:lnTo>
                    <a:pt x="139192" y="359410"/>
                  </a:lnTo>
                  <a:lnTo>
                    <a:pt x="101345" y="346710"/>
                  </a:lnTo>
                  <a:lnTo>
                    <a:pt x="68325" y="321310"/>
                  </a:lnTo>
                  <a:lnTo>
                    <a:pt x="42163" y="285750"/>
                  </a:lnTo>
                  <a:lnTo>
                    <a:pt x="25018" y="240030"/>
                  </a:lnTo>
                  <a:lnTo>
                    <a:pt x="18923" y="189230"/>
                  </a:lnTo>
                  <a:lnTo>
                    <a:pt x="19685" y="171450"/>
                  </a:lnTo>
                  <a:lnTo>
                    <a:pt x="29972" y="121920"/>
                  </a:lnTo>
                  <a:lnTo>
                    <a:pt x="50545" y="80010"/>
                  </a:lnTo>
                  <a:lnTo>
                    <a:pt x="79375" y="46990"/>
                  </a:lnTo>
                  <a:lnTo>
                    <a:pt x="114554" y="26670"/>
                  </a:lnTo>
                  <a:lnTo>
                    <a:pt x="154050" y="19050"/>
                  </a:lnTo>
                  <a:lnTo>
                    <a:pt x="181356" y="19050"/>
                  </a:lnTo>
                  <a:lnTo>
                    <a:pt x="167767" y="16510"/>
                  </a:lnTo>
                  <a:lnTo>
                    <a:pt x="153797" y="15240"/>
                  </a:lnTo>
                  <a:close/>
                </a:path>
                <a:path w="307339" h="378460">
                  <a:moveTo>
                    <a:pt x="181356" y="19050"/>
                  </a:moveTo>
                  <a:lnTo>
                    <a:pt x="154050" y="19050"/>
                  </a:lnTo>
                  <a:lnTo>
                    <a:pt x="167512" y="20320"/>
                  </a:lnTo>
                  <a:lnTo>
                    <a:pt x="180720" y="22860"/>
                  </a:lnTo>
                  <a:lnTo>
                    <a:pt x="217169" y="39370"/>
                  </a:lnTo>
                  <a:lnTo>
                    <a:pt x="248157" y="68580"/>
                  </a:lnTo>
                  <a:lnTo>
                    <a:pt x="271525" y="107950"/>
                  </a:lnTo>
                  <a:lnTo>
                    <a:pt x="285114" y="154940"/>
                  </a:lnTo>
                  <a:lnTo>
                    <a:pt x="287909" y="190500"/>
                  </a:lnTo>
                  <a:lnTo>
                    <a:pt x="287147" y="207010"/>
                  </a:lnTo>
                  <a:lnTo>
                    <a:pt x="276987" y="256540"/>
                  </a:lnTo>
                  <a:lnTo>
                    <a:pt x="256412" y="299720"/>
                  </a:lnTo>
                  <a:lnTo>
                    <a:pt x="227456" y="331470"/>
                  </a:lnTo>
                  <a:lnTo>
                    <a:pt x="192278" y="353060"/>
                  </a:lnTo>
                  <a:lnTo>
                    <a:pt x="152781" y="360680"/>
                  </a:lnTo>
                  <a:lnTo>
                    <a:pt x="180720" y="360680"/>
                  </a:lnTo>
                  <a:lnTo>
                    <a:pt x="218567" y="342900"/>
                  </a:lnTo>
                  <a:lnTo>
                    <a:pt x="250698" y="313690"/>
                  </a:lnTo>
                  <a:lnTo>
                    <a:pt x="274700" y="273050"/>
                  </a:lnTo>
                  <a:lnTo>
                    <a:pt x="288798" y="224790"/>
                  </a:lnTo>
                  <a:lnTo>
                    <a:pt x="291719" y="189230"/>
                  </a:lnTo>
                  <a:lnTo>
                    <a:pt x="290956" y="171450"/>
                  </a:lnTo>
                  <a:lnTo>
                    <a:pt x="280669" y="121920"/>
                  </a:lnTo>
                  <a:lnTo>
                    <a:pt x="259969" y="78740"/>
                  </a:lnTo>
                  <a:lnTo>
                    <a:pt x="230505" y="44450"/>
                  </a:lnTo>
                  <a:lnTo>
                    <a:pt x="194437" y="22860"/>
                  </a:lnTo>
                  <a:lnTo>
                    <a:pt x="181356" y="1905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455415" y="4892547"/>
              <a:ext cx="2808351" cy="196544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263140" y="5608320"/>
              <a:ext cx="2218943" cy="61417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303271" y="5742510"/>
              <a:ext cx="1872614" cy="269875"/>
            </a:xfrm>
            <a:custGeom>
              <a:avLst/>
              <a:gdLst/>
              <a:ahLst/>
              <a:cxnLst/>
              <a:rect l="l" t="t" r="r" b="b"/>
              <a:pathLst>
                <a:path w="1872614" h="269875">
                  <a:moveTo>
                    <a:pt x="1753238" y="134762"/>
                  </a:moveTo>
                  <a:lnTo>
                    <a:pt x="1617599" y="213840"/>
                  </a:lnTo>
                  <a:lnTo>
                    <a:pt x="1608750" y="221764"/>
                  </a:lnTo>
                  <a:lnTo>
                    <a:pt x="1603771" y="232123"/>
                  </a:lnTo>
                  <a:lnTo>
                    <a:pt x="1603007" y="243599"/>
                  </a:lnTo>
                  <a:lnTo>
                    <a:pt x="1606803" y="254874"/>
                  </a:lnTo>
                  <a:lnTo>
                    <a:pt x="1614751" y="263774"/>
                  </a:lnTo>
                  <a:lnTo>
                    <a:pt x="1625139" y="268772"/>
                  </a:lnTo>
                  <a:lnTo>
                    <a:pt x="1636647" y="269520"/>
                  </a:lnTo>
                  <a:lnTo>
                    <a:pt x="1647952" y="265669"/>
                  </a:lnTo>
                  <a:lnTo>
                    <a:pt x="1820939" y="164755"/>
                  </a:lnTo>
                  <a:lnTo>
                    <a:pt x="1812798" y="164755"/>
                  </a:lnTo>
                  <a:lnTo>
                    <a:pt x="1812798" y="160678"/>
                  </a:lnTo>
                  <a:lnTo>
                    <a:pt x="1797685" y="160678"/>
                  </a:lnTo>
                  <a:lnTo>
                    <a:pt x="1753238" y="134762"/>
                  </a:lnTo>
                  <a:close/>
                </a:path>
                <a:path w="1872614" h="269875">
                  <a:moveTo>
                    <a:pt x="1742949" y="128763"/>
                  </a:moveTo>
                  <a:lnTo>
                    <a:pt x="0" y="128763"/>
                  </a:lnTo>
                  <a:lnTo>
                    <a:pt x="0" y="164755"/>
                  </a:lnTo>
                  <a:lnTo>
                    <a:pt x="1701793" y="164755"/>
                  </a:lnTo>
                  <a:lnTo>
                    <a:pt x="1753238" y="134762"/>
                  </a:lnTo>
                  <a:lnTo>
                    <a:pt x="1742949" y="128763"/>
                  </a:lnTo>
                  <a:close/>
                </a:path>
                <a:path w="1872614" h="269875">
                  <a:moveTo>
                    <a:pt x="1862085" y="128763"/>
                  </a:moveTo>
                  <a:lnTo>
                    <a:pt x="1812798" y="128763"/>
                  </a:lnTo>
                  <a:lnTo>
                    <a:pt x="1812798" y="164755"/>
                  </a:lnTo>
                  <a:lnTo>
                    <a:pt x="1820939" y="164755"/>
                  </a:lnTo>
                  <a:lnTo>
                    <a:pt x="1872361" y="134757"/>
                  </a:lnTo>
                  <a:lnTo>
                    <a:pt x="1862085" y="128763"/>
                  </a:lnTo>
                  <a:close/>
                </a:path>
                <a:path w="1872614" h="269875">
                  <a:moveTo>
                    <a:pt x="1797685" y="108849"/>
                  </a:moveTo>
                  <a:lnTo>
                    <a:pt x="1753238" y="134762"/>
                  </a:lnTo>
                  <a:lnTo>
                    <a:pt x="1797685" y="160678"/>
                  </a:lnTo>
                  <a:lnTo>
                    <a:pt x="1797685" y="108849"/>
                  </a:lnTo>
                  <a:close/>
                </a:path>
                <a:path w="1872614" h="269875">
                  <a:moveTo>
                    <a:pt x="1812798" y="108849"/>
                  </a:moveTo>
                  <a:lnTo>
                    <a:pt x="1797685" y="108849"/>
                  </a:lnTo>
                  <a:lnTo>
                    <a:pt x="1797685" y="160678"/>
                  </a:lnTo>
                  <a:lnTo>
                    <a:pt x="1812798" y="160678"/>
                  </a:lnTo>
                  <a:lnTo>
                    <a:pt x="1812798" y="128763"/>
                  </a:lnTo>
                  <a:lnTo>
                    <a:pt x="1862085" y="128763"/>
                  </a:lnTo>
                  <a:lnTo>
                    <a:pt x="1841512" y="116761"/>
                  </a:lnTo>
                  <a:lnTo>
                    <a:pt x="1812798" y="116761"/>
                  </a:lnTo>
                  <a:lnTo>
                    <a:pt x="1812798" y="108849"/>
                  </a:lnTo>
                  <a:close/>
                </a:path>
                <a:path w="1872614" h="269875">
                  <a:moveTo>
                    <a:pt x="1636647" y="0"/>
                  </a:moveTo>
                  <a:lnTo>
                    <a:pt x="1625139" y="747"/>
                  </a:lnTo>
                  <a:lnTo>
                    <a:pt x="1614751" y="5742"/>
                  </a:lnTo>
                  <a:lnTo>
                    <a:pt x="1606803" y="14641"/>
                  </a:lnTo>
                  <a:lnTo>
                    <a:pt x="1603007" y="25915"/>
                  </a:lnTo>
                  <a:lnTo>
                    <a:pt x="1603771" y="37391"/>
                  </a:lnTo>
                  <a:lnTo>
                    <a:pt x="1608750" y="47750"/>
                  </a:lnTo>
                  <a:lnTo>
                    <a:pt x="1617599" y="55674"/>
                  </a:lnTo>
                  <a:lnTo>
                    <a:pt x="1753246" y="134757"/>
                  </a:lnTo>
                  <a:lnTo>
                    <a:pt x="1797685" y="108849"/>
                  </a:lnTo>
                  <a:lnTo>
                    <a:pt x="1812798" y="108849"/>
                  </a:lnTo>
                  <a:lnTo>
                    <a:pt x="1812798" y="104760"/>
                  </a:lnTo>
                  <a:lnTo>
                    <a:pt x="1820939" y="104760"/>
                  </a:lnTo>
                  <a:lnTo>
                    <a:pt x="1647952" y="3846"/>
                  </a:lnTo>
                  <a:lnTo>
                    <a:pt x="1636647" y="0"/>
                  </a:lnTo>
                  <a:close/>
                </a:path>
                <a:path w="1872614" h="269875">
                  <a:moveTo>
                    <a:pt x="1701782" y="104760"/>
                  </a:moveTo>
                  <a:lnTo>
                    <a:pt x="0" y="104760"/>
                  </a:lnTo>
                  <a:lnTo>
                    <a:pt x="0" y="116761"/>
                  </a:lnTo>
                  <a:lnTo>
                    <a:pt x="1722366" y="116761"/>
                  </a:lnTo>
                  <a:lnTo>
                    <a:pt x="1701782" y="104760"/>
                  </a:lnTo>
                  <a:close/>
                </a:path>
                <a:path w="1872614" h="269875">
                  <a:moveTo>
                    <a:pt x="1820939" y="104760"/>
                  </a:moveTo>
                  <a:lnTo>
                    <a:pt x="1812798" y="104760"/>
                  </a:lnTo>
                  <a:lnTo>
                    <a:pt x="1812798" y="116761"/>
                  </a:lnTo>
                  <a:lnTo>
                    <a:pt x="1841512" y="116761"/>
                  </a:lnTo>
                  <a:lnTo>
                    <a:pt x="1820939" y="10476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165981" y="5652363"/>
              <a:ext cx="307340" cy="378460"/>
            </a:xfrm>
            <a:custGeom>
              <a:avLst/>
              <a:gdLst/>
              <a:ahLst/>
              <a:cxnLst/>
              <a:rect l="l" t="t" r="r" b="b"/>
              <a:pathLst>
                <a:path w="307339" h="378460">
                  <a:moveTo>
                    <a:pt x="152908" y="0"/>
                  </a:moveTo>
                  <a:lnTo>
                    <a:pt x="106680" y="8890"/>
                  </a:lnTo>
                  <a:lnTo>
                    <a:pt x="66548" y="33020"/>
                  </a:lnTo>
                  <a:lnTo>
                    <a:pt x="34163" y="69850"/>
                  </a:lnTo>
                  <a:lnTo>
                    <a:pt x="11684" y="116840"/>
                  </a:lnTo>
                  <a:lnTo>
                    <a:pt x="762" y="170180"/>
                  </a:lnTo>
                  <a:lnTo>
                    <a:pt x="0" y="190500"/>
                  </a:lnTo>
                  <a:lnTo>
                    <a:pt x="762" y="209550"/>
                  </a:lnTo>
                  <a:lnTo>
                    <a:pt x="11938" y="262890"/>
                  </a:lnTo>
                  <a:lnTo>
                    <a:pt x="34671" y="309880"/>
                  </a:lnTo>
                  <a:lnTo>
                    <a:pt x="67183" y="346710"/>
                  </a:lnTo>
                  <a:lnTo>
                    <a:pt x="107696" y="370840"/>
                  </a:lnTo>
                  <a:lnTo>
                    <a:pt x="138176" y="378460"/>
                  </a:lnTo>
                  <a:lnTo>
                    <a:pt x="170053" y="378460"/>
                  </a:lnTo>
                  <a:lnTo>
                    <a:pt x="185547" y="374650"/>
                  </a:lnTo>
                  <a:lnTo>
                    <a:pt x="200279" y="369570"/>
                  </a:lnTo>
                  <a:lnTo>
                    <a:pt x="203123" y="368300"/>
                  </a:lnTo>
                  <a:lnTo>
                    <a:pt x="153416" y="368300"/>
                  </a:lnTo>
                  <a:lnTo>
                    <a:pt x="138811" y="367030"/>
                  </a:lnTo>
                  <a:lnTo>
                    <a:pt x="98171" y="354330"/>
                  </a:lnTo>
                  <a:lnTo>
                    <a:pt x="63119" y="327660"/>
                  </a:lnTo>
                  <a:lnTo>
                    <a:pt x="35687" y="289560"/>
                  </a:lnTo>
                  <a:lnTo>
                    <a:pt x="17780" y="242570"/>
                  </a:lnTo>
                  <a:lnTo>
                    <a:pt x="11430" y="189230"/>
                  </a:lnTo>
                  <a:lnTo>
                    <a:pt x="12192" y="171450"/>
                  </a:lnTo>
                  <a:lnTo>
                    <a:pt x="22606" y="119380"/>
                  </a:lnTo>
                  <a:lnTo>
                    <a:pt x="43942" y="76200"/>
                  </a:lnTo>
                  <a:lnTo>
                    <a:pt x="74295" y="41910"/>
                  </a:lnTo>
                  <a:lnTo>
                    <a:pt x="111506" y="19050"/>
                  </a:lnTo>
                  <a:lnTo>
                    <a:pt x="153670" y="11430"/>
                  </a:lnTo>
                  <a:lnTo>
                    <a:pt x="205003" y="11430"/>
                  </a:lnTo>
                  <a:lnTo>
                    <a:pt x="199263" y="8890"/>
                  </a:lnTo>
                  <a:lnTo>
                    <a:pt x="184277" y="3810"/>
                  </a:lnTo>
                  <a:lnTo>
                    <a:pt x="168910" y="1270"/>
                  </a:lnTo>
                  <a:lnTo>
                    <a:pt x="152908" y="0"/>
                  </a:lnTo>
                  <a:close/>
                </a:path>
                <a:path w="307339" h="378460">
                  <a:moveTo>
                    <a:pt x="205003" y="11430"/>
                  </a:moveTo>
                  <a:lnTo>
                    <a:pt x="153670" y="11430"/>
                  </a:lnTo>
                  <a:lnTo>
                    <a:pt x="168148" y="12700"/>
                  </a:lnTo>
                  <a:lnTo>
                    <a:pt x="182245" y="15240"/>
                  </a:lnTo>
                  <a:lnTo>
                    <a:pt x="221234" y="33020"/>
                  </a:lnTo>
                  <a:lnTo>
                    <a:pt x="253873" y="63500"/>
                  </a:lnTo>
                  <a:lnTo>
                    <a:pt x="278384" y="104140"/>
                  </a:lnTo>
                  <a:lnTo>
                    <a:pt x="292735" y="153670"/>
                  </a:lnTo>
                  <a:lnTo>
                    <a:pt x="295656" y="189230"/>
                  </a:lnTo>
                  <a:lnTo>
                    <a:pt x="294894" y="208280"/>
                  </a:lnTo>
                  <a:lnTo>
                    <a:pt x="284353" y="259080"/>
                  </a:lnTo>
                  <a:lnTo>
                    <a:pt x="263017" y="303530"/>
                  </a:lnTo>
                  <a:lnTo>
                    <a:pt x="232664" y="337820"/>
                  </a:lnTo>
                  <a:lnTo>
                    <a:pt x="195580" y="359410"/>
                  </a:lnTo>
                  <a:lnTo>
                    <a:pt x="153416" y="368300"/>
                  </a:lnTo>
                  <a:lnTo>
                    <a:pt x="203123" y="368300"/>
                  </a:lnTo>
                  <a:lnTo>
                    <a:pt x="240538" y="345440"/>
                  </a:lnTo>
                  <a:lnTo>
                    <a:pt x="272796" y="308610"/>
                  </a:lnTo>
                  <a:lnTo>
                    <a:pt x="295275" y="262890"/>
                  </a:lnTo>
                  <a:lnTo>
                    <a:pt x="306324" y="208280"/>
                  </a:lnTo>
                  <a:lnTo>
                    <a:pt x="307086" y="189230"/>
                  </a:lnTo>
                  <a:lnTo>
                    <a:pt x="306197" y="170180"/>
                  </a:lnTo>
                  <a:lnTo>
                    <a:pt x="295021" y="115570"/>
                  </a:lnTo>
                  <a:lnTo>
                    <a:pt x="272415" y="69850"/>
                  </a:lnTo>
                  <a:lnTo>
                    <a:pt x="239776" y="33020"/>
                  </a:lnTo>
                  <a:lnTo>
                    <a:pt x="213614" y="15240"/>
                  </a:lnTo>
                  <a:lnTo>
                    <a:pt x="205003" y="11430"/>
                  </a:lnTo>
                  <a:close/>
                </a:path>
                <a:path w="307339" h="378460">
                  <a:moveTo>
                    <a:pt x="153924" y="15240"/>
                  </a:moveTo>
                  <a:lnTo>
                    <a:pt x="113030" y="22860"/>
                  </a:lnTo>
                  <a:lnTo>
                    <a:pt x="76962" y="44450"/>
                  </a:lnTo>
                  <a:lnTo>
                    <a:pt x="47244" y="77470"/>
                  </a:lnTo>
                  <a:lnTo>
                    <a:pt x="26289" y="120650"/>
                  </a:lnTo>
                  <a:lnTo>
                    <a:pt x="16002" y="171450"/>
                  </a:lnTo>
                  <a:lnTo>
                    <a:pt x="15240" y="189230"/>
                  </a:lnTo>
                  <a:lnTo>
                    <a:pt x="15875" y="207010"/>
                  </a:lnTo>
                  <a:lnTo>
                    <a:pt x="26162" y="257810"/>
                  </a:lnTo>
                  <a:lnTo>
                    <a:pt x="46990" y="300990"/>
                  </a:lnTo>
                  <a:lnTo>
                    <a:pt x="76454" y="334010"/>
                  </a:lnTo>
                  <a:lnTo>
                    <a:pt x="112395" y="355600"/>
                  </a:lnTo>
                  <a:lnTo>
                    <a:pt x="153162" y="364490"/>
                  </a:lnTo>
                  <a:lnTo>
                    <a:pt x="167259" y="363220"/>
                  </a:lnTo>
                  <a:lnTo>
                    <a:pt x="180848" y="360680"/>
                  </a:lnTo>
                  <a:lnTo>
                    <a:pt x="152908" y="360680"/>
                  </a:lnTo>
                  <a:lnTo>
                    <a:pt x="139319" y="359410"/>
                  </a:lnTo>
                  <a:lnTo>
                    <a:pt x="101346" y="346710"/>
                  </a:lnTo>
                  <a:lnTo>
                    <a:pt x="68326" y="321310"/>
                  </a:lnTo>
                  <a:lnTo>
                    <a:pt x="42291" y="285750"/>
                  </a:lnTo>
                  <a:lnTo>
                    <a:pt x="25146" y="240030"/>
                  </a:lnTo>
                  <a:lnTo>
                    <a:pt x="19050" y="189230"/>
                  </a:lnTo>
                  <a:lnTo>
                    <a:pt x="19812" y="171450"/>
                  </a:lnTo>
                  <a:lnTo>
                    <a:pt x="29972" y="121920"/>
                  </a:lnTo>
                  <a:lnTo>
                    <a:pt x="50546" y="80010"/>
                  </a:lnTo>
                  <a:lnTo>
                    <a:pt x="79502" y="46990"/>
                  </a:lnTo>
                  <a:lnTo>
                    <a:pt x="114681" y="26670"/>
                  </a:lnTo>
                  <a:lnTo>
                    <a:pt x="154178" y="19050"/>
                  </a:lnTo>
                  <a:lnTo>
                    <a:pt x="181483" y="19050"/>
                  </a:lnTo>
                  <a:lnTo>
                    <a:pt x="167894" y="16510"/>
                  </a:lnTo>
                  <a:lnTo>
                    <a:pt x="153924" y="15240"/>
                  </a:lnTo>
                  <a:close/>
                </a:path>
                <a:path w="307339" h="378460">
                  <a:moveTo>
                    <a:pt x="181483" y="19050"/>
                  </a:moveTo>
                  <a:lnTo>
                    <a:pt x="154178" y="19050"/>
                  </a:lnTo>
                  <a:lnTo>
                    <a:pt x="167640" y="20320"/>
                  </a:lnTo>
                  <a:lnTo>
                    <a:pt x="180848" y="22860"/>
                  </a:lnTo>
                  <a:lnTo>
                    <a:pt x="217297" y="39370"/>
                  </a:lnTo>
                  <a:lnTo>
                    <a:pt x="248158" y="68580"/>
                  </a:lnTo>
                  <a:lnTo>
                    <a:pt x="271526" y="107950"/>
                  </a:lnTo>
                  <a:lnTo>
                    <a:pt x="285242" y="154940"/>
                  </a:lnTo>
                  <a:lnTo>
                    <a:pt x="288036" y="190500"/>
                  </a:lnTo>
                  <a:lnTo>
                    <a:pt x="287274" y="207010"/>
                  </a:lnTo>
                  <a:lnTo>
                    <a:pt x="277114" y="256540"/>
                  </a:lnTo>
                  <a:lnTo>
                    <a:pt x="256540" y="299720"/>
                  </a:lnTo>
                  <a:lnTo>
                    <a:pt x="227457" y="331470"/>
                  </a:lnTo>
                  <a:lnTo>
                    <a:pt x="192405" y="353060"/>
                  </a:lnTo>
                  <a:lnTo>
                    <a:pt x="152908" y="360680"/>
                  </a:lnTo>
                  <a:lnTo>
                    <a:pt x="180848" y="360680"/>
                  </a:lnTo>
                  <a:lnTo>
                    <a:pt x="218694" y="342900"/>
                  </a:lnTo>
                  <a:lnTo>
                    <a:pt x="250698" y="313690"/>
                  </a:lnTo>
                  <a:lnTo>
                    <a:pt x="274828" y="273050"/>
                  </a:lnTo>
                  <a:lnTo>
                    <a:pt x="288925" y="224790"/>
                  </a:lnTo>
                  <a:lnTo>
                    <a:pt x="291846" y="189230"/>
                  </a:lnTo>
                  <a:lnTo>
                    <a:pt x="291084" y="171450"/>
                  </a:lnTo>
                  <a:lnTo>
                    <a:pt x="280924" y="121920"/>
                  </a:lnTo>
                  <a:lnTo>
                    <a:pt x="260096" y="78740"/>
                  </a:lnTo>
                  <a:lnTo>
                    <a:pt x="230505" y="44450"/>
                  </a:lnTo>
                  <a:lnTo>
                    <a:pt x="194564" y="22860"/>
                  </a:lnTo>
                  <a:lnTo>
                    <a:pt x="181483" y="1905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/>
          <p:nvPr/>
        </p:nvSpPr>
        <p:spPr>
          <a:xfrm>
            <a:off x="6372225" y="4077080"/>
            <a:ext cx="2636901" cy="263690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62832" y="605154"/>
            <a:ext cx="133858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310" dirty="0">
                <a:solidFill>
                  <a:srgbClr val="252525"/>
                </a:solidFill>
              </a:rPr>
              <a:t>R</a:t>
            </a:r>
            <a:r>
              <a:rPr sz="4000" spc="40" dirty="0">
                <a:solidFill>
                  <a:srgbClr val="252525"/>
                </a:solidFill>
              </a:rPr>
              <a:t>e</a:t>
            </a:r>
            <a:r>
              <a:rPr sz="4000" spc="-35" dirty="0">
                <a:solidFill>
                  <a:srgbClr val="252525"/>
                </a:solidFill>
              </a:rPr>
              <a:t>s</a:t>
            </a:r>
            <a:r>
              <a:rPr sz="4000" spc="185" dirty="0">
                <a:solidFill>
                  <a:srgbClr val="252525"/>
                </a:solidFill>
              </a:rPr>
              <a:t>u</a:t>
            </a:r>
            <a:r>
              <a:rPr sz="4000" spc="-85" dirty="0">
                <a:solidFill>
                  <a:srgbClr val="252525"/>
                </a:solidFill>
              </a:rPr>
              <a:t>l</a:t>
            </a:r>
            <a:r>
              <a:rPr sz="4000" spc="295" dirty="0">
                <a:solidFill>
                  <a:srgbClr val="252525"/>
                </a:solidFill>
              </a:rPr>
              <a:t>t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2339720" y="1561096"/>
            <a:ext cx="4608449" cy="43745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</TotalTime>
  <Words>335</Words>
  <Application>Microsoft Office PowerPoint</Application>
  <PresentationFormat>On-screen Show (4:3)</PresentationFormat>
  <Paragraphs>51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Carlito</vt:lpstr>
      <vt:lpstr>Times New Roman</vt:lpstr>
      <vt:lpstr>Wingdings</vt:lpstr>
      <vt:lpstr>Office Theme</vt:lpstr>
      <vt:lpstr>PowerPoint Presentation</vt:lpstr>
      <vt:lpstr>steps :</vt:lpstr>
      <vt:lpstr>Incubator</vt:lpstr>
      <vt:lpstr>Materials and methods</vt:lpstr>
      <vt:lpstr>These plates of fungus will be incubated straight  at 28° C for 2-5 days and then stored at  refrigerator until next week when you will  observe for results.</vt:lpstr>
      <vt:lpstr>Fungi</vt:lpstr>
      <vt:lpstr>Types of Culture</vt:lpstr>
      <vt:lpstr>Purification of Fungi:</vt:lpstr>
      <vt:lpstr>Result</vt:lpstr>
      <vt:lpstr>Characters of colony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الرحيم</dc:title>
  <dc:creator>salshahrani1</dc:creator>
  <cp:lastModifiedBy>Haya Aldossary</cp:lastModifiedBy>
  <cp:revision>7</cp:revision>
  <dcterms:created xsi:type="dcterms:W3CDTF">2022-09-18T16:04:51Z</dcterms:created>
  <dcterms:modified xsi:type="dcterms:W3CDTF">2024-01-29T08:39:57Z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2017-03-10T00:00:00Z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2022-09-18T00:00:00Z</vt:filetime>
  </property>
</Properties>
</file>