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66" r:id="rId3"/>
    <p:sldId id="369" r:id="rId4"/>
    <p:sldId id="374" r:id="rId5"/>
    <p:sldId id="377" r:id="rId6"/>
    <p:sldId id="378" r:id="rId7"/>
    <p:sldId id="379" r:id="rId8"/>
    <p:sldId id="380" r:id="rId9"/>
    <p:sldId id="414" r:id="rId10"/>
    <p:sldId id="306" r:id="rId11"/>
    <p:sldId id="416" r:id="rId12"/>
    <p:sldId id="383" r:id="rId13"/>
    <p:sldId id="385" r:id="rId14"/>
    <p:sldId id="386" r:id="rId15"/>
    <p:sldId id="388" r:id="rId16"/>
    <p:sldId id="389" r:id="rId17"/>
    <p:sldId id="393" r:id="rId18"/>
    <p:sldId id="415" r:id="rId19"/>
    <p:sldId id="412" r:id="rId20"/>
    <p:sldId id="41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7" d="100"/>
          <a:sy n="67" d="100"/>
        </p:scale>
        <p:origin x="-10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BA2B3107-BD49-444C-9DE4-0ED88DCC92DC}" type="datetimeFigureOut">
              <a:rPr lang="en-US" smtClean="0"/>
              <a:pPr/>
              <a:t>11/27/2012</a:t>
            </a:fld>
            <a:endParaRPr lang="en-US"/>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en-US"/>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2C5D65D8-0C84-404E-8A14-48E53DE2AAE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A2B3107-BD49-444C-9DE4-0ED88DCC92DC}" type="datetimeFigureOut">
              <a:rPr lang="en-US" smtClean="0"/>
              <a:pPr/>
              <a:t>11/27/2012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C5D65D8-0C84-404E-8A14-48E53DE2AA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A2B3107-BD49-444C-9DE4-0ED88DCC92DC}" type="datetimeFigureOut">
              <a:rPr lang="en-US" smtClean="0"/>
              <a:pPr/>
              <a:t>11/27/2012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C5D65D8-0C84-404E-8A14-48E53DE2AAE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Table Placeholder 2"/>
          <p:cNvSpPr>
            <a:spLocks noGrp="1"/>
          </p:cNvSpPr>
          <p:nvPr>
            <p:ph type="tbl" idx="1"/>
          </p:nvPr>
        </p:nvSpPr>
        <p:spPr>
          <a:xfrm>
            <a:off x="457200" y="1600200"/>
            <a:ext cx="8229600" cy="4525963"/>
          </a:xfrm>
        </p:spPr>
        <p:txBody>
          <a:bodyPr/>
          <a:lstStyle/>
          <a:p>
            <a:pPr lvl="0"/>
            <a:endParaRPr lang="ar-SA" noProof="0" smtClean="0"/>
          </a:p>
        </p:txBody>
      </p:sp>
      <p:sp>
        <p:nvSpPr>
          <p:cNvPr id="4" name="Rectangle 2"/>
          <p:cNvSpPr>
            <a:spLocks noGrp="1" noChangeArrowheads="1"/>
          </p:cNvSpPr>
          <p:nvPr>
            <p:ph type="dt" sz="half"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54D7124-E894-4B99-8F76-8336C48DC8BC}" type="slidenum">
              <a:rPr lang="ar-SA"/>
              <a:pPr>
                <a:defRPr/>
              </a:pPr>
              <a:t>‹#›</a:t>
            </a:fld>
            <a:endParaRPr lang="en-US"/>
          </a:p>
        </p:txBody>
      </p:sp>
      <p:sp>
        <p:nvSpPr>
          <p:cNvPr id="6" name="Rectangle 14"/>
          <p:cNvSpPr>
            <a:spLocks noGrp="1" noChangeArrowheads="1"/>
          </p:cNvSpPr>
          <p:nvPr>
            <p:ph type="ftr" sz="quarter" idx="12"/>
          </p:nvPr>
        </p:nvSpPr>
        <p:spPr>
          <a:ln/>
        </p:spPr>
        <p:txBody>
          <a:bodyPr/>
          <a:lstStyle>
            <a:lvl1pPr>
              <a:defRPr/>
            </a:lvl1pPr>
          </a:lstStyle>
          <a:p>
            <a:pPr>
              <a:defRPr/>
            </a:pPr>
            <a:endParaRPr lang="en-US"/>
          </a:p>
        </p:txBody>
      </p:sp>
    </p:spTree>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26425" cy="1143000"/>
          </a:xfrm>
        </p:spPr>
        <p:txBody>
          <a:bodyPr/>
          <a:lstStyle/>
          <a:p>
            <a:r>
              <a:rPr lang="en-US" smtClean="0"/>
              <a:t>Click to edit Master title style</a:t>
            </a:r>
            <a:endParaRPr lang="ar-SA"/>
          </a:p>
        </p:txBody>
      </p:sp>
      <p:sp>
        <p:nvSpPr>
          <p:cNvPr id="3" name="Text Placeholder 2"/>
          <p:cNvSpPr>
            <a:spLocks noGrp="1"/>
          </p:cNvSpPr>
          <p:nvPr>
            <p:ph type="body" sz="half" idx="1"/>
          </p:nvPr>
        </p:nvSpPr>
        <p:spPr>
          <a:xfrm>
            <a:off x="455613" y="1598613"/>
            <a:ext cx="4037012" cy="4497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5025" y="1598613"/>
            <a:ext cx="4037013" cy="44973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a:xfrm>
            <a:off x="455613" y="6242050"/>
            <a:ext cx="2130425" cy="474663"/>
          </a:xfrm>
        </p:spPr>
        <p:txBody>
          <a:bodyPr/>
          <a:lstStyle>
            <a:lvl1pPr>
              <a:defRPr/>
            </a:lvl1pPr>
          </a:lstStyle>
          <a:p>
            <a:endParaRPr lang="en-US"/>
          </a:p>
        </p:txBody>
      </p:sp>
      <p:sp>
        <p:nvSpPr>
          <p:cNvPr id="6" name="Footer Placeholder 5"/>
          <p:cNvSpPr>
            <a:spLocks noGrp="1"/>
          </p:cNvSpPr>
          <p:nvPr>
            <p:ph type="ftr" sz="quarter" idx="11"/>
          </p:nvPr>
        </p:nvSpPr>
        <p:spPr>
          <a:xfrm>
            <a:off x="3124200" y="6242050"/>
            <a:ext cx="2895600" cy="474663"/>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2050"/>
            <a:ext cx="2130425" cy="474663"/>
          </a:xfrm>
        </p:spPr>
        <p:txBody>
          <a:bodyPr/>
          <a:lstStyle>
            <a:lvl1pPr>
              <a:defRPr/>
            </a:lvl1pPr>
          </a:lstStyle>
          <a:p>
            <a:fld id="{7428625B-891F-4527-82A2-35F9ABEB46FC}" type="slidenum">
              <a:rPr lang="en-US"/>
              <a:pPr/>
              <a:t>‹#›</a:t>
            </a:fld>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BA2B3107-BD49-444C-9DE4-0ED88DCC92DC}" type="datetimeFigureOut">
              <a:rPr lang="en-US" smtClean="0"/>
              <a:pPr/>
              <a:t>11/27/2012</a:t>
            </a:fld>
            <a:endParaRPr lang="en-US"/>
          </a:p>
        </p:txBody>
      </p:sp>
      <p:sp>
        <p:nvSpPr>
          <p:cNvPr id="9" name="عنصر نائب لرقم الشريحة 8"/>
          <p:cNvSpPr>
            <a:spLocks noGrp="1"/>
          </p:cNvSpPr>
          <p:nvPr>
            <p:ph type="sldNum" sz="quarter" idx="15"/>
          </p:nvPr>
        </p:nvSpPr>
        <p:spPr/>
        <p:txBody>
          <a:bodyPr rtlCol="0"/>
          <a:lstStyle/>
          <a:p>
            <a:fld id="{2C5D65D8-0C84-404E-8A14-48E53DE2AAE1}" type="slidenum">
              <a:rPr lang="en-US" smtClean="0"/>
              <a:pPr/>
              <a:t>‹#›</a:t>
            </a:fld>
            <a:endParaRPr lang="en-US"/>
          </a:p>
        </p:txBody>
      </p:sp>
      <p:sp>
        <p:nvSpPr>
          <p:cNvPr id="10" name="عنصر نائب للتذييل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BA2B3107-BD49-444C-9DE4-0ED88DCC92DC}" type="datetimeFigureOut">
              <a:rPr lang="en-US" smtClean="0"/>
              <a:pPr/>
              <a:t>11/27/2012</a:t>
            </a:fld>
            <a:endParaRPr lang="en-US"/>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en-US"/>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2C5D65D8-0C84-404E-8A14-48E53DE2AAE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BA2B3107-BD49-444C-9DE4-0ED88DCC92DC}" type="datetimeFigureOut">
              <a:rPr lang="en-US" smtClean="0"/>
              <a:pPr/>
              <a:t>11/27/2012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C5D65D8-0C84-404E-8A14-48E53DE2AAE1}" type="slidenum">
              <a:rPr lang="en-US" smtClean="0"/>
              <a:pPr/>
              <a:t>‹#›</a:t>
            </a:fld>
            <a:endParaRPr lang="en-US"/>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BA2B3107-BD49-444C-9DE4-0ED88DCC92DC}" type="datetimeFigureOut">
              <a:rPr lang="en-US" smtClean="0"/>
              <a:pPr/>
              <a:t>11/27/2012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2C5D65D8-0C84-404E-8A14-48E53DE2AAE1}" type="slidenum">
              <a:rPr lang="en-US" smtClean="0"/>
              <a:pPr/>
              <a:t>‹#›</a:t>
            </a:fld>
            <a:endParaRPr lang="en-US"/>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BA2B3107-BD49-444C-9DE4-0ED88DCC92DC}" type="datetimeFigureOut">
              <a:rPr lang="en-US" smtClean="0"/>
              <a:pPr/>
              <a:t>11/27/2012</a:t>
            </a:fld>
            <a:endParaRPr lang="en-US"/>
          </a:p>
        </p:txBody>
      </p:sp>
      <p:sp>
        <p:nvSpPr>
          <p:cNvPr id="7" name="عنصر نائب لرقم الشريحة 6"/>
          <p:cNvSpPr>
            <a:spLocks noGrp="1"/>
          </p:cNvSpPr>
          <p:nvPr>
            <p:ph type="sldNum" sz="quarter" idx="11"/>
          </p:nvPr>
        </p:nvSpPr>
        <p:spPr/>
        <p:txBody>
          <a:bodyPr rtlCol="0"/>
          <a:lstStyle/>
          <a:p>
            <a:fld id="{2C5D65D8-0C84-404E-8A14-48E53DE2AAE1}" type="slidenum">
              <a:rPr lang="en-US" smtClean="0"/>
              <a:pPr/>
              <a:t>‹#›</a:t>
            </a:fld>
            <a:endParaRPr lang="en-US"/>
          </a:p>
        </p:txBody>
      </p:sp>
      <p:sp>
        <p:nvSpPr>
          <p:cNvPr id="8" name="عنصر نائب للتذييل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BA2B3107-BD49-444C-9DE4-0ED88DCC92DC}" type="datetimeFigureOut">
              <a:rPr lang="en-US" smtClean="0"/>
              <a:pPr/>
              <a:t>11/27/2012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2C5D65D8-0C84-404E-8A14-48E53DE2AA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BA2B3107-BD49-444C-9DE4-0ED88DCC92DC}" type="datetimeFigureOut">
              <a:rPr lang="en-US" smtClean="0"/>
              <a:pPr/>
              <a:t>11/27/2012</a:t>
            </a:fld>
            <a:endParaRPr lang="en-US"/>
          </a:p>
        </p:txBody>
      </p:sp>
      <p:sp>
        <p:nvSpPr>
          <p:cNvPr id="22" name="عنصر نائب لرقم الشريحة 21"/>
          <p:cNvSpPr>
            <a:spLocks noGrp="1"/>
          </p:cNvSpPr>
          <p:nvPr>
            <p:ph type="sldNum" sz="quarter" idx="15"/>
          </p:nvPr>
        </p:nvSpPr>
        <p:spPr/>
        <p:txBody>
          <a:bodyPr rtlCol="0"/>
          <a:lstStyle/>
          <a:p>
            <a:fld id="{2C5D65D8-0C84-404E-8A14-48E53DE2AAE1}" type="slidenum">
              <a:rPr lang="en-US" smtClean="0"/>
              <a:pPr/>
              <a:t>‹#›</a:t>
            </a:fld>
            <a:endParaRPr lang="en-US"/>
          </a:p>
        </p:txBody>
      </p:sp>
      <p:sp>
        <p:nvSpPr>
          <p:cNvPr id="23" name="عنصر نائب للتذييل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BA2B3107-BD49-444C-9DE4-0ED88DCC92DC}" type="datetimeFigureOut">
              <a:rPr lang="en-US" smtClean="0"/>
              <a:pPr/>
              <a:t>11/27/2012</a:t>
            </a:fld>
            <a:endParaRPr lang="en-US"/>
          </a:p>
        </p:txBody>
      </p:sp>
      <p:sp>
        <p:nvSpPr>
          <p:cNvPr id="18" name="عنصر نائب لرقم الشريحة 17"/>
          <p:cNvSpPr>
            <a:spLocks noGrp="1"/>
          </p:cNvSpPr>
          <p:nvPr>
            <p:ph type="sldNum" sz="quarter" idx="11"/>
          </p:nvPr>
        </p:nvSpPr>
        <p:spPr/>
        <p:txBody>
          <a:bodyPr rtlCol="0"/>
          <a:lstStyle/>
          <a:p>
            <a:fld id="{2C5D65D8-0C84-404E-8A14-48E53DE2AAE1}" type="slidenum">
              <a:rPr lang="en-US" smtClean="0"/>
              <a:pPr/>
              <a:t>‹#›</a:t>
            </a:fld>
            <a:endParaRPr lang="en-US"/>
          </a:p>
        </p:txBody>
      </p:sp>
      <p:sp>
        <p:nvSpPr>
          <p:cNvPr id="21" name="عنصر نائب للتذييل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A2B3107-BD49-444C-9DE4-0ED88DCC92DC}" type="datetimeFigureOut">
              <a:rPr lang="en-US" smtClean="0"/>
              <a:pPr/>
              <a:t>11/27/2012</a:t>
            </a:fld>
            <a:endParaRPr lang="en-US"/>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C5D65D8-0C84-404E-8A14-48E53DE2AA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moh.gov.sa/HealthAwareness/Campaigns/badana/Pages/default.asp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Healthy diet</a:t>
            </a:r>
            <a:endParaRPr lang="en-US" dirty="0"/>
          </a:p>
        </p:txBody>
      </p:sp>
      <p:sp>
        <p:nvSpPr>
          <p:cNvPr id="3" name="عنوان فرعي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1026" name="Picture 2"/>
          <p:cNvPicPr>
            <a:picLocks noGrp="1" noChangeAspect="1" noChangeArrowheads="1"/>
          </p:cNvPicPr>
          <p:nvPr>
            <p:ph sz="quarter" idx="1"/>
          </p:nvPr>
        </p:nvPicPr>
        <p:blipFill>
          <a:blip r:embed="rId2" cstate="print"/>
          <a:srcRect/>
          <a:stretch>
            <a:fillRect/>
          </a:stretch>
        </p:blipFill>
        <p:spPr bwMode="auto">
          <a:xfrm>
            <a:off x="179512" y="188640"/>
            <a:ext cx="8352928" cy="6192688"/>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Assignment</a:t>
            </a:r>
            <a:endParaRPr lang="ar-SA" dirty="0"/>
          </a:p>
        </p:txBody>
      </p:sp>
      <p:sp>
        <p:nvSpPr>
          <p:cNvPr id="3" name="Content Placeholder 2"/>
          <p:cNvSpPr>
            <a:spLocks noGrp="1"/>
          </p:cNvSpPr>
          <p:nvPr>
            <p:ph sz="quarter" idx="1"/>
          </p:nvPr>
        </p:nvSpPr>
        <p:spPr/>
        <p:txBody>
          <a:bodyPr/>
          <a:lstStyle/>
          <a:p>
            <a:r>
              <a:rPr lang="en-US" dirty="0" smtClean="0"/>
              <a:t>Design your own regimen based on equation previously mentioned provided that girls with BMI less than 25 should not consume less than 2000 cal/day</a:t>
            </a:r>
          </a:p>
          <a:p>
            <a:r>
              <a:rPr lang="en-US" dirty="0" smtClean="0"/>
              <a:t>This site would help</a:t>
            </a:r>
          </a:p>
          <a:p>
            <a:r>
              <a:rPr lang="en-US" dirty="0" smtClean="0">
                <a:hlinkClick r:id="rId2"/>
              </a:rPr>
              <a:t>http://</a:t>
            </a:r>
            <a:r>
              <a:rPr lang="en-US" dirty="0" smtClean="0">
                <a:hlinkClick r:id="rId2"/>
              </a:rPr>
              <a:t>www.moh.gov.sa/HealthAwareness/Campaigns/badana/Pages/default.aspx</a:t>
            </a:r>
            <a:endParaRPr lang="en-US" dirty="0" smtClean="0"/>
          </a:p>
          <a:p>
            <a:pPr>
              <a:buNone/>
            </a:pP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Iron deficiency anaemia</a:t>
            </a:r>
          </a:p>
        </p:txBody>
      </p:sp>
      <p:sp>
        <p:nvSpPr>
          <p:cNvPr id="2051" name="Rectangle 3"/>
          <p:cNvSpPr>
            <a:spLocks noGrp="1" noChangeArrowheads="1"/>
          </p:cNvSpPr>
          <p:nvPr>
            <p:ph type="subTitle" idx="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n-US" sz="4000" dirty="0"/>
              <a:t/>
            </a:r>
            <a:br>
              <a:rPr lang="en-US" sz="4000" dirty="0"/>
            </a:br>
            <a:r>
              <a:rPr lang="en-US" sz="4000" dirty="0" smtClean="0"/>
              <a:t>Iron bioavailability </a:t>
            </a:r>
            <a:endParaRPr lang="en-US" sz="4000" dirty="0"/>
          </a:p>
        </p:txBody>
      </p:sp>
      <p:sp>
        <p:nvSpPr>
          <p:cNvPr id="7171" name="Rectangle 3"/>
          <p:cNvSpPr>
            <a:spLocks noGrp="1" noChangeArrowheads="1"/>
          </p:cNvSpPr>
          <p:nvPr>
            <p:ph type="body" idx="1"/>
          </p:nvPr>
        </p:nvSpPr>
        <p:spPr/>
        <p:txBody>
          <a:bodyPr/>
          <a:lstStyle/>
          <a:p>
            <a:pPr algn="l" rtl="0"/>
            <a:r>
              <a:rPr lang="en-US" dirty="0"/>
              <a:t>It is the proportion of iron ingested that becomes available to the body for metabolic processes .</a:t>
            </a:r>
          </a:p>
          <a:p>
            <a:pPr algn="l" rtl="0"/>
            <a:endParaRPr lang="en-US" dirty="0" smtClean="0"/>
          </a:p>
          <a:p>
            <a:pPr algn="l" rtl="0"/>
            <a:r>
              <a:rPr lang="en-US" dirty="0" smtClean="0"/>
              <a:t>Bioavailability </a:t>
            </a:r>
            <a:r>
              <a:rPr lang="en-US" dirty="0"/>
              <a:t>of </a:t>
            </a:r>
            <a:r>
              <a:rPr lang="en-US" dirty="0" err="1"/>
              <a:t>haem</a:t>
            </a:r>
            <a:r>
              <a:rPr lang="en-US" dirty="0"/>
              <a:t> iron is high i.e. 20- 30% is absorbed and is found in meat, seafood and chicken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r>
              <a:rPr lang="en-US" sz="2800" b="1" dirty="0" smtClean="0"/>
              <a:t>Non-</a:t>
            </a:r>
            <a:r>
              <a:rPr lang="en-US" sz="2800" b="1" dirty="0" err="1" smtClean="0"/>
              <a:t>haem</a:t>
            </a:r>
            <a:r>
              <a:rPr lang="en-US" sz="2800" b="1" dirty="0" smtClean="0"/>
              <a:t> iron is found in:</a:t>
            </a:r>
            <a:br>
              <a:rPr lang="en-US" sz="2800" b="1" dirty="0" smtClean="0"/>
            </a:br>
            <a:endParaRPr lang="en-US" sz="2800" b="1" dirty="0"/>
          </a:p>
        </p:txBody>
      </p:sp>
      <p:sp>
        <p:nvSpPr>
          <p:cNvPr id="8195" name="Rectangle 3"/>
          <p:cNvSpPr>
            <a:spLocks noGrp="1" noChangeArrowheads="1"/>
          </p:cNvSpPr>
          <p:nvPr>
            <p:ph type="body" idx="1"/>
          </p:nvPr>
        </p:nvSpPr>
        <p:spPr/>
        <p:txBody>
          <a:bodyPr/>
          <a:lstStyle/>
          <a:p>
            <a:pPr algn="l" rtl="0"/>
            <a:r>
              <a:rPr lang="en-US" dirty="0" smtClean="0"/>
              <a:t>cereals</a:t>
            </a:r>
            <a:r>
              <a:rPr lang="en-US" dirty="0"/>
              <a:t>, pulses, fruits, vegetables and dairy products </a:t>
            </a:r>
            <a:endParaRPr lang="en-US" dirty="0" smtClean="0"/>
          </a:p>
          <a:p>
            <a:r>
              <a:rPr lang="en-US" dirty="0" smtClean="0"/>
              <a:t>Absorption </a:t>
            </a:r>
            <a:r>
              <a:rPr lang="en-US" dirty="0"/>
              <a:t>of non-</a:t>
            </a:r>
            <a:r>
              <a:rPr lang="en-US" dirty="0" err="1"/>
              <a:t>haem</a:t>
            </a:r>
            <a:r>
              <a:rPr lang="en-US" dirty="0"/>
              <a:t> iron is highly variable. </a:t>
            </a:r>
            <a:r>
              <a:rPr lang="en-US" dirty="0" smtClean="0"/>
              <a:t>(1</a:t>
            </a:r>
            <a:r>
              <a:rPr lang="en-US" dirty="0"/>
              <a:t>%</a:t>
            </a:r>
            <a:r>
              <a:rPr lang="en-US" dirty="0">
                <a:latin typeface="Arial"/>
              </a:rPr>
              <a:t>–</a:t>
            </a:r>
            <a:r>
              <a:rPr lang="en-US" dirty="0"/>
              <a:t>20</a:t>
            </a:r>
            <a:r>
              <a:rPr lang="en-US" dirty="0" smtClean="0"/>
              <a:t>%) depending on enhancing and inhibiting factors </a:t>
            </a:r>
          </a:p>
          <a:p>
            <a:endParaRPr lang="en-US" dirty="0" smtClean="0"/>
          </a:p>
          <a:p>
            <a:r>
              <a:rPr lang="en-US" dirty="0" smtClean="0"/>
              <a:t>calcium inhibits the absorption of not only non-</a:t>
            </a:r>
            <a:r>
              <a:rPr lang="en-US" dirty="0" err="1" smtClean="0"/>
              <a:t>haem</a:t>
            </a:r>
            <a:r>
              <a:rPr lang="en-US" dirty="0" smtClean="0"/>
              <a:t> but also </a:t>
            </a:r>
            <a:r>
              <a:rPr lang="en-US" dirty="0" err="1" smtClean="0"/>
              <a:t>haem</a:t>
            </a:r>
            <a:r>
              <a:rPr lang="en-US" dirty="0" smtClean="0"/>
              <a:t> iron. This inhibition is not reversed by ascorbic acid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229600" cy="712787"/>
          </a:xfrm>
        </p:spPr>
        <p:txBody>
          <a:bodyPr/>
          <a:lstStyle/>
          <a:p>
            <a:r>
              <a:rPr lang="en-US" sz="4000" dirty="0" smtClean="0"/>
              <a:t>Absorption </a:t>
            </a:r>
            <a:r>
              <a:rPr lang="en-US" sz="4000" dirty="0"/>
              <a:t>modifiers:</a:t>
            </a:r>
          </a:p>
        </p:txBody>
      </p:sp>
      <p:graphicFrame>
        <p:nvGraphicFramePr>
          <p:cNvPr id="9247" name="Group 31"/>
          <p:cNvGraphicFramePr>
            <a:graphicFrameLocks noGrp="1"/>
          </p:cNvGraphicFramePr>
          <p:nvPr>
            <p:ph sz="half" idx="2"/>
          </p:nvPr>
        </p:nvGraphicFramePr>
        <p:xfrm>
          <a:off x="0" y="1295400"/>
          <a:ext cx="8839200" cy="5268532"/>
        </p:xfrm>
        <a:graphic>
          <a:graphicData uri="http://schemas.openxmlformats.org/drawingml/2006/table">
            <a:tbl>
              <a:tblPr rtl="1"/>
              <a:tblGrid>
                <a:gridCol w="4419600"/>
                <a:gridCol w="4419600"/>
              </a:tblGrid>
              <a:tr h="7556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Degree of effect</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Food enhancer</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Meat, poultry, and fish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Orange, pineapple, and guava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111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Banana, mango, and melon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Carrot, potato, beet root, pumpkin, broccoli, cauliflower,tomato and cabbage.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Soy sauce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7" name="Rectangle 27"/>
          <p:cNvSpPr>
            <a:spLocks noGrp="1" noChangeArrowheads="1"/>
          </p:cNvSpPr>
          <p:nvPr>
            <p:ph type="title"/>
          </p:nvPr>
        </p:nvSpPr>
        <p:spPr/>
        <p:txBody>
          <a:bodyPr/>
          <a:lstStyle/>
          <a:p>
            <a:endParaRPr lang="en-US"/>
          </a:p>
        </p:txBody>
      </p:sp>
      <p:graphicFrame>
        <p:nvGraphicFramePr>
          <p:cNvPr id="10271" name="Group 31"/>
          <p:cNvGraphicFramePr>
            <a:graphicFrameLocks noGrp="1"/>
          </p:cNvGraphicFramePr>
          <p:nvPr>
            <p:ph idx="1"/>
          </p:nvPr>
        </p:nvGraphicFramePr>
        <p:xfrm>
          <a:off x="457200" y="1600200"/>
          <a:ext cx="8229600" cy="4648203"/>
        </p:xfrm>
        <a:graphic>
          <a:graphicData uri="http://schemas.openxmlformats.org/drawingml/2006/table">
            <a:tbl>
              <a:tblPr rtl="1"/>
              <a:tblGrid>
                <a:gridCol w="4114800"/>
                <a:gridCol w="4114800"/>
              </a:tblGrid>
              <a:tr h="12334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Degree of effect</a:t>
                      </a: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1"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Food inhibitor</a:t>
                      </a: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Wheat bran and oats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Tea and coffee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2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Nuts and beans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3288">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Milk chocolatecabbage.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60000"/>
                        <a:buFont typeface="Wingdings" pitchFamily="2" charset="2"/>
                        <a:buNone/>
                        <a:tabLst/>
                      </a:pPr>
                      <a:r>
                        <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cs typeface="Arial" pitchFamily="34" charset="0"/>
                        </a:rPr>
                        <a:t>Rice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02" name="Rectangle 142"/>
          <p:cNvSpPr>
            <a:spLocks noGrp="1" noChangeArrowheads="1"/>
          </p:cNvSpPr>
          <p:nvPr>
            <p:ph type="title"/>
          </p:nvPr>
        </p:nvSpPr>
        <p:spPr/>
        <p:txBody>
          <a:bodyPr/>
          <a:lstStyle/>
          <a:p>
            <a:endParaRPr lang="en-US">
              <a:effectLst>
                <a:outerShdw blurRad="38100" dist="38100" dir="2700000" algn="tl">
                  <a:srgbClr val="C0C0C0"/>
                </a:outerShdw>
              </a:effectLst>
            </a:endParaRPr>
          </a:p>
        </p:txBody>
      </p:sp>
      <p:graphicFrame>
        <p:nvGraphicFramePr>
          <p:cNvPr id="15506" name="Group 146"/>
          <p:cNvGraphicFramePr>
            <a:graphicFrameLocks noGrp="1"/>
          </p:cNvGraphicFramePr>
          <p:nvPr>
            <p:ph sz="half" idx="2"/>
          </p:nvPr>
        </p:nvGraphicFramePr>
        <p:xfrm>
          <a:off x="304800" y="0"/>
          <a:ext cx="8382000" cy="6858003"/>
        </p:xfrm>
        <a:graphic>
          <a:graphicData uri="http://schemas.openxmlformats.org/drawingml/2006/table">
            <a:tbl>
              <a:tblPr rtl="1"/>
              <a:tblGrid>
                <a:gridCol w="4194175"/>
                <a:gridCol w="4187825"/>
              </a:tblGrid>
              <a:tr h="373063">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Iron content(mg)</a:t>
                      </a:r>
                      <a:endParaRPr kumimoji="0" lang="en-US" sz="1400" b="1" i="0" u="none" strike="noStrike" cap="none" normalizeH="0" baseline="0" smtClean="0">
                        <a:ln>
                          <a:noFill/>
                        </a:ln>
                        <a:solidFill>
                          <a:srgbClr val="11111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Food item</a:t>
                      </a:r>
                      <a:endParaRPr kumimoji="0" lang="en-US" sz="1400" b="1" i="0" u="none" strike="noStrike" cap="none" normalizeH="0" baseline="0" smtClean="0">
                        <a:ln>
                          <a:noFill/>
                        </a:ln>
                        <a:solidFill>
                          <a:srgbClr val="11111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341438">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111111"/>
                        </a:solidFill>
                        <a:effectLst/>
                        <a:latin typeface="Times New Roman" pitchFamily="18" charset="0"/>
                        <a:cs typeface="Times New Roman" pitchFamily="18" charset="0"/>
                      </a:endParaRPr>
                    </a:p>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5.3</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2.6</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1.8</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0.9</a:t>
                      </a:r>
                      <a:endParaRPr kumimoji="0" lang="en-US" sz="1400" b="1" i="0" u="none" strike="noStrike" cap="none" normalizeH="0" baseline="0" smtClean="0">
                        <a:ln>
                          <a:noFill/>
                        </a:ln>
                        <a:solidFill>
                          <a:srgbClr val="11111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Meat and poultry:</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3 ounces beef liver</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3 ounces sirloin steak</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3 ounces hamburger</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3 ounces chicken breast</a:t>
                      </a:r>
                      <a:endParaRPr kumimoji="0" lang="en-US" sz="1400" b="1" i="0" u="none" strike="noStrike" cap="none" normalizeH="0" baseline="0" smtClean="0">
                        <a:ln>
                          <a:noFill/>
                        </a:ln>
                        <a:solidFill>
                          <a:srgbClr val="11111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8838">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111111"/>
                        </a:solidFill>
                        <a:effectLst/>
                        <a:latin typeface="Times New Roman" pitchFamily="18" charset="0"/>
                        <a:cs typeface="Times New Roman" pitchFamily="18" charset="0"/>
                      </a:endParaRPr>
                    </a:p>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3</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2.6</a:t>
                      </a:r>
                      <a:endParaRPr kumimoji="0" lang="en-US" sz="1400" b="1" i="0" u="none" strike="noStrike" cap="none" normalizeH="0" baseline="0" smtClean="0">
                        <a:ln>
                          <a:noFill/>
                        </a:ln>
                        <a:solidFill>
                          <a:srgbClr val="11111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Shell fish:</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1 oyster, breaded, fried</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3 ounces clams, raw</a:t>
                      </a:r>
                      <a:endParaRPr kumimoji="0" lang="en-US" sz="1400" b="1" i="0" u="none" strike="noStrike" cap="none" normalizeH="0" baseline="0" smtClean="0">
                        <a:ln>
                          <a:noFill/>
                        </a:ln>
                        <a:solidFill>
                          <a:srgbClr val="11111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4363">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111111"/>
                        </a:solidFill>
                        <a:effectLst/>
                        <a:latin typeface="Times New Roman" pitchFamily="18" charset="0"/>
                        <a:cs typeface="Times New Roman" pitchFamily="18" charset="0"/>
                      </a:endParaRPr>
                    </a:p>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2.9</a:t>
                      </a:r>
                      <a:endParaRPr kumimoji="0" lang="en-US" sz="1400" b="1" i="0" u="none" strike="noStrike" cap="none" normalizeH="0" baseline="0" smtClean="0">
                        <a:ln>
                          <a:noFill/>
                        </a:ln>
                        <a:solidFill>
                          <a:srgbClr val="11111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Legumes:</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1 cup beans</a:t>
                      </a:r>
                      <a:endParaRPr kumimoji="0" lang="en-US" sz="1400" b="1" i="0" u="none" strike="noStrike" cap="none" normalizeH="0" baseline="0" smtClean="0">
                        <a:ln>
                          <a:noFill/>
                        </a:ln>
                        <a:solidFill>
                          <a:srgbClr val="11111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098550">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111111"/>
                        </a:solidFill>
                        <a:effectLst/>
                        <a:latin typeface="Times New Roman" pitchFamily="18" charset="0"/>
                        <a:cs typeface="Times New Roman" pitchFamily="18" charset="0"/>
                      </a:endParaRPr>
                    </a:p>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2.9</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2.9</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2.9</a:t>
                      </a:r>
                      <a:endParaRPr kumimoji="0" lang="en-US" sz="1400" b="1" i="0" u="none" strike="noStrike" cap="none" normalizeH="0" baseline="0" smtClean="0">
                        <a:ln>
                          <a:noFill/>
                        </a:ln>
                        <a:solidFill>
                          <a:srgbClr val="11111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Vegetables:</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Spinach, 1 cup, frozen, cooked</a:t>
                      </a: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250 ml tomato juice</a:t>
                      </a:r>
                      <a:br>
                        <a:rPr kumimoji="0" lang="en-US" sz="1400" b="1" i="0" u="none" strike="noStrike" cap="none" normalizeH="0" baseline="0" smtClean="0">
                          <a:ln>
                            <a:noFill/>
                          </a:ln>
                          <a:solidFill>
                            <a:srgbClr val="111111"/>
                          </a:solidFill>
                          <a:effectLst/>
                          <a:latin typeface="Times New Roman" pitchFamily="18" charset="0"/>
                          <a:cs typeface="Times New Roman" pitchFamily="18" charset="0"/>
                        </a:rPr>
                      </a:b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1 baked potato with skin</a:t>
                      </a:r>
                      <a:endParaRPr kumimoji="0" lang="en-US" sz="1400" b="1" i="0" u="none" strike="noStrike" cap="none" normalizeH="0" baseline="0" smtClean="0">
                        <a:ln>
                          <a:noFill/>
                        </a:ln>
                        <a:solidFill>
                          <a:srgbClr val="11111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14363">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111111"/>
                        </a:solidFill>
                        <a:effectLst/>
                        <a:latin typeface="Times New Roman" pitchFamily="18" charset="0"/>
                        <a:cs typeface="Times New Roman" pitchFamily="18" charset="0"/>
                      </a:endParaRPr>
                    </a:p>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0.9</a:t>
                      </a:r>
                      <a:endParaRPr kumimoji="0" lang="en-US" sz="1400" b="1" i="0" u="none" strike="noStrike" cap="none" normalizeH="0" baseline="0" smtClean="0">
                        <a:ln>
                          <a:noFill/>
                        </a:ln>
                        <a:solidFill>
                          <a:srgbClr val="11111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Eggs:</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1 egg yolk</a:t>
                      </a:r>
                      <a:endParaRPr kumimoji="0" lang="en-US" sz="1400" b="1" i="0" u="none" strike="noStrike" cap="none" normalizeH="0" baseline="0" smtClean="0">
                        <a:ln>
                          <a:noFill/>
                        </a:ln>
                        <a:solidFill>
                          <a:srgbClr val="11111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857250">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111111"/>
                        </a:solidFill>
                        <a:effectLst/>
                        <a:latin typeface="Times New Roman" pitchFamily="18" charset="0"/>
                        <a:cs typeface="Times New Roman" pitchFamily="18" charset="0"/>
                      </a:endParaRPr>
                    </a:p>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1.5</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0.7</a:t>
                      </a:r>
                      <a:endParaRPr kumimoji="0" lang="en-US" sz="1400" b="1" i="0" u="none" strike="noStrike" cap="none" normalizeH="0" baseline="0" smtClean="0">
                        <a:ln>
                          <a:noFill/>
                        </a:ln>
                        <a:solidFill>
                          <a:srgbClr val="11111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Dried fruits:</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0.25 cup apricots</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0.25 cup raisins</a:t>
                      </a:r>
                      <a:endParaRPr kumimoji="0" lang="en-US" sz="1400" b="1" i="0" u="none" strike="noStrike" cap="none" normalizeH="0" baseline="0" smtClean="0">
                        <a:ln>
                          <a:noFill/>
                        </a:ln>
                        <a:solidFill>
                          <a:srgbClr val="11111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100138">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smtClean="0">
                        <a:ln>
                          <a:noFill/>
                        </a:ln>
                        <a:solidFill>
                          <a:srgbClr val="111111"/>
                        </a:solidFill>
                        <a:effectLst/>
                        <a:latin typeface="Times New Roman" pitchFamily="18" charset="0"/>
                        <a:cs typeface="Times New Roman" pitchFamily="18" charset="0"/>
                      </a:endParaRPr>
                    </a:p>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1.8</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1</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0.7</a:t>
                      </a:r>
                      <a:endParaRPr kumimoji="0" lang="en-US" sz="1400" b="1" i="0" u="none" strike="noStrike" cap="none" normalizeH="0" baseline="0" smtClean="0">
                        <a:ln>
                          <a:noFill/>
                        </a:ln>
                        <a:solidFill>
                          <a:srgbClr val="11111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Low"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Breads and cereals:</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1 ounce corn flakes cereal</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1 slice whole wheat bread</a:t>
                      </a:r>
                    </a:p>
                    <a:p>
                      <a:pPr marL="342900" marR="0" lvl="0" indent="-342900" algn="justLow"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smtClean="0">
                          <a:ln>
                            <a:noFill/>
                          </a:ln>
                          <a:solidFill>
                            <a:srgbClr val="111111"/>
                          </a:solidFill>
                          <a:effectLst/>
                          <a:latin typeface="Times New Roman" pitchFamily="18" charset="0"/>
                          <a:cs typeface="Times New Roman" pitchFamily="18" charset="0"/>
                        </a:rPr>
                        <a:t>1 slice white bread</a:t>
                      </a:r>
                      <a:endParaRPr kumimoji="0" lang="en-US" sz="1400" b="1" i="0" u="none" strike="noStrike" cap="none" normalizeH="0" baseline="0" smtClean="0">
                        <a:ln>
                          <a:noFill/>
                        </a:ln>
                        <a:solidFill>
                          <a:srgbClr val="11111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Recommended Dietary Intakes for Iron (mg/day)</a:t>
            </a:r>
            <a:r>
              <a:rPr lang="en-US" b="1" baseline="30000" dirty="0" smtClean="0"/>
              <a:t>(</a:t>
            </a:r>
            <a:endParaRPr lang="ar-SA" dirty="0"/>
          </a:p>
        </p:txBody>
      </p:sp>
      <p:graphicFrame>
        <p:nvGraphicFramePr>
          <p:cNvPr id="6" name="Content Placeholder 5"/>
          <p:cNvGraphicFramePr>
            <a:graphicFrameLocks noGrp="1"/>
          </p:cNvGraphicFramePr>
          <p:nvPr>
            <p:ph sz="quarter" idx="2"/>
          </p:nvPr>
        </p:nvGraphicFramePr>
        <p:xfrm>
          <a:off x="357160" y="1500176"/>
          <a:ext cx="7570817" cy="4643466"/>
        </p:xfrm>
        <a:graphic>
          <a:graphicData uri="http://schemas.openxmlformats.org/drawingml/2006/table">
            <a:tbl>
              <a:tblPr/>
              <a:tblGrid>
                <a:gridCol w="1690983"/>
                <a:gridCol w="2076429"/>
                <a:gridCol w="2076429"/>
                <a:gridCol w="1726976"/>
              </a:tblGrid>
              <a:tr h="1160869">
                <a:tc>
                  <a:txBody>
                    <a:bodyPr/>
                    <a:lstStyle/>
                    <a:p>
                      <a:pPr algn="ctr">
                        <a:lnSpc>
                          <a:spcPct val="150000"/>
                        </a:lnSpc>
                        <a:spcAft>
                          <a:spcPts val="0"/>
                        </a:spcAft>
                      </a:pPr>
                      <a:r>
                        <a:rPr lang="en-US" sz="1400" b="1" dirty="0">
                          <a:latin typeface="Times New Roman"/>
                          <a:ea typeface="Times New Roman"/>
                          <a:cs typeface="Arial"/>
                        </a:rPr>
                        <a:t>Group</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lnSpc>
                          <a:spcPct val="150000"/>
                        </a:lnSpc>
                        <a:spcAft>
                          <a:spcPts val="0"/>
                        </a:spcAft>
                      </a:pPr>
                      <a:r>
                        <a:rPr lang="en-US" sz="1400" b="1" dirty="0">
                          <a:latin typeface="Times New Roman"/>
                          <a:ea typeface="Times New Roman"/>
                          <a:cs typeface="Arial"/>
                        </a:rPr>
                        <a:t>Age(years)</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en-US" sz="1400" b="1" dirty="0">
                          <a:latin typeface="Times New Roman"/>
                          <a:ea typeface="Times New Roman"/>
                          <a:cs typeface="Arial"/>
                        </a:rPr>
                        <a:t>Dietary iron requirement(mg/d)</a:t>
                      </a:r>
                    </a:p>
                    <a:p>
                      <a:pPr>
                        <a:lnSpc>
                          <a:spcPct val="150000"/>
                        </a:lnSpc>
                        <a:spcAft>
                          <a:spcPts val="0"/>
                        </a:spcAft>
                      </a:pPr>
                      <a:r>
                        <a:rPr lang="en-US" sz="1400" b="1" dirty="0">
                          <a:latin typeface="Times New Roman"/>
                          <a:ea typeface="Times New Roman"/>
                          <a:cs typeface="Arial"/>
                        </a:rPr>
                        <a:t>Bioavailability15%</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lnSpc>
                          <a:spcPct val="150000"/>
                        </a:lnSpc>
                        <a:spcAft>
                          <a:spcPts val="0"/>
                        </a:spcAft>
                      </a:pPr>
                      <a:r>
                        <a:rPr lang="en-US" sz="1400" b="1" dirty="0">
                          <a:latin typeface="Times New Roman"/>
                          <a:ea typeface="Times New Roman"/>
                          <a:cs typeface="Arial"/>
                        </a:rPr>
                        <a:t>Total requirement(mg/d)</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954">
                <a:tc rowSpan="2">
                  <a:txBody>
                    <a:bodyPr/>
                    <a:lstStyle/>
                    <a:p>
                      <a:pPr algn="justLow">
                        <a:lnSpc>
                          <a:spcPct val="150000"/>
                        </a:lnSpc>
                        <a:spcAft>
                          <a:spcPts val="0"/>
                        </a:spcAft>
                      </a:pPr>
                      <a:r>
                        <a:rPr lang="en-US" sz="1400" b="1">
                          <a:latin typeface="Times New Roman"/>
                          <a:ea typeface="Times New Roman"/>
                          <a:cs typeface="Arial"/>
                        </a:rPr>
                        <a:t>Children</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lnSpc>
                          <a:spcPct val="150000"/>
                        </a:lnSpc>
                        <a:spcAft>
                          <a:spcPts val="0"/>
                        </a:spcAft>
                      </a:pPr>
                      <a:r>
                        <a:rPr lang="en-US" sz="1400" b="1">
                          <a:latin typeface="Times New Roman"/>
                          <a:ea typeface="Times New Roman"/>
                          <a:cs typeface="Arial"/>
                        </a:rPr>
                        <a:t>2-6</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lnSpc>
                          <a:spcPct val="150000"/>
                        </a:lnSpc>
                        <a:spcAft>
                          <a:spcPts val="0"/>
                        </a:spcAft>
                      </a:pPr>
                      <a:r>
                        <a:rPr lang="en-US" sz="1400" b="1">
                          <a:latin typeface="Times New Roman"/>
                          <a:ea typeface="Times New Roman"/>
                          <a:cs typeface="Arial"/>
                        </a:rPr>
                        <a:t>4.7</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lnSpc>
                          <a:spcPct val="150000"/>
                        </a:lnSpc>
                        <a:spcAft>
                          <a:spcPts val="0"/>
                        </a:spcAft>
                      </a:pPr>
                      <a:r>
                        <a:rPr lang="en-US" sz="1400" b="1" dirty="0">
                          <a:latin typeface="Times New Roman"/>
                          <a:ea typeface="Times New Roman"/>
                          <a:cs typeface="Arial"/>
                        </a:rPr>
                        <a:t>0.7</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954">
                <a:tc vMerge="1">
                  <a:txBody>
                    <a:bodyPr/>
                    <a:lstStyle/>
                    <a:p>
                      <a:pPr rtl="1"/>
                      <a:endParaRPr lang="ar-SA"/>
                    </a:p>
                  </a:txBody>
                  <a:tcPr/>
                </a:tc>
                <a:tc>
                  <a:txBody>
                    <a:bodyPr/>
                    <a:lstStyle/>
                    <a:p>
                      <a:pPr algn="justLow">
                        <a:lnSpc>
                          <a:spcPct val="150000"/>
                        </a:lnSpc>
                        <a:spcAft>
                          <a:spcPts val="0"/>
                        </a:spcAft>
                      </a:pPr>
                      <a:r>
                        <a:rPr lang="en-US" sz="1400" b="1">
                          <a:latin typeface="Times New Roman"/>
                          <a:ea typeface="Times New Roman"/>
                          <a:cs typeface="Arial"/>
                        </a:rPr>
                        <a:t>6-12</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lnSpc>
                          <a:spcPct val="150000"/>
                        </a:lnSpc>
                        <a:spcAft>
                          <a:spcPts val="0"/>
                        </a:spcAft>
                      </a:pPr>
                      <a:r>
                        <a:rPr lang="en-US" sz="1400" b="1">
                          <a:latin typeface="Times New Roman"/>
                          <a:ea typeface="Times New Roman"/>
                          <a:cs typeface="Arial"/>
                        </a:rPr>
                        <a:t>7.8</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lnSpc>
                          <a:spcPct val="150000"/>
                        </a:lnSpc>
                        <a:spcAft>
                          <a:spcPts val="0"/>
                        </a:spcAft>
                      </a:pPr>
                      <a:r>
                        <a:rPr lang="en-US" sz="1400" b="1" dirty="0">
                          <a:latin typeface="Times New Roman"/>
                          <a:ea typeface="Times New Roman"/>
                          <a:cs typeface="Arial"/>
                        </a:rPr>
                        <a:t>1.17</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954">
                <a:tc>
                  <a:txBody>
                    <a:bodyPr/>
                    <a:lstStyle/>
                    <a:p>
                      <a:pPr algn="justLow">
                        <a:lnSpc>
                          <a:spcPct val="150000"/>
                        </a:lnSpc>
                        <a:spcAft>
                          <a:spcPts val="0"/>
                        </a:spcAft>
                      </a:pPr>
                      <a:r>
                        <a:rPr lang="en-US" sz="1400" b="1">
                          <a:latin typeface="Times New Roman"/>
                          <a:ea typeface="Times New Roman"/>
                          <a:cs typeface="Arial"/>
                        </a:rPr>
                        <a:t>Boys</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lnSpc>
                          <a:spcPct val="150000"/>
                        </a:lnSpc>
                        <a:spcAft>
                          <a:spcPts val="0"/>
                        </a:spcAft>
                      </a:pPr>
                      <a:r>
                        <a:rPr lang="en-US" sz="1400" b="1">
                          <a:latin typeface="Times New Roman"/>
                          <a:ea typeface="Times New Roman"/>
                          <a:cs typeface="Arial"/>
                        </a:rPr>
                        <a:t>12-16</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lnSpc>
                          <a:spcPct val="150000"/>
                        </a:lnSpc>
                        <a:spcAft>
                          <a:spcPts val="0"/>
                        </a:spcAft>
                      </a:pPr>
                      <a:r>
                        <a:rPr lang="en-US" sz="1400" b="1">
                          <a:latin typeface="Times New Roman"/>
                          <a:ea typeface="Times New Roman"/>
                          <a:cs typeface="Arial"/>
                        </a:rPr>
                        <a:t>12.1</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lnSpc>
                          <a:spcPct val="150000"/>
                        </a:lnSpc>
                        <a:spcAft>
                          <a:spcPts val="0"/>
                        </a:spcAft>
                      </a:pPr>
                      <a:r>
                        <a:rPr lang="en-US" sz="1400" b="1" dirty="0">
                          <a:latin typeface="Times New Roman"/>
                          <a:ea typeface="Times New Roman"/>
                          <a:cs typeface="Arial"/>
                        </a:rPr>
                        <a:t>1.82</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954">
                <a:tc>
                  <a:txBody>
                    <a:bodyPr/>
                    <a:lstStyle/>
                    <a:p>
                      <a:pPr algn="justLow">
                        <a:lnSpc>
                          <a:spcPct val="150000"/>
                        </a:lnSpc>
                        <a:spcAft>
                          <a:spcPts val="0"/>
                        </a:spcAft>
                      </a:pPr>
                      <a:r>
                        <a:rPr lang="en-US" sz="1400" b="1">
                          <a:latin typeface="Times New Roman"/>
                          <a:ea typeface="Times New Roman"/>
                          <a:cs typeface="Arial"/>
                        </a:rPr>
                        <a:t>Girls</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lnSpc>
                          <a:spcPct val="150000"/>
                        </a:lnSpc>
                        <a:spcAft>
                          <a:spcPts val="0"/>
                        </a:spcAft>
                      </a:pPr>
                      <a:r>
                        <a:rPr lang="en-US" sz="1400" b="1">
                          <a:latin typeface="Times New Roman"/>
                          <a:ea typeface="Times New Roman"/>
                          <a:cs typeface="Arial"/>
                        </a:rPr>
                        <a:t>12-16</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lnSpc>
                          <a:spcPct val="150000"/>
                        </a:lnSpc>
                        <a:spcAft>
                          <a:spcPts val="0"/>
                        </a:spcAft>
                      </a:pPr>
                      <a:r>
                        <a:rPr lang="en-US" sz="1400" b="1">
                          <a:latin typeface="Times New Roman"/>
                          <a:ea typeface="Times New Roman"/>
                          <a:cs typeface="Arial"/>
                        </a:rPr>
                        <a:t>21.4</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lnSpc>
                          <a:spcPct val="150000"/>
                        </a:lnSpc>
                        <a:spcAft>
                          <a:spcPts val="0"/>
                        </a:spcAft>
                      </a:pPr>
                      <a:r>
                        <a:rPr lang="en-US" sz="1400" b="1" dirty="0">
                          <a:latin typeface="Times New Roman"/>
                          <a:ea typeface="Times New Roman"/>
                          <a:cs typeface="Arial"/>
                        </a:rPr>
                        <a:t>3.21</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954">
                <a:tc>
                  <a:txBody>
                    <a:bodyPr/>
                    <a:lstStyle/>
                    <a:p>
                      <a:pPr algn="justLow">
                        <a:lnSpc>
                          <a:spcPct val="150000"/>
                        </a:lnSpc>
                        <a:spcAft>
                          <a:spcPts val="0"/>
                        </a:spcAft>
                      </a:pPr>
                      <a:r>
                        <a:rPr lang="en-US" sz="1400" b="1">
                          <a:latin typeface="Times New Roman"/>
                          <a:ea typeface="Times New Roman"/>
                          <a:cs typeface="Arial"/>
                        </a:rPr>
                        <a:t>Adult male</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lnSpc>
                          <a:spcPct val="150000"/>
                        </a:lnSpc>
                        <a:spcAft>
                          <a:spcPts val="0"/>
                        </a:spcAft>
                      </a:pPr>
                      <a:endParaRPr lang="en-US" sz="1400" b="1">
                        <a:latin typeface="Times New Roman"/>
                        <a:ea typeface="Times New Roman"/>
                        <a:cs typeface="Arial"/>
                      </a:endParaRP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lnSpc>
                          <a:spcPct val="150000"/>
                        </a:lnSpc>
                        <a:spcAft>
                          <a:spcPts val="0"/>
                        </a:spcAft>
                      </a:pPr>
                      <a:r>
                        <a:rPr lang="en-US" sz="1400" b="1">
                          <a:latin typeface="Times New Roman"/>
                          <a:ea typeface="Times New Roman"/>
                          <a:cs typeface="Arial"/>
                        </a:rPr>
                        <a:t>8.5</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lnSpc>
                          <a:spcPct val="150000"/>
                        </a:lnSpc>
                        <a:spcAft>
                          <a:spcPts val="0"/>
                        </a:spcAft>
                      </a:pPr>
                      <a:r>
                        <a:rPr lang="en-US" sz="1400" b="1" dirty="0">
                          <a:latin typeface="Times New Roman"/>
                          <a:ea typeface="Times New Roman"/>
                          <a:cs typeface="Arial"/>
                        </a:rPr>
                        <a:t>1.27</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7827">
                <a:tc>
                  <a:txBody>
                    <a:bodyPr/>
                    <a:lstStyle/>
                    <a:p>
                      <a:pPr algn="justLow">
                        <a:lnSpc>
                          <a:spcPct val="150000"/>
                        </a:lnSpc>
                        <a:spcAft>
                          <a:spcPts val="0"/>
                        </a:spcAft>
                      </a:pPr>
                      <a:r>
                        <a:rPr lang="en-US" sz="1400" b="1">
                          <a:latin typeface="Times New Roman"/>
                          <a:ea typeface="Times New Roman"/>
                          <a:cs typeface="Arial"/>
                        </a:rPr>
                        <a:t>Adult female:-</a:t>
                      </a:r>
                    </a:p>
                    <a:p>
                      <a:pPr algn="justLow">
                        <a:lnSpc>
                          <a:spcPct val="150000"/>
                        </a:lnSpc>
                        <a:spcAft>
                          <a:spcPts val="0"/>
                        </a:spcAft>
                      </a:pPr>
                      <a:r>
                        <a:rPr lang="en-US" sz="1400" b="1">
                          <a:latin typeface="Times New Roman"/>
                          <a:ea typeface="Times New Roman"/>
                          <a:cs typeface="Arial"/>
                        </a:rPr>
                        <a:t>Menstruating</a:t>
                      </a:r>
                    </a:p>
                    <a:p>
                      <a:pPr algn="justLow">
                        <a:lnSpc>
                          <a:spcPct val="150000"/>
                        </a:lnSpc>
                        <a:spcAft>
                          <a:spcPts val="0"/>
                        </a:spcAft>
                      </a:pPr>
                      <a:r>
                        <a:rPr lang="en-US" sz="1400" b="1">
                          <a:latin typeface="Times New Roman"/>
                          <a:ea typeface="Times New Roman"/>
                          <a:cs typeface="Arial"/>
                        </a:rPr>
                        <a:t>Post menopausal</a:t>
                      </a:r>
                    </a:p>
                    <a:p>
                      <a:pPr algn="justLow">
                        <a:lnSpc>
                          <a:spcPct val="150000"/>
                        </a:lnSpc>
                        <a:spcAft>
                          <a:spcPts val="0"/>
                        </a:spcAft>
                      </a:pPr>
                      <a:r>
                        <a:rPr lang="en-US" sz="1400" b="1">
                          <a:latin typeface="Times New Roman"/>
                          <a:ea typeface="Times New Roman"/>
                          <a:cs typeface="Arial"/>
                        </a:rPr>
                        <a:t>Lactating</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lnSpc>
                          <a:spcPct val="150000"/>
                        </a:lnSpc>
                        <a:spcAft>
                          <a:spcPts val="0"/>
                        </a:spcAft>
                      </a:pPr>
                      <a:endParaRPr lang="en-US" sz="1400" b="1">
                        <a:latin typeface="Times New Roman"/>
                        <a:ea typeface="Times New Roman"/>
                        <a:cs typeface="Arial"/>
                      </a:endParaRP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lnSpc>
                          <a:spcPct val="150000"/>
                        </a:lnSpc>
                        <a:spcAft>
                          <a:spcPts val="0"/>
                        </a:spcAft>
                      </a:pPr>
                      <a:endParaRPr lang="en-US" sz="1400" b="1">
                        <a:latin typeface="Times New Roman"/>
                        <a:ea typeface="Times New Roman"/>
                        <a:cs typeface="Arial"/>
                      </a:endParaRPr>
                    </a:p>
                    <a:p>
                      <a:pPr algn="justLow">
                        <a:lnSpc>
                          <a:spcPct val="150000"/>
                        </a:lnSpc>
                        <a:spcAft>
                          <a:spcPts val="0"/>
                        </a:spcAft>
                      </a:pPr>
                      <a:r>
                        <a:rPr lang="en-US" sz="1400" b="1">
                          <a:latin typeface="Times New Roman"/>
                          <a:ea typeface="Times New Roman"/>
                          <a:cs typeface="Arial"/>
                        </a:rPr>
                        <a:t>18.9</a:t>
                      </a:r>
                    </a:p>
                    <a:p>
                      <a:pPr algn="justLow">
                        <a:lnSpc>
                          <a:spcPct val="150000"/>
                        </a:lnSpc>
                        <a:spcAft>
                          <a:spcPts val="0"/>
                        </a:spcAft>
                      </a:pPr>
                      <a:r>
                        <a:rPr lang="en-US" sz="1400" b="1">
                          <a:latin typeface="Times New Roman"/>
                          <a:ea typeface="Times New Roman"/>
                          <a:cs typeface="Arial"/>
                        </a:rPr>
                        <a:t>6.7</a:t>
                      </a:r>
                    </a:p>
                    <a:p>
                      <a:pPr algn="justLow">
                        <a:lnSpc>
                          <a:spcPct val="150000"/>
                        </a:lnSpc>
                        <a:spcAft>
                          <a:spcPts val="0"/>
                        </a:spcAft>
                      </a:pPr>
                      <a:r>
                        <a:rPr lang="en-US" sz="1400" b="1">
                          <a:latin typeface="Times New Roman"/>
                          <a:ea typeface="Times New Roman"/>
                          <a:cs typeface="Arial"/>
                        </a:rPr>
                        <a:t>8.7</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Low">
                        <a:lnSpc>
                          <a:spcPct val="150000"/>
                        </a:lnSpc>
                        <a:spcAft>
                          <a:spcPts val="0"/>
                        </a:spcAft>
                      </a:pPr>
                      <a:endParaRPr lang="en-US" sz="1400" b="1" dirty="0">
                        <a:latin typeface="Times New Roman"/>
                        <a:ea typeface="Times New Roman"/>
                        <a:cs typeface="Arial"/>
                      </a:endParaRPr>
                    </a:p>
                    <a:p>
                      <a:pPr algn="justLow">
                        <a:lnSpc>
                          <a:spcPct val="150000"/>
                        </a:lnSpc>
                        <a:spcAft>
                          <a:spcPts val="0"/>
                        </a:spcAft>
                      </a:pPr>
                      <a:r>
                        <a:rPr lang="en-US" sz="1400" b="1" dirty="0">
                          <a:latin typeface="Times New Roman"/>
                          <a:ea typeface="Times New Roman"/>
                          <a:cs typeface="Arial"/>
                        </a:rPr>
                        <a:t>2.84</a:t>
                      </a:r>
                    </a:p>
                    <a:p>
                      <a:pPr algn="justLow">
                        <a:lnSpc>
                          <a:spcPct val="150000"/>
                        </a:lnSpc>
                        <a:spcAft>
                          <a:spcPts val="0"/>
                        </a:spcAft>
                      </a:pPr>
                      <a:r>
                        <a:rPr lang="en-US" sz="1400" b="1" dirty="0">
                          <a:latin typeface="Times New Roman"/>
                          <a:ea typeface="Times New Roman"/>
                          <a:cs typeface="Arial"/>
                        </a:rPr>
                        <a:t>1.0</a:t>
                      </a:r>
                    </a:p>
                    <a:p>
                      <a:pPr algn="justLow">
                        <a:lnSpc>
                          <a:spcPct val="150000"/>
                        </a:lnSpc>
                        <a:spcAft>
                          <a:spcPts val="0"/>
                        </a:spcAft>
                      </a:pPr>
                      <a:r>
                        <a:rPr lang="en-US" sz="1400" b="1" dirty="0">
                          <a:latin typeface="Times New Roman"/>
                          <a:ea typeface="Times New Roman"/>
                          <a:cs typeface="Arial"/>
                        </a:rPr>
                        <a:t>1.3</a:t>
                      </a:r>
                    </a:p>
                  </a:txBody>
                  <a:tcPr marL="34145" marR="3414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u="sng" dirty="0"/>
              <a:t>Prevention </a:t>
            </a:r>
            <a:r>
              <a:rPr lang="en-US" u="sng" dirty="0" smtClean="0"/>
              <a:t>of iron deficiency:</a:t>
            </a:r>
            <a:endParaRPr lang="en-US" u="sng" dirty="0"/>
          </a:p>
        </p:txBody>
      </p:sp>
      <p:sp>
        <p:nvSpPr>
          <p:cNvPr id="43011" name="Rectangle 3"/>
          <p:cNvSpPr>
            <a:spLocks noGrp="1" noChangeArrowheads="1"/>
          </p:cNvSpPr>
          <p:nvPr>
            <p:ph type="body" idx="1"/>
          </p:nvPr>
        </p:nvSpPr>
        <p:spPr/>
        <p:txBody>
          <a:bodyPr/>
          <a:lstStyle/>
          <a:p>
            <a:pPr algn="l" rtl="0"/>
            <a:r>
              <a:rPr lang="en-US" b="1"/>
              <a:t>A) Prevention by iron supplementation:</a:t>
            </a:r>
            <a:r>
              <a:rPr lang="en-US"/>
              <a:t> </a:t>
            </a:r>
            <a:endParaRPr lang="ar-SA"/>
          </a:p>
          <a:p>
            <a:pPr algn="l" rtl="0"/>
            <a:r>
              <a:rPr lang="en-US"/>
              <a:t>Some countries recommend iron supplementation in infancy .</a:t>
            </a:r>
          </a:p>
          <a:p>
            <a:pPr algn="l" rtl="0"/>
            <a:r>
              <a:rPr lang="en-US"/>
              <a:t>Most pregnant women who do not take iron supplements to meet increased iron requirements during pregnancy cannot maintain adequate iron stores, particularly during the second and third trimesters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endParaRPr lang="ar-SA"/>
          </a:p>
        </p:txBody>
      </p:sp>
      <p:sp>
        <p:nvSpPr>
          <p:cNvPr id="17411" name="Rectangle 3"/>
          <p:cNvSpPr>
            <a:spLocks noGrp="1" noChangeArrowheads="1"/>
          </p:cNvSpPr>
          <p:nvPr>
            <p:ph type="body" idx="1"/>
          </p:nvPr>
        </p:nvSpPr>
        <p:spPr/>
        <p:txBody>
          <a:bodyPr/>
          <a:lstStyle/>
          <a:p>
            <a:r>
              <a:rPr lang="en-US" dirty="0"/>
              <a:t>BMI is a better indicator of total body fat than is body weight. BMI is calculated as a person's weight in kilograms divided by their height in meters squared (kg/m2</a:t>
            </a:r>
            <a:r>
              <a:rPr lang="en-US" dirty="0" smtClean="0"/>
              <a:t>)</a:t>
            </a:r>
          </a:p>
          <a:p>
            <a:endParaRPr lang="en-US" dirty="0" smtClean="0"/>
          </a:p>
          <a:p>
            <a:r>
              <a:rPr lang="en-US" dirty="0" smtClean="0"/>
              <a:t>Underweight		BMI &lt;18.5</a:t>
            </a:r>
          </a:p>
          <a:p>
            <a:r>
              <a:rPr lang="en-US" dirty="0" smtClean="0"/>
              <a:t>Normal			BMI  18.5-24.9</a:t>
            </a:r>
          </a:p>
          <a:p>
            <a:r>
              <a:rPr lang="en-US" dirty="0" smtClean="0"/>
              <a:t>Overweight 		BMI  25.0-29.0</a:t>
            </a:r>
          </a:p>
          <a:p>
            <a:r>
              <a:rPr lang="en-US" dirty="0" smtClean="0"/>
              <a:t>Obesity </a:t>
            </a:r>
            <a:r>
              <a:rPr lang="en-US" dirty="0" err="1" smtClean="0"/>
              <a:t>classI</a:t>
            </a:r>
            <a:r>
              <a:rPr lang="en-US" dirty="0" smtClean="0"/>
              <a:t> 		BMI  30.0-34.9</a:t>
            </a:r>
          </a:p>
          <a:p>
            <a:r>
              <a:rPr lang="en-US" dirty="0" smtClean="0"/>
              <a:t>Obesity </a:t>
            </a:r>
            <a:r>
              <a:rPr lang="en-US" dirty="0" err="1" smtClean="0"/>
              <a:t>classII</a:t>
            </a:r>
            <a:r>
              <a:rPr lang="en-US" dirty="0" smtClean="0"/>
              <a:t> 	BMI  35.0-39.9</a:t>
            </a:r>
          </a:p>
          <a:p>
            <a:r>
              <a:rPr lang="en-US" dirty="0" smtClean="0"/>
              <a:t>Obesity </a:t>
            </a:r>
            <a:r>
              <a:rPr lang="en-US" dirty="0" err="1" smtClean="0"/>
              <a:t>classIII</a:t>
            </a:r>
            <a:r>
              <a:rPr lang="en-US" dirty="0" smtClean="0"/>
              <a:t> 	BMI  ≥40</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dirty="0"/>
              <a:t>B) Food fortification:</a:t>
            </a:r>
          </a:p>
        </p:txBody>
      </p:sp>
      <p:sp>
        <p:nvSpPr>
          <p:cNvPr id="44035" name="Rectangle 3"/>
          <p:cNvSpPr>
            <a:spLocks noGrp="1" noChangeArrowheads="1"/>
          </p:cNvSpPr>
          <p:nvPr>
            <p:ph type="body" idx="1"/>
          </p:nvPr>
        </p:nvSpPr>
        <p:spPr>
          <a:xfrm>
            <a:off x="457200" y="1600200"/>
            <a:ext cx="8229600" cy="5257800"/>
          </a:xfrm>
        </p:spPr>
        <p:txBody>
          <a:bodyPr/>
          <a:lstStyle/>
          <a:p>
            <a:pPr algn="l" rtl="0"/>
            <a:r>
              <a:rPr lang="en-US" dirty="0"/>
              <a:t>School feeding programs provide an excellent opportunity for supplying additional iron to the diet </a:t>
            </a:r>
            <a:r>
              <a:rPr lang="en-US" dirty="0" smtClean="0"/>
              <a:t>..</a:t>
            </a:r>
          </a:p>
          <a:p>
            <a:pPr algn="l" rtl="0"/>
            <a:endParaRPr lang="en-US" dirty="0" smtClean="0"/>
          </a:p>
          <a:p>
            <a:r>
              <a:rPr lang="en-US" sz="3000" cap="small" dirty="0" smtClean="0">
                <a:solidFill>
                  <a:schemeClr val="tx2"/>
                </a:solidFill>
                <a:latin typeface="+mj-lt"/>
                <a:ea typeface="+mj-ea"/>
                <a:cs typeface="+mj-cs"/>
              </a:rPr>
              <a:t>C) Dietary modification:</a:t>
            </a:r>
          </a:p>
          <a:p>
            <a:r>
              <a:rPr lang="en-US" sz="3200" dirty="0" smtClean="0"/>
              <a:t>increase the intake of </a:t>
            </a:r>
            <a:r>
              <a:rPr lang="en-US" sz="3200" dirty="0" err="1" smtClean="0"/>
              <a:t>haem</a:t>
            </a:r>
            <a:r>
              <a:rPr lang="en-US" sz="3200" dirty="0" smtClean="0"/>
              <a:t> iron, increases the intake of vitamin C (as enhancer of iron absorption) and reduces the intake of inhibitors of iron absorption.</a:t>
            </a:r>
            <a:endParaRPr lang="en-US" sz="3000" cap="small" dirty="0" smtClean="0">
              <a:solidFill>
                <a:schemeClr val="tx2"/>
              </a:solidFill>
              <a:latin typeface="+mj-lt"/>
              <a:ea typeface="+mj-ea"/>
              <a:cs typeface="+mj-cs"/>
            </a:endParaRPr>
          </a:p>
          <a:p>
            <a:endParaRPr lang="en-US" sz="3000" cap="small" dirty="0">
              <a:solidFill>
                <a:schemeClr val="tx2"/>
              </a:solidFill>
              <a:latin typeface="+mj-lt"/>
              <a:ea typeface="+mj-ea"/>
              <a:cs typeface="+mj-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en-US" sz="2700" b="1" dirty="0">
                <a:effectLst/>
              </a:rPr>
              <a:t>Obese individuals have a greatly increased risk of developing</a:t>
            </a:r>
            <a:r>
              <a:rPr lang="en-US" sz="4000" dirty="0">
                <a:effectLst/>
              </a:rPr>
              <a:t>:</a:t>
            </a:r>
          </a:p>
        </p:txBody>
      </p:sp>
      <p:sp>
        <p:nvSpPr>
          <p:cNvPr id="18435" name="Rectangle 3"/>
          <p:cNvSpPr>
            <a:spLocks noGrp="1" noChangeArrowheads="1"/>
          </p:cNvSpPr>
          <p:nvPr>
            <p:ph type="body" idx="1"/>
          </p:nvPr>
        </p:nvSpPr>
        <p:spPr/>
        <p:txBody>
          <a:bodyPr/>
          <a:lstStyle/>
          <a:p>
            <a:pPr>
              <a:lnSpc>
                <a:spcPct val="90000"/>
              </a:lnSpc>
            </a:pPr>
            <a:r>
              <a:rPr lang="en-US" sz="2800">
                <a:effectLst/>
              </a:rPr>
              <a:t>diabetes mellitus, </a:t>
            </a:r>
          </a:p>
          <a:p>
            <a:pPr>
              <a:lnSpc>
                <a:spcPct val="90000"/>
              </a:lnSpc>
            </a:pPr>
            <a:r>
              <a:rPr lang="en-US" sz="2800">
                <a:effectLst/>
              </a:rPr>
              <a:t>high blood pressure, </a:t>
            </a:r>
          </a:p>
          <a:p>
            <a:pPr>
              <a:lnSpc>
                <a:spcPct val="90000"/>
              </a:lnSpc>
            </a:pPr>
            <a:r>
              <a:rPr lang="en-US" sz="2800">
                <a:effectLst/>
              </a:rPr>
              <a:t>Heart attacks and strokes. </a:t>
            </a:r>
          </a:p>
          <a:p>
            <a:pPr>
              <a:lnSpc>
                <a:spcPct val="90000"/>
              </a:lnSpc>
            </a:pPr>
            <a:r>
              <a:rPr lang="en-US" sz="2800">
                <a:effectLst/>
              </a:rPr>
              <a:t> arthritis, </a:t>
            </a:r>
          </a:p>
          <a:p>
            <a:pPr>
              <a:lnSpc>
                <a:spcPct val="90000"/>
              </a:lnSpc>
            </a:pPr>
            <a:r>
              <a:rPr lang="en-US" sz="2800">
                <a:effectLst/>
              </a:rPr>
              <a:t>congestive heart failure, </a:t>
            </a:r>
          </a:p>
          <a:p>
            <a:pPr>
              <a:lnSpc>
                <a:spcPct val="90000"/>
              </a:lnSpc>
            </a:pPr>
            <a:r>
              <a:rPr lang="en-US" sz="2800">
                <a:effectLst/>
              </a:rPr>
              <a:t>Breast cancer, uterine cancer, colon cancer, </a:t>
            </a:r>
          </a:p>
          <a:p>
            <a:pPr>
              <a:lnSpc>
                <a:spcPct val="90000"/>
              </a:lnSpc>
            </a:pPr>
            <a:r>
              <a:rPr lang="en-US" sz="2800">
                <a:effectLst/>
              </a:rPr>
              <a:t>sleep apnea, </a:t>
            </a:r>
          </a:p>
          <a:p>
            <a:pPr>
              <a:lnSpc>
                <a:spcPct val="90000"/>
              </a:lnSpc>
            </a:pPr>
            <a:r>
              <a:rPr lang="en-US" sz="2800">
                <a:effectLst/>
              </a:rPr>
              <a:t>gallstones</a:t>
            </a:r>
          </a:p>
          <a:p>
            <a:pPr>
              <a:lnSpc>
                <a:spcPct val="90000"/>
              </a:lnSpc>
            </a:pPr>
            <a:r>
              <a:rPr lang="en-US" sz="2800">
                <a:effectLst/>
              </a:rPr>
              <a:t> depression.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ar-SA"/>
          </a:p>
        </p:txBody>
      </p:sp>
      <p:sp>
        <p:nvSpPr>
          <p:cNvPr id="21507" name="Rectangle 3"/>
          <p:cNvSpPr>
            <a:spLocks noGrp="1" noChangeArrowheads="1"/>
          </p:cNvSpPr>
          <p:nvPr>
            <p:ph type="body" idx="1"/>
          </p:nvPr>
        </p:nvSpPr>
        <p:spPr/>
        <p:txBody>
          <a:bodyPr/>
          <a:lstStyle/>
          <a:p>
            <a:r>
              <a:rPr lang="en-US">
                <a:effectLst/>
              </a:rPr>
              <a:t>Weight gain can only occur when the input energy exceeds the output energy.</a:t>
            </a:r>
          </a:p>
          <a:p>
            <a:r>
              <a:rPr lang="en-US">
                <a:effectLst/>
              </a:rPr>
              <a:t> input energy is the amount of food we eat. </a:t>
            </a:r>
          </a:p>
          <a:p>
            <a:r>
              <a:rPr lang="en-US">
                <a:effectLst/>
              </a:rPr>
              <a:t>Energy expenditure consists of our resting metabolic rate (the amount of calories we use each day for vital functions such as breathing, circulation and maintaining body temperature) and the amount of physical activity we do.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endParaRPr lang="ar-SA"/>
          </a:p>
        </p:txBody>
      </p:sp>
      <p:sp>
        <p:nvSpPr>
          <p:cNvPr id="24579" name="Rectangle 3"/>
          <p:cNvSpPr>
            <a:spLocks noGrp="1" noChangeArrowheads="1"/>
          </p:cNvSpPr>
          <p:nvPr>
            <p:ph type="body" idx="1"/>
          </p:nvPr>
        </p:nvSpPr>
        <p:spPr/>
        <p:txBody>
          <a:bodyPr/>
          <a:lstStyle/>
          <a:p>
            <a:r>
              <a:rPr lang="en-US" dirty="0"/>
              <a:t>in order to gain a pound of fat a person must accumulate 3,500 excess calories. Only 7 excess calories per day will add up to a one pound weight gain over a period of one year.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r>
              <a:rPr lang="en-US" sz="2400" b="1" dirty="0"/>
              <a:t>What type of diet is most effective for producing weight loss?</a:t>
            </a:r>
          </a:p>
        </p:txBody>
      </p:sp>
      <p:sp>
        <p:nvSpPr>
          <p:cNvPr id="25603" name="Rectangle 3"/>
          <p:cNvSpPr>
            <a:spLocks noGrp="1" noChangeArrowheads="1"/>
          </p:cNvSpPr>
          <p:nvPr>
            <p:ph type="body" idx="1"/>
          </p:nvPr>
        </p:nvSpPr>
        <p:spPr/>
        <p:txBody>
          <a:bodyPr/>
          <a:lstStyle/>
          <a:p>
            <a:r>
              <a:rPr lang="en-US" dirty="0"/>
              <a:t>A useful formula for estimating the initial daily calorie intake to produce a weight loss of about one pound per week is as follows:</a:t>
            </a:r>
          </a:p>
          <a:p>
            <a:r>
              <a:rPr lang="en-US" dirty="0"/>
              <a:t>Desired weight (lb.) X 13 – 500 = daily calorie </a:t>
            </a:r>
            <a:r>
              <a:rPr lang="en-US" dirty="0" smtClean="0"/>
              <a:t>intake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endParaRPr lang="ar-SA"/>
          </a:p>
        </p:txBody>
      </p:sp>
      <p:sp>
        <p:nvSpPr>
          <p:cNvPr id="26627" name="Rectangle 3"/>
          <p:cNvSpPr>
            <a:spLocks noGrp="1" noChangeArrowheads="1"/>
          </p:cNvSpPr>
          <p:nvPr>
            <p:ph type="body" idx="1"/>
          </p:nvPr>
        </p:nvSpPr>
        <p:spPr/>
        <p:txBody>
          <a:bodyPr/>
          <a:lstStyle/>
          <a:p>
            <a:pPr>
              <a:lnSpc>
                <a:spcPct val="90000"/>
              </a:lnSpc>
            </a:pPr>
            <a:r>
              <a:rPr lang="en-US"/>
              <a:t>Most nutritionists recommend that the nutrient composition of the diet consist of approximately 50% of calories as carbohydrates, 30% of calories as fat and 20% of calories as protein</a:t>
            </a:r>
          </a:p>
          <a:p>
            <a:pPr>
              <a:lnSpc>
                <a:spcPct val="90000"/>
              </a:lnSpc>
            </a:pPr>
            <a:r>
              <a:rPr lang="en-US"/>
              <a:t>The calorie content of nutrients are as follows: </a:t>
            </a:r>
          </a:p>
          <a:p>
            <a:pPr>
              <a:lnSpc>
                <a:spcPct val="90000"/>
              </a:lnSpc>
            </a:pPr>
            <a:r>
              <a:rPr lang="en-US"/>
              <a:t>1 gram of carbohydrates = 4 calories; 1 gram of protein = 4 calories; 1 gram of fat = 9 calories.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endParaRPr lang="ar-SA"/>
          </a:p>
        </p:txBody>
      </p:sp>
      <p:sp>
        <p:nvSpPr>
          <p:cNvPr id="27651" name="Rectangle 3"/>
          <p:cNvSpPr>
            <a:spLocks noGrp="1" noChangeArrowheads="1"/>
          </p:cNvSpPr>
          <p:nvPr>
            <p:ph type="body" idx="1"/>
          </p:nvPr>
        </p:nvSpPr>
        <p:spPr/>
        <p:txBody>
          <a:bodyPr/>
          <a:lstStyle/>
          <a:p>
            <a:r>
              <a:rPr lang="en-US"/>
              <a:t>Therefore if one wished to follow a 1,200 calorie per day consisting of 50% carbohydrate, 30% fat and 20% protein, one would consume approximately 150 gms of carbohydrate (600 calories), 40 gms of fat (360 calories), and 60 gms of protein (240 calories) each day.</a:t>
            </a:r>
          </a:p>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1026" name="Picture 2"/>
          <p:cNvPicPr>
            <a:picLocks noGrp="1" noChangeAspect="1" noChangeArrowheads="1"/>
          </p:cNvPicPr>
          <p:nvPr>
            <p:ph sz="quarter" idx="1"/>
          </p:nvPr>
        </p:nvPicPr>
        <p:blipFill>
          <a:blip r:embed="rId2"/>
          <a:srcRect/>
          <a:stretch>
            <a:fillRect/>
          </a:stretch>
        </p:blipFill>
        <p:spPr bwMode="auto">
          <a:xfrm>
            <a:off x="1" y="214290"/>
            <a:ext cx="9144000" cy="6259535"/>
          </a:xfrm>
          <a:prstGeom prst="rect">
            <a:avLst/>
          </a:prstGeom>
          <a:noFill/>
          <a:ln w="9525">
            <a:noFill/>
            <a:miter lim="800000"/>
            <a:headEnd/>
            <a:tailEnd/>
          </a:ln>
          <a:effec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164</TotalTime>
  <Words>819</Words>
  <Application>Microsoft Office PowerPoint</Application>
  <PresentationFormat>On-screen Show (4:3)</PresentationFormat>
  <Paragraphs>161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مشربية</vt:lpstr>
      <vt:lpstr>Healthy diet</vt:lpstr>
      <vt:lpstr>Slide 2</vt:lpstr>
      <vt:lpstr>Obese individuals have a greatly increased risk of developing:</vt:lpstr>
      <vt:lpstr>Slide 4</vt:lpstr>
      <vt:lpstr>Slide 5</vt:lpstr>
      <vt:lpstr>What type of diet is most effective for producing weight loss?</vt:lpstr>
      <vt:lpstr>Slide 7</vt:lpstr>
      <vt:lpstr>Slide 8</vt:lpstr>
      <vt:lpstr>Slide 9</vt:lpstr>
      <vt:lpstr>Slide 10</vt:lpstr>
      <vt:lpstr>Assignment</vt:lpstr>
      <vt:lpstr>Iron deficiency anaemia</vt:lpstr>
      <vt:lpstr> Iron bioavailability </vt:lpstr>
      <vt:lpstr>Non-haem iron is found in: </vt:lpstr>
      <vt:lpstr>Absorption modifiers:</vt:lpstr>
      <vt:lpstr>Slide 16</vt:lpstr>
      <vt:lpstr>Slide 17</vt:lpstr>
      <vt:lpstr>Recommended Dietary Intakes for Iron (mg/day)(</vt:lpstr>
      <vt:lpstr>Prevention of iron deficiency:</vt:lpstr>
      <vt:lpstr>B) Food fortification:</vt:lpstr>
    </vt:vector>
  </TitlesOfParts>
  <Company>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ksu</cp:lastModifiedBy>
  <cp:revision>46</cp:revision>
  <dcterms:created xsi:type="dcterms:W3CDTF">2010-08-02T12:57:23Z</dcterms:created>
  <dcterms:modified xsi:type="dcterms:W3CDTF">2012-11-27T05:32:22Z</dcterms:modified>
</cp:coreProperties>
</file>