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43"/>
  </p:notesMasterIdLst>
  <p:sldIdLst>
    <p:sldId id="256" r:id="rId2"/>
    <p:sldId id="261" r:id="rId3"/>
    <p:sldId id="277" r:id="rId4"/>
    <p:sldId id="278" r:id="rId5"/>
    <p:sldId id="315" r:id="rId6"/>
    <p:sldId id="316" r:id="rId7"/>
    <p:sldId id="351" r:id="rId8"/>
    <p:sldId id="352" r:id="rId9"/>
    <p:sldId id="353" r:id="rId10"/>
    <p:sldId id="354" r:id="rId11"/>
    <p:sldId id="355" r:id="rId12"/>
    <p:sldId id="381" r:id="rId13"/>
    <p:sldId id="357" r:id="rId14"/>
    <p:sldId id="358" r:id="rId15"/>
    <p:sldId id="359" r:id="rId16"/>
    <p:sldId id="360" r:id="rId17"/>
    <p:sldId id="361" r:id="rId18"/>
    <p:sldId id="362" r:id="rId19"/>
    <p:sldId id="363" r:id="rId20"/>
    <p:sldId id="364" r:id="rId21"/>
    <p:sldId id="365" r:id="rId22"/>
    <p:sldId id="366" r:id="rId23"/>
    <p:sldId id="367" r:id="rId24"/>
    <p:sldId id="368" r:id="rId25"/>
    <p:sldId id="369" r:id="rId26"/>
    <p:sldId id="370" r:id="rId27"/>
    <p:sldId id="371" r:id="rId28"/>
    <p:sldId id="372" r:id="rId29"/>
    <p:sldId id="373" r:id="rId30"/>
    <p:sldId id="374" r:id="rId31"/>
    <p:sldId id="375" r:id="rId32"/>
    <p:sldId id="376" r:id="rId33"/>
    <p:sldId id="377" r:id="rId34"/>
    <p:sldId id="378" r:id="rId35"/>
    <p:sldId id="379" r:id="rId36"/>
    <p:sldId id="382" r:id="rId37"/>
    <p:sldId id="313" r:id="rId38"/>
    <p:sldId id="314" r:id="rId39"/>
    <p:sldId id="309" r:id="rId40"/>
    <p:sldId id="310" r:id="rId41"/>
    <p:sldId id="380"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Main Content" id="{68A760E3-4B22-4A5F-946F-EDB4C8330D4B}">
          <p14:sldIdLst>
            <p14:sldId id="256"/>
            <p14:sldId id="261"/>
            <p14:sldId id="277"/>
            <p14:sldId id="278"/>
            <p14:sldId id="315"/>
            <p14:sldId id="316"/>
            <p14:sldId id="351"/>
            <p14:sldId id="352"/>
            <p14:sldId id="353"/>
            <p14:sldId id="354"/>
            <p14:sldId id="355"/>
            <p14:sldId id="381"/>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2"/>
          </p14:sldIdLst>
        </p14:section>
        <p14:section name="Appendix: Image Descriptions for Unsighted Students" id="{6F9B87EA-FA07-4F16-8A97-746734981AE6}">
          <p14:sldIdLst>
            <p14:sldId id="313"/>
            <p14:sldId id="314"/>
            <p14:sldId id="309"/>
            <p14:sldId id="310"/>
            <p14:sldId id="3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000"/>
    <a:srgbClr val="AAE0FA"/>
    <a:srgbClr val="005B7D"/>
    <a:srgbClr val="E2F4FD"/>
    <a:srgbClr val="00AEEF"/>
    <a:srgbClr val="005370"/>
    <a:srgbClr val="0000E1"/>
    <a:srgbClr val="000000"/>
    <a:srgbClr val="001F5C"/>
    <a:srgbClr val="E3D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36" autoAdjust="0"/>
    <p:restoredTop sz="74212" autoAdjust="0"/>
  </p:normalViewPr>
  <p:slideViewPr>
    <p:cSldViewPr>
      <p:cViewPr varScale="1">
        <p:scale>
          <a:sx n="114" d="100"/>
          <a:sy n="114" d="100"/>
        </p:scale>
        <p:origin x="2688" y="176"/>
      </p:cViewPr>
      <p:guideLst>
        <p:guide orient="horz" pos="2160"/>
        <p:guide pos="2880"/>
      </p:guideLst>
    </p:cSldViewPr>
  </p:slideViewPr>
  <p:outlineViewPr>
    <p:cViewPr>
      <p:scale>
        <a:sx n="33" d="100"/>
        <a:sy n="33" d="100"/>
      </p:scale>
      <p:origin x="0" y="-26160"/>
    </p:cViewPr>
  </p:outlineViewPr>
  <p:notesTextViewPr>
    <p:cViewPr>
      <p:scale>
        <a:sx n="100" d="100"/>
        <a:sy n="100" d="100"/>
      </p:scale>
      <p:origin x="0" y="0"/>
    </p:cViewPr>
  </p:notesTextViewPr>
  <p:sorterViewPr>
    <p:cViewPr>
      <p:scale>
        <a:sx n="66" d="100"/>
        <a:sy n="66" d="100"/>
      </p:scale>
      <p:origin x="0" y="-19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C21F8A9-4C88-4DC0-A4D5-7B50A33AA848}" type="datetimeFigureOut">
              <a:rPr lang="en-US"/>
              <a:pPr>
                <a:defRPr/>
              </a:pPr>
              <a:t>5/24/23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D7B34D2-F204-4E48-B0EF-8AB9B24BA510}" type="slidenum">
              <a:rPr lang="en-US"/>
              <a:pPr>
                <a:defRPr/>
              </a:pPr>
              <a:t>‹#›</a:t>
            </a:fld>
            <a:endParaRPr lang="en-US" dirty="0"/>
          </a:p>
        </p:txBody>
      </p:sp>
    </p:spTree>
    <p:extLst>
      <p:ext uri="{BB962C8B-B14F-4D97-AF65-F5344CB8AC3E}">
        <p14:creationId xmlns:p14="http://schemas.microsoft.com/office/powerpoint/2010/main" val="3737607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investopedia.com/terms/f/fairvalue.asp"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investopedia.com/terms/a/accountsreceivable.asp"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AED021A-6BF3-4394-834D-ABBA6864F23D}" type="slidenum">
              <a:rPr lang="en-US" altLang="en-US" smtClean="0">
                <a:latin typeface="Arial" charset="0"/>
              </a:rPr>
              <a:pPr eaLnBrk="1" hangingPunct="1">
                <a:spcBef>
                  <a:spcPct val="0"/>
                </a:spcBef>
              </a:pPr>
              <a:t>1</a:t>
            </a:fld>
            <a:endParaRPr lang="en-US" altLang="en-US" dirty="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Refer to example provided in slide 8.</a:t>
            </a:r>
          </a:p>
        </p:txBody>
      </p:sp>
      <p:sp>
        <p:nvSpPr>
          <p:cNvPr id="4" name="Slide Number Placeholder 3"/>
          <p:cNvSpPr>
            <a:spLocks noGrp="1"/>
          </p:cNvSpPr>
          <p:nvPr>
            <p:ph type="sldNum" sz="quarter" idx="5"/>
          </p:nvPr>
        </p:nvSpPr>
        <p:spPr/>
        <p:txBody>
          <a:bodyPr/>
          <a:lstStyle/>
          <a:p>
            <a:pPr>
              <a:defRPr/>
            </a:pPr>
            <a:fld id="{BD7B34D2-F204-4E48-B0EF-8AB9B24BA510}" type="slidenum">
              <a:rPr lang="en-US" smtClean="0"/>
              <a:pPr>
                <a:defRPr/>
              </a:pPr>
              <a:t>12</a:t>
            </a:fld>
            <a:endParaRPr lang="en-US" dirty="0"/>
          </a:p>
        </p:txBody>
      </p:sp>
    </p:spTree>
    <p:extLst>
      <p:ext uri="{BB962C8B-B14F-4D97-AF65-F5344CB8AC3E}">
        <p14:creationId xmlns:p14="http://schemas.microsoft.com/office/powerpoint/2010/main" val="846605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As </a:t>
            </a:r>
            <a:r>
              <a:rPr lang="en-US" sz="1200" b="1" i="0" u="none" strike="noStrike" kern="1200" dirty="0">
                <a:solidFill>
                  <a:schemeClr val="tx1"/>
                </a:solidFill>
                <a:effectLst/>
                <a:latin typeface="+mn-lt"/>
                <a:ea typeface="+mn-ea"/>
                <a:cs typeface="+mn-cs"/>
              </a:rPr>
              <a:t>Exhibit 8.4</a:t>
            </a:r>
            <a:r>
              <a:rPr lang="en-US" sz="1200" b="0" i="0" u="none" strike="noStrike" kern="1200" dirty="0">
                <a:solidFill>
                  <a:schemeClr val="tx1"/>
                </a:solidFill>
                <a:effectLst/>
                <a:latin typeface="+mn-lt"/>
                <a:ea typeface="+mn-ea"/>
                <a:cs typeface="+mn-cs"/>
              </a:rPr>
              <a:t> shows, the firm theoretically can gain as much as $14.6 million when the pound becomes worthless, which, of course, is unlikely, whereas there is no limit to possible losses.</a:t>
            </a:r>
            <a:endParaRPr lang="en-US" dirty="0"/>
          </a:p>
        </p:txBody>
      </p:sp>
      <p:sp>
        <p:nvSpPr>
          <p:cNvPr id="4" name="Slide Number Placeholder 3"/>
          <p:cNvSpPr>
            <a:spLocks noGrp="1"/>
          </p:cNvSpPr>
          <p:nvPr>
            <p:ph type="sldNum" sz="quarter" idx="5"/>
          </p:nvPr>
        </p:nvSpPr>
        <p:spPr/>
        <p:txBody>
          <a:bodyPr/>
          <a:lstStyle/>
          <a:p>
            <a:pPr>
              <a:defRPr/>
            </a:pPr>
            <a:fld id="{BD7B34D2-F204-4E48-B0EF-8AB9B24BA510}" type="slidenum">
              <a:rPr lang="en-US" smtClean="0"/>
              <a:pPr>
                <a:defRPr/>
              </a:pPr>
              <a:t>13</a:t>
            </a:fld>
            <a:endParaRPr lang="en-US" dirty="0"/>
          </a:p>
        </p:txBody>
      </p:sp>
    </p:spTree>
    <p:extLst>
      <p:ext uri="{BB962C8B-B14F-4D97-AF65-F5344CB8AC3E}">
        <p14:creationId xmlns:p14="http://schemas.microsoft.com/office/powerpoint/2010/main" val="3506447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14:m>
                  <m:oMath xmlns:m="http://schemas.openxmlformats.org/officeDocument/2006/math">
                    <m:bar>
                      <m:barPr>
                        <m:pos m:val="top"/>
                        <m:ctrlPr>
                          <a:rPr lang="en-US" altLang="en-US" sz="1200" i="1" smtClean="0">
                            <a:latin typeface="Cambria Math" panose="02040503050406030204" pitchFamily="18" charset="0"/>
                          </a:rPr>
                        </m:ctrlPr>
                      </m:barPr>
                      <m:e>
                        <m:r>
                          <a:rPr lang="en-US" altLang="en-US" sz="1200" i="1">
                            <a:latin typeface="Cambria Math" panose="02040503050406030204" pitchFamily="18" charset="0"/>
                          </a:rPr>
                          <m:t>𝑆</m:t>
                        </m:r>
                      </m:e>
                    </m:bar>
                  </m:oMath>
                </a14:m>
                <a:r>
                  <a:rPr lang="en-US" altLang="en-US" sz="1200" i="1" baseline="-25000" dirty="0"/>
                  <a:t>T  </a:t>
                </a:r>
                <a:r>
                  <a:rPr lang="en-US" altLang="en-US" sz="1200" dirty="0"/>
                  <a:t>denotes the firm’s expected spot exchange rate for the maturity date and </a:t>
                </a:r>
                <a:r>
                  <a:rPr lang="en-US" altLang="en-US" sz="1200" i="1" dirty="0"/>
                  <a:t>F</a:t>
                </a:r>
                <a:r>
                  <a:rPr lang="en-US" altLang="en-US" sz="1200" dirty="0"/>
                  <a:t> represents the forward</a:t>
                </a:r>
                <a:r>
                  <a:rPr lang="en-US" altLang="en-US" sz="1200" baseline="0" dirty="0"/>
                  <a:t> rate.</a:t>
                </a: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i="0">
                    <a:latin typeface="Cambria Math" panose="02040503050406030204" pitchFamily="18" charset="0"/>
                  </a:rPr>
                  <a:t>¯𝑆</a:t>
                </a:r>
                <a:r>
                  <a:rPr lang="en-US" altLang="en-US" sz="1200" i="1" baseline="-25000" dirty="0"/>
                  <a:t>T  </a:t>
                </a:r>
                <a:r>
                  <a:rPr lang="en-US" altLang="en-US" sz="1200" dirty="0"/>
                  <a:t>denotes the firm’s expected spot exchange rate for the maturity date and </a:t>
                </a:r>
                <a:r>
                  <a:rPr lang="en-US" altLang="en-US" sz="1200" i="1" dirty="0"/>
                  <a:t>F</a:t>
                </a:r>
                <a:r>
                  <a:rPr lang="en-US" altLang="en-US" sz="1200" dirty="0"/>
                  <a:t> represents the forward</a:t>
                </a:r>
                <a:r>
                  <a:rPr lang="en-US" altLang="en-US" sz="1200" baseline="0" dirty="0"/>
                  <a:t> rate.</a:t>
                </a:r>
                <a:endParaRPr lang="en-US" dirty="0"/>
              </a:p>
            </p:txBody>
          </p:sp>
        </mc:Fallback>
      </mc:AlternateContent>
      <p:sp>
        <p:nvSpPr>
          <p:cNvPr id="4" name="Slide Number Placeholder 3"/>
          <p:cNvSpPr>
            <a:spLocks noGrp="1"/>
          </p:cNvSpPr>
          <p:nvPr>
            <p:ph type="sldNum" sz="quarter" idx="10"/>
          </p:nvPr>
        </p:nvSpPr>
        <p:spPr/>
        <p:txBody>
          <a:bodyPr/>
          <a:lstStyle/>
          <a:p>
            <a:pPr>
              <a:defRPr/>
            </a:pPr>
            <a:fld id="{BD7B34D2-F204-4E48-B0EF-8AB9B24BA510}" type="slidenum">
              <a:rPr lang="en-US" smtClean="0"/>
              <a:pPr>
                <a:defRPr/>
              </a:pPr>
              <a:t>14</a:t>
            </a:fld>
            <a:endParaRPr lang="en-US" dirty="0"/>
          </a:p>
        </p:txBody>
      </p:sp>
    </p:spTree>
    <p:extLst>
      <p:ext uri="{BB962C8B-B14F-4D97-AF65-F5344CB8AC3E}">
        <p14:creationId xmlns:p14="http://schemas.microsoft.com/office/powerpoint/2010/main" val="2364300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Mark to market (MTM) is a method of measuring the </a:t>
            </a:r>
            <a:r>
              <a:rPr lang="en-US" sz="1200" b="0" i="0" u="sng" kern="1200" dirty="0">
                <a:solidFill>
                  <a:schemeClr val="tx1"/>
                </a:solidFill>
                <a:effectLst/>
                <a:latin typeface="+mn-lt"/>
                <a:ea typeface="+mn-ea"/>
                <a:cs typeface="+mn-cs"/>
                <a:hlinkClick r:id="rId3"/>
              </a:rPr>
              <a:t>fair value</a:t>
            </a:r>
            <a:r>
              <a:rPr lang="en-US" sz="1200" b="0" i="0" u="none" strike="noStrike" kern="1200" dirty="0">
                <a:solidFill>
                  <a:schemeClr val="tx1"/>
                </a:solidFill>
                <a:effectLst/>
                <a:latin typeface="+mn-lt"/>
                <a:ea typeface="+mn-ea"/>
                <a:cs typeface="+mn-cs"/>
              </a:rPr>
              <a:t> of accounts that can fluctuate over time, such as assets and liabilities. Mark to market aims to provide a realistic appraisal of an institution's or company's current financial situation based on current market conditions.</a:t>
            </a:r>
          </a:p>
          <a:p>
            <a:r>
              <a:rPr lang="en-US" sz="1200" b="0" i="0" u="none" strike="noStrike" kern="1200" dirty="0">
                <a:solidFill>
                  <a:schemeClr val="tx1"/>
                </a:solidFill>
                <a:effectLst/>
                <a:latin typeface="+mn-lt"/>
                <a:ea typeface="+mn-ea"/>
                <a:cs typeface="+mn-cs"/>
              </a:rPr>
              <a:t>.A company that offers discounts to its customers in order to collect quickly on its </a:t>
            </a:r>
            <a:r>
              <a:rPr lang="en-US" sz="1200" b="0" i="0" u="sng" kern="1200" dirty="0">
                <a:solidFill>
                  <a:schemeClr val="tx1"/>
                </a:solidFill>
                <a:effectLst/>
                <a:latin typeface="+mn-lt"/>
                <a:ea typeface="+mn-ea"/>
                <a:cs typeface="+mn-cs"/>
                <a:hlinkClick r:id="rId4"/>
              </a:rPr>
              <a:t>accounts receivables</a:t>
            </a:r>
            <a:r>
              <a:rPr lang="en-US" sz="1200" b="0" i="0" u="none" strike="noStrike" kern="1200" dirty="0">
                <a:solidFill>
                  <a:schemeClr val="tx1"/>
                </a:solidFill>
                <a:effectLst/>
                <a:latin typeface="+mn-lt"/>
                <a:ea typeface="+mn-ea"/>
                <a:cs typeface="+mn-cs"/>
              </a:rPr>
              <a:t> (AR) will have to mark its AR to a lower value through the use of a contra asset account.</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Future contracts &gt;&gt; clearinghouse (third party)</a:t>
            </a:r>
            <a:endParaRPr lang="en-US" dirty="0"/>
          </a:p>
        </p:txBody>
      </p:sp>
      <p:sp>
        <p:nvSpPr>
          <p:cNvPr id="4" name="Slide Number Placeholder 3"/>
          <p:cNvSpPr>
            <a:spLocks noGrp="1"/>
          </p:cNvSpPr>
          <p:nvPr>
            <p:ph type="sldNum" sz="quarter" idx="5"/>
          </p:nvPr>
        </p:nvSpPr>
        <p:spPr/>
        <p:txBody>
          <a:bodyPr/>
          <a:lstStyle/>
          <a:p>
            <a:pPr>
              <a:defRPr/>
            </a:pPr>
            <a:fld id="{BD7B34D2-F204-4E48-B0EF-8AB9B24BA510}" type="slidenum">
              <a:rPr lang="en-US" smtClean="0"/>
              <a:pPr>
                <a:defRPr/>
              </a:pPr>
              <a:t>15</a:t>
            </a:fld>
            <a:endParaRPr lang="en-US" dirty="0"/>
          </a:p>
        </p:txBody>
      </p:sp>
    </p:spTree>
    <p:extLst>
      <p:ext uri="{BB962C8B-B14F-4D97-AF65-F5344CB8AC3E}">
        <p14:creationId xmlns:p14="http://schemas.microsoft.com/office/powerpoint/2010/main" val="1271651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Refer to example provided in slide 8.</a:t>
            </a:r>
          </a:p>
        </p:txBody>
      </p:sp>
      <p:sp>
        <p:nvSpPr>
          <p:cNvPr id="4" name="Slide Number Placeholder 3"/>
          <p:cNvSpPr>
            <a:spLocks noGrp="1"/>
          </p:cNvSpPr>
          <p:nvPr>
            <p:ph type="sldNum" sz="quarter" idx="5"/>
          </p:nvPr>
        </p:nvSpPr>
        <p:spPr/>
        <p:txBody>
          <a:bodyPr/>
          <a:lstStyle/>
          <a:p>
            <a:pPr>
              <a:defRPr/>
            </a:pPr>
            <a:fld id="{BD7B34D2-F204-4E48-B0EF-8AB9B24BA510}" type="slidenum">
              <a:rPr lang="en-US" smtClean="0"/>
              <a:pPr>
                <a:defRPr/>
              </a:pPr>
              <a:t>16</a:t>
            </a:fld>
            <a:endParaRPr lang="en-US" dirty="0"/>
          </a:p>
        </p:txBody>
      </p:sp>
    </p:spTree>
    <p:extLst>
      <p:ext uri="{BB962C8B-B14F-4D97-AF65-F5344CB8AC3E}">
        <p14:creationId xmlns:p14="http://schemas.microsoft.com/office/powerpoint/2010/main" val="3205449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Refer to example provided in slide 8.</a:t>
            </a:r>
          </a:p>
        </p:txBody>
      </p:sp>
      <p:sp>
        <p:nvSpPr>
          <p:cNvPr id="4" name="Slide Number Placeholder 3"/>
          <p:cNvSpPr>
            <a:spLocks noGrp="1"/>
          </p:cNvSpPr>
          <p:nvPr>
            <p:ph type="sldNum" sz="quarter" idx="5"/>
          </p:nvPr>
        </p:nvSpPr>
        <p:spPr/>
        <p:txBody>
          <a:bodyPr/>
          <a:lstStyle/>
          <a:p>
            <a:pPr>
              <a:defRPr/>
            </a:pPr>
            <a:fld id="{BD7B34D2-F204-4E48-B0EF-8AB9B24BA510}" type="slidenum">
              <a:rPr lang="en-US" smtClean="0"/>
              <a:pPr>
                <a:defRPr/>
              </a:pPr>
              <a:t>17</a:t>
            </a:fld>
            <a:endParaRPr lang="en-US" dirty="0"/>
          </a:p>
        </p:txBody>
      </p:sp>
    </p:spTree>
    <p:extLst>
      <p:ext uri="{BB962C8B-B14F-4D97-AF65-F5344CB8AC3E}">
        <p14:creationId xmlns:p14="http://schemas.microsoft.com/office/powerpoint/2010/main" val="4251027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Cross hedging refers to the practice of hedging risk using two distinct assets with positively correlated price movements.</a:t>
            </a:r>
          </a:p>
        </p:txBody>
      </p:sp>
      <p:sp>
        <p:nvSpPr>
          <p:cNvPr id="4" name="Slide Number Placeholder 3"/>
          <p:cNvSpPr>
            <a:spLocks noGrp="1"/>
          </p:cNvSpPr>
          <p:nvPr>
            <p:ph type="sldNum" sz="quarter" idx="5"/>
          </p:nvPr>
        </p:nvSpPr>
        <p:spPr/>
        <p:txBody>
          <a:bodyPr/>
          <a:lstStyle/>
          <a:p>
            <a:pPr>
              <a:defRPr/>
            </a:pPr>
            <a:fld id="{BD7B34D2-F204-4E48-B0EF-8AB9B24BA510}" type="slidenum">
              <a:rPr lang="en-US" smtClean="0"/>
              <a:pPr>
                <a:defRPr/>
              </a:pPr>
              <a:t>28</a:t>
            </a:fld>
            <a:endParaRPr lang="en-US" dirty="0"/>
          </a:p>
        </p:txBody>
      </p:sp>
    </p:spTree>
    <p:extLst>
      <p:ext uri="{BB962C8B-B14F-4D97-AF65-F5344CB8AC3E}">
        <p14:creationId xmlns:p14="http://schemas.microsoft.com/office/powerpoint/2010/main" val="1901857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one party might receive 100 million British pounds (GBP), while the other receives $125 million. This implies a GBP/USD exchange rate of 1.25. At the end of the agreement, they will swap again at either the original exchange rate or another pre-agreed rate, closing out the deal.</a:t>
            </a:r>
          </a:p>
        </p:txBody>
      </p:sp>
      <p:sp>
        <p:nvSpPr>
          <p:cNvPr id="4" name="Slide Number Placeholder 3"/>
          <p:cNvSpPr>
            <a:spLocks noGrp="1"/>
          </p:cNvSpPr>
          <p:nvPr>
            <p:ph type="sldNum" sz="quarter" idx="5"/>
          </p:nvPr>
        </p:nvSpPr>
        <p:spPr/>
        <p:txBody>
          <a:bodyPr/>
          <a:lstStyle/>
          <a:p>
            <a:pPr>
              <a:defRPr/>
            </a:pPr>
            <a:fld id="{BD7B34D2-F204-4E48-B0EF-8AB9B24BA510}" type="slidenum">
              <a:rPr lang="en-US" smtClean="0"/>
              <a:pPr>
                <a:defRPr/>
              </a:pPr>
              <a:t>30</a:t>
            </a:fld>
            <a:endParaRPr lang="en-US" dirty="0"/>
          </a:p>
        </p:txBody>
      </p:sp>
    </p:spTree>
    <p:extLst>
      <p:ext uri="{BB962C8B-B14F-4D97-AF65-F5344CB8AC3E}">
        <p14:creationId xmlns:p14="http://schemas.microsoft.com/office/powerpoint/2010/main" val="4431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2</a:t>
            </a:fld>
            <a:endParaRPr lang="en-US" altLang="en-US" dirty="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When a firm has foreign-currency-denominated receivables or payables, it is subject to transaction exposure, and those settlements are likely to affect the firm’s cash flow position. </a:t>
            </a:r>
            <a:endParaRPr lang="en-US" dirty="0"/>
          </a:p>
        </p:txBody>
      </p:sp>
      <p:sp>
        <p:nvSpPr>
          <p:cNvPr id="4" name="Slide Number Placeholder 3"/>
          <p:cNvSpPr>
            <a:spLocks noGrp="1"/>
          </p:cNvSpPr>
          <p:nvPr>
            <p:ph type="sldNum" sz="quarter" idx="5"/>
          </p:nvPr>
        </p:nvSpPr>
        <p:spPr/>
        <p:txBody>
          <a:bodyPr/>
          <a:lstStyle/>
          <a:p>
            <a:pPr>
              <a:defRPr/>
            </a:pPr>
            <a:fld id="{BD7B34D2-F204-4E48-B0EF-8AB9B24BA510}" type="slidenum">
              <a:rPr lang="en-US" smtClean="0"/>
              <a:pPr>
                <a:defRPr/>
              </a:pPr>
              <a:t>4</a:t>
            </a:fld>
            <a:endParaRPr lang="en-US" dirty="0"/>
          </a:p>
        </p:txBody>
      </p:sp>
    </p:spTree>
    <p:extLst>
      <p:ext uri="{BB962C8B-B14F-4D97-AF65-F5344CB8AC3E}">
        <p14:creationId xmlns:p14="http://schemas.microsoft.com/office/powerpoint/2010/main" val="2639232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u="none" strike="noStrike" kern="1200" dirty="0">
                <a:solidFill>
                  <a:schemeClr val="tx1"/>
                </a:solidFill>
                <a:effectLst/>
                <a:latin typeface="+mn-lt"/>
                <a:ea typeface="+mn-ea"/>
                <a:cs typeface="+mn-cs"/>
              </a:rPr>
              <a:t>Information asymmetry: Management knows about the firm’s exposure position much better than stockholders. Thus, the management of the firm, not its stockholders, should manage exchange exposure.</a:t>
            </a:r>
          </a:p>
          <a:p>
            <a:pPr fontAlgn="base"/>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Differential transaction costs: The firm is in a position to acquire low-cost hedges; transaction costs for individual stockholders can be substantial. Also, the firm has hedging tools like the reinvoice center that are not available to stockholders.</a:t>
            </a:r>
          </a:p>
          <a:p>
            <a:pPr fontAlgn="base"/>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Default costs: If default costs are significant, corporate hedging would be justifiable because it will reduce the probability of default. Perception of a reduced default risk, in turn, can lead to a better credit rating and lower financing costs.</a:t>
            </a:r>
          </a:p>
          <a:p>
            <a:pPr fontAlgn="base"/>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Progressive corporate taxes: Under progressive corporate tax rates, stable before-tax earnings lead to lower corporate taxes than volatile earnings with the same average value. This happens because under progressive tax rates, the firm pays more taxes in high-earning periods than it saves in low-earning periods.</a:t>
            </a:r>
          </a:p>
          <a:p>
            <a:endParaRPr lang="en-US" dirty="0"/>
          </a:p>
        </p:txBody>
      </p:sp>
      <p:sp>
        <p:nvSpPr>
          <p:cNvPr id="4" name="Slide Number Placeholder 3"/>
          <p:cNvSpPr>
            <a:spLocks noGrp="1"/>
          </p:cNvSpPr>
          <p:nvPr>
            <p:ph type="sldNum" sz="quarter" idx="5"/>
          </p:nvPr>
        </p:nvSpPr>
        <p:spPr/>
        <p:txBody>
          <a:bodyPr/>
          <a:lstStyle/>
          <a:p>
            <a:pPr>
              <a:defRPr/>
            </a:pPr>
            <a:fld id="{BD7B34D2-F204-4E48-B0EF-8AB9B24BA510}" type="slidenum">
              <a:rPr lang="en-US" smtClean="0"/>
              <a:pPr>
                <a:defRPr/>
              </a:pPr>
              <a:t>6</a:t>
            </a:fld>
            <a:endParaRPr lang="en-US" dirty="0"/>
          </a:p>
        </p:txBody>
      </p:sp>
    </p:spTree>
    <p:extLst>
      <p:ext uri="{BB962C8B-B14F-4D97-AF65-F5344CB8AC3E}">
        <p14:creationId xmlns:p14="http://schemas.microsoft.com/office/powerpoint/2010/main" val="823222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u="none" strike="noStrike" kern="1200" dirty="0">
                <a:solidFill>
                  <a:schemeClr val="tx1"/>
                </a:solidFill>
                <a:effectLst/>
                <a:latin typeface="+mn-lt"/>
                <a:ea typeface="+mn-ea"/>
                <a:cs typeface="+mn-cs"/>
              </a:rPr>
              <a:t>The last point merits elaboration. Suppose the country’s corporate income tax system is such that a tax rate of 20 percent applies to the first $10 million of corporate earnings and a 40 percent rate applies to any earnings exceeding $10 million. Firms thus face a simple progressive tax structure. Now consider an exporting firm that expects to earn $15 million if the dollar depreciates, but only $5 million if the dollar appreciates. Let’s assume that the dollar may appreciate or depreciate with equal chances. In this case, the firm’s expected tax will be $2.5 million:</a:t>
            </a:r>
          </a:p>
          <a:p>
            <a:r>
              <a:rPr lang="en-US" sz="1200" b="0" i="0" u="none" strike="noStrike" kern="1200" dirty="0">
                <a:solidFill>
                  <a:schemeClr val="tx1"/>
                </a:solidFill>
                <a:effectLst/>
                <a:latin typeface="+mn-lt"/>
                <a:ea typeface="+mn-ea"/>
                <a:cs typeface="+mn-cs"/>
              </a:rPr>
              <a:t>   expected tax = (0.2*5)*0.5 + 0.5((.2*10)+(.4*5)) =$ 2.5</a:t>
            </a:r>
          </a:p>
          <a:p>
            <a:pPr fontAlgn="base"/>
            <a:r>
              <a:rPr lang="en-US" sz="1200" b="0" i="0" u="none" strike="noStrike" kern="1200" dirty="0">
                <a:solidFill>
                  <a:schemeClr val="tx1"/>
                </a:solidFill>
                <a:effectLst/>
                <a:latin typeface="+mn-lt"/>
                <a:ea typeface="+mn-ea"/>
                <a:cs typeface="+mn-cs"/>
              </a:rPr>
              <a:t>Now consider another firm, B, that is identical to firm A in every respect except that, unlike firm A, firm B aggressively and successfully hedges its risk exposure and, as a result, it can expect to realize certain earnings of $10,000,000, the same as firm A’s expected earnings. Firm B, however, expects to pay only $2 million for taxes. Obviously, hedging results in a $500,000 tax saving. </a:t>
            </a:r>
            <a:r>
              <a:rPr lang="en-US" sz="1200" b="1" i="0" u="none" strike="noStrike" kern="1200" dirty="0">
                <a:solidFill>
                  <a:schemeClr val="tx1"/>
                </a:solidFill>
                <a:effectLst/>
                <a:latin typeface="+mn-lt"/>
                <a:ea typeface="+mn-ea"/>
                <a:cs typeface="+mn-cs"/>
              </a:rPr>
              <a:t>Exhibit 8.1</a:t>
            </a:r>
            <a:r>
              <a:rPr lang="en-US" sz="1200" b="0" i="0" u="none" strike="noStrike" kern="1200" dirty="0">
                <a:solidFill>
                  <a:schemeClr val="tx1"/>
                </a:solidFill>
                <a:effectLst/>
                <a:latin typeface="+mn-lt"/>
                <a:ea typeface="+mn-ea"/>
                <a:cs typeface="+mn-cs"/>
              </a:rPr>
              <a:t> illustrates this situation.</a:t>
            </a:r>
          </a:p>
          <a:p>
            <a:endParaRPr lang="en-US" dirty="0"/>
          </a:p>
        </p:txBody>
      </p:sp>
      <p:sp>
        <p:nvSpPr>
          <p:cNvPr id="4" name="Slide Number Placeholder 3"/>
          <p:cNvSpPr>
            <a:spLocks noGrp="1"/>
          </p:cNvSpPr>
          <p:nvPr>
            <p:ph type="sldNum" sz="quarter" idx="5"/>
          </p:nvPr>
        </p:nvSpPr>
        <p:spPr/>
        <p:txBody>
          <a:bodyPr/>
          <a:lstStyle/>
          <a:p>
            <a:pPr>
              <a:defRPr/>
            </a:pPr>
            <a:fld id="{BD7B34D2-F204-4E48-B0EF-8AB9B24BA510}" type="slidenum">
              <a:rPr lang="en-US" smtClean="0"/>
              <a:pPr>
                <a:defRPr/>
              </a:pPr>
              <a:t>7</a:t>
            </a:fld>
            <a:endParaRPr lang="en-US" dirty="0"/>
          </a:p>
        </p:txBody>
      </p:sp>
    </p:spTree>
    <p:extLst>
      <p:ext uri="{BB962C8B-B14F-4D97-AF65-F5344CB8AC3E}">
        <p14:creationId xmlns:p14="http://schemas.microsoft.com/office/powerpoint/2010/main" val="3596524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Now, we will look at the various techniques for managing this transaction exposure. </a:t>
            </a:r>
            <a:endParaRPr lang="en-US" dirty="0"/>
          </a:p>
        </p:txBody>
      </p:sp>
      <p:sp>
        <p:nvSpPr>
          <p:cNvPr id="4" name="Slide Number Placeholder 3"/>
          <p:cNvSpPr>
            <a:spLocks noGrp="1"/>
          </p:cNvSpPr>
          <p:nvPr>
            <p:ph type="sldNum" sz="quarter" idx="5"/>
          </p:nvPr>
        </p:nvSpPr>
        <p:spPr/>
        <p:txBody>
          <a:bodyPr/>
          <a:lstStyle/>
          <a:p>
            <a:pPr>
              <a:defRPr/>
            </a:pPr>
            <a:fld id="{BD7B34D2-F204-4E48-B0EF-8AB9B24BA510}" type="slidenum">
              <a:rPr lang="en-US" smtClean="0"/>
              <a:pPr>
                <a:defRPr/>
              </a:pPr>
              <a:t>8</a:t>
            </a:fld>
            <a:endParaRPr lang="en-US" dirty="0"/>
          </a:p>
        </p:txBody>
      </p:sp>
    </p:spTree>
    <p:extLst>
      <p:ext uri="{BB962C8B-B14F-4D97-AF65-F5344CB8AC3E}">
        <p14:creationId xmlns:p14="http://schemas.microsoft.com/office/powerpoint/2010/main" val="56421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Refer to example provided in slide 8.</a:t>
            </a:r>
          </a:p>
        </p:txBody>
      </p:sp>
      <p:sp>
        <p:nvSpPr>
          <p:cNvPr id="4" name="Slide Number Placeholder 3"/>
          <p:cNvSpPr>
            <a:spLocks noGrp="1"/>
          </p:cNvSpPr>
          <p:nvPr>
            <p:ph type="sldNum" sz="quarter" idx="5"/>
          </p:nvPr>
        </p:nvSpPr>
        <p:spPr/>
        <p:txBody>
          <a:bodyPr/>
          <a:lstStyle/>
          <a:p>
            <a:pPr>
              <a:defRPr/>
            </a:pPr>
            <a:fld id="{BD7B34D2-F204-4E48-B0EF-8AB9B24BA510}" type="slidenum">
              <a:rPr lang="en-US" smtClean="0"/>
              <a:pPr>
                <a:defRPr/>
              </a:pPr>
              <a:t>9</a:t>
            </a:fld>
            <a:endParaRPr lang="en-US" dirty="0"/>
          </a:p>
        </p:txBody>
      </p:sp>
    </p:spTree>
    <p:extLst>
      <p:ext uri="{BB962C8B-B14F-4D97-AF65-F5344CB8AC3E}">
        <p14:creationId xmlns:p14="http://schemas.microsoft.com/office/powerpoint/2010/main" val="940247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Refer to example provided in slide 8.</a:t>
            </a:r>
          </a:p>
        </p:txBody>
      </p:sp>
      <p:sp>
        <p:nvSpPr>
          <p:cNvPr id="4" name="Slide Number Placeholder 3"/>
          <p:cNvSpPr>
            <a:spLocks noGrp="1"/>
          </p:cNvSpPr>
          <p:nvPr>
            <p:ph type="sldNum" sz="quarter" idx="5"/>
          </p:nvPr>
        </p:nvSpPr>
        <p:spPr/>
        <p:txBody>
          <a:bodyPr/>
          <a:lstStyle/>
          <a:p>
            <a:pPr>
              <a:defRPr/>
            </a:pPr>
            <a:fld id="{BD7B34D2-F204-4E48-B0EF-8AB9B24BA510}" type="slidenum">
              <a:rPr lang="en-US" smtClean="0"/>
              <a:pPr>
                <a:defRPr/>
              </a:pPr>
              <a:t>10</a:t>
            </a:fld>
            <a:endParaRPr lang="en-US" dirty="0"/>
          </a:p>
        </p:txBody>
      </p:sp>
    </p:spTree>
    <p:extLst>
      <p:ext uri="{BB962C8B-B14F-4D97-AF65-F5344CB8AC3E}">
        <p14:creationId xmlns:p14="http://schemas.microsoft.com/office/powerpoint/2010/main" val="3862914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Refer to example provided in slide 8.</a:t>
            </a:r>
          </a:p>
        </p:txBody>
      </p:sp>
      <p:sp>
        <p:nvSpPr>
          <p:cNvPr id="4" name="Slide Number Placeholder 3"/>
          <p:cNvSpPr>
            <a:spLocks noGrp="1"/>
          </p:cNvSpPr>
          <p:nvPr>
            <p:ph type="sldNum" sz="quarter" idx="5"/>
          </p:nvPr>
        </p:nvSpPr>
        <p:spPr/>
        <p:txBody>
          <a:bodyPr/>
          <a:lstStyle/>
          <a:p>
            <a:pPr>
              <a:defRPr/>
            </a:pPr>
            <a:fld id="{BD7B34D2-F204-4E48-B0EF-8AB9B24BA510}" type="slidenum">
              <a:rPr lang="en-US" smtClean="0"/>
              <a:pPr>
                <a:defRPr/>
              </a:pPr>
              <a:t>11</a:t>
            </a:fld>
            <a:endParaRPr lang="en-US" dirty="0"/>
          </a:p>
        </p:txBody>
      </p:sp>
    </p:spTree>
    <p:extLst>
      <p:ext uri="{BB962C8B-B14F-4D97-AF65-F5344CB8AC3E}">
        <p14:creationId xmlns:p14="http://schemas.microsoft.com/office/powerpoint/2010/main" val="1947352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4215A-2380-4760-9809-B506552D7194}"/>
              </a:ext>
            </a:extLst>
          </p:cNvPr>
          <p:cNvSpPr>
            <a:spLocks noGrp="1"/>
          </p:cNvSpPr>
          <p:nvPr>
            <p:ph type="title"/>
          </p:nvPr>
        </p:nvSpPr>
        <p:spPr/>
        <p:txBody>
          <a:bodyPr/>
          <a:lstStyle>
            <a:lvl1pPr>
              <a:defRPr>
                <a:solidFill>
                  <a:srgbClr val="C00000"/>
                </a:solidFill>
              </a:defRPr>
            </a:lvl1pPr>
          </a:lstStyle>
          <a:p>
            <a:r>
              <a:rPr lang="en-US" dirty="0"/>
              <a:t>Click to edit Master title style</a:t>
            </a:r>
            <a:endParaRPr lang="en-IN" dirty="0"/>
          </a:p>
        </p:txBody>
      </p:sp>
      <p:sp>
        <p:nvSpPr>
          <p:cNvPr id="3" name="Subtitle 2"/>
          <p:cNvSpPr>
            <a:spLocks noGrp="1"/>
          </p:cNvSpPr>
          <p:nvPr>
            <p:ph type="subTitle" idx="1"/>
          </p:nvPr>
        </p:nvSpPr>
        <p:spPr>
          <a:xfrm>
            <a:off x="1447800" y="5867400"/>
            <a:ext cx="6400800" cy="800100"/>
          </a:xfrm>
          <a:prstGeom prst="rect">
            <a:avLst/>
          </a:prstGeom>
        </p:spPr>
        <p:txBody>
          <a:bodyPr/>
          <a:lstStyle>
            <a:lvl1pPr marL="0" indent="0" algn="ctr">
              <a:buNone/>
              <a:defRPr sz="3600">
                <a:solidFill>
                  <a:schemeClr val="tx1"/>
                </a:solidFill>
                <a:latin typeface="Arial Narrow" panose="020B06060202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Rectangle 8"/>
          <p:cNvSpPr/>
          <p:nvPr userDrawn="1"/>
        </p:nvSpPr>
        <p:spPr>
          <a:xfrm>
            <a:off x="0" y="0"/>
            <a:ext cx="9144000" cy="3810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p>
        </p:txBody>
      </p:sp>
      <p:pic>
        <p:nvPicPr>
          <p:cNvPr id="11" name="Picture 10">
            <a:extLst>
              <a:ext uri="{FF2B5EF4-FFF2-40B4-BE49-F238E27FC236}">
                <a16:creationId xmlns:a16="http://schemas.microsoft.com/office/drawing/2014/main" id="{7EDC4DDF-8D8D-4354-BD1E-D19F300F1333}"/>
              </a:ext>
            </a:extLst>
          </p:cNvPr>
          <p:cNvPicPr>
            <a:picLocks noChangeAspect="1"/>
          </p:cNvPicPr>
          <p:nvPr userDrawn="1"/>
        </p:nvPicPr>
        <p:blipFill>
          <a:blip r:embed="rId2"/>
          <a:stretch>
            <a:fillRect/>
          </a:stretch>
        </p:blipFill>
        <p:spPr>
          <a:xfrm>
            <a:off x="1828800" y="396875"/>
            <a:ext cx="5334000" cy="4648200"/>
          </a:xfrm>
          <a:prstGeom prst="rect">
            <a:avLst/>
          </a:prstGeom>
        </p:spPr>
      </p:pic>
      <p:sp>
        <p:nvSpPr>
          <p:cNvPr id="5" name="Text Placeholder 4">
            <a:extLst>
              <a:ext uri="{FF2B5EF4-FFF2-40B4-BE49-F238E27FC236}">
                <a16:creationId xmlns:a16="http://schemas.microsoft.com/office/drawing/2014/main" id="{CED516A8-2B34-44D4-9234-30ACC7BE76F4}"/>
              </a:ext>
            </a:extLst>
          </p:cNvPr>
          <p:cNvSpPr>
            <a:spLocks noGrp="1"/>
          </p:cNvSpPr>
          <p:nvPr>
            <p:ph type="body" sz="quarter" idx="12"/>
          </p:nvPr>
        </p:nvSpPr>
        <p:spPr>
          <a:xfrm>
            <a:off x="4724400" y="6583045"/>
            <a:ext cx="4343400" cy="182880"/>
          </a:xfrm>
          <a:prstGeom prst="rect">
            <a:avLst/>
          </a:prstGeom>
        </p:spPr>
        <p:txBody>
          <a:bodyPr/>
          <a:lstStyle>
            <a:lvl1pPr marL="0" indent="0" algn="r">
              <a:buNone/>
              <a:defRPr sz="900">
                <a:latin typeface="Arial" panose="020B0604020202020204" pitchFamily="34" charset="0"/>
                <a:cs typeface="Arial" panose="020B0604020202020204" pitchFamily="34" charset="0"/>
              </a:defRPr>
            </a:lvl1pPr>
          </a:lstStyle>
          <a:p>
            <a:pPr lvl="0"/>
            <a:r>
              <a:rPr lang="en-US" dirty="0"/>
              <a:t>Edit Master text styles</a:t>
            </a:r>
            <a:endParaRPr lang="en-IN" dirty="0"/>
          </a:p>
        </p:txBody>
      </p:sp>
    </p:spTree>
    <p:extLst>
      <p:ext uri="{BB962C8B-B14F-4D97-AF65-F5344CB8AC3E}">
        <p14:creationId xmlns:p14="http://schemas.microsoft.com/office/powerpoint/2010/main" val="1743027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84E8C34F-AD0C-4DD1-A70E-859A3BB2D4FD}" type="datetimeFigureOut">
              <a:rPr lang="en-US"/>
              <a:pPr>
                <a:defRPr/>
              </a:pPr>
              <a:t>5/24/23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r>
              <a:rPr lang="en-US" dirty="0"/>
              <a:t>#-</a:t>
            </a:r>
            <a:fld id="{5BD8D7A3-86B3-4587-A27D-348957627EF8}" type="slidenum">
              <a:rPr lang="en-US"/>
              <a:pPr>
                <a:defRPr/>
              </a:pPr>
              <a:t>‹#›</a:t>
            </a:fld>
            <a:endParaRPr lang="en-US" dirty="0"/>
          </a:p>
        </p:txBody>
      </p:sp>
    </p:spTree>
    <p:extLst>
      <p:ext uri="{BB962C8B-B14F-4D97-AF65-F5344CB8AC3E}">
        <p14:creationId xmlns:p14="http://schemas.microsoft.com/office/powerpoint/2010/main" val="598797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294998E0-6219-4CF7-9D2C-79402ABB3808}" type="datetimeFigureOut">
              <a:rPr lang="en-US"/>
              <a:pPr>
                <a:defRPr/>
              </a:pPr>
              <a:t>5/24/23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r>
              <a:rPr lang="en-US" dirty="0"/>
              <a:t>#-</a:t>
            </a:r>
            <a:fld id="{142C332C-0ECD-4C31-BA2B-D9820020CB26}" type="slidenum">
              <a:rPr lang="en-US"/>
              <a:pPr>
                <a:defRPr/>
              </a:pPr>
              <a:t>‹#›</a:t>
            </a:fld>
            <a:endParaRPr lang="en-US" dirty="0"/>
          </a:p>
        </p:txBody>
      </p:sp>
    </p:spTree>
    <p:extLst>
      <p:ext uri="{BB962C8B-B14F-4D97-AF65-F5344CB8AC3E}">
        <p14:creationId xmlns:p14="http://schemas.microsoft.com/office/powerpoint/2010/main" val="1307573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66800" y="838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9418771-1825-4761-AA58-5B9B6FB8C855}" type="datetimeFigureOut">
              <a:rPr lang="en-US"/>
              <a:pPr>
                <a:defRPr/>
              </a:pPr>
              <a:t>5/24/23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dirty="0"/>
              <a:t>#-</a:t>
            </a:r>
            <a:fld id="{0C783440-D5B8-4F4F-A79B-04755A4CCA50}" type="slidenum">
              <a:rPr lang="en-US"/>
              <a:pPr>
                <a:defRPr/>
              </a:pPr>
              <a:t>‹#›</a:t>
            </a:fld>
            <a:endParaRPr lang="en-US" dirty="0"/>
          </a:p>
        </p:txBody>
      </p:sp>
    </p:spTree>
    <p:extLst>
      <p:ext uri="{BB962C8B-B14F-4D97-AF65-F5344CB8AC3E}">
        <p14:creationId xmlns:p14="http://schemas.microsoft.com/office/powerpoint/2010/main" val="3177308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4F5D070-AA22-4680-B1CE-0908664F65FE}" type="datetimeFigureOut">
              <a:rPr lang="en-US"/>
              <a:pPr>
                <a:defRPr/>
              </a:pPr>
              <a:t>5/24/23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dirty="0"/>
              <a:t>#-</a:t>
            </a:r>
            <a:fld id="{E7F775DC-62C3-4A6A-A919-5EEACB4FC40A}" type="slidenum">
              <a:rPr lang="en-US"/>
              <a:pPr>
                <a:defRPr/>
              </a:pPr>
              <a:t>‹#›</a:t>
            </a:fld>
            <a:endParaRPr lang="en-US" dirty="0"/>
          </a:p>
        </p:txBody>
      </p:sp>
    </p:spTree>
    <p:extLst>
      <p:ext uri="{BB962C8B-B14F-4D97-AF65-F5344CB8AC3E}">
        <p14:creationId xmlns:p14="http://schemas.microsoft.com/office/powerpoint/2010/main" val="709688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6848" y="122727"/>
            <a:ext cx="8230306" cy="1295033"/>
          </a:xfrm>
        </p:spPr>
        <p:txBody>
          <a:bodyPr/>
          <a:lstStyle/>
          <a:p>
            <a:r>
              <a:rPr lang="en-US" dirty="0"/>
              <a:t>Click to edit Master title style</a:t>
            </a:r>
          </a:p>
        </p:txBody>
      </p:sp>
      <p:sp>
        <p:nvSpPr>
          <p:cNvPr id="3" name="Table Placeholder 2"/>
          <p:cNvSpPr>
            <a:spLocks noGrp="1"/>
          </p:cNvSpPr>
          <p:nvPr>
            <p:ph type="tbl" idx="1"/>
          </p:nvPr>
        </p:nvSpPr>
        <p:spPr>
          <a:xfrm>
            <a:off x="456848" y="1719996"/>
            <a:ext cx="8230306" cy="4410808"/>
          </a:xfrm>
          <a:prstGeom prst="rect">
            <a:avLst/>
          </a:prstGeom>
        </p:spPr>
        <p:txBody>
          <a:bodyPr/>
          <a:lstStyle/>
          <a:p>
            <a:pPr lvl="0"/>
            <a:endParaRPr lang="en-US" noProof="0" dirty="0"/>
          </a:p>
        </p:txBody>
      </p:sp>
      <p:sp>
        <p:nvSpPr>
          <p:cNvPr id="4" name="Rectangle 5"/>
          <p:cNvSpPr>
            <a:spLocks noGrp="1" noChangeArrowheads="1"/>
          </p:cNvSpPr>
          <p:nvPr>
            <p:ph type="dt" sz="half" idx="10"/>
          </p:nvPr>
        </p:nvSpPr>
        <p:spPr>
          <a:xfrm>
            <a:off x="66675" y="6248400"/>
            <a:ext cx="2135188" cy="457200"/>
          </a:xfrm>
          <a:prstGeom prst="rect">
            <a:avLst/>
          </a:prstGeom>
        </p:spPr>
        <p:txBody>
          <a:bodyPr lIns="103236" tIns="51618" rIns="103236" bIns="51618"/>
          <a:lstStyle>
            <a:lvl1pPr>
              <a:defRPr/>
            </a:lvl1pPr>
          </a:lstStyle>
          <a:p>
            <a:pPr>
              <a:defRPr/>
            </a:pPr>
            <a:endParaRPr lang="en-US" altLang="en-US" dirty="0"/>
          </a:p>
        </p:txBody>
      </p:sp>
    </p:spTree>
    <p:extLst>
      <p:ext uri="{BB962C8B-B14F-4D97-AF65-F5344CB8AC3E}">
        <p14:creationId xmlns:p14="http://schemas.microsoft.com/office/powerpoint/2010/main" val="1102914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9144000" cy="370936"/>
          </a:xfrm>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
        <p:nvSpPr>
          <p:cNvPr id="8" name="Content Placeholder 7">
            <a:extLst>
              <a:ext uri="{FF2B5EF4-FFF2-40B4-BE49-F238E27FC236}">
                <a16:creationId xmlns:a16="http://schemas.microsoft.com/office/drawing/2014/main" id="{8371E6E5-BCE2-45D4-BE67-8033B2829D61}"/>
              </a:ext>
            </a:extLst>
          </p:cNvPr>
          <p:cNvSpPr>
            <a:spLocks noGrp="1"/>
          </p:cNvSpPr>
          <p:nvPr>
            <p:ph sz="quarter" idx="11"/>
          </p:nvPr>
        </p:nvSpPr>
        <p:spPr>
          <a:xfrm>
            <a:off x="0" y="6486525"/>
            <a:ext cx="9144000" cy="371475"/>
          </a:xfrm>
          <a:prstGeom prst="rect">
            <a:avLst/>
          </a:prstGeom>
        </p:spPr>
        <p:txBody>
          <a:bodyPr/>
          <a:lstStyle>
            <a:lvl1pPr marL="0" indent="0" algn="ctr">
              <a:buNone/>
              <a:defRPr sz="1000"/>
            </a:lvl1pPr>
            <a:lvl2pPr marL="457200" indent="0" algn="ctr">
              <a:buNone/>
              <a:defRPr sz="1000"/>
            </a:lvl2pPr>
            <a:lvl3pPr marL="914400" indent="0" algn="ctr">
              <a:buNone/>
              <a:defRPr sz="1000"/>
            </a:lvl3pPr>
            <a:lvl4pPr marL="1371600" indent="0" algn="ctr">
              <a:buNone/>
              <a:defRPr sz="1000"/>
            </a:lvl4pPr>
            <a:lvl5pPr marL="1828800" indent="0" algn="ctr">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64316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chor="ctr">
            <a:normAutofit/>
          </a:bodyPr>
          <a:lstStyle>
            <a:lvl1pPr>
              <a:defRPr sz="3600">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457200" y="1524000"/>
            <a:ext cx="8229600" cy="484632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p:nvSpPr>
        <p:spPr>
          <a:xfrm>
            <a:off x="0" y="6781800"/>
            <a:ext cx="9144000" cy="92075"/>
          </a:xfrm>
          <a:prstGeom prst="rect">
            <a:avLst/>
          </a:prstGeom>
          <a:solidFill>
            <a:schemeClr val="tx2">
              <a:lumMod val="50000"/>
            </a:schemeClr>
          </a:solidFill>
        </p:spPr>
        <p:txBody>
          <a:bodyPr>
            <a:spAutoFit/>
          </a:bodyPr>
          <a:lstStyle/>
          <a:p>
            <a:pPr>
              <a:defRPr/>
            </a:pPr>
            <a:endParaRPr lang="en-US" dirty="0"/>
          </a:p>
        </p:txBody>
      </p:sp>
      <p:sp>
        <p:nvSpPr>
          <p:cNvPr id="9" name="Rectangle 8">
            <a:extLst>
              <a:ext uri="{FF2B5EF4-FFF2-40B4-BE49-F238E27FC236}">
                <a16:creationId xmlns:a16="http://schemas.microsoft.com/office/drawing/2014/main" id="{1F08D964-4CB2-45F9-9608-7484C4F545D9}"/>
              </a:ext>
            </a:extLst>
          </p:cNvPr>
          <p:cNvSpPr/>
          <p:nvPr userDrawn="1"/>
        </p:nvSpPr>
        <p:spPr>
          <a:xfrm>
            <a:off x="0" y="0"/>
            <a:ext cx="9144000" cy="3810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p>
        </p:txBody>
      </p:sp>
      <p:sp>
        <p:nvSpPr>
          <p:cNvPr id="8" name="TextBox 7">
            <a:extLst>
              <a:ext uri="{FF2B5EF4-FFF2-40B4-BE49-F238E27FC236}">
                <a16:creationId xmlns:a16="http://schemas.microsoft.com/office/drawing/2014/main" id="{1E319C67-F275-4B5D-BCA1-D4AC50F5FFC8}"/>
              </a:ext>
            </a:extLst>
          </p:cNvPr>
          <p:cNvSpPr txBox="1"/>
          <p:nvPr userDrawn="1"/>
        </p:nvSpPr>
        <p:spPr>
          <a:xfrm>
            <a:off x="8688426" y="6535579"/>
            <a:ext cx="455574" cy="246221"/>
          </a:xfrm>
          <a:prstGeom prst="rect">
            <a:avLst/>
          </a:prstGeom>
          <a:noFill/>
        </p:spPr>
        <p:txBody>
          <a:bodyPr wrap="none" rtlCol="0">
            <a:spAutoFit/>
          </a:bodyPr>
          <a:lstStyle/>
          <a:p>
            <a:pPr algn="r"/>
            <a:r>
              <a:rPr lang="en-IN" sz="1000" dirty="0"/>
              <a:t>8-</a:t>
            </a:r>
            <a:fld id="{EFD399AB-E4BC-4B9E-A47B-2B2010E81802}" type="slidenum">
              <a:rPr lang="en-IN" sz="1000" smtClean="0"/>
              <a:pPr algn="r"/>
              <a:t>‹#›</a:t>
            </a:fld>
            <a:endParaRPr lang="en-IN" sz="1000" dirty="0"/>
          </a:p>
        </p:txBody>
      </p:sp>
      <p:sp>
        <p:nvSpPr>
          <p:cNvPr id="4" name="TextBox 3">
            <a:extLst>
              <a:ext uri="{FF2B5EF4-FFF2-40B4-BE49-F238E27FC236}">
                <a16:creationId xmlns:a16="http://schemas.microsoft.com/office/drawing/2014/main" id="{47DF4711-0641-4194-8317-8438C5783C9C}"/>
              </a:ext>
            </a:extLst>
          </p:cNvPr>
          <p:cNvSpPr txBox="1"/>
          <p:nvPr userDrawn="1"/>
        </p:nvSpPr>
        <p:spPr>
          <a:xfrm>
            <a:off x="7820657" y="6535579"/>
            <a:ext cx="923651" cy="230832"/>
          </a:xfrm>
          <a:prstGeom prst="rect">
            <a:avLst/>
          </a:prstGeom>
          <a:noFill/>
        </p:spPr>
        <p:txBody>
          <a:bodyPr wrap="none" rtlCol="0">
            <a:spAutoFit/>
          </a:bodyPr>
          <a:lstStyle/>
          <a:p>
            <a:pPr algn="r" eaLnBrk="1" hangingPunct="1"/>
            <a:r>
              <a:rPr lang="en-US" altLang="en-US" sz="900" b="0" dirty="0"/>
              <a:t>© McGraw Hill</a:t>
            </a:r>
          </a:p>
        </p:txBody>
      </p:sp>
      <p:sp>
        <p:nvSpPr>
          <p:cNvPr id="10" name="Text Placeholder 6">
            <a:extLst>
              <a:ext uri="{FF2B5EF4-FFF2-40B4-BE49-F238E27FC236}">
                <a16:creationId xmlns:a16="http://schemas.microsoft.com/office/drawing/2014/main" id="{2AB06694-AEB3-427B-8513-6B3B7FD2A1B4}"/>
              </a:ext>
            </a:extLst>
          </p:cNvPr>
          <p:cNvSpPr>
            <a:spLocks noGrp="1"/>
          </p:cNvSpPr>
          <p:nvPr>
            <p:ph type="body" sz="quarter" idx="15" hasCustomPrompt="1"/>
          </p:nvPr>
        </p:nvSpPr>
        <p:spPr>
          <a:xfrm>
            <a:off x="1905000" y="6567249"/>
            <a:ext cx="2743200" cy="182880"/>
          </a:xfrm>
          <a:prstGeom prst="rect">
            <a:avLst/>
          </a:prstGeom>
        </p:spPr>
        <p:txBody>
          <a:bodyPr/>
          <a:lstStyle>
            <a:lvl1pPr marL="0" indent="0" algn="ctr">
              <a:buNone/>
              <a:defRPr sz="900"/>
            </a:lvl1pPr>
          </a:lstStyle>
          <a:p>
            <a:pPr lvl="0"/>
            <a:r>
              <a:rPr lang="en-US" dirty="0"/>
              <a:t>Add text alternative link, if needed.</a:t>
            </a:r>
          </a:p>
        </p:txBody>
      </p:sp>
    </p:spTree>
    <p:extLst>
      <p:ext uri="{BB962C8B-B14F-4D97-AF65-F5344CB8AC3E}">
        <p14:creationId xmlns:p14="http://schemas.microsoft.com/office/powerpoint/2010/main" val="4151501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chor="ctr">
            <a:normAutofit/>
          </a:bodyPr>
          <a:lstStyle>
            <a:lvl1pPr>
              <a:defRPr sz="3600">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457200" y="1524000"/>
            <a:ext cx="8229600" cy="190500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p:nvSpPr>
        <p:spPr>
          <a:xfrm>
            <a:off x="0" y="6781800"/>
            <a:ext cx="9144000" cy="92075"/>
          </a:xfrm>
          <a:prstGeom prst="rect">
            <a:avLst/>
          </a:prstGeom>
          <a:solidFill>
            <a:schemeClr val="tx2">
              <a:lumMod val="50000"/>
            </a:schemeClr>
          </a:solidFill>
        </p:spPr>
        <p:txBody>
          <a:bodyPr>
            <a:spAutoFit/>
          </a:bodyPr>
          <a:lstStyle/>
          <a:p>
            <a:pPr>
              <a:defRPr/>
            </a:pPr>
            <a:endParaRPr lang="en-US" dirty="0"/>
          </a:p>
        </p:txBody>
      </p:sp>
      <p:sp>
        <p:nvSpPr>
          <p:cNvPr id="9" name="Rectangle 8">
            <a:extLst>
              <a:ext uri="{FF2B5EF4-FFF2-40B4-BE49-F238E27FC236}">
                <a16:creationId xmlns:a16="http://schemas.microsoft.com/office/drawing/2014/main" id="{1F08D964-4CB2-45F9-9608-7484C4F545D9}"/>
              </a:ext>
            </a:extLst>
          </p:cNvPr>
          <p:cNvSpPr/>
          <p:nvPr userDrawn="1"/>
        </p:nvSpPr>
        <p:spPr>
          <a:xfrm>
            <a:off x="0" y="0"/>
            <a:ext cx="9144000" cy="3810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p>
        </p:txBody>
      </p:sp>
      <p:sp>
        <p:nvSpPr>
          <p:cNvPr id="8" name="TextBox 7">
            <a:extLst>
              <a:ext uri="{FF2B5EF4-FFF2-40B4-BE49-F238E27FC236}">
                <a16:creationId xmlns:a16="http://schemas.microsoft.com/office/drawing/2014/main" id="{1E319C67-F275-4B5D-BCA1-D4AC50F5FFC8}"/>
              </a:ext>
            </a:extLst>
          </p:cNvPr>
          <p:cNvSpPr txBox="1"/>
          <p:nvPr userDrawn="1"/>
        </p:nvSpPr>
        <p:spPr>
          <a:xfrm>
            <a:off x="8688426" y="6535579"/>
            <a:ext cx="455574" cy="246221"/>
          </a:xfrm>
          <a:prstGeom prst="rect">
            <a:avLst/>
          </a:prstGeom>
          <a:noFill/>
        </p:spPr>
        <p:txBody>
          <a:bodyPr wrap="none" rtlCol="0">
            <a:spAutoFit/>
          </a:bodyPr>
          <a:lstStyle/>
          <a:p>
            <a:pPr algn="r"/>
            <a:r>
              <a:rPr lang="en-IN" sz="1000" dirty="0"/>
              <a:t>8-</a:t>
            </a:r>
            <a:fld id="{EFD399AB-E4BC-4B9E-A47B-2B2010E81802}" type="slidenum">
              <a:rPr lang="en-IN" sz="1000" smtClean="0"/>
              <a:pPr algn="r"/>
              <a:t>‹#›</a:t>
            </a:fld>
            <a:endParaRPr lang="en-IN" sz="1000" dirty="0"/>
          </a:p>
        </p:txBody>
      </p:sp>
      <p:sp>
        <p:nvSpPr>
          <p:cNvPr id="4" name="TextBox 3">
            <a:extLst>
              <a:ext uri="{FF2B5EF4-FFF2-40B4-BE49-F238E27FC236}">
                <a16:creationId xmlns:a16="http://schemas.microsoft.com/office/drawing/2014/main" id="{47DF4711-0641-4194-8317-8438C5783C9C}"/>
              </a:ext>
            </a:extLst>
          </p:cNvPr>
          <p:cNvSpPr txBox="1"/>
          <p:nvPr userDrawn="1"/>
        </p:nvSpPr>
        <p:spPr>
          <a:xfrm>
            <a:off x="7820657" y="6535579"/>
            <a:ext cx="923651" cy="230832"/>
          </a:xfrm>
          <a:prstGeom prst="rect">
            <a:avLst/>
          </a:prstGeom>
          <a:noFill/>
        </p:spPr>
        <p:txBody>
          <a:bodyPr wrap="none" rtlCol="0">
            <a:spAutoFit/>
          </a:bodyPr>
          <a:lstStyle/>
          <a:p>
            <a:pPr algn="r" eaLnBrk="1" hangingPunct="1"/>
            <a:r>
              <a:rPr lang="en-US" altLang="en-US" sz="900" b="0" dirty="0"/>
              <a:t>© McGraw Hill</a:t>
            </a:r>
          </a:p>
        </p:txBody>
      </p:sp>
      <p:sp>
        <p:nvSpPr>
          <p:cNvPr id="10" name="Content Placeholder 2">
            <a:extLst>
              <a:ext uri="{FF2B5EF4-FFF2-40B4-BE49-F238E27FC236}">
                <a16:creationId xmlns:a16="http://schemas.microsoft.com/office/drawing/2014/main" id="{09B9328C-15FE-4FA1-A15F-B9FCF9B0527F}"/>
              </a:ext>
            </a:extLst>
          </p:cNvPr>
          <p:cNvSpPr>
            <a:spLocks noGrp="1"/>
          </p:cNvSpPr>
          <p:nvPr>
            <p:ph idx="10"/>
          </p:nvPr>
        </p:nvSpPr>
        <p:spPr>
          <a:xfrm>
            <a:off x="457200" y="4440079"/>
            <a:ext cx="8229600" cy="190500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6">
            <a:extLst>
              <a:ext uri="{FF2B5EF4-FFF2-40B4-BE49-F238E27FC236}">
                <a16:creationId xmlns:a16="http://schemas.microsoft.com/office/drawing/2014/main" id="{F9FAC4F4-757D-46C9-AAFE-E11ACE6B9A6C}"/>
              </a:ext>
            </a:extLst>
          </p:cNvPr>
          <p:cNvSpPr>
            <a:spLocks noGrp="1"/>
          </p:cNvSpPr>
          <p:nvPr>
            <p:ph type="body" sz="quarter" idx="15" hasCustomPrompt="1"/>
          </p:nvPr>
        </p:nvSpPr>
        <p:spPr>
          <a:xfrm>
            <a:off x="1905000" y="6567249"/>
            <a:ext cx="2743200" cy="182880"/>
          </a:xfrm>
          <a:prstGeom prst="rect">
            <a:avLst/>
          </a:prstGeom>
        </p:spPr>
        <p:txBody>
          <a:bodyPr/>
          <a:lstStyle>
            <a:lvl1pPr marL="0" indent="0" algn="ctr">
              <a:buNone/>
              <a:defRPr sz="900"/>
            </a:lvl1pPr>
          </a:lstStyle>
          <a:p>
            <a:pPr lvl="0"/>
            <a:r>
              <a:rPr lang="en-US" dirty="0"/>
              <a:t>Add text alternative link, if needed.</a:t>
            </a:r>
          </a:p>
        </p:txBody>
      </p:sp>
    </p:spTree>
    <p:extLst>
      <p:ext uri="{BB962C8B-B14F-4D97-AF65-F5344CB8AC3E}">
        <p14:creationId xmlns:p14="http://schemas.microsoft.com/office/powerpoint/2010/main" val="456051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chor="ctr">
            <a:normAutofit/>
          </a:bodyPr>
          <a:lstStyle>
            <a:lvl1pPr>
              <a:defRPr sz="3600">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457200" y="1524000"/>
            <a:ext cx="8229600" cy="73152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p:nvSpPr>
        <p:spPr>
          <a:xfrm>
            <a:off x="0" y="6781800"/>
            <a:ext cx="9144000" cy="92075"/>
          </a:xfrm>
          <a:prstGeom prst="rect">
            <a:avLst/>
          </a:prstGeom>
          <a:solidFill>
            <a:schemeClr val="tx2">
              <a:lumMod val="50000"/>
            </a:schemeClr>
          </a:solidFill>
        </p:spPr>
        <p:txBody>
          <a:bodyPr>
            <a:spAutoFit/>
          </a:bodyPr>
          <a:lstStyle/>
          <a:p>
            <a:pPr>
              <a:defRPr/>
            </a:pPr>
            <a:endParaRPr lang="en-US" dirty="0"/>
          </a:p>
        </p:txBody>
      </p:sp>
      <p:sp>
        <p:nvSpPr>
          <p:cNvPr id="9" name="Rectangle 8">
            <a:extLst>
              <a:ext uri="{FF2B5EF4-FFF2-40B4-BE49-F238E27FC236}">
                <a16:creationId xmlns:a16="http://schemas.microsoft.com/office/drawing/2014/main" id="{1F08D964-4CB2-45F9-9608-7484C4F545D9}"/>
              </a:ext>
            </a:extLst>
          </p:cNvPr>
          <p:cNvSpPr/>
          <p:nvPr userDrawn="1"/>
        </p:nvSpPr>
        <p:spPr>
          <a:xfrm>
            <a:off x="0" y="0"/>
            <a:ext cx="9144000" cy="3810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p>
        </p:txBody>
      </p:sp>
      <p:sp>
        <p:nvSpPr>
          <p:cNvPr id="8" name="TextBox 7">
            <a:extLst>
              <a:ext uri="{FF2B5EF4-FFF2-40B4-BE49-F238E27FC236}">
                <a16:creationId xmlns:a16="http://schemas.microsoft.com/office/drawing/2014/main" id="{1E319C67-F275-4B5D-BCA1-D4AC50F5FFC8}"/>
              </a:ext>
            </a:extLst>
          </p:cNvPr>
          <p:cNvSpPr txBox="1"/>
          <p:nvPr userDrawn="1"/>
        </p:nvSpPr>
        <p:spPr>
          <a:xfrm>
            <a:off x="8688426" y="6535579"/>
            <a:ext cx="455574" cy="246221"/>
          </a:xfrm>
          <a:prstGeom prst="rect">
            <a:avLst/>
          </a:prstGeom>
          <a:noFill/>
        </p:spPr>
        <p:txBody>
          <a:bodyPr wrap="none" rtlCol="0">
            <a:spAutoFit/>
          </a:bodyPr>
          <a:lstStyle/>
          <a:p>
            <a:pPr algn="r"/>
            <a:r>
              <a:rPr lang="en-IN" sz="1000" dirty="0"/>
              <a:t>8-</a:t>
            </a:r>
            <a:fld id="{EFD399AB-E4BC-4B9E-A47B-2B2010E81802}" type="slidenum">
              <a:rPr lang="en-IN" sz="1000" smtClean="0"/>
              <a:pPr algn="r"/>
              <a:t>‹#›</a:t>
            </a:fld>
            <a:endParaRPr lang="en-IN" sz="1000" dirty="0"/>
          </a:p>
        </p:txBody>
      </p:sp>
      <p:sp>
        <p:nvSpPr>
          <p:cNvPr id="4" name="TextBox 3">
            <a:extLst>
              <a:ext uri="{FF2B5EF4-FFF2-40B4-BE49-F238E27FC236}">
                <a16:creationId xmlns:a16="http://schemas.microsoft.com/office/drawing/2014/main" id="{47DF4711-0641-4194-8317-8438C5783C9C}"/>
              </a:ext>
            </a:extLst>
          </p:cNvPr>
          <p:cNvSpPr txBox="1"/>
          <p:nvPr userDrawn="1"/>
        </p:nvSpPr>
        <p:spPr>
          <a:xfrm>
            <a:off x="7820657" y="6535579"/>
            <a:ext cx="923651" cy="230832"/>
          </a:xfrm>
          <a:prstGeom prst="rect">
            <a:avLst/>
          </a:prstGeom>
          <a:noFill/>
        </p:spPr>
        <p:txBody>
          <a:bodyPr wrap="none" rtlCol="0">
            <a:spAutoFit/>
          </a:bodyPr>
          <a:lstStyle/>
          <a:p>
            <a:pPr algn="r" eaLnBrk="1" hangingPunct="1"/>
            <a:r>
              <a:rPr lang="en-US" altLang="en-US" sz="900" b="0" dirty="0"/>
              <a:t>© McGraw Hill</a:t>
            </a:r>
          </a:p>
        </p:txBody>
      </p:sp>
      <p:sp>
        <p:nvSpPr>
          <p:cNvPr id="10" name="Content Placeholder 2">
            <a:extLst>
              <a:ext uri="{FF2B5EF4-FFF2-40B4-BE49-F238E27FC236}">
                <a16:creationId xmlns:a16="http://schemas.microsoft.com/office/drawing/2014/main" id="{09B9328C-15FE-4FA1-A15F-B9FCF9B0527F}"/>
              </a:ext>
            </a:extLst>
          </p:cNvPr>
          <p:cNvSpPr>
            <a:spLocks noGrp="1"/>
          </p:cNvSpPr>
          <p:nvPr>
            <p:ph idx="10"/>
          </p:nvPr>
        </p:nvSpPr>
        <p:spPr>
          <a:xfrm>
            <a:off x="457200" y="2362348"/>
            <a:ext cx="8229600" cy="73152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4899B7AD-2CB4-4CAA-954C-688C5B1AA7A1}"/>
              </a:ext>
            </a:extLst>
          </p:cNvPr>
          <p:cNvSpPr>
            <a:spLocks noGrp="1"/>
          </p:cNvSpPr>
          <p:nvPr>
            <p:ph idx="11"/>
          </p:nvPr>
        </p:nvSpPr>
        <p:spPr>
          <a:xfrm>
            <a:off x="457200" y="3200696"/>
            <a:ext cx="8229600" cy="73152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4466599B-6C52-4A12-82D7-186CD5FF922C}"/>
              </a:ext>
            </a:extLst>
          </p:cNvPr>
          <p:cNvSpPr>
            <a:spLocks noGrp="1"/>
          </p:cNvSpPr>
          <p:nvPr>
            <p:ph idx="12"/>
          </p:nvPr>
        </p:nvSpPr>
        <p:spPr>
          <a:xfrm>
            <a:off x="457200" y="4039044"/>
            <a:ext cx="8229600" cy="73152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469E9319-7521-4E3D-8A96-6BA421DB1A4D}"/>
              </a:ext>
            </a:extLst>
          </p:cNvPr>
          <p:cNvSpPr>
            <a:spLocks noGrp="1"/>
          </p:cNvSpPr>
          <p:nvPr>
            <p:ph idx="13"/>
          </p:nvPr>
        </p:nvSpPr>
        <p:spPr>
          <a:xfrm>
            <a:off x="457200" y="4877392"/>
            <a:ext cx="8229600" cy="73152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088B282E-AEB6-4466-8F58-96FB65F7B3EF}"/>
              </a:ext>
            </a:extLst>
          </p:cNvPr>
          <p:cNvSpPr>
            <a:spLocks noGrp="1"/>
          </p:cNvSpPr>
          <p:nvPr>
            <p:ph idx="14"/>
          </p:nvPr>
        </p:nvSpPr>
        <p:spPr>
          <a:xfrm>
            <a:off x="457200" y="5715741"/>
            <a:ext cx="8229600" cy="73152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FEACAC9A-6AD6-442E-BE8E-87C02D8342B7}"/>
              </a:ext>
            </a:extLst>
          </p:cNvPr>
          <p:cNvSpPr>
            <a:spLocks noGrp="1"/>
          </p:cNvSpPr>
          <p:nvPr>
            <p:ph type="body" sz="quarter" idx="15" hasCustomPrompt="1"/>
          </p:nvPr>
        </p:nvSpPr>
        <p:spPr>
          <a:xfrm>
            <a:off x="1905000" y="6567249"/>
            <a:ext cx="2743200" cy="182880"/>
          </a:xfrm>
          <a:prstGeom prst="rect">
            <a:avLst/>
          </a:prstGeom>
        </p:spPr>
        <p:txBody>
          <a:bodyPr/>
          <a:lstStyle>
            <a:lvl1pPr marL="0" indent="0" algn="ctr">
              <a:buNone/>
              <a:defRPr sz="900"/>
            </a:lvl1pPr>
          </a:lstStyle>
          <a:p>
            <a:pPr lvl="0"/>
            <a:r>
              <a:rPr lang="en-US" dirty="0"/>
              <a:t>Add text alternative link, if needed.</a:t>
            </a:r>
          </a:p>
        </p:txBody>
      </p:sp>
    </p:spTree>
    <p:extLst>
      <p:ext uri="{BB962C8B-B14F-4D97-AF65-F5344CB8AC3E}">
        <p14:creationId xmlns:p14="http://schemas.microsoft.com/office/powerpoint/2010/main" val="1395217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6702FB7-32C4-49BE-9A8E-895A20E01CB2}" type="datetimeFigureOut">
              <a:rPr lang="en-US"/>
              <a:pPr>
                <a:defRPr/>
              </a:pPr>
              <a:t>5/24/23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dirty="0"/>
              <a:t>#-</a:t>
            </a:r>
            <a:fld id="{FBEF23FC-ED78-4494-A3F7-082A0DE4B02A}" type="slidenum">
              <a:rPr lang="en-US"/>
              <a:pPr>
                <a:defRPr/>
              </a:pPr>
              <a:t>‹#›</a:t>
            </a:fld>
            <a:endParaRPr lang="en-US" dirty="0"/>
          </a:p>
        </p:txBody>
      </p:sp>
    </p:spTree>
    <p:extLst>
      <p:ext uri="{BB962C8B-B14F-4D97-AF65-F5344CB8AC3E}">
        <p14:creationId xmlns:p14="http://schemas.microsoft.com/office/powerpoint/2010/main" val="129973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DC970E54-9295-41C1-90AA-8C99FF9594EC}" type="datetimeFigureOut">
              <a:rPr lang="en-US"/>
              <a:pPr>
                <a:defRPr/>
              </a:pPr>
              <a:t>5/24/23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r>
              <a:rPr lang="en-US" dirty="0"/>
              <a:t>#-</a:t>
            </a:r>
            <a:fld id="{28284C16-6706-4311-BDEE-33958BF4098D}" type="slidenum">
              <a:rPr lang="en-US"/>
              <a:pPr>
                <a:defRPr/>
              </a:pPr>
              <a:t>‹#›</a:t>
            </a:fld>
            <a:endParaRPr lang="en-US" dirty="0"/>
          </a:p>
        </p:txBody>
      </p:sp>
    </p:spTree>
    <p:extLst>
      <p:ext uri="{BB962C8B-B14F-4D97-AF65-F5344CB8AC3E}">
        <p14:creationId xmlns:p14="http://schemas.microsoft.com/office/powerpoint/2010/main" val="4122636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0ABFD51F-A8F3-4C9A-BCFA-739985439A2C}" type="datetimeFigureOut">
              <a:rPr lang="en-US"/>
              <a:pPr>
                <a:defRPr/>
              </a:pPr>
              <a:t>5/24/23</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r>
              <a:rPr lang="en-US" dirty="0"/>
              <a:t>#-</a:t>
            </a:r>
            <a:fld id="{84C3B2AB-9CAA-4036-B35B-348EB67C1439}" type="slidenum">
              <a:rPr lang="en-US"/>
              <a:pPr>
                <a:defRPr/>
              </a:pPr>
              <a:t>‹#›</a:t>
            </a:fld>
            <a:endParaRPr lang="en-US" dirty="0"/>
          </a:p>
        </p:txBody>
      </p:sp>
    </p:spTree>
    <p:extLst>
      <p:ext uri="{BB962C8B-B14F-4D97-AF65-F5344CB8AC3E}">
        <p14:creationId xmlns:p14="http://schemas.microsoft.com/office/powerpoint/2010/main" val="694405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FB2A3BD9-AC7A-48EC-9DD7-10F646D6C236}" type="datetimeFigureOut">
              <a:rPr lang="en-US"/>
              <a:pPr>
                <a:defRPr/>
              </a:pPr>
              <a:t>5/24/23</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r>
              <a:rPr lang="en-US" dirty="0"/>
              <a:t>#-</a:t>
            </a:r>
            <a:fld id="{3A8DD13A-3D27-4BD8-9D4A-126A70D8773D}" type="slidenum">
              <a:rPr lang="en-US"/>
              <a:pPr>
                <a:defRPr/>
              </a:pPr>
              <a:t>‹#›</a:t>
            </a:fld>
            <a:endParaRPr lang="en-US" dirty="0"/>
          </a:p>
        </p:txBody>
      </p:sp>
    </p:spTree>
    <p:extLst>
      <p:ext uri="{BB962C8B-B14F-4D97-AF65-F5344CB8AC3E}">
        <p14:creationId xmlns:p14="http://schemas.microsoft.com/office/powerpoint/2010/main" val="161350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23F46519-33F3-40ED-8871-AFB3C613E4A6}" type="datetimeFigureOut">
              <a:rPr lang="en-US"/>
              <a:pPr>
                <a:defRPr/>
              </a:pPr>
              <a:t>5/24/23</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r>
              <a:rPr lang="en-US" dirty="0"/>
              <a:t>#-</a:t>
            </a:r>
            <a:fld id="{4719FE4A-34DB-42EC-9240-3FAB60FA8233}" type="slidenum">
              <a:rPr lang="en-US"/>
              <a:pPr>
                <a:defRPr/>
              </a:pPr>
              <a:t>‹#›</a:t>
            </a:fld>
            <a:endParaRPr lang="en-US" dirty="0"/>
          </a:p>
        </p:txBody>
      </p:sp>
    </p:spTree>
    <p:extLst>
      <p:ext uri="{BB962C8B-B14F-4D97-AF65-F5344CB8AC3E}">
        <p14:creationId xmlns:p14="http://schemas.microsoft.com/office/powerpoint/2010/main" val="3398656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029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Chapter Title</a:t>
            </a:r>
          </a:p>
        </p:txBody>
      </p:sp>
      <p:sp>
        <p:nvSpPr>
          <p:cNvPr id="5" name="Footer Placeholder 4"/>
          <p:cNvSpPr>
            <a:spLocks noGrp="1"/>
          </p:cNvSpPr>
          <p:nvPr>
            <p:ph type="ftr" sz="quarter" idx="3"/>
          </p:nvPr>
        </p:nvSpPr>
        <p:spPr>
          <a:xfrm>
            <a:off x="5867400" y="6629400"/>
            <a:ext cx="2895600" cy="361950"/>
          </a:xfrm>
          <a:prstGeom prst="rect">
            <a:avLst/>
          </a:prstGeom>
        </p:spPr>
        <p:txBody>
          <a:bodyPr vert="horz" lIns="91440" tIns="45720" rIns="91440" bIns="45720" rtlCol="0" anchor="ctr"/>
          <a:lstStyle>
            <a:lvl1pPr algn="r">
              <a:defRPr sz="900">
                <a:solidFill>
                  <a:schemeClr val="tx1"/>
                </a:solidFill>
              </a:defRPr>
            </a:lvl1pPr>
          </a:lstStyle>
          <a:p>
            <a:pPr>
              <a:defRPr/>
            </a:pPr>
            <a:r>
              <a:rPr lang="en-US" dirty="0"/>
              <a:t>Copyright © 2018 by the McGraw-Hill Companies, Inc. All rights reserved.</a:t>
            </a:r>
          </a:p>
          <a:p>
            <a:pPr>
              <a:defRPr/>
            </a:pPr>
            <a:endParaRPr lang="en-US" dirty="0"/>
          </a:p>
          <a:p>
            <a:pPr>
              <a:defRPr/>
            </a:pPr>
            <a:endParaRPr lang="en-US" dirty="0"/>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solidFill>
              </a:defRPr>
            </a:lvl1pPr>
          </a:lstStyle>
          <a:p>
            <a:pPr>
              <a:defRPr/>
            </a:pPr>
            <a:r>
              <a:rPr lang="en-US" dirty="0"/>
              <a:t>#-</a:t>
            </a:r>
            <a:fld id="{5D17D02F-2E12-4346-95EE-C08154B8D7E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78" r:id="rId3"/>
    <p:sldLayoutId id="2147483779"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81" r:id="rId15"/>
  </p:sldLayoutIdLst>
  <p:txStyles>
    <p:titleStyle>
      <a:lvl1pPr algn="ctr" rtl="0" eaLnBrk="0" fontAlgn="base" hangingPunct="0">
        <a:spcBef>
          <a:spcPct val="0"/>
        </a:spcBef>
        <a:spcAft>
          <a:spcPct val="0"/>
        </a:spcAft>
        <a:defRPr sz="5400" b="1" kern="1200">
          <a:solidFill>
            <a:srgbClr val="C05533"/>
          </a:solidFill>
          <a:latin typeface="Arial Narrow" panose="020B0606020202030204" pitchFamily="34" charset="0"/>
          <a:ea typeface="+mj-ea"/>
          <a:cs typeface="+mj-cs"/>
        </a:defRPr>
      </a:lvl1pPr>
      <a:lvl2pPr algn="ctr" rtl="0" eaLnBrk="0" fontAlgn="base" hangingPunct="0">
        <a:spcBef>
          <a:spcPct val="0"/>
        </a:spcBef>
        <a:spcAft>
          <a:spcPct val="0"/>
        </a:spcAft>
        <a:defRPr sz="5400" b="1">
          <a:solidFill>
            <a:srgbClr val="C05533"/>
          </a:solidFill>
          <a:latin typeface="Arial Narrow" pitchFamily="34" charset="0"/>
        </a:defRPr>
      </a:lvl2pPr>
      <a:lvl3pPr algn="ctr" rtl="0" eaLnBrk="0" fontAlgn="base" hangingPunct="0">
        <a:spcBef>
          <a:spcPct val="0"/>
        </a:spcBef>
        <a:spcAft>
          <a:spcPct val="0"/>
        </a:spcAft>
        <a:defRPr sz="5400" b="1">
          <a:solidFill>
            <a:srgbClr val="C05533"/>
          </a:solidFill>
          <a:latin typeface="Arial Narrow" pitchFamily="34" charset="0"/>
        </a:defRPr>
      </a:lvl3pPr>
      <a:lvl4pPr algn="ctr" rtl="0" eaLnBrk="0" fontAlgn="base" hangingPunct="0">
        <a:spcBef>
          <a:spcPct val="0"/>
        </a:spcBef>
        <a:spcAft>
          <a:spcPct val="0"/>
        </a:spcAft>
        <a:defRPr sz="5400" b="1">
          <a:solidFill>
            <a:srgbClr val="C05533"/>
          </a:solidFill>
          <a:latin typeface="Arial Narrow" pitchFamily="34" charset="0"/>
        </a:defRPr>
      </a:lvl4pPr>
      <a:lvl5pPr algn="ctr" rtl="0" eaLnBrk="0" fontAlgn="base" hangingPunct="0">
        <a:spcBef>
          <a:spcPct val="0"/>
        </a:spcBef>
        <a:spcAft>
          <a:spcPct val="0"/>
        </a:spcAft>
        <a:defRPr sz="5400" b="1">
          <a:solidFill>
            <a:srgbClr val="C05533"/>
          </a:solidFill>
          <a:latin typeface="Arial Narrow" pitchFamily="34" charset="0"/>
        </a:defRPr>
      </a:lvl5pPr>
      <a:lvl6pPr marL="457200" algn="ctr" rtl="0" fontAlgn="base">
        <a:spcBef>
          <a:spcPct val="0"/>
        </a:spcBef>
        <a:spcAft>
          <a:spcPct val="0"/>
        </a:spcAft>
        <a:defRPr sz="5400" b="1">
          <a:solidFill>
            <a:srgbClr val="C05533"/>
          </a:solidFill>
          <a:latin typeface="Arial Narrow" pitchFamily="34" charset="0"/>
        </a:defRPr>
      </a:lvl6pPr>
      <a:lvl7pPr marL="914400" algn="ctr" rtl="0" fontAlgn="base">
        <a:spcBef>
          <a:spcPct val="0"/>
        </a:spcBef>
        <a:spcAft>
          <a:spcPct val="0"/>
        </a:spcAft>
        <a:defRPr sz="5400" b="1">
          <a:solidFill>
            <a:srgbClr val="C05533"/>
          </a:solidFill>
          <a:latin typeface="Arial Narrow" pitchFamily="34" charset="0"/>
        </a:defRPr>
      </a:lvl7pPr>
      <a:lvl8pPr marL="1371600" algn="ctr" rtl="0" fontAlgn="base">
        <a:spcBef>
          <a:spcPct val="0"/>
        </a:spcBef>
        <a:spcAft>
          <a:spcPct val="0"/>
        </a:spcAft>
        <a:defRPr sz="5400" b="1">
          <a:solidFill>
            <a:srgbClr val="C05533"/>
          </a:solidFill>
          <a:latin typeface="Arial Narrow" pitchFamily="34" charset="0"/>
        </a:defRPr>
      </a:lvl8pPr>
      <a:lvl9pPr marL="1828800" algn="ctr" rtl="0" fontAlgn="base">
        <a:spcBef>
          <a:spcPct val="0"/>
        </a:spcBef>
        <a:spcAft>
          <a:spcPct val="0"/>
        </a:spcAft>
        <a:defRPr sz="5400" b="1">
          <a:solidFill>
            <a:srgbClr val="C05533"/>
          </a:solidFill>
          <a:latin typeface="Arial Narrow"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slide" Target="slide3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40.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51DD831-ECFF-4414-B103-D9F84A01328A}"/>
              </a:ext>
            </a:extLst>
          </p:cNvPr>
          <p:cNvSpPr>
            <a:spLocks noGrp="1"/>
          </p:cNvSpPr>
          <p:nvPr>
            <p:ph type="title"/>
          </p:nvPr>
        </p:nvSpPr>
        <p:spPr>
          <a:xfrm>
            <a:off x="457200" y="5105400"/>
            <a:ext cx="8229600" cy="990600"/>
          </a:xfrm>
        </p:spPr>
        <p:txBody>
          <a:bodyPr/>
          <a:lstStyle/>
          <a:p>
            <a:r>
              <a:rPr lang="en-US" altLang="en-US" sz="4000" noProof="0" dirty="0">
                <a:solidFill>
                  <a:srgbClr val="AC0000"/>
                </a:solidFill>
              </a:rPr>
              <a:t>Management of Transaction Exposure</a:t>
            </a:r>
            <a:endParaRPr lang="en-US" sz="4000" noProof="0" dirty="0">
              <a:solidFill>
                <a:srgbClr val="AC0000"/>
              </a:solidFill>
            </a:endParaRPr>
          </a:p>
        </p:txBody>
      </p:sp>
      <p:sp>
        <p:nvSpPr>
          <p:cNvPr id="7" name="Subtitle 2">
            <a:extLst>
              <a:ext uri="{FF2B5EF4-FFF2-40B4-BE49-F238E27FC236}">
                <a16:creationId xmlns:a16="http://schemas.microsoft.com/office/drawing/2014/main" id="{486F1036-0D63-45AC-B576-E3628036A3F0}"/>
              </a:ext>
            </a:extLst>
          </p:cNvPr>
          <p:cNvSpPr>
            <a:spLocks noGrp="1"/>
          </p:cNvSpPr>
          <p:nvPr>
            <p:ph type="subTitle" idx="1"/>
          </p:nvPr>
        </p:nvSpPr>
        <p:spPr/>
        <p:txBody>
          <a:bodyPr/>
          <a:lstStyle/>
          <a:p>
            <a:r>
              <a:rPr lang="en-US" noProof="0" dirty="0"/>
              <a:t>Chapter Eight</a:t>
            </a:r>
          </a:p>
        </p:txBody>
      </p:sp>
      <p:sp>
        <p:nvSpPr>
          <p:cNvPr id="2" name="Text Placeholder 3">
            <a:extLst>
              <a:ext uri="{FF2B5EF4-FFF2-40B4-BE49-F238E27FC236}">
                <a16:creationId xmlns:a16="http://schemas.microsoft.com/office/drawing/2014/main" id="{A73A0EC7-E3F5-4CCF-AF25-E46E4AD746F6}"/>
              </a:ext>
            </a:extLst>
          </p:cNvPr>
          <p:cNvSpPr>
            <a:spLocks noGrp="1"/>
          </p:cNvSpPr>
          <p:nvPr>
            <p:ph type="body" sz="quarter" idx="12"/>
          </p:nvPr>
        </p:nvSpPr>
        <p:spPr>
          <a:xfrm>
            <a:off x="1828800" y="6492240"/>
            <a:ext cx="5486400" cy="365760"/>
          </a:xfrm>
        </p:spPr>
        <p:txBody>
          <a:bodyPr/>
          <a:lstStyle/>
          <a:p>
            <a:pPr algn="ctr"/>
            <a:r>
              <a:rPr lang="en-US" noProof="0" dirty="0"/>
              <a:t>© 2021 McGraw Hill. All rights reserved. Authorized only for instructor use in the classroom. No reproduction or further distribution permitted without the prior written consent of McGraw Hill.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noProof="0" dirty="0">
                <a:solidFill>
                  <a:srgbClr val="AC0000"/>
                </a:solidFill>
              </a:rPr>
              <a:t>Dollar Proceeds from the British Sale: Forward Hedge versus Unhedged Position</a:t>
            </a:r>
            <a:endParaRPr lang="en-US" noProof="0" dirty="0">
              <a:solidFill>
                <a:srgbClr val="AC0000"/>
              </a:solidFill>
            </a:endParaRPr>
          </a:p>
        </p:txBody>
      </p:sp>
      <p:pic>
        <p:nvPicPr>
          <p:cNvPr id="5" name="Picture 2" descr="Graph of Forward Hedge versus Unhedged Position">
            <a:extLst>
              <a:ext uri="{FF2B5EF4-FFF2-40B4-BE49-F238E27FC236}">
                <a16:creationId xmlns:a16="http://schemas.microsoft.com/office/drawing/2014/main" id="{97144E20-C7FA-467F-B60C-9985C042B206}"/>
              </a:ext>
            </a:extLst>
          </p:cNvPr>
          <p:cNvPicPr>
            <a:picLocks noGrp="1" noChangeAspect="1"/>
          </p:cNvPicPr>
          <p:nvPr>
            <p:ph idx="1"/>
          </p:nvPr>
        </p:nvPicPr>
        <p:blipFill>
          <a:blip r:embed="rId3"/>
          <a:stretch>
            <a:fillRect/>
          </a:stretch>
        </p:blipFill>
        <p:spPr>
          <a:xfrm>
            <a:off x="1252537" y="1826299"/>
            <a:ext cx="6791325" cy="4286250"/>
          </a:xfrm>
          <a:prstGeom prst="rect">
            <a:avLst/>
          </a:prstGeom>
        </p:spPr>
      </p:pic>
      <p:sp>
        <p:nvSpPr>
          <p:cNvPr id="4" name="Text Placeholder 3"/>
          <p:cNvSpPr>
            <a:spLocks noGrp="1"/>
          </p:cNvSpPr>
          <p:nvPr>
            <p:ph type="body" sz="quarter" idx="15"/>
          </p:nvPr>
        </p:nvSpPr>
        <p:spPr/>
        <p:txBody>
          <a:bodyPr/>
          <a:lstStyle/>
          <a:p>
            <a:r>
              <a:rPr lang="en-US" noProof="0" dirty="0">
                <a:hlinkClick r:id="rId4" action="ppaction://hlinksldjump"/>
              </a:rPr>
              <a:t>Access the text alternative for slide images.</a:t>
            </a:r>
            <a:endParaRPr lang="en-US" noProof="0" dirty="0">
              <a:hlinkClick r:id="" action="ppaction://noaction"/>
            </a:endParaRPr>
          </a:p>
        </p:txBody>
      </p:sp>
    </p:spTree>
    <p:extLst>
      <p:ext uri="{BB962C8B-B14F-4D97-AF65-F5344CB8AC3E}">
        <p14:creationId xmlns:p14="http://schemas.microsoft.com/office/powerpoint/2010/main" val="1553356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noProof="0" dirty="0">
                <a:solidFill>
                  <a:srgbClr val="AC0000"/>
                </a:solidFill>
              </a:rPr>
              <a:t>Forward Market Hedge </a:t>
            </a:r>
            <a:r>
              <a:rPr lang="en-US" altLang="en-US" sz="1000" b="0" noProof="0" dirty="0">
                <a:solidFill>
                  <a:srgbClr val="AC0000"/>
                </a:solidFill>
              </a:rPr>
              <a:t>2</a:t>
            </a:r>
            <a:endParaRPr lang="en-US" noProof="0" dirty="0">
              <a:solidFill>
                <a:srgbClr val="AC0000"/>
              </a:solidFill>
            </a:endParaRPr>
          </a:p>
        </p:txBody>
      </p:sp>
      <p:sp>
        <p:nvSpPr>
          <p:cNvPr id="3" name="Content Placeholder 2"/>
          <p:cNvSpPr>
            <a:spLocks noGrp="1"/>
          </p:cNvSpPr>
          <p:nvPr>
            <p:ph idx="1"/>
          </p:nvPr>
        </p:nvSpPr>
        <p:spPr>
          <a:xfrm>
            <a:off x="457200" y="1371600"/>
            <a:ext cx="8229600" cy="5105400"/>
          </a:xfrm>
        </p:spPr>
        <p:txBody>
          <a:bodyPr/>
          <a:lstStyle/>
          <a:p>
            <a:pPr eaLnBrk="1" hangingPunct="1">
              <a:spcBef>
                <a:spcPts val="0"/>
              </a:spcBef>
              <a:spcAft>
                <a:spcPts val="0"/>
              </a:spcAft>
            </a:pPr>
            <a:r>
              <a:rPr lang="en-US" altLang="en-US" sz="2400" noProof="0" dirty="0">
                <a:latin typeface="+mn-lt"/>
              </a:rPr>
              <a:t>Suppose that on the maturity date of the forward contract, the spot rate turns out to be $1.40/£, which is less than the forward rate, $1.46/£</a:t>
            </a:r>
          </a:p>
          <a:p>
            <a:pPr lvl="1">
              <a:spcBef>
                <a:spcPts val="600"/>
              </a:spcBef>
              <a:spcAft>
                <a:spcPts val="0"/>
              </a:spcAft>
            </a:pPr>
            <a:r>
              <a:rPr lang="en-US" altLang="en-US" noProof="0" dirty="0">
                <a:latin typeface="+mn-lt"/>
              </a:rPr>
              <a:t>Boeing would have received $14 million instead of $14.6 million had it not entered the forward contract.</a:t>
            </a:r>
          </a:p>
          <a:p>
            <a:pPr>
              <a:spcBef>
                <a:spcPts val="1400"/>
              </a:spcBef>
              <a:spcAft>
                <a:spcPts val="0"/>
              </a:spcAft>
            </a:pPr>
            <a:r>
              <a:rPr lang="en-US" altLang="en-US" sz="2400" noProof="0" dirty="0">
                <a:latin typeface="+mn-lt"/>
              </a:rPr>
              <a:t>What if the spot rate had been $1.50/£ at maturity?</a:t>
            </a:r>
          </a:p>
          <a:p>
            <a:pPr lvl="1">
              <a:spcBef>
                <a:spcPts val="600"/>
              </a:spcBef>
              <a:spcAft>
                <a:spcPts val="0"/>
              </a:spcAft>
            </a:pPr>
            <a:r>
              <a:rPr lang="en-US" altLang="en-US" noProof="0" dirty="0">
                <a:latin typeface="+mn-lt"/>
              </a:rPr>
              <a:t>Boeing would have received $15 million by remaining unhedged.</a:t>
            </a:r>
          </a:p>
          <a:p>
            <a:pPr lvl="1">
              <a:spcBef>
                <a:spcPts val="300"/>
              </a:spcBef>
              <a:spcAft>
                <a:spcPts val="0"/>
              </a:spcAft>
            </a:pPr>
            <a:r>
              <a:rPr lang="en-US" altLang="en-US" i="1" noProof="0" dirty="0">
                <a:latin typeface="+mn-lt"/>
              </a:rPr>
              <a:t>Ex post, </a:t>
            </a:r>
            <a:r>
              <a:rPr lang="en-US" altLang="en-US" noProof="0" dirty="0">
                <a:latin typeface="+mn-lt"/>
              </a:rPr>
              <a:t>forward hedging would have cost Boeing $0.4 million.</a:t>
            </a:r>
          </a:p>
          <a:p>
            <a:pPr>
              <a:spcBef>
                <a:spcPts val="600"/>
              </a:spcBef>
              <a:spcAft>
                <a:spcPts val="0"/>
              </a:spcAft>
            </a:pPr>
            <a:r>
              <a:rPr lang="en-US" altLang="en-US" sz="2400" noProof="0" dirty="0">
                <a:latin typeface="+mn-lt"/>
              </a:rPr>
              <a:t>Gains and losses are computed by the following:</a:t>
            </a:r>
          </a:p>
        </p:txBody>
      </p:sp>
      <p:graphicFrame>
        <p:nvGraphicFramePr>
          <p:cNvPr id="7" name="Object 3" descr="Equation"/>
          <p:cNvGraphicFramePr>
            <a:graphicFrameLocks noChangeAspect="1"/>
          </p:cNvGraphicFramePr>
          <p:nvPr>
            <p:extLst>
              <p:ext uri="{D42A27DB-BD31-4B8C-83A1-F6EECF244321}">
                <p14:modId xmlns:p14="http://schemas.microsoft.com/office/powerpoint/2010/main" val="443692737"/>
              </p:ext>
            </p:extLst>
          </p:nvPr>
        </p:nvGraphicFramePr>
        <p:xfrm>
          <a:off x="2974975" y="5943600"/>
          <a:ext cx="3194050" cy="382588"/>
        </p:xfrm>
        <a:graphic>
          <a:graphicData uri="http://schemas.openxmlformats.org/presentationml/2006/ole">
            <mc:AlternateContent xmlns:mc="http://schemas.openxmlformats.org/markup-compatibility/2006">
              <mc:Choice xmlns:v="urn:schemas-microsoft-com:vml" Requires="v">
                <p:oleObj spid="_x0000_s2160" name="Equation" r:id="rId4" imgW="1803240" imgH="215640" progId="Equation.3">
                  <p:embed/>
                </p:oleObj>
              </mc:Choice>
              <mc:Fallback>
                <p:oleObj name="Equation" r:id="rId4" imgW="1803240" imgH="215640" progId="Equation.3">
                  <p:embed/>
                  <p:pic>
                    <p:nvPicPr>
                      <p:cNvPr id="0" name=""/>
                      <p:cNvPicPr/>
                      <p:nvPr/>
                    </p:nvPicPr>
                    <p:blipFill>
                      <a:blip r:embed="rId5"/>
                      <a:stretch>
                        <a:fillRect/>
                      </a:stretch>
                    </p:blipFill>
                    <p:spPr>
                      <a:xfrm>
                        <a:off x="2974975" y="5943600"/>
                        <a:ext cx="3194050" cy="382588"/>
                      </a:xfrm>
                      <a:prstGeom prst="rect">
                        <a:avLst/>
                      </a:prstGeom>
                    </p:spPr>
                  </p:pic>
                </p:oleObj>
              </mc:Fallback>
            </mc:AlternateContent>
          </a:graphicData>
        </a:graphic>
      </p:graphicFrame>
    </p:spTree>
    <p:extLst>
      <p:ext uri="{BB962C8B-B14F-4D97-AF65-F5344CB8AC3E}">
        <p14:creationId xmlns:p14="http://schemas.microsoft.com/office/powerpoint/2010/main" val="4120055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5013-0741-4EE8-AABA-B826B089EAB5}"/>
              </a:ext>
            </a:extLst>
          </p:cNvPr>
          <p:cNvSpPr>
            <a:spLocks noGrp="1"/>
          </p:cNvSpPr>
          <p:nvPr>
            <p:ph type="title"/>
          </p:nvPr>
        </p:nvSpPr>
        <p:spPr/>
        <p:txBody>
          <a:bodyPr/>
          <a:lstStyle/>
          <a:p>
            <a:r>
              <a:rPr lang="en-US" altLang="en-US" noProof="0" dirty="0">
                <a:solidFill>
                  <a:srgbClr val="AC0000"/>
                </a:solidFill>
              </a:rPr>
              <a:t>Gains/Losses from Forward Hedge</a:t>
            </a:r>
            <a:endParaRPr lang="en-US" noProof="0" dirty="0">
              <a:solidFill>
                <a:srgbClr val="AC0000"/>
              </a:solidFill>
            </a:endParaRPr>
          </a:p>
        </p:txBody>
      </p:sp>
      <p:sp>
        <p:nvSpPr>
          <p:cNvPr id="3" name="Content Placeholder 2">
            <a:extLst>
              <a:ext uri="{FF2B5EF4-FFF2-40B4-BE49-F238E27FC236}">
                <a16:creationId xmlns:a16="http://schemas.microsoft.com/office/drawing/2014/main" id="{53EEB0CF-8998-4B14-8B8E-8F025C1A6DF5}"/>
              </a:ext>
            </a:extLst>
          </p:cNvPr>
          <p:cNvSpPr>
            <a:spLocks noGrp="1"/>
          </p:cNvSpPr>
          <p:nvPr>
            <p:ph idx="1"/>
          </p:nvPr>
        </p:nvSpPr>
        <p:spPr>
          <a:xfrm>
            <a:off x="657226" y="2133600"/>
            <a:ext cx="7829548" cy="304800"/>
          </a:xfrm>
          <a:solidFill>
            <a:srgbClr val="AAE0FA"/>
          </a:solidFill>
        </p:spPr>
        <p:txBody>
          <a:bodyPr/>
          <a:lstStyle/>
          <a:p>
            <a:pPr marL="1371600" algn="ctr"/>
            <a:r>
              <a:rPr lang="en-US" sz="1400" b="1" noProof="0" dirty="0">
                <a:solidFill>
                  <a:prstClr val="black"/>
                </a:solidFill>
                <a:latin typeface="Arial"/>
                <a:ea typeface="+mn-ea"/>
                <a:cs typeface="+mn-cs"/>
              </a:rPr>
              <a:t>Receipts from the British Sale</a:t>
            </a:r>
            <a:endParaRPr lang="en-US" noProof="0" dirty="0"/>
          </a:p>
        </p:txBody>
      </p:sp>
      <p:graphicFrame>
        <p:nvGraphicFramePr>
          <p:cNvPr id="6" name="Table 3">
            <a:extLst>
              <a:ext uri="{FF2B5EF4-FFF2-40B4-BE49-F238E27FC236}">
                <a16:creationId xmlns:a16="http://schemas.microsoft.com/office/drawing/2014/main" id="{3DDB52B4-E09D-49B9-B3F5-2E1D9BBACB08}"/>
              </a:ext>
            </a:extLst>
          </p:cNvPr>
          <p:cNvGraphicFramePr>
            <a:graphicFrameLocks noGrp="1"/>
          </p:cNvGraphicFramePr>
          <p:nvPr>
            <p:extLst>
              <p:ext uri="{D42A27DB-BD31-4B8C-83A1-F6EECF244321}">
                <p14:modId xmlns:p14="http://schemas.microsoft.com/office/powerpoint/2010/main" val="1870420597"/>
              </p:ext>
            </p:extLst>
          </p:nvPr>
        </p:nvGraphicFramePr>
        <p:xfrm>
          <a:off x="657226" y="2438400"/>
          <a:ext cx="7829549" cy="2123503"/>
        </p:xfrm>
        <a:graphic>
          <a:graphicData uri="http://schemas.openxmlformats.org/drawingml/2006/table">
            <a:tbl>
              <a:tblPr firstRow="1" firstCol="1"/>
              <a:tblGrid>
                <a:gridCol w="2128837">
                  <a:extLst>
                    <a:ext uri="{9D8B030D-6E8A-4147-A177-3AD203B41FA5}">
                      <a16:colId xmlns:a16="http://schemas.microsoft.com/office/drawing/2014/main" val="20000"/>
                    </a:ext>
                  </a:extLst>
                </a:gridCol>
                <a:gridCol w="2671763">
                  <a:extLst>
                    <a:ext uri="{9D8B030D-6E8A-4147-A177-3AD203B41FA5}">
                      <a16:colId xmlns:a16="http://schemas.microsoft.com/office/drawing/2014/main" val="20001"/>
                    </a:ext>
                  </a:extLst>
                </a:gridCol>
                <a:gridCol w="1419224">
                  <a:extLst>
                    <a:ext uri="{9D8B030D-6E8A-4147-A177-3AD203B41FA5}">
                      <a16:colId xmlns:a16="http://schemas.microsoft.com/office/drawing/2014/main" val="20002"/>
                    </a:ext>
                  </a:extLst>
                </a:gridCol>
                <a:gridCol w="1609725">
                  <a:extLst>
                    <a:ext uri="{9D8B030D-6E8A-4147-A177-3AD203B41FA5}">
                      <a16:colId xmlns:a16="http://schemas.microsoft.com/office/drawing/2014/main" val="20003"/>
                    </a:ext>
                  </a:extLst>
                </a:gridCol>
              </a:tblGrid>
              <a:tr h="323850">
                <a:tc>
                  <a:txBody>
                    <a:bodyPr/>
                    <a:lstStyle/>
                    <a:p>
                      <a:pPr marL="177800" indent="0" algn="ctr"/>
                      <a:r>
                        <a:rPr lang="en-US" sz="1400" b="1" dirty="0">
                          <a:latin typeface="+mn-lt"/>
                        </a:rPr>
                        <a:t>Spot Exchange Rate on the Maturity Date (</a:t>
                      </a:r>
                      <a:r>
                        <a:rPr lang="en-US" sz="1400" b="1" i="1" dirty="0">
                          <a:latin typeface="+mn-lt"/>
                        </a:rPr>
                        <a:t>S</a:t>
                      </a:r>
                      <a:r>
                        <a:rPr lang="en-US" sz="1400" b="1" i="1" baseline="-25000" dirty="0">
                          <a:latin typeface="+mn-lt"/>
                        </a:rPr>
                        <a:t>T</a:t>
                      </a:r>
                      <a:r>
                        <a:rPr lang="en-US" sz="1400" b="1" dirty="0">
                          <a:latin typeface="+mn-lt"/>
                        </a:rPr>
                        <a:t>)</a:t>
                      </a:r>
                      <a:endParaRPr lang="en-US" sz="1400" b="1" dirty="0">
                        <a:solidFill>
                          <a:srgbClr val="322F59"/>
                        </a:solidFill>
                        <a:latin typeface="+mn-lt"/>
                      </a:endParaRPr>
                    </a:p>
                  </a:txBody>
                  <a:tcPr marT="27432" marB="27432" anchor="b">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AAE0FA"/>
                    </a:solidFill>
                  </a:tcPr>
                </a:tc>
                <a:tc>
                  <a:txBody>
                    <a:bodyPr/>
                    <a:lstStyle/>
                    <a:p>
                      <a:pPr indent="0" algn="ctr">
                        <a:spcAft>
                          <a:spcPts val="420"/>
                        </a:spcAft>
                      </a:pPr>
                      <a:r>
                        <a:rPr lang="en-US" sz="1400" b="1" dirty="0">
                          <a:latin typeface="+mn-lt"/>
                        </a:rPr>
                        <a:t>Unhedged</a:t>
                      </a:r>
                    </a:p>
                    <a:p>
                      <a:pPr indent="0" algn="ctr"/>
                      <a:r>
                        <a:rPr lang="en-US" sz="1400" b="1" dirty="0">
                          <a:latin typeface="+mn-lt"/>
                        </a:rPr>
                        <a:t>Position</a:t>
                      </a:r>
                    </a:p>
                  </a:txBody>
                  <a:tcPr marT="27432" marB="27432" anchor="b">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AAE0FA"/>
                    </a:solidFill>
                  </a:tcPr>
                </a:tc>
                <a:tc>
                  <a:txBody>
                    <a:bodyPr/>
                    <a:lstStyle/>
                    <a:p>
                      <a:pPr marL="88900" indent="0" algn="ctr">
                        <a:spcAft>
                          <a:spcPts val="210"/>
                        </a:spcAft>
                      </a:pPr>
                      <a:r>
                        <a:rPr lang="en-US" sz="1400" b="1" dirty="0">
                          <a:latin typeface="+mn-lt"/>
                        </a:rPr>
                        <a:t>Forward</a:t>
                      </a:r>
                    </a:p>
                    <a:p>
                      <a:pPr marL="88900" indent="0" algn="ctr"/>
                      <a:r>
                        <a:rPr lang="en-US" sz="1400" b="1" dirty="0">
                          <a:latin typeface="+mn-lt"/>
                        </a:rPr>
                        <a:t>Hedge</a:t>
                      </a:r>
                    </a:p>
                  </a:txBody>
                  <a:tcPr marT="27432" marB="27432" anchor="b">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AAE0FA"/>
                    </a:solidFill>
                  </a:tcPr>
                </a:tc>
                <a:tc>
                  <a:txBody>
                    <a:bodyPr/>
                    <a:lstStyle/>
                    <a:p>
                      <a:pPr marL="176213" marR="152400" indent="-112713" algn="ctr" defTabSz="914400" rtl="0" eaLnBrk="1" fontAlgn="auto" latinLnBrk="0" hangingPunct="1">
                        <a:lnSpc>
                          <a:spcPct val="100000"/>
                        </a:lnSpc>
                        <a:spcBef>
                          <a:spcPts val="0"/>
                        </a:spcBef>
                        <a:spcAft>
                          <a:spcPts val="0"/>
                        </a:spcAft>
                        <a:buClrTx/>
                        <a:buSzTx/>
                        <a:buFontTx/>
                        <a:buNone/>
                        <a:tabLst/>
                        <a:defRPr/>
                      </a:pPr>
                      <a:r>
                        <a:rPr lang="en-US" sz="1400" b="1" dirty="0">
                          <a:latin typeface="+mn-lt"/>
                        </a:rPr>
                        <a:t>Gains/Losses from</a:t>
                      </a:r>
                      <a:r>
                        <a:rPr lang="en-US" sz="1400" b="1" baseline="0" dirty="0">
                          <a:latin typeface="+mn-lt"/>
                        </a:rPr>
                        <a:t> </a:t>
                      </a:r>
                      <a:r>
                        <a:rPr lang="en-US" sz="1400" b="1" dirty="0">
                          <a:latin typeface="+mn-lt"/>
                        </a:rPr>
                        <a:t>Hedge</a:t>
                      </a:r>
                      <a:r>
                        <a:rPr lang="en-US" sz="1400" b="1" baseline="-25000" dirty="0">
                          <a:latin typeface="+mn-lt"/>
                        </a:rPr>
                        <a:t>b</a:t>
                      </a:r>
                    </a:p>
                  </a:txBody>
                  <a:tcPr marT="27432" marB="27432" anchor="b">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AAE0FA"/>
                    </a:solidFill>
                  </a:tcPr>
                </a:tc>
                <a:extLst>
                  <a:ext uri="{0D108BD9-81ED-4DB2-BD59-A6C34878D82A}">
                    <a16:rowId xmlns:a16="http://schemas.microsoft.com/office/drawing/2014/main" val="10001"/>
                  </a:ext>
                </a:extLst>
              </a:tr>
              <a:tr h="323850">
                <a:tc>
                  <a:txBody>
                    <a:bodyPr/>
                    <a:lstStyle/>
                    <a:p>
                      <a:pPr marL="177800" indent="0" algn="ctr"/>
                      <a:r>
                        <a:rPr lang="en-US" sz="1400" dirty="0">
                          <a:solidFill>
                            <a:srgbClr val="322F59"/>
                          </a:solidFill>
                          <a:latin typeface="+mn-lt"/>
                        </a:rPr>
                        <a:t>$1.30</a:t>
                      </a:r>
                    </a:p>
                  </a:txBody>
                  <a:tcPr marT="27432" marB="27432" anchor="b">
                    <a:lnL w="12700" cap="flat" cmpd="sng" algn="ctr">
                      <a:noFill/>
                      <a:prstDash val="solid"/>
                      <a:round/>
                      <a:headEnd type="none" w="med" len="med"/>
                      <a:tailEnd type="none" w="med" len="med"/>
                    </a:lnL>
                    <a:lnR w="12700" cmpd="sng">
                      <a:noFill/>
                      <a:prstDash val="solid"/>
                    </a:lnR>
                    <a:lnT w="12700" cap="flat" cmpd="sng" algn="ctr">
                      <a:solidFill>
                        <a:srgbClr val="00AEEF"/>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2F4FD"/>
                    </a:solidFill>
                  </a:tcPr>
                </a:tc>
                <a:tc>
                  <a:txBody>
                    <a:bodyPr/>
                    <a:lstStyle/>
                    <a:p>
                      <a:pPr indent="0" algn="ctr"/>
                      <a:r>
                        <a:rPr lang="en-US" sz="1400" dirty="0">
                          <a:latin typeface="+mn-lt"/>
                        </a:rPr>
                        <a:t>$13,000,000</a:t>
                      </a:r>
                    </a:p>
                  </a:txBody>
                  <a:tcPr marT="27432" marB="27432" anchor="b">
                    <a:lnL w="12700" cmpd="sng">
                      <a:noFill/>
                      <a:prstDash val="solid"/>
                    </a:lnL>
                    <a:lnR w="12700" cmpd="sng">
                      <a:noFill/>
                      <a:prstDash val="solid"/>
                    </a:lnR>
                    <a:lnT w="12700" cap="flat" cmpd="sng" algn="ctr">
                      <a:solidFill>
                        <a:srgbClr val="00AEEF"/>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2F4FD"/>
                    </a:solidFill>
                  </a:tcPr>
                </a:tc>
                <a:tc>
                  <a:txBody>
                    <a:bodyPr/>
                    <a:lstStyle/>
                    <a:p>
                      <a:pPr marL="88900" indent="0" algn="ctr"/>
                      <a:r>
                        <a:rPr lang="en-US" sz="1400" dirty="0">
                          <a:latin typeface="+mn-lt"/>
                        </a:rPr>
                        <a:t>$14,600,000</a:t>
                      </a:r>
                    </a:p>
                  </a:txBody>
                  <a:tcPr marT="27432" marB="27432" anchor="b">
                    <a:lnL w="12700" cmpd="sng">
                      <a:noFill/>
                      <a:prstDash val="solid"/>
                    </a:lnL>
                    <a:lnR w="12700" cmpd="sng">
                      <a:noFill/>
                      <a:prstDash val="solid"/>
                    </a:lnR>
                    <a:lnT w="12700" cap="flat" cmpd="sng" algn="ctr">
                      <a:solidFill>
                        <a:srgbClr val="00AEEF"/>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2F4FD"/>
                    </a:solidFill>
                  </a:tcPr>
                </a:tc>
                <a:tc>
                  <a:txBody>
                    <a:bodyPr/>
                    <a:lstStyle/>
                    <a:p>
                      <a:pPr marR="152400" indent="0" algn="r"/>
                      <a:r>
                        <a:rPr lang="en-US" sz="1400" dirty="0">
                          <a:latin typeface="+mn-lt"/>
                        </a:rPr>
                        <a:t>$1,600,000</a:t>
                      </a:r>
                    </a:p>
                  </a:txBody>
                  <a:tcPr marT="27432" marB="27432" anchor="b">
                    <a:lnL w="12700" cmpd="sng">
                      <a:noFill/>
                      <a:prstDash val="solid"/>
                    </a:lnL>
                    <a:lnR w="12700" cap="flat" cmpd="sng" algn="ctr">
                      <a:noFill/>
                      <a:prstDash val="solid"/>
                      <a:round/>
                      <a:headEnd type="none" w="med" len="med"/>
                      <a:tailEnd type="none" w="med" len="med"/>
                    </a:lnR>
                    <a:lnT w="12700" cap="flat" cmpd="sng" algn="ctr">
                      <a:solidFill>
                        <a:srgbClr val="00AEEF"/>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2"/>
                  </a:ext>
                </a:extLst>
              </a:tr>
              <a:tr h="261937">
                <a:tc>
                  <a:txBody>
                    <a:bodyPr/>
                    <a:lstStyle/>
                    <a:p>
                      <a:pPr marL="177800" indent="0" algn="ctr"/>
                      <a:r>
                        <a:rPr lang="en-US" sz="1400" dirty="0">
                          <a:latin typeface="+mn-lt"/>
                        </a:rPr>
                        <a:t>$1.40</a:t>
                      </a:r>
                    </a:p>
                  </a:txBody>
                  <a:tcPr marT="27432" marB="27432" anchor="b">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indent="0" algn="ctr"/>
                      <a:r>
                        <a:rPr lang="en-US" sz="1400" dirty="0">
                          <a:latin typeface="+mn-lt"/>
                        </a:rPr>
                        <a:t>$14,000,000</a:t>
                      </a:r>
                    </a:p>
                  </a:txBody>
                  <a:tcPr marT="27432" marB="27432"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88900" indent="0" algn="ctr"/>
                      <a:r>
                        <a:rPr lang="en-US" sz="1400" dirty="0">
                          <a:latin typeface="+mn-lt"/>
                        </a:rPr>
                        <a:t>$14,600,000</a:t>
                      </a:r>
                    </a:p>
                  </a:txBody>
                  <a:tcPr marT="27432" marB="27432"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R="152400" indent="0" algn="r"/>
                      <a:r>
                        <a:rPr lang="en-US" sz="1400" dirty="0">
                          <a:latin typeface="+mn-lt"/>
                        </a:rPr>
                        <a:t>$600,000</a:t>
                      </a:r>
                    </a:p>
                  </a:txBody>
                  <a:tcPr marT="27432" marB="27432" anchor="b">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3"/>
                  </a:ext>
                </a:extLst>
              </a:tr>
              <a:tr h="257175">
                <a:tc>
                  <a:txBody>
                    <a:bodyPr/>
                    <a:lstStyle/>
                    <a:p>
                      <a:pPr marL="177800" indent="0" algn="ctr"/>
                      <a:r>
                        <a:rPr lang="en-US" sz="1400" dirty="0">
                          <a:latin typeface="+mn-lt"/>
                        </a:rPr>
                        <a:t>$1.46</a:t>
                      </a:r>
                      <a:r>
                        <a:rPr lang="en-US" sz="1400" baseline="30000" dirty="0">
                          <a:latin typeface="+mn-lt"/>
                        </a:rPr>
                        <a:t>a</a:t>
                      </a:r>
                    </a:p>
                  </a:txBody>
                  <a:tcPr marT="27432" marB="27432" anchor="b">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indent="0" algn="ctr"/>
                      <a:r>
                        <a:rPr lang="en-US" sz="1400" dirty="0">
                          <a:latin typeface="+mn-lt"/>
                        </a:rPr>
                        <a:t>$14,600,000</a:t>
                      </a:r>
                    </a:p>
                  </a:txBody>
                  <a:tcPr marT="27432" marB="27432"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88900" indent="0" algn="ctr"/>
                      <a:r>
                        <a:rPr lang="en-US" sz="1400" dirty="0">
                          <a:latin typeface="+mn-lt"/>
                        </a:rPr>
                        <a:t>$14,600,000</a:t>
                      </a:r>
                    </a:p>
                  </a:txBody>
                  <a:tcPr marT="27432" marB="27432"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R="152400" indent="0" algn="r"/>
                      <a:r>
                        <a:rPr lang="en-US" sz="1400" dirty="0">
                          <a:solidFill>
                            <a:srgbClr val="322F59"/>
                          </a:solidFill>
                          <a:latin typeface="+mn-lt"/>
                        </a:rPr>
                        <a:t>0</a:t>
                      </a:r>
                    </a:p>
                  </a:txBody>
                  <a:tcPr marT="27432" marB="27432" anchor="b">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4"/>
                  </a:ext>
                </a:extLst>
              </a:tr>
              <a:tr h="257175">
                <a:tc>
                  <a:txBody>
                    <a:bodyPr/>
                    <a:lstStyle/>
                    <a:p>
                      <a:pPr marL="177800" indent="0" algn="ctr"/>
                      <a:r>
                        <a:rPr lang="en-US" sz="1400" dirty="0">
                          <a:solidFill>
                            <a:srgbClr val="322F59"/>
                          </a:solidFill>
                          <a:latin typeface="+mn-lt"/>
                        </a:rPr>
                        <a:t>$1.50</a:t>
                      </a:r>
                    </a:p>
                  </a:txBody>
                  <a:tcPr marT="27432" marB="27432" anchor="b">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indent="0" algn="ctr"/>
                      <a:r>
                        <a:rPr lang="en-US" sz="1400" dirty="0">
                          <a:latin typeface="+mn-lt"/>
                        </a:rPr>
                        <a:t>$15,000,000</a:t>
                      </a:r>
                    </a:p>
                  </a:txBody>
                  <a:tcPr marT="27432" marB="27432"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88900" indent="0" algn="ctr"/>
                      <a:r>
                        <a:rPr lang="en-US" sz="1400" dirty="0">
                          <a:latin typeface="+mn-lt"/>
                        </a:rPr>
                        <a:t>$14,600,000</a:t>
                      </a:r>
                    </a:p>
                  </a:txBody>
                  <a:tcPr marT="27432" marB="27432"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R="152400" indent="0" algn="r"/>
                      <a:r>
                        <a:rPr lang="en-US" sz="1400" dirty="0">
                          <a:latin typeface="+mn-lt"/>
                        </a:rPr>
                        <a:t>‒$400,000</a:t>
                      </a:r>
                    </a:p>
                  </a:txBody>
                  <a:tcPr marT="27432" marB="27432" anchor="b">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5"/>
                  </a:ext>
                </a:extLst>
              </a:tr>
              <a:tr h="300037">
                <a:tc>
                  <a:txBody>
                    <a:bodyPr/>
                    <a:lstStyle/>
                    <a:p>
                      <a:pPr marL="177800" indent="0" algn="ctr"/>
                      <a:r>
                        <a:rPr lang="en-US" sz="1400" dirty="0">
                          <a:solidFill>
                            <a:srgbClr val="322F59"/>
                          </a:solidFill>
                          <a:latin typeface="+mn-lt"/>
                        </a:rPr>
                        <a:t>$1.60</a:t>
                      </a:r>
                    </a:p>
                  </a:txBody>
                  <a:tcPr marT="27432" marB="27432" anchor="ctr">
                    <a:lnL w="12700" cap="flat" cmpd="sng" algn="ctr">
                      <a:no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indent="0" algn="ctr"/>
                      <a:r>
                        <a:rPr lang="en-US" sz="1400" dirty="0">
                          <a:latin typeface="+mn-lt"/>
                        </a:rPr>
                        <a:t>$16,000,000</a:t>
                      </a:r>
                    </a:p>
                  </a:txBody>
                  <a:tcPr marT="27432" marB="27432"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88900" indent="0" algn="ctr"/>
                      <a:r>
                        <a:rPr lang="en-US" sz="1400" dirty="0">
                          <a:latin typeface="+mn-lt"/>
                        </a:rPr>
                        <a:t>$14,600,000</a:t>
                      </a:r>
                    </a:p>
                  </a:txBody>
                  <a:tcPr marT="27432" marB="27432"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R="152400" indent="0" algn="r"/>
                      <a:r>
                        <a:rPr lang="en-US" sz="1400" dirty="0">
                          <a:latin typeface="+mn-lt"/>
                        </a:rPr>
                        <a:t>‒$1,400,000</a:t>
                      </a:r>
                    </a:p>
                  </a:txBody>
                  <a:tcPr marT="27432" marB="27432" anchor="ctr">
                    <a:lnL w="12700" cmpd="sng">
                      <a:noFill/>
                      <a:prstDash val="soli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6"/>
                  </a:ext>
                </a:extLst>
              </a:tr>
            </a:tbl>
          </a:graphicData>
        </a:graphic>
      </p:graphicFrame>
      <p:sp>
        <p:nvSpPr>
          <p:cNvPr id="4" name="Content Placeholder 4">
            <a:extLst>
              <a:ext uri="{FF2B5EF4-FFF2-40B4-BE49-F238E27FC236}">
                <a16:creationId xmlns:a16="http://schemas.microsoft.com/office/drawing/2014/main" id="{69897894-5C15-430A-839A-CB4A57810010}"/>
              </a:ext>
            </a:extLst>
          </p:cNvPr>
          <p:cNvSpPr>
            <a:spLocks noGrp="1"/>
          </p:cNvSpPr>
          <p:nvPr>
            <p:ph idx="10"/>
          </p:nvPr>
        </p:nvSpPr>
        <p:spPr>
          <a:xfrm>
            <a:off x="657226" y="4648200"/>
            <a:ext cx="7829548" cy="893921"/>
          </a:xfrm>
        </p:spPr>
        <p:txBody>
          <a:bodyPr/>
          <a:lstStyle/>
          <a:p>
            <a:pPr lvl="0"/>
            <a:r>
              <a:rPr lang="en-US" sz="1300" baseline="30000" noProof="0" dirty="0">
                <a:solidFill>
                  <a:prstClr val="black"/>
                </a:solidFill>
                <a:latin typeface="Arial"/>
              </a:rPr>
              <a:t>a </a:t>
            </a:r>
            <a:r>
              <a:rPr lang="en-US" sz="1300" noProof="0" dirty="0">
                <a:solidFill>
                  <a:prstClr val="black"/>
                </a:solidFill>
                <a:latin typeface="Arial"/>
              </a:rPr>
              <a:t>The forward exchange rate (</a:t>
            </a:r>
            <a:r>
              <a:rPr lang="en-US" sz="1300" i="1" noProof="0" dirty="0">
                <a:solidFill>
                  <a:prstClr val="black"/>
                </a:solidFill>
                <a:latin typeface="Arial"/>
              </a:rPr>
              <a:t>F</a:t>
            </a:r>
            <a:r>
              <a:rPr lang="en-US" sz="1300" noProof="0" dirty="0">
                <a:solidFill>
                  <a:prstClr val="black"/>
                </a:solidFill>
                <a:latin typeface="Arial"/>
              </a:rPr>
              <a:t>) is $1.46/£ in this example.</a:t>
            </a:r>
          </a:p>
          <a:p>
            <a:pPr lvl="0"/>
            <a:r>
              <a:rPr lang="en-US" sz="1300" baseline="30000" noProof="0" dirty="0">
                <a:solidFill>
                  <a:prstClr val="black"/>
                </a:solidFill>
                <a:latin typeface="Arial"/>
              </a:rPr>
              <a:t>b</a:t>
            </a:r>
            <a:r>
              <a:rPr lang="en-US" sz="1300" noProof="0" dirty="0">
                <a:solidFill>
                  <a:prstClr val="black"/>
                </a:solidFill>
                <a:latin typeface="Arial"/>
              </a:rPr>
              <a:t> The gains/losses are computed as the proceeds under the forward hedge minus the proceeds from the unhedged position at the various spot exchange rates on the maturity date.</a:t>
            </a:r>
          </a:p>
        </p:txBody>
      </p:sp>
    </p:spTree>
    <p:extLst>
      <p:ext uri="{BB962C8B-B14F-4D97-AF65-F5344CB8AC3E}">
        <p14:creationId xmlns:p14="http://schemas.microsoft.com/office/powerpoint/2010/main" val="2177413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noProof="0" dirty="0">
                <a:solidFill>
                  <a:srgbClr val="AC0000"/>
                </a:solidFill>
              </a:rPr>
              <a:t>Illustration of Gains and Losses from Forward Hedging</a:t>
            </a:r>
            <a:endParaRPr lang="en-US" noProof="0" dirty="0">
              <a:solidFill>
                <a:srgbClr val="AC0000"/>
              </a:solidFill>
            </a:endParaRPr>
          </a:p>
        </p:txBody>
      </p:sp>
      <p:pic>
        <p:nvPicPr>
          <p:cNvPr id="5" name="Picture 2" descr="Graph of gains and losses from forward hedging">
            <a:extLst>
              <a:ext uri="{FF2B5EF4-FFF2-40B4-BE49-F238E27FC236}">
                <a16:creationId xmlns:a16="http://schemas.microsoft.com/office/drawing/2014/main" id="{E4E20B11-4D71-439F-9100-F7ECF3A2F759}"/>
              </a:ext>
            </a:extLst>
          </p:cNvPr>
          <p:cNvPicPr>
            <a:picLocks noGrp="1" noChangeAspect="1"/>
          </p:cNvPicPr>
          <p:nvPr>
            <p:ph idx="1"/>
          </p:nvPr>
        </p:nvPicPr>
        <p:blipFill>
          <a:blip r:embed="rId3"/>
          <a:stretch>
            <a:fillRect/>
          </a:stretch>
        </p:blipFill>
        <p:spPr>
          <a:xfrm>
            <a:off x="573758" y="1524000"/>
            <a:ext cx="7996483" cy="4846638"/>
          </a:xfrm>
          <a:prstGeom prst="rect">
            <a:avLst/>
          </a:prstGeom>
        </p:spPr>
      </p:pic>
      <p:sp>
        <p:nvSpPr>
          <p:cNvPr id="6" name="Text Placeholder 3">
            <a:extLst>
              <a:ext uri="{FF2B5EF4-FFF2-40B4-BE49-F238E27FC236}">
                <a16:creationId xmlns:a16="http://schemas.microsoft.com/office/drawing/2014/main" id="{82E7C669-2792-44CD-8F61-EA2B366E11CE}"/>
              </a:ext>
            </a:extLst>
          </p:cNvPr>
          <p:cNvSpPr txBox="1">
            <a:spLocks/>
          </p:cNvSpPr>
          <p:nvPr/>
        </p:nvSpPr>
        <p:spPr>
          <a:xfrm>
            <a:off x="2057400" y="6340158"/>
            <a:ext cx="2743200" cy="182880"/>
          </a:xfrm>
          <a:prstGeom prst="rect">
            <a:avLst/>
          </a:prstGeom>
        </p:spPr>
        <p:txBody>
          <a:bodyPr/>
          <a:lstStyle>
            <a:lvl1pPr marL="0" indent="0" algn="ctr" rtl="0" eaLnBrk="0" fontAlgn="base" hangingPunct="0">
              <a:spcBef>
                <a:spcPct val="20000"/>
              </a:spcBef>
              <a:spcAft>
                <a:spcPct val="0"/>
              </a:spcAft>
              <a:buFont typeface="Arial" charset="0"/>
              <a:buNone/>
              <a:defRPr sz="9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IN" dirty="0">
                <a:hlinkClick r:id="rId4" action="ppaction://hlinksldjump"/>
              </a:rPr>
              <a:t>Access the text alternative for slide images.</a:t>
            </a:r>
          </a:p>
        </p:txBody>
      </p:sp>
    </p:spTree>
    <p:extLst>
      <p:ext uri="{BB962C8B-B14F-4D97-AF65-F5344CB8AC3E}">
        <p14:creationId xmlns:p14="http://schemas.microsoft.com/office/powerpoint/2010/main" val="3565201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noProof="0" dirty="0">
                <a:solidFill>
                  <a:srgbClr val="AC0000"/>
                </a:solidFill>
              </a:rPr>
              <a:t>Forward Market Hedge </a:t>
            </a:r>
            <a:r>
              <a:rPr lang="en-US" altLang="en-US" sz="1000" b="0" noProof="0" dirty="0">
                <a:solidFill>
                  <a:srgbClr val="AC0000"/>
                </a:solidFill>
              </a:rPr>
              <a:t>3</a:t>
            </a:r>
            <a:endParaRPr lang="en-US" sz="1000" b="0" noProof="0" dirty="0">
              <a:solidFill>
                <a:srgbClr val="AC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71600"/>
                <a:ext cx="8229600" cy="5181600"/>
              </a:xfrm>
            </p:spPr>
            <p:txBody>
              <a:bodyPr/>
              <a:lstStyle/>
              <a:p>
                <a:pPr eaLnBrk="1" hangingPunct="1">
                  <a:spcBef>
                    <a:spcPts val="0"/>
                  </a:spcBef>
                  <a:spcAft>
                    <a:spcPts val="0"/>
                  </a:spcAft>
                </a:pPr>
                <a:r>
                  <a:rPr lang="en-US" altLang="en-US" sz="2200" noProof="0" dirty="0">
                    <a:latin typeface="+mn-lt"/>
                  </a:rPr>
                  <a:t>Firm must decide whether to hedge </a:t>
                </a:r>
                <a:r>
                  <a:rPr lang="en-US" altLang="en-US" sz="2200" i="1" noProof="0" dirty="0">
                    <a:latin typeface="+mn-lt"/>
                  </a:rPr>
                  <a:t>ex ante</a:t>
                </a:r>
              </a:p>
              <a:p>
                <a:pPr>
                  <a:spcBef>
                    <a:spcPts val="600"/>
                  </a:spcBef>
                  <a:spcAft>
                    <a:spcPts val="0"/>
                  </a:spcAft>
                </a:pPr>
                <a:r>
                  <a:rPr lang="en-US" altLang="en-US" sz="2200" noProof="0" dirty="0">
                    <a:latin typeface="+mn-lt"/>
                  </a:rPr>
                  <a:t>Consider the following scenarios:</a:t>
                </a:r>
              </a:p>
              <a:p>
                <a:pPr marL="914400" lvl="1">
                  <a:spcBef>
                    <a:spcPts val="600"/>
                  </a:spcBef>
                  <a:spcAft>
                    <a:spcPts val="0"/>
                  </a:spcAft>
                  <a:buFont typeface="+mj-lt"/>
                  <a:buAutoNum type="arabicPeriod"/>
                </a:pPr>
                <a14:m>
                  <m:oMath xmlns:m="http://schemas.openxmlformats.org/officeDocument/2006/math">
                    <m:bar>
                      <m:barPr>
                        <m:pos m:val="top"/>
                        <m:ctrlPr>
                          <a:rPr lang="en-US" altLang="en-US" sz="2200" i="1" noProof="0">
                            <a:latin typeface="Cambria Math" panose="02040503050406030204" pitchFamily="18" charset="0"/>
                          </a:rPr>
                        </m:ctrlPr>
                      </m:barPr>
                      <m:e>
                        <m:r>
                          <a:rPr lang="en-US" altLang="en-US" sz="2200" i="1" noProof="0">
                            <a:latin typeface="Cambria Math"/>
                          </a:rPr>
                          <m:t>𝑆</m:t>
                        </m:r>
                      </m:e>
                    </m:bar>
                  </m:oMath>
                </a14:m>
                <a:r>
                  <a:rPr lang="en-US" altLang="en-US" sz="2200" i="1" baseline="-25000" noProof="0" dirty="0">
                    <a:latin typeface="+mn-lt"/>
                  </a:rPr>
                  <a:t>T </a:t>
                </a:r>
                <a:r>
                  <a:rPr lang="en-US" altLang="en-US" sz="2200" i="1" noProof="0" dirty="0">
                    <a:latin typeface="+mn-lt"/>
                  </a:rPr>
                  <a:t>≈ F</a:t>
                </a:r>
                <a:r>
                  <a:rPr lang="en-US" altLang="en-US" sz="2200" noProof="0" dirty="0">
                    <a:latin typeface="+mn-lt"/>
                  </a:rPr>
                  <a:t>.</a:t>
                </a:r>
              </a:p>
              <a:p>
                <a:pPr marL="347472" lvl="2" indent="-347472">
                  <a:spcBef>
                    <a:spcPts val="600"/>
                  </a:spcBef>
                  <a:spcAft>
                    <a:spcPts val="0"/>
                  </a:spcAft>
                </a:pPr>
                <a:r>
                  <a:rPr lang="en-US" altLang="en-US" noProof="0" dirty="0">
                    <a:latin typeface="+mn-lt"/>
                  </a:rPr>
                  <a:t>Expected gains or losses are approximately zero, but forward hedging eliminates exchange exposure.</a:t>
                </a:r>
              </a:p>
              <a:p>
                <a:pPr marL="347472" lvl="2" indent="-347472">
                  <a:spcBef>
                    <a:spcPts val="600"/>
                  </a:spcBef>
                  <a:spcAft>
                    <a:spcPts val="0"/>
                  </a:spcAft>
                </a:pPr>
                <a:r>
                  <a:rPr lang="en-US" altLang="en-US" noProof="0" dirty="0">
                    <a:latin typeface="+mn-lt"/>
                  </a:rPr>
                  <a:t>Firm will be inclined to hedge if it is averse to risk.</a:t>
                </a:r>
              </a:p>
              <a:p>
                <a:pPr marL="914400" lvl="1">
                  <a:spcBef>
                    <a:spcPts val="600"/>
                  </a:spcBef>
                  <a:spcAft>
                    <a:spcPts val="0"/>
                  </a:spcAft>
                  <a:buFont typeface="+mj-lt"/>
                  <a:buAutoNum type="arabicPeriod"/>
                </a:pPr>
                <a14:m>
                  <m:oMath xmlns:m="http://schemas.openxmlformats.org/officeDocument/2006/math">
                    <m:bar>
                      <m:barPr>
                        <m:pos m:val="top"/>
                        <m:ctrlPr>
                          <a:rPr lang="en-US" altLang="en-US" sz="2200" i="1" noProof="0">
                            <a:latin typeface="Cambria Math" panose="02040503050406030204" pitchFamily="18" charset="0"/>
                          </a:rPr>
                        </m:ctrlPr>
                      </m:barPr>
                      <m:e>
                        <m:r>
                          <a:rPr lang="en-US" altLang="en-US" sz="2200" i="1" noProof="0">
                            <a:latin typeface="Cambria Math"/>
                          </a:rPr>
                          <m:t>𝑆</m:t>
                        </m:r>
                      </m:e>
                    </m:bar>
                  </m:oMath>
                </a14:m>
                <a:r>
                  <a:rPr lang="en-US" altLang="en-US" sz="2200" i="1" baseline="-25000" noProof="0" dirty="0">
                    <a:latin typeface="+mn-lt"/>
                  </a:rPr>
                  <a:t>T </a:t>
                </a:r>
                <a:r>
                  <a:rPr lang="en-US" altLang="en-US" sz="2200" i="1" noProof="0" dirty="0">
                    <a:latin typeface="+mn-lt"/>
                  </a:rPr>
                  <a:t>&lt; F</a:t>
                </a:r>
                <a:r>
                  <a:rPr lang="en-US" altLang="en-US" sz="2200" noProof="0" dirty="0">
                    <a:latin typeface="+mn-lt"/>
                  </a:rPr>
                  <a:t>.</a:t>
                </a:r>
              </a:p>
              <a:p>
                <a:pPr marL="347472" lvl="2" indent="-347472">
                  <a:spcBef>
                    <a:spcPts val="600"/>
                  </a:spcBef>
                  <a:spcAft>
                    <a:spcPts val="0"/>
                  </a:spcAft>
                </a:pPr>
                <a:r>
                  <a:rPr lang="en-US" altLang="en-US" noProof="0" dirty="0">
                    <a:latin typeface="+mn-lt"/>
                  </a:rPr>
                  <a:t>Firm expects a positive gain from forward hedging and would be even more inclined to hedge than in Scenario 1.</a:t>
                </a:r>
              </a:p>
              <a:p>
                <a:pPr marL="914400" lvl="1">
                  <a:spcBef>
                    <a:spcPts val="600"/>
                  </a:spcBef>
                  <a:spcAft>
                    <a:spcPts val="0"/>
                  </a:spcAft>
                  <a:buFont typeface="+mj-lt"/>
                  <a:buAutoNum type="arabicPeriod"/>
                </a:pPr>
                <a14:m>
                  <m:oMath xmlns:m="http://schemas.openxmlformats.org/officeDocument/2006/math">
                    <m:bar>
                      <m:barPr>
                        <m:pos m:val="top"/>
                        <m:ctrlPr>
                          <a:rPr lang="en-US" altLang="en-US" sz="2200" i="1" noProof="0">
                            <a:latin typeface="Cambria Math" panose="02040503050406030204" pitchFamily="18" charset="0"/>
                          </a:rPr>
                        </m:ctrlPr>
                      </m:barPr>
                      <m:e>
                        <m:r>
                          <a:rPr lang="en-US" altLang="en-US" sz="2200" i="1" noProof="0">
                            <a:latin typeface="Cambria Math"/>
                          </a:rPr>
                          <m:t>𝑆</m:t>
                        </m:r>
                      </m:e>
                    </m:bar>
                  </m:oMath>
                </a14:m>
                <a:r>
                  <a:rPr lang="en-US" altLang="en-US" sz="2200" i="1" baseline="-25000" noProof="0" dirty="0">
                    <a:latin typeface="+mn-lt"/>
                  </a:rPr>
                  <a:t>T </a:t>
                </a:r>
                <a:r>
                  <a:rPr lang="en-US" altLang="en-US" sz="2200" i="1" noProof="0" dirty="0">
                    <a:latin typeface="+mn-lt"/>
                  </a:rPr>
                  <a:t>&gt; F</a:t>
                </a:r>
                <a:r>
                  <a:rPr lang="en-US" altLang="en-US" sz="2200" noProof="0" dirty="0">
                    <a:latin typeface="+mn-lt"/>
                  </a:rPr>
                  <a:t>.</a:t>
                </a:r>
              </a:p>
              <a:p>
                <a:pPr marL="347472" lvl="2" indent="-347472">
                  <a:spcBef>
                    <a:spcPts val="600"/>
                  </a:spcBef>
                  <a:spcAft>
                    <a:spcPts val="0"/>
                  </a:spcAft>
                </a:pPr>
                <a:r>
                  <a:rPr lang="en-US" altLang="en-US" noProof="0" dirty="0">
                    <a:latin typeface="+mn-lt"/>
                  </a:rPr>
                  <a:t>Firm would be less inclined to hedge under this scenario, other things being equal.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71600"/>
                <a:ext cx="8229600" cy="5181600"/>
              </a:xfrm>
              <a:blipFill>
                <a:blip r:embed="rId3"/>
                <a:stretch>
                  <a:fillRect l="-963" t="-706" r="-593"/>
                </a:stretch>
              </a:blipFill>
            </p:spPr>
            <p:txBody>
              <a:bodyPr/>
              <a:lstStyle/>
              <a:p>
                <a:r>
                  <a:rPr lang="en-IN">
                    <a:noFill/>
                  </a:rPr>
                  <a:t> </a:t>
                </a:r>
              </a:p>
            </p:txBody>
          </p:sp>
        </mc:Fallback>
      </mc:AlternateContent>
    </p:spTree>
    <p:extLst>
      <p:ext uri="{BB962C8B-B14F-4D97-AF65-F5344CB8AC3E}">
        <p14:creationId xmlns:p14="http://schemas.microsoft.com/office/powerpoint/2010/main" val="2711371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noProof="0" dirty="0">
                <a:solidFill>
                  <a:srgbClr val="AC0000"/>
                </a:solidFill>
              </a:rPr>
              <a:t>Currency Futures versus Forwards</a:t>
            </a:r>
            <a:endParaRPr lang="en-US" noProof="0" dirty="0">
              <a:solidFill>
                <a:srgbClr val="AC0000"/>
              </a:solidFill>
            </a:endParaRPr>
          </a:p>
        </p:txBody>
      </p:sp>
      <p:sp>
        <p:nvSpPr>
          <p:cNvPr id="3" name="Content Placeholder 2"/>
          <p:cNvSpPr>
            <a:spLocks noGrp="1"/>
          </p:cNvSpPr>
          <p:nvPr>
            <p:ph idx="1"/>
          </p:nvPr>
        </p:nvSpPr>
        <p:spPr/>
        <p:txBody>
          <a:bodyPr>
            <a:normAutofit fontScale="92500"/>
          </a:bodyPr>
          <a:lstStyle/>
          <a:p>
            <a:pPr eaLnBrk="1" hangingPunct="1">
              <a:spcBef>
                <a:spcPts val="600"/>
              </a:spcBef>
              <a:spcAft>
                <a:spcPts val="0"/>
              </a:spcAft>
            </a:pPr>
            <a:r>
              <a:rPr lang="en-US" altLang="en-US" sz="2400" noProof="0" dirty="0">
                <a:latin typeface="+mn-lt"/>
              </a:rPr>
              <a:t>A firm could use a currency futures contract, rather than a forward contract, for hedging purposes</a:t>
            </a:r>
          </a:p>
          <a:p>
            <a:pPr eaLnBrk="1" hangingPunct="1">
              <a:spcBef>
                <a:spcPts val="600"/>
              </a:spcBef>
              <a:spcAft>
                <a:spcPts val="0"/>
              </a:spcAft>
            </a:pPr>
            <a:r>
              <a:rPr lang="en-US" altLang="en-US" sz="2400" noProof="0" dirty="0">
                <a:latin typeface="+mn-lt"/>
              </a:rPr>
              <a:t>A futures contract is not as suitable as a forward contract for hedging purposes for two reasons:</a:t>
            </a:r>
          </a:p>
          <a:p>
            <a:pPr lvl="1">
              <a:spcBef>
                <a:spcPts val="600"/>
              </a:spcBef>
              <a:spcAft>
                <a:spcPts val="0"/>
              </a:spcAft>
              <a:buFont typeface="+mj-lt"/>
              <a:buAutoNum type="arabicPeriod"/>
            </a:pPr>
            <a:r>
              <a:rPr lang="en-US" altLang="en-US" noProof="0" dirty="0">
                <a:latin typeface="+mn-lt"/>
              </a:rPr>
              <a:t>Unlike forward contracts that are tailor-made to the firm’s specific needs, futures contracts are standardized instruments in terms of contract size, delivery date, etc.</a:t>
            </a:r>
          </a:p>
          <a:p>
            <a:pPr marL="640080" lvl="2">
              <a:spcBef>
                <a:spcPts val="600"/>
              </a:spcBef>
              <a:spcAft>
                <a:spcPts val="0"/>
              </a:spcAft>
            </a:pPr>
            <a:r>
              <a:rPr lang="en-US" altLang="en-US" sz="2400" noProof="0" dirty="0">
                <a:latin typeface="+mn-lt"/>
              </a:rPr>
              <a:t>Thus, in most cases, the firm can only hedge approximately.</a:t>
            </a:r>
          </a:p>
          <a:p>
            <a:pPr lvl="1">
              <a:spcBef>
                <a:spcPts val="600"/>
              </a:spcBef>
              <a:spcAft>
                <a:spcPts val="0"/>
              </a:spcAft>
              <a:buFont typeface="+mj-lt"/>
              <a:buAutoNum type="arabicPeriod"/>
            </a:pPr>
            <a:r>
              <a:rPr lang="en-US" altLang="en-US" noProof="0" dirty="0">
                <a:latin typeface="+mn-lt"/>
              </a:rPr>
              <a:t>Due to the marking-to-market property, there are interim cash flows prior to the maturity date of the futures contract that may have to be invested at uncertain interest rates.</a:t>
            </a:r>
          </a:p>
          <a:p>
            <a:pPr marL="640080" lvl="2">
              <a:spcBef>
                <a:spcPts val="600"/>
              </a:spcBef>
              <a:spcAft>
                <a:spcPts val="0"/>
              </a:spcAft>
            </a:pPr>
            <a:r>
              <a:rPr lang="en-US" altLang="en-US" sz="2400" noProof="0" dirty="0">
                <a:latin typeface="+mn-lt"/>
              </a:rPr>
              <a:t>Again, this makes exact hedging difficult.</a:t>
            </a:r>
          </a:p>
        </p:txBody>
      </p:sp>
    </p:spTree>
    <p:extLst>
      <p:ext uri="{BB962C8B-B14F-4D97-AF65-F5344CB8AC3E}">
        <p14:creationId xmlns:p14="http://schemas.microsoft.com/office/powerpoint/2010/main" val="191241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noProof="0" dirty="0">
                <a:solidFill>
                  <a:srgbClr val="AC0000"/>
                </a:solidFill>
              </a:rPr>
              <a:t>Money Market Hedge </a:t>
            </a:r>
            <a:r>
              <a:rPr lang="en-US" altLang="en-US" sz="1000" b="0" noProof="0" dirty="0">
                <a:solidFill>
                  <a:srgbClr val="AC0000"/>
                </a:solidFill>
              </a:rPr>
              <a:t>1</a:t>
            </a:r>
            <a:endParaRPr lang="en-US" sz="1000" b="0" noProof="0" dirty="0">
              <a:solidFill>
                <a:srgbClr val="AC0000"/>
              </a:solidFill>
            </a:endParaRPr>
          </a:p>
        </p:txBody>
      </p:sp>
      <p:sp>
        <p:nvSpPr>
          <p:cNvPr id="3" name="Content Placeholder 2"/>
          <p:cNvSpPr>
            <a:spLocks noGrp="1"/>
          </p:cNvSpPr>
          <p:nvPr>
            <p:ph idx="1"/>
          </p:nvPr>
        </p:nvSpPr>
        <p:spPr>
          <a:xfrm>
            <a:off x="457200" y="1298713"/>
            <a:ext cx="8229600" cy="5105400"/>
          </a:xfrm>
        </p:spPr>
        <p:txBody>
          <a:bodyPr/>
          <a:lstStyle/>
          <a:p>
            <a:pPr eaLnBrk="1" hangingPunct="1">
              <a:spcBef>
                <a:spcPts val="0"/>
              </a:spcBef>
              <a:spcAft>
                <a:spcPts val="0"/>
              </a:spcAft>
            </a:pPr>
            <a:r>
              <a:rPr lang="en-US" altLang="en-US" sz="2200" noProof="0" dirty="0">
                <a:latin typeface="+mn-lt"/>
              </a:rPr>
              <a:t>A firm may borrow (lend) in foreign currency to hedge its foreign currency receivables (payables), thereby matching its assets and liabilities in the same currency</a:t>
            </a:r>
          </a:p>
          <a:p>
            <a:pPr lvl="1">
              <a:spcBef>
                <a:spcPts val="600"/>
              </a:spcBef>
              <a:spcAft>
                <a:spcPts val="0"/>
              </a:spcAft>
            </a:pPr>
            <a:r>
              <a:rPr lang="en-US" altLang="en-US" sz="2200" noProof="0" dirty="0">
                <a:latin typeface="+mn-lt"/>
              </a:rPr>
              <a:t>Boeing can eliminate the exchange exposure arising from the British sale by first borrowing in pounds, then converting the loan proceeds into dollars, which then can be invested at the dollar interest rate.</a:t>
            </a:r>
          </a:p>
          <a:p>
            <a:pPr lvl="1">
              <a:spcBef>
                <a:spcPts val="600"/>
              </a:spcBef>
              <a:spcAft>
                <a:spcPts val="0"/>
              </a:spcAft>
            </a:pPr>
            <a:r>
              <a:rPr lang="en-US" altLang="en-US" sz="2200" noProof="0" dirty="0">
                <a:latin typeface="+mn-lt"/>
              </a:rPr>
              <a:t>On the maturity date of the loan, Boeing is going to use the pound receivable to pay off the pound loan.</a:t>
            </a:r>
          </a:p>
          <a:p>
            <a:pPr lvl="1">
              <a:spcBef>
                <a:spcPts val="600"/>
              </a:spcBef>
              <a:spcAft>
                <a:spcPts val="0"/>
              </a:spcAft>
            </a:pPr>
            <a:r>
              <a:rPr lang="en-US" altLang="en-US" sz="2200" noProof="0" dirty="0">
                <a:latin typeface="+mn-lt"/>
              </a:rPr>
              <a:t>If Boeing borrows a particular pound amount so that the maturity value of this loan becomes exactly equal to the pound receivable from the British sale, Boeing’s net pound exposure is reduced to zero.</a:t>
            </a:r>
          </a:p>
          <a:p>
            <a:pPr lvl="1">
              <a:spcBef>
                <a:spcPts val="600"/>
              </a:spcBef>
              <a:spcAft>
                <a:spcPts val="0"/>
              </a:spcAft>
            </a:pPr>
            <a:r>
              <a:rPr lang="en-US" altLang="en-US" sz="2200" dirty="0">
                <a:latin typeface="+mn-lt"/>
              </a:rPr>
              <a:t>Then, Boeing will receive the future </a:t>
            </a:r>
            <a:r>
              <a:rPr lang="en-US" altLang="en-US" dirty="0">
                <a:latin typeface="+mn-lt"/>
              </a:rPr>
              <a:t>maturity value of the dollar investment.</a:t>
            </a:r>
            <a:endParaRPr lang="en-US" altLang="en-US" sz="2400" noProof="0" dirty="0">
              <a:latin typeface="+mn-lt"/>
            </a:endParaRPr>
          </a:p>
        </p:txBody>
      </p:sp>
    </p:spTree>
    <p:extLst>
      <p:ext uri="{BB962C8B-B14F-4D97-AF65-F5344CB8AC3E}">
        <p14:creationId xmlns:p14="http://schemas.microsoft.com/office/powerpoint/2010/main" val="2305783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noProof="0" dirty="0">
                <a:solidFill>
                  <a:srgbClr val="AC0000"/>
                </a:solidFill>
              </a:rPr>
              <a:t>Money Market Hedge </a:t>
            </a:r>
            <a:r>
              <a:rPr lang="en-US" altLang="en-US" sz="1000" b="0" noProof="0" dirty="0">
                <a:solidFill>
                  <a:srgbClr val="AC0000"/>
                </a:solidFill>
              </a:rPr>
              <a:t>2</a:t>
            </a:r>
            <a:endParaRPr lang="en-US" noProof="0" dirty="0">
              <a:solidFill>
                <a:srgbClr val="AC0000"/>
              </a:solidFill>
            </a:endParaRPr>
          </a:p>
        </p:txBody>
      </p:sp>
      <p:sp>
        <p:nvSpPr>
          <p:cNvPr id="3" name="Content Placeholder 2"/>
          <p:cNvSpPr>
            <a:spLocks noGrp="1"/>
          </p:cNvSpPr>
          <p:nvPr>
            <p:ph idx="1"/>
          </p:nvPr>
        </p:nvSpPr>
        <p:spPr/>
        <p:txBody>
          <a:bodyPr>
            <a:normAutofit fontScale="92500" lnSpcReduction="10000"/>
          </a:bodyPr>
          <a:lstStyle/>
          <a:p>
            <a:pPr eaLnBrk="1" hangingPunct="1">
              <a:spcBef>
                <a:spcPts val="0"/>
              </a:spcBef>
              <a:spcAft>
                <a:spcPts val="0"/>
              </a:spcAft>
            </a:pPr>
            <a:r>
              <a:rPr lang="en-US" altLang="en-US" sz="2400" noProof="0" dirty="0">
                <a:latin typeface="+mn-lt"/>
              </a:rPr>
              <a:t>What amount of pounds should Boeing borrow?</a:t>
            </a:r>
          </a:p>
          <a:p>
            <a:pPr lvl="1">
              <a:spcBef>
                <a:spcPts val="600"/>
              </a:spcBef>
              <a:spcAft>
                <a:spcPts val="0"/>
              </a:spcAft>
            </a:pPr>
            <a:r>
              <a:rPr lang="en-US" altLang="en-US" noProof="0" dirty="0">
                <a:latin typeface="+mn-lt"/>
              </a:rPr>
              <a:t>Amount to borrow may be computed as the discounted present value of the pound receivable.</a:t>
            </a:r>
          </a:p>
          <a:p>
            <a:pPr lvl="1">
              <a:spcBef>
                <a:spcPts val="600"/>
              </a:spcBef>
              <a:spcAft>
                <a:spcPts val="0"/>
              </a:spcAft>
            </a:pPr>
            <a:r>
              <a:rPr lang="en-US" altLang="en-US" noProof="0" dirty="0">
                <a:latin typeface="+mn-lt"/>
              </a:rPr>
              <a:t>£10 million/(1.09) = £9,174,312.</a:t>
            </a:r>
          </a:p>
          <a:p>
            <a:pPr>
              <a:spcBef>
                <a:spcPts val="1200"/>
              </a:spcBef>
              <a:spcAft>
                <a:spcPts val="0"/>
              </a:spcAft>
            </a:pPr>
            <a:r>
              <a:rPr lang="en-US" altLang="en-US" sz="2400" noProof="0" dirty="0">
                <a:latin typeface="+mn-lt"/>
              </a:rPr>
              <a:t>Step-by-step procedure of money market hedging:</a:t>
            </a:r>
          </a:p>
          <a:p>
            <a:pPr lvl="1">
              <a:spcBef>
                <a:spcPts val="600"/>
              </a:spcBef>
              <a:spcAft>
                <a:spcPts val="0"/>
              </a:spcAft>
              <a:buFont typeface="+mj-lt"/>
              <a:buAutoNum type="arabicPeriod"/>
            </a:pPr>
            <a:r>
              <a:rPr lang="en-US" altLang="en-US" noProof="0" dirty="0">
                <a:latin typeface="+mn-lt"/>
              </a:rPr>
              <a:t>Borrow £9,174,312.</a:t>
            </a:r>
          </a:p>
          <a:p>
            <a:pPr lvl="1">
              <a:spcBef>
                <a:spcPts val="600"/>
              </a:spcBef>
              <a:spcAft>
                <a:spcPts val="0"/>
              </a:spcAft>
              <a:buFont typeface="+mj-lt"/>
              <a:buAutoNum type="arabicPeriod"/>
            </a:pPr>
            <a:r>
              <a:rPr lang="en-US" altLang="en-US" noProof="0" dirty="0">
                <a:latin typeface="+mn-lt"/>
              </a:rPr>
              <a:t>Convert £9,174,312 into $13,761,468 at the current spot exchange rate of $1.50/£.</a:t>
            </a:r>
          </a:p>
          <a:p>
            <a:pPr lvl="1">
              <a:spcBef>
                <a:spcPts val="600"/>
              </a:spcBef>
              <a:spcAft>
                <a:spcPts val="0"/>
              </a:spcAft>
              <a:buFont typeface="+mj-lt"/>
              <a:buAutoNum type="arabicPeriod"/>
            </a:pPr>
            <a:r>
              <a:rPr lang="en-US" altLang="en-US" noProof="0" dirty="0">
                <a:latin typeface="+mn-lt"/>
              </a:rPr>
              <a:t>Invest $13,761,468 in the United States.</a:t>
            </a:r>
          </a:p>
          <a:p>
            <a:pPr lvl="1">
              <a:spcBef>
                <a:spcPts val="600"/>
              </a:spcBef>
              <a:spcAft>
                <a:spcPts val="0"/>
              </a:spcAft>
              <a:buFont typeface="+mj-lt"/>
              <a:buAutoNum type="arabicPeriod"/>
            </a:pPr>
            <a:r>
              <a:rPr lang="en-US" altLang="en-US" noProof="0" dirty="0">
                <a:latin typeface="+mn-lt"/>
              </a:rPr>
              <a:t>After one year, collect £10 million from British Airways and use it to repay the pound loan.</a:t>
            </a:r>
          </a:p>
          <a:p>
            <a:pPr lvl="1">
              <a:spcBef>
                <a:spcPts val="600"/>
              </a:spcBef>
              <a:spcAft>
                <a:spcPts val="0"/>
              </a:spcAft>
              <a:buFont typeface="+mj-lt"/>
              <a:buAutoNum type="arabicPeriod"/>
            </a:pPr>
            <a:r>
              <a:rPr lang="en-US" altLang="en-US" noProof="0" dirty="0">
                <a:latin typeface="+mn-lt"/>
              </a:rPr>
              <a:t>Receive the maturity value of the dollar investment, that is, $14,600,918 = ($13,761,468)(1.061).</a:t>
            </a:r>
          </a:p>
        </p:txBody>
      </p:sp>
    </p:spTree>
    <p:extLst>
      <p:ext uri="{BB962C8B-B14F-4D97-AF65-F5344CB8AC3E}">
        <p14:creationId xmlns:p14="http://schemas.microsoft.com/office/powerpoint/2010/main" val="1756441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noProof="0" dirty="0">
                <a:solidFill>
                  <a:srgbClr val="AC0000"/>
                </a:solidFill>
              </a:rPr>
              <a:t>Cash Flow Analysis of a Money Market Hedge</a:t>
            </a:r>
            <a:endParaRPr lang="en-US" noProof="0" dirty="0">
              <a:solidFill>
                <a:srgbClr val="AC0000"/>
              </a:solidFill>
            </a:endParaRPr>
          </a:p>
        </p:txBody>
      </p:sp>
      <p:graphicFrame>
        <p:nvGraphicFramePr>
          <p:cNvPr id="4" name="Table 2"/>
          <p:cNvGraphicFramePr>
            <a:graphicFrameLocks noGrp="1"/>
          </p:cNvGraphicFramePr>
          <p:nvPr>
            <p:extLst>
              <p:ext uri="{D42A27DB-BD31-4B8C-83A1-F6EECF244321}">
                <p14:modId xmlns:p14="http://schemas.microsoft.com/office/powerpoint/2010/main" val="3871564524"/>
              </p:ext>
            </p:extLst>
          </p:nvPr>
        </p:nvGraphicFramePr>
        <p:xfrm>
          <a:off x="647701" y="2286000"/>
          <a:ext cx="8183880" cy="2599562"/>
        </p:xfrm>
        <a:graphic>
          <a:graphicData uri="http://schemas.openxmlformats.org/drawingml/2006/table">
            <a:tbl>
              <a:tblPr firstRow="1" firstCol="1"/>
              <a:tblGrid>
                <a:gridCol w="3429000">
                  <a:extLst>
                    <a:ext uri="{9D8B030D-6E8A-4147-A177-3AD203B41FA5}">
                      <a16:colId xmlns:a16="http://schemas.microsoft.com/office/drawing/2014/main" val="20000"/>
                    </a:ext>
                  </a:extLst>
                </a:gridCol>
                <a:gridCol w="2651760">
                  <a:extLst>
                    <a:ext uri="{9D8B030D-6E8A-4147-A177-3AD203B41FA5}">
                      <a16:colId xmlns:a16="http://schemas.microsoft.com/office/drawing/2014/main" val="20001"/>
                    </a:ext>
                  </a:extLst>
                </a:gridCol>
                <a:gridCol w="2103120">
                  <a:extLst>
                    <a:ext uri="{9D8B030D-6E8A-4147-A177-3AD203B41FA5}">
                      <a16:colId xmlns:a16="http://schemas.microsoft.com/office/drawing/2014/main" val="20002"/>
                    </a:ext>
                  </a:extLst>
                </a:gridCol>
              </a:tblGrid>
              <a:tr h="561975">
                <a:tc>
                  <a:txBody>
                    <a:bodyPr/>
                    <a:lstStyle/>
                    <a:p>
                      <a:pPr marL="139700" indent="0"/>
                      <a:r>
                        <a:rPr lang="en-US" sz="1500" b="1" dirty="0">
                          <a:latin typeface="+mn-lt"/>
                        </a:rPr>
                        <a:t>Transaction</a:t>
                      </a:r>
                    </a:p>
                  </a:txBody>
                  <a:tcPr marT="27432" marB="27432" anchor="b">
                    <a:lnL w="12700" cap="flat" cmpd="sng" algn="ctr">
                      <a:solidFill>
                        <a:srgbClr val="00AEEF"/>
                      </a:solidFill>
                      <a:prstDash val="solid"/>
                      <a:round/>
                      <a:headEnd type="none" w="med" len="med"/>
                      <a:tailEnd type="none" w="med" len="med"/>
                    </a:lnL>
                    <a:lnR w="12700" cmpd="sng">
                      <a:noFill/>
                      <a:prstDash val="solid"/>
                    </a:lnR>
                    <a:lnT w="12700" cap="flat" cmpd="sng" algn="ctr">
                      <a:solidFill>
                        <a:srgbClr val="00AEEF"/>
                      </a:solidFill>
                      <a:prstDash val="solid"/>
                      <a:round/>
                      <a:headEnd type="none" w="med" len="med"/>
                      <a:tailEnd type="none" w="med" len="me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AAE0FA"/>
                    </a:solidFill>
                  </a:tcPr>
                </a:tc>
                <a:tc>
                  <a:txBody>
                    <a:bodyPr/>
                    <a:lstStyle/>
                    <a:p>
                      <a:pPr indent="0" algn="ctr">
                        <a:lnSpc>
                          <a:spcPts val="1725"/>
                        </a:lnSpc>
                      </a:pPr>
                      <a:r>
                        <a:rPr lang="en-US" sz="1500" b="1" dirty="0">
                          <a:latin typeface="+mn-lt"/>
                        </a:rPr>
                        <a:t>Current Cash</a:t>
                      </a:r>
                      <a:br>
                        <a:rPr lang="en-US" sz="1500" b="1" dirty="0">
                          <a:latin typeface="+mn-lt"/>
                        </a:rPr>
                      </a:br>
                      <a:r>
                        <a:rPr lang="en-US" sz="1500" b="1" dirty="0">
                          <a:latin typeface="+mn-lt"/>
                        </a:rPr>
                        <a:t> Flow</a:t>
                      </a:r>
                    </a:p>
                  </a:txBody>
                  <a:tcPr marT="27432" marB="27432" anchor="ctr">
                    <a:lnL w="12700" cmpd="sng">
                      <a:noFill/>
                      <a:prstDash val="solid"/>
                    </a:lnL>
                    <a:lnR w="12700" cmpd="sng">
                      <a:noFill/>
                      <a:prstDash val="solid"/>
                    </a:lnR>
                    <a:lnT w="12700" cap="flat" cmpd="sng" algn="ctr">
                      <a:solidFill>
                        <a:srgbClr val="00AEEF"/>
                      </a:solidFill>
                      <a:prstDash val="solid"/>
                      <a:round/>
                      <a:headEnd type="none" w="med" len="med"/>
                      <a:tailEnd type="none" w="med" len="me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AAE0FA"/>
                    </a:solidFill>
                  </a:tcPr>
                </a:tc>
                <a:tc>
                  <a:txBody>
                    <a:bodyPr/>
                    <a:lstStyle/>
                    <a:p>
                      <a:pPr marL="465138" indent="0" algn="ctr">
                        <a:lnSpc>
                          <a:spcPts val="1725"/>
                        </a:lnSpc>
                        <a:tabLst/>
                      </a:pPr>
                      <a:r>
                        <a:rPr lang="en-US" sz="1500" b="1" dirty="0">
                          <a:latin typeface="+mn-lt"/>
                        </a:rPr>
                        <a:t>Cash Flow at Maturity</a:t>
                      </a:r>
                    </a:p>
                  </a:txBody>
                  <a:tcPr marT="27432" marB="27432" anchor="ctr">
                    <a:lnL w="12700" cmpd="sng">
                      <a:noFill/>
                      <a:prstDash val="solid"/>
                    </a:lnL>
                    <a:lnR w="12700" cap="flat" cmpd="sng" algn="ctr">
                      <a:solidFill>
                        <a:srgbClr val="00AEEF"/>
                      </a:solidFill>
                      <a:prstDash val="solid"/>
                      <a:round/>
                      <a:headEnd type="none" w="med" len="med"/>
                      <a:tailEnd type="none" w="med" len="med"/>
                    </a:lnR>
                    <a:lnT w="12700" cap="flat" cmpd="sng" algn="ctr">
                      <a:solidFill>
                        <a:srgbClr val="00AEEF"/>
                      </a:solidFill>
                      <a:prstDash val="solid"/>
                      <a:round/>
                      <a:headEnd type="none" w="med" len="med"/>
                      <a:tailEnd type="none" w="med" len="me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AAE0FA"/>
                    </a:solidFill>
                  </a:tcPr>
                </a:tc>
                <a:extLst>
                  <a:ext uri="{0D108BD9-81ED-4DB2-BD59-A6C34878D82A}">
                    <a16:rowId xmlns:a16="http://schemas.microsoft.com/office/drawing/2014/main" val="10000"/>
                  </a:ext>
                </a:extLst>
              </a:tr>
              <a:tr h="328612">
                <a:tc>
                  <a:txBody>
                    <a:bodyPr/>
                    <a:lstStyle/>
                    <a:p>
                      <a:pPr marL="139700" indent="0"/>
                      <a:r>
                        <a:rPr lang="en-US" sz="1500" dirty="0">
                          <a:solidFill>
                            <a:srgbClr val="19266A"/>
                          </a:solidFill>
                          <a:latin typeface="+mn-lt"/>
                        </a:rPr>
                        <a:t>1. </a:t>
                      </a:r>
                      <a:r>
                        <a:rPr lang="en-US" sz="1500" dirty="0">
                          <a:latin typeface="+mn-lt"/>
                        </a:rPr>
                        <a:t>Borrow pounds</a:t>
                      </a:r>
                    </a:p>
                  </a:txBody>
                  <a:tcPr marT="27432" marB="27432" anchor="b">
                    <a:lnL w="12700" cap="flat" cmpd="sng" algn="ctr">
                      <a:solidFill>
                        <a:srgbClr val="00AEEF"/>
                      </a:solidFill>
                      <a:prstDash val="solid"/>
                      <a:round/>
                      <a:headEnd type="none" w="med" len="med"/>
                      <a:tailEnd type="none" w="med" len="med"/>
                    </a:lnL>
                    <a:lnR w="12700" cmpd="sng">
                      <a:noFill/>
                      <a:prstDash val="solid"/>
                    </a:lnR>
                    <a:lnT w="12700" cap="flat" cmpd="sng" algn="ctr">
                      <a:solidFill>
                        <a:srgbClr val="00AEEF"/>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139700" indent="0" algn="ctr"/>
                      <a:r>
                        <a:rPr lang="en-US" sz="1500" dirty="0">
                          <a:latin typeface="+mn-lt"/>
                        </a:rPr>
                        <a:t>   £9,174,312</a:t>
                      </a:r>
                    </a:p>
                  </a:txBody>
                  <a:tcPr marT="27432" marB="27432" anchor="b">
                    <a:lnL w="12700" cmpd="sng">
                      <a:noFill/>
                      <a:prstDash val="solid"/>
                    </a:lnL>
                    <a:lnR w="12700" cmpd="sng">
                      <a:noFill/>
                      <a:prstDash val="solid"/>
                    </a:lnR>
                    <a:lnT w="12700" cap="flat" cmpd="sng" algn="ctr">
                      <a:solidFill>
                        <a:srgbClr val="00AEEF"/>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2F4FD"/>
                    </a:solidFill>
                  </a:tcPr>
                </a:tc>
                <a:tc>
                  <a:txBody>
                    <a:bodyPr/>
                    <a:lstStyle/>
                    <a:p>
                      <a:pPr marR="127000" indent="0" algn="r"/>
                      <a:r>
                        <a:rPr lang="en-US" sz="1500" dirty="0">
                          <a:latin typeface="+mn-lt"/>
                        </a:rPr>
                        <a:t>‒£10,000,000</a:t>
                      </a:r>
                    </a:p>
                  </a:txBody>
                  <a:tcPr marT="27432" marB="27432" anchor="b">
                    <a:lnL w="12700" cmpd="sng">
                      <a:noFill/>
                      <a:prstDash val="solid"/>
                    </a:lnL>
                    <a:lnR w="12700" cap="flat" cmpd="sng" algn="ctr">
                      <a:solidFill>
                        <a:srgbClr val="00AEEF"/>
                      </a:solidFill>
                      <a:prstDash val="solid"/>
                      <a:round/>
                      <a:headEnd type="none" w="med" len="med"/>
                      <a:tailEnd type="none" w="med" len="med"/>
                    </a:lnR>
                    <a:lnT w="12700" cap="flat" cmpd="sng" algn="ctr">
                      <a:solidFill>
                        <a:srgbClr val="00AEEF"/>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1"/>
                  </a:ext>
                </a:extLst>
              </a:tr>
              <a:tr h="280986">
                <a:tc>
                  <a:txBody>
                    <a:bodyPr/>
                    <a:lstStyle/>
                    <a:p>
                      <a:pPr marL="139700" indent="0"/>
                      <a:r>
                        <a:rPr lang="en-US" sz="1500" dirty="0">
                          <a:latin typeface="+mn-lt"/>
                        </a:rPr>
                        <a:t>2. Buy dollar spot with pounds</a:t>
                      </a:r>
                    </a:p>
                  </a:txBody>
                  <a:tcPr marT="27432" marB="27432">
                    <a:lnL w="12700" cap="flat" cmpd="sng" algn="ctr">
                      <a:solidFill>
                        <a:srgbClr val="00AEEF"/>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723900" indent="0" algn="ctr" defTabSz="914400" rtl="0" eaLnBrk="1" fontAlgn="auto" latinLnBrk="0" hangingPunct="1">
                        <a:lnSpc>
                          <a:spcPts val="1875"/>
                        </a:lnSpc>
                        <a:spcBef>
                          <a:spcPts val="0"/>
                        </a:spcBef>
                        <a:spcAft>
                          <a:spcPts val="0"/>
                        </a:spcAft>
                        <a:buClrTx/>
                        <a:buSzTx/>
                        <a:buFontTx/>
                        <a:buNone/>
                        <a:tabLst/>
                        <a:defRPr/>
                      </a:pPr>
                      <a:r>
                        <a:rPr lang="en-US" sz="1500" dirty="0">
                          <a:latin typeface="+mn-lt"/>
                        </a:rPr>
                        <a:t>            $13,761,468</a:t>
                      </a:r>
                    </a:p>
                  </a:txBody>
                  <a:tcPr marT="27432" marB="2743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endParaRPr sz="1500" dirty="0">
                        <a:latin typeface="+mn-lt"/>
                      </a:endParaRPr>
                    </a:p>
                  </a:txBody>
                  <a:tcPr marT="27432" marB="27432">
                    <a:lnL w="12700" cmpd="sng">
                      <a:noFill/>
                      <a:prstDash val="solid"/>
                    </a:lnL>
                    <a:lnR w="12700" cap="flat" cmpd="sng" algn="ctr">
                      <a:solidFill>
                        <a:srgbClr val="00AEEF"/>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2"/>
                  </a:ext>
                </a:extLst>
              </a:tr>
              <a:tr h="495300">
                <a:tc>
                  <a:txBody>
                    <a:bodyPr/>
                    <a:lstStyle/>
                    <a:p>
                      <a:pPr marL="139700" indent="0"/>
                      <a:endParaRPr lang="en-US" sz="1500" dirty="0">
                        <a:latin typeface="+mn-lt"/>
                      </a:endParaRPr>
                    </a:p>
                  </a:txBody>
                  <a:tcPr marT="27432" marB="27432">
                    <a:lnL w="12700" cap="flat" cmpd="sng" algn="ctr">
                      <a:solidFill>
                        <a:srgbClr val="00AEEF"/>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723900" indent="0" algn="ctr" defTabSz="914400" rtl="0" eaLnBrk="1" fontAlgn="auto" latinLnBrk="0" hangingPunct="1">
                        <a:lnSpc>
                          <a:spcPts val="1875"/>
                        </a:lnSpc>
                        <a:spcBef>
                          <a:spcPts val="0"/>
                        </a:spcBef>
                        <a:spcAft>
                          <a:spcPts val="0"/>
                        </a:spcAft>
                        <a:buClrTx/>
                        <a:buSzTx/>
                        <a:buFontTx/>
                        <a:buNone/>
                        <a:tabLst/>
                        <a:defRPr/>
                      </a:pPr>
                      <a:r>
                        <a:rPr lang="en-US" sz="1500" dirty="0">
                          <a:latin typeface="+mn-lt"/>
                        </a:rPr>
                        <a:t>            ‒£9,174,312</a:t>
                      </a:r>
                    </a:p>
                    <a:p>
                      <a:pPr marL="3175" marR="723900" indent="0" algn="ctr" defTabSz="914400" rtl="0" eaLnBrk="1" fontAlgn="auto" latinLnBrk="0" hangingPunct="1">
                        <a:lnSpc>
                          <a:spcPts val="1875"/>
                        </a:lnSpc>
                        <a:spcBef>
                          <a:spcPts val="0"/>
                        </a:spcBef>
                        <a:spcAft>
                          <a:spcPts val="0"/>
                        </a:spcAft>
                        <a:buClrTx/>
                        <a:buSzTx/>
                        <a:buFontTx/>
                        <a:buNone/>
                        <a:tabLst/>
                        <a:defRPr/>
                      </a:pPr>
                      <a:endParaRPr lang="en-US" sz="1500" dirty="0">
                        <a:latin typeface="+mn-lt"/>
                      </a:endParaRPr>
                    </a:p>
                  </a:txBody>
                  <a:tcPr marT="27432" marB="27432"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endParaRPr sz="1500" dirty="0">
                        <a:latin typeface="+mn-lt"/>
                      </a:endParaRPr>
                    </a:p>
                  </a:txBody>
                  <a:tcPr marT="27432" marB="27432">
                    <a:lnL w="12700" cmpd="sng">
                      <a:noFill/>
                      <a:prstDash val="solid"/>
                    </a:lnL>
                    <a:lnR w="12700" cap="flat" cmpd="sng" algn="ctr">
                      <a:solidFill>
                        <a:srgbClr val="00AEEF"/>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3"/>
                  </a:ext>
                </a:extLst>
              </a:tr>
              <a:tr h="252412">
                <a:tc>
                  <a:txBody>
                    <a:bodyPr/>
                    <a:lstStyle/>
                    <a:p>
                      <a:pPr marL="139700" indent="0"/>
                      <a:r>
                        <a:rPr lang="en-US" sz="1500" dirty="0">
                          <a:latin typeface="+mn-lt"/>
                        </a:rPr>
                        <a:t>3. Invest in the United States</a:t>
                      </a:r>
                    </a:p>
                  </a:txBody>
                  <a:tcPr marT="27432" marB="27432" anchor="b">
                    <a:lnL w="12700" cap="flat" cmpd="sng" algn="ctr">
                      <a:solidFill>
                        <a:srgbClr val="00AEEF"/>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indent="0" algn="l">
                        <a:tabLst/>
                      </a:pPr>
                      <a:r>
                        <a:rPr lang="en-US" sz="1500" u="none" dirty="0">
                          <a:latin typeface="+mn-lt"/>
                        </a:rPr>
                        <a:t>         </a:t>
                      </a:r>
                      <a:r>
                        <a:rPr lang="en-US" sz="1500" u="sng" dirty="0">
                          <a:latin typeface="+mn-lt"/>
                        </a:rPr>
                        <a:t> ‒$13,761,468</a:t>
                      </a:r>
                    </a:p>
                  </a:txBody>
                  <a:tcPr marT="27432" marB="27432"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812800" indent="0"/>
                      <a:r>
                        <a:rPr lang="en-US" sz="1500" dirty="0">
                          <a:latin typeface="+mn-lt"/>
                        </a:rPr>
                        <a:t>$14,600,918</a:t>
                      </a:r>
                    </a:p>
                  </a:txBody>
                  <a:tcPr marT="27432" marB="27432" anchor="b">
                    <a:lnL w="12700" cmpd="sng">
                      <a:noFill/>
                      <a:prstDash val="solid"/>
                    </a:lnL>
                    <a:lnR w="12700" cap="flat" cmpd="sng" algn="ctr">
                      <a:solidFill>
                        <a:srgbClr val="00AEEF"/>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4"/>
                  </a:ext>
                </a:extLst>
              </a:tr>
              <a:tr h="261937">
                <a:tc>
                  <a:txBody>
                    <a:bodyPr/>
                    <a:lstStyle/>
                    <a:p>
                      <a:pPr marL="139700" indent="0"/>
                      <a:r>
                        <a:rPr lang="en-US" sz="1500" dirty="0">
                          <a:latin typeface="+mn-lt"/>
                        </a:rPr>
                        <a:t>4. </a:t>
                      </a:r>
                      <a:r>
                        <a:rPr lang="en-US" sz="1500" u="sng" dirty="0">
                          <a:latin typeface="+mn-lt"/>
                        </a:rPr>
                        <a:t>Collect pound receivable</a:t>
                      </a:r>
                    </a:p>
                  </a:txBody>
                  <a:tcPr marT="27432" marB="27432" anchor="b">
                    <a:lnL w="12700" cap="flat" cmpd="sng" algn="ctr">
                      <a:solidFill>
                        <a:srgbClr val="00AEEF"/>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algn="ctr"/>
                      <a:endParaRPr sz="1500" dirty="0">
                        <a:latin typeface="+mn-lt"/>
                      </a:endParaRPr>
                    </a:p>
                  </a:txBody>
                  <a:tcPr marT="27432" marB="2743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812800" indent="0"/>
                      <a:r>
                        <a:rPr lang="en-US" sz="1500" u="sng" dirty="0">
                          <a:latin typeface="+mn-lt"/>
                        </a:rPr>
                        <a:t>£10,000,000</a:t>
                      </a:r>
                    </a:p>
                  </a:txBody>
                  <a:tcPr marT="27432" marB="27432" anchor="b">
                    <a:lnL w="12700" cmpd="sng">
                      <a:noFill/>
                      <a:prstDash val="solid"/>
                    </a:lnL>
                    <a:lnR w="12700" cap="flat" cmpd="sng" algn="ctr">
                      <a:solidFill>
                        <a:srgbClr val="00AEEF"/>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5"/>
                  </a:ext>
                </a:extLst>
              </a:tr>
              <a:tr h="338137">
                <a:tc>
                  <a:txBody>
                    <a:bodyPr/>
                    <a:lstStyle/>
                    <a:p>
                      <a:pPr marL="355600" indent="0"/>
                      <a:r>
                        <a:rPr lang="en-US" sz="1500" dirty="0">
                          <a:latin typeface="+mn-lt"/>
                        </a:rPr>
                        <a:t>Net cash flow</a:t>
                      </a:r>
                    </a:p>
                  </a:txBody>
                  <a:tcPr marT="27432" marB="27432">
                    <a:lnL w="12700" cap="flat" cmpd="sng" algn="ctr">
                      <a:solidFill>
                        <a:srgbClr val="00AEEF"/>
                      </a:solidFill>
                      <a:prstDash val="solid"/>
                      <a:round/>
                      <a:headEnd type="none" w="med" len="med"/>
                      <a:tailEnd type="none" w="med" len="med"/>
                    </a:lnL>
                    <a:lnR w="12700" cmpd="sng">
                      <a:noFill/>
                      <a:prstDash val="solid"/>
                    </a:lnR>
                    <a:lnT w="12700" cmpd="sng">
                      <a:noFill/>
                      <a:prstDash val="soli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indent="0" algn="ctr">
                        <a:tabLst/>
                      </a:pPr>
                      <a:r>
                        <a:rPr lang="en-US" sz="1500" dirty="0">
                          <a:latin typeface="+mn-lt"/>
                        </a:rPr>
                        <a:t>                0</a:t>
                      </a:r>
                    </a:p>
                  </a:txBody>
                  <a:tcPr marT="27432" marB="27432" anchor="ctr">
                    <a:lnL w="12700" cmpd="sng">
                      <a:noFill/>
                      <a:prstDash val="solid"/>
                    </a:lnL>
                    <a:lnR w="12700" cmpd="sng">
                      <a:noFill/>
                      <a:prstDash val="solid"/>
                    </a:lnR>
                    <a:lnT w="12700" cmpd="sng">
                      <a:noFill/>
                      <a:prstDash val="soli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812800" indent="0"/>
                      <a:r>
                        <a:rPr lang="en-US" sz="1500" dirty="0">
                          <a:latin typeface="+mn-lt"/>
                        </a:rPr>
                        <a:t>$14,600,918</a:t>
                      </a:r>
                    </a:p>
                  </a:txBody>
                  <a:tcPr marT="27432" marB="27432">
                    <a:lnL w="12700" cmpd="sng">
                      <a:noFill/>
                      <a:prstDash val="solid"/>
                    </a:lnL>
                    <a:lnR w="12700" cap="flat" cmpd="sng" algn="ctr">
                      <a:solidFill>
                        <a:srgbClr val="00AEEF"/>
                      </a:solidFill>
                      <a:prstDash val="solid"/>
                      <a:round/>
                      <a:headEnd type="none" w="med" len="med"/>
                      <a:tailEnd type="none" w="med" len="med"/>
                    </a:lnR>
                    <a:lnT w="12700" cmpd="sng">
                      <a:noFill/>
                      <a:prstDash val="soli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95134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noProof="0" dirty="0">
                <a:solidFill>
                  <a:srgbClr val="AC0000"/>
                </a:solidFill>
              </a:rPr>
              <a:t>Options Market Hedge </a:t>
            </a:r>
            <a:r>
              <a:rPr lang="en-US" altLang="en-US" sz="1000" b="0" noProof="0" dirty="0">
                <a:solidFill>
                  <a:srgbClr val="AC0000"/>
                </a:solidFill>
              </a:rPr>
              <a:t>1</a:t>
            </a:r>
            <a:endParaRPr lang="en-US" sz="1000" b="0" noProof="0" dirty="0">
              <a:solidFill>
                <a:srgbClr val="AC0000"/>
              </a:solidFill>
            </a:endParaRPr>
          </a:p>
        </p:txBody>
      </p:sp>
      <p:sp>
        <p:nvSpPr>
          <p:cNvPr id="3" name="Content Placeholder 2"/>
          <p:cNvSpPr>
            <a:spLocks noGrp="1"/>
          </p:cNvSpPr>
          <p:nvPr>
            <p:ph idx="1"/>
          </p:nvPr>
        </p:nvSpPr>
        <p:spPr/>
        <p:txBody>
          <a:bodyPr/>
          <a:lstStyle/>
          <a:p>
            <a:pPr eaLnBrk="1" hangingPunct="1">
              <a:spcBef>
                <a:spcPts val="0"/>
              </a:spcBef>
              <a:spcAft>
                <a:spcPts val="0"/>
              </a:spcAft>
            </a:pPr>
            <a:r>
              <a:rPr lang="en-US" altLang="en-US" sz="2400" noProof="0" dirty="0">
                <a:latin typeface="+mn-lt"/>
              </a:rPr>
              <a:t>One possible shortcoming of both forward and money market hedges is that these methods </a:t>
            </a:r>
            <a:r>
              <a:rPr lang="en-US" altLang="en-US" sz="2400" i="1" noProof="0" dirty="0">
                <a:latin typeface="+mn-lt"/>
              </a:rPr>
              <a:t>completely</a:t>
            </a:r>
            <a:r>
              <a:rPr lang="en-US" altLang="en-US" sz="2400" noProof="0" dirty="0">
                <a:latin typeface="+mn-lt"/>
              </a:rPr>
              <a:t> eliminate exchange risk exposure</a:t>
            </a:r>
          </a:p>
          <a:p>
            <a:pPr lvl="1">
              <a:spcBef>
                <a:spcPts val="600"/>
              </a:spcBef>
              <a:spcAft>
                <a:spcPts val="0"/>
              </a:spcAft>
            </a:pPr>
            <a:r>
              <a:rPr lang="en-US" altLang="en-US" noProof="0" dirty="0">
                <a:latin typeface="+mn-lt"/>
              </a:rPr>
              <a:t>Ideally, Boeing would like to protect itself only if the pound weakens, while retaining the opportunity to benefit if the pound strengthens.</a:t>
            </a:r>
          </a:p>
          <a:p>
            <a:pPr>
              <a:spcBef>
                <a:spcPts val="2000"/>
              </a:spcBef>
              <a:spcAft>
                <a:spcPts val="0"/>
              </a:spcAft>
            </a:pPr>
            <a:r>
              <a:rPr lang="en-US" altLang="en-US" sz="2400" noProof="0" dirty="0">
                <a:latin typeface="+mn-lt"/>
              </a:rPr>
              <a:t>Currency options provide a flexible “optional” hedge against exchange exposure</a:t>
            </a:r>
          </a:p>
          <a:p>
            <a:pPr lvl="1">
              <a:spcBef>
                <a:spcPts val="600"/>
              </a:spcBef>
              <a:spcAft>
                <a:spcPts val="0"/>
              </a:spcAft>
            </a:pPr>
            <a:r>
              <a:rPr lang="en-US" altLang="en-US" noProof="0" dirty="0">
                <a:latin typeface="+mn-lt"/>
              </a:rPr>
              <a:t>Firm may buy a foreign currency call (put) option to hedge its foreign currency payables (receivables).</a:t>
            </a:r>
          </a:p>
        </p:txBody>
      </p:sp>
    </p:spTree>
    <p:extLst>
      <p:ext uri="{BB962C8B-B14F-4D97-AF65-F5344CB8AC3E}">
        <p14:creationId xmlns:p14="http://schemas.microsoft.com/office/powerpoint/2010/main" val="3818133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lstStyle/>
          <a:p>
            <a:r>
              <a:rPr lang="en-US" altLang="en-US" noProof="0" dirty="0">
                <a:solidFill>
                  <a:srgbClr val="AC0000"/>
                </a:solidFill>
              </a:rPr>
              <a:t>Chapter Outline</a:t>
            </a:r>
            <a:endParaRPr lang="en-US" noProof="0" dirty="0">
              <a:solidFill>
                <a:srgbClr val="AC0000"/>
              </a:solidFill>
            </a:endParaRP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a:xfrm>
            <a:off x="457200" y="1295400"/>
            <a:ext cx="8229600" cy="5334000"/>
          </a:xfrm>
        </p:spPr>
        <p:txBody>
          <a:bodyPr>
            <a:noAutofit/>
          </a:bodyPr>
          <a:lstStyle/>
          <a:p>
            <a:pPr eaLnBrk="1" hangingPunct="1">
              <a:spcBef>
                <a:spcPts val="600"/>
              </a:spcBef>
              <a:spcAft>
                <a:spcPts val="0"/>
              </a:spcAft>
            </a:pPr>
            <a:r>
              <a:rPr lang="en-US" altLang="en-US" sz="2400" noProof="0" dirty="0">
                <a:latin typeface="+mn-lt"/>
              </a:rPr>
              <a:t>Three Types of Exposure</a:t>
            </a:r>
          </a:p>
          <a:p>
            <a:pPr eaLnBrk="1" hangingPunct="1">
              <a:spcBef>
                <a:spcPts val="600"/>
              </a:spcBef>
              <a:spcAft>
                <a:spcPts val="0"/>
              </a:spcAft>
            </a:pPr>
            <a:r>
              <a:rPr lang="en-US" altLang="en-US" sz="2400" noProof="0" dirty="0">
                <a:latin typeface="+mn-lt"/>
              </a:rPr>
              <a:t>Should the Firm Hedge?</a:t>
            </a:r>
          </a:p>
          <a:p>
            <a:pPr eaLnBrk="1" hangingPunct="1">
              <a:spcBef>
                <a:spcPts val="600"/>
              </a:spcBef>
              <a:spcAft>
                <a:spcPts val="0"/>
              </a:spcAft>
            </a:pPr>
            <a:r>
              <a:rPr lang="en-US" altLang="en-US" sz="2400" noProof="0" dirty="0">
                <a:latin typeface="+mn-lt"/>
              </a:rPr>
              <a:t>Hedging Foreign Currency Receivables</a:t>
            </a:r>
          </a:p>
          <a:p>
            <a:pPr eaLnBrk="1" hangingPunct="1">
              <a:spcBef>
                <a:spcPts val="600"/>
              </a:spcBef>
              <a:spcAft>
                <a:spcPts val="0"/>
              </a:spcAft>
            </a:pPr>
            <a:r>
              <a:rPr lang="en-US" altLang="en-US" sz="2400" noProof="0" dirty="0">
                <a:latin typeface="+mn-lt"/>
              </a:rPr>
              <a:t>Hedging Foreign Currency Payables</a:t>
            </a:r>
          </a:p>
          <a:p>
            <a:pPr eaLnBrk="1" hangingPunct="1">
              <a:spcBef>
                <a:spcPts val="600"/>
              </a:spcBef>
              <a:spcAft>
                <a:spcPts val="0"/>
              </a:spcAft>
            </a:pPr>
            <a:r>
              <a:rPr lang="en-US" altLang="en-US" sz="2400" noProof="0" dirty="0">
                <a:latin typeface="+mn-lt"/>
              </a:rPr>
              <a:t>Cross-Hedging Minor Currency Exposure</a:t>
            </a:r>
          </a:p>
          <a:p>
            <a:pPr eaLnBrk="1" hangingPunct="1">
              <a:spcBef>
                <a:spcPts val="600"/>
              </a:spcBef>
              <a:spcAft>
                <a:spcPts val="0"/>
              </a:spcAft>
            </a:pPr>
            <a:r>
              <a:rPr lang="en-US" altLang="en-US" sz="2400" noProof="0" dirty="0">
                <a:latin typeface="+mn-lt"/>
              </a:rPr>
              <a:t>Hedging Contingent Exposure</a:t>
            </a:r>
          </a:p>
          <a:p>
            <a:pPr eaLnBrk="1" hangingPunct="1">
              <a:spcBef>
                <a:spcPts val="600"/>
              </a:spcBef>
              <a:spcAft>
                <a:spcPts val="0"/>
              </a:spcAft>
            </a:pPr>
            <a:r>
              <a:rPr lang="en-US" altLang="en-US" sz="2400" noProof="0" dirty="0">
                <a:latin typeface="+mn-lt"/>
              </a:rPr>
              <a:t>Hedging Recurrent Exposure with Swap Contracts</a:t>
            </a:r>
          </a:p>
          <a:p>
            <a:pPr eaLnBrk="1" hangingPunct="1">
              <a:spcBef>
                <a:spcPts val="600"/>
              </a:spcBef>
              <a:spcAft>
                <a:spcPts val="0"/>
              </a:spcAft>
            </a:pPr>
            <a:r>
              <a:rPr lang="en-US" altLang="en-US" sz="2400" noProof="0" dirty="0">
                <a:latin typeface="+mn-lt"/>
              </a:rPr>
              <a:t>Hedging through Invoice Currency</a:t>
            </a:r>
          </a:p>
          <a:p>
            <a:pPr eaLnBrk="1" hangingPunct="1">
              <a:spcBef>
                <a:spcPts val="600"/>
              </a:spcBef>
              <a:spcAft>
                <a:spcPts val="0"/>
              </a:spcAft>
            </a:pPr>
            <a:r>
              <a:rPr lang="en-US" altLang="en-US" sz="2400" noProof="0" dirty="0">
                <a:latin typeface="+mn-lt"/>
              </a:rPr>
              <a:t>Hedging via Lead and Lag</a:t>
            </a:r>
          </a:p>
          <a:p>
            <a:pPr eaLnBrk="1" hangingPunct="1">
              <a:spcBef>
                <a:spcPts val="600"/>
              </a:spcBef>
              <a:spcAft>
                <a:spcPts val="0"/>
              </a:spcAft>
            </a:pPr>
            <a:r>
              <a:rPr lang="en-US" altLang="en-US" sz="2400" noProof="0" dirty="0">
                <a:latin typeface="+mn-lt"/>
              </a:rPr>
              <a:t>Exposure Netting</a:t>
            </a:r>
          </a:p>
          <a:p>
            <a:pPr eaLnBrk="1" hangingPunct="1">
              <a:spcBef>
                <a:spcPts val="600"/>
              </a:spcBef>
              <a:spcAft>
                <a:spcPts val="0"/>
              </a:spcAft>
            </a:pPr>
            <a:r>
              <a:rPr lang="en-US" altLang="en-US" sz="2400" noProof="0" dirty="0">
                <a:latin typeface="+mn-lt"/>
              </a:rPr>
              <a:t>What Risk Management Products Do Firms Use?</a:t>
            </a:r>
          </a:p>
          <a:p>
            <a:pPr eaLnBrk="1" hangingPunct="1">
              <a:spcBef>
                <a:spcPts val="600"/>
              </a:spcBef>
              <a:spcAft>
                <a:spcPts val="0"/>
              </a:spcAft>
            </a:pPr>
            <a:r>
              <a:rPr lang="en-US" altLang="en-US" sz="2400" noProof="0" dirty="0">
                <a:latin typeface="+mn-lt"/>
              </a:rPr>
              <a:t>Summary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noProof="0" dirty="0">
                <a:solidFill>
                  <a:srgbClr val="AC0000"/>
                </a:solidFill>
              </a:rPr>
              <a:t>Options Market Hedge </a:t>
            </a:r>
            <a:r>
              <a:rPr lang="en-US" altLang="en-US" sz="1000" b="0" noProof="0" dirty="0">
                <a:solidFill>
                  <a:srgbClr val="AC0000"/>
                </a:solidFill>
              </a:rPr>
              <a:t>2</a:t>
            </a:r>
            <a:endParaRPr lang="en-US" noProof="0" dirty="0">
              <a:solidFill>
                <a:srgbClr val="AC0000"/>
              </a:solidFill>
            </a:endParaRPr>
          </a:p>
        </p:txBody>
      </p:sp>
      <p:sp>
        <p:nvSpPr>
          <p:cNvPr id="3" name="Content Placeholder 2"/>
          <p:cNvSpPr>
            <a:spLocks noGrp="1"/>
          </p:cNvSpPr>
          <p:nvPr>
            <p:ph idx="1"/>
          </p:nvPr>
        </p:nvSpPr>
        <p:spPr/>
        <p:txBody>
          <a:bodyPr>
            <a:normAutofit fontScale="92500" lnSpcReduction="20000"/>
          </a:bodyPr>
          <a:lstStyle/>
          <a:p>
            <a:pPr>
              <a:spcBef>
                <a:spcPts val="0"/>
              </a:spcBef>
              <a:spcAft>
                <a:spcPts val="0"/>
              </a:spcAft>
            </a:pPr>
            <a:r>
              <a:rPr lang="en-US" altLang="en-US" sz="2400" noProof="0" dirty="0">
                <a:latin typeface="+mn-lt"/>
              </a:rPr>
              <a:t>Suppose that in the O</a:t>
            </a:r>
            <a:r>
              <a:rPr lang="en-US" altLang="en-US" sz="100" noProof="0" dirty="0">
                <a:latin typeface="+mn-lt"/>
              </a:rPr>
              <a:t> </a:t>
            </a:r>
            <a:r>
              <a:rPr lang="en-US" altLang="en-US" sz="2400" noProof="0" dirty="0">
                <a:latin typeface="+mn-lt"/>
              </a:rPr>
              <a:t>T</a:t>
            </a:r>
            <a:r>
              <a:rPr lang="en-US" altLang="en-US" sz="100" noProof="0" dirty="0">
                <a:latin typeface="+mn-lt"/>
              </a:rPr>
              <a:t> </a:t>
            </a:r>
            <a:r>
              <a:rPr lang="en-US" altLang="en-US" sz="2400" noProof="0" dirty="0">
                <a:latin typeface="+mn-lt"/>
              </a:rPr>
              <a:t>C market, Boeing purchased a put option on £10 million with an exercise price of $1.46/£ and a one-year expiration, and assume the option premium (price) was $0.02 per pound</a:t>
            </a:r>
          </a:p>
          <a:p>
            <a:pPr lvl="1">
              <a:spcBef>
                <a:spcPts val="600"/>
              </a:spcBef>
              <a:spcAft>
                <a:spcPts val="0"/>
              </a:spcAft>
            </a:pPr>
            <a:r>
              <a:rPr lang="en-US" altLang="en-US" noProof="0" dirty="0">
                <a:latin typeface="+mn-lt"/>
              </a:rPr>
              <a:t>Boeing paid $200,000 ($0.02 × 10 million) for the option.</a:t>
            </a:r>
          </a:p>
          <a:p>
            <a:pPr lvl="1">
              <a:spcBef>
                <a:spcPts val="600"/>
              </a:spcBef>
              <a:spcAft>
                <a:spcPts val="0"/>
              </a:spcAft>
            </a:pPr>
            <a:r>
              <a:rPr lang="en-US" altLang="en-US" noProof="0" dirty="0">
                <a:latin typeface="+mn-lt"/>
              </a:rPr>
              <a:t>Provides Boeing with the right, but not the obligation, to sell up to £10 million for $1.46/£, regardless of the future spot rate.</a:t>
            </a:r>
          </a:p>
          <a:p>
            <a:pPr>
              <a:spcBef>
                <a:spcPts val="2000"/>
              </a:spcBef>
              <a:spcAft>
                <a:spcPts val="0"/>
              </a:spcAft>
            </a:pPr>
            <a:r>
              <a:rPr lang="en-US" altLang="en-US" sz="2400" noProof="0" dirty="0">
                <a:latin typeface="+mn-lt"/>
              </a:rPr>
              <a:t>Assume the spot exchange rate turns out to be $1.30 on the expiration date</a:t>
            </a:r>
          </a:p>
          <a:p>
            <a:pPr lvl="1">
              <a:spcBef>
                <a:spcPts val="600"/>
              </a:spcBef>
              <a:spcAft>
                <a:spcPts val="0"/>
              </a:spcAft>
            </a:pPr>
            <a:r>
              <a:rPr lang="en-US" altLang="en-US" noProof="0" dirty="0">
                <a:latin typeface="+mn-lt"/>
              </a:rPr>
              <a:t>Upfront cost is equivalent to $212,200 = ($200,000 × 1.061).</a:t>
            </a:r>
          </a:p>
          <a:p>
            <a:pPr lvl="1">
              <a:spcBef>
                <a:spcPts val="600"/>
              </a:spcBef>
              <a:spcAft>
                <a:spcPts val="0"/>
              </a:spcAft>
            </a:pPr>
            <a:r>
              <a:rPr lang="en-US" altLang="en-US" noProof="0" dirty="0">
                <a:latin typeface="+mn-lt"/>
              </a:rPr>
              <a:t>Net dollar proceeds are $14,387,800 = $14,600,000 ‒ $212,200.</a:t>
            </a:r>
          </a:p>
          <a:p>
            <a:pPr lvl="1">
              <a:spcBef>
                <a:spcPts val="600"/>
              </a:spcBef>
              <a:spcAft>
                <a:spcPts val="0"/>
              </a:spcAft>
            </a:pPr>
            <a:r>
              <a:rPr lang="en-US" altLang="en-US" noProof="0" dirty="0">
                <a:latin typeface="+mn-lt"/>
              </a:rPr>
              <a:t>Boeing is assured of “minimum” dollar receipt of $14,387,800.</a:t>
            </a:r>
          </a:p>
        </p:txBody>
      </p:sp>
    </p:spTree>
    <p:extLst>
      <p:ext uri="{BB962C8B-B14F-4D97-AF65-F5344CB8AC3E}">
        <p14:creationId xmlns:p14="http://schemas.microsoft.com/office/powerpoint/2010/main" val="4290943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noProof="0" dirty="0">
                <a:solidFill>
                  <a:srgbClr val="AC0000"/>
                </a:solidFill>
              </a:rPr>
              <a:t>Options Market Hedge </a:t>
            </a:r>
            <a:r>
              <a:rPr lang="en-US" altLang="en-US" sz="1000" b="0" noProof="0" dirty="0">
                <a:solidFill>
                  <a:srgbClr val="AC0000"/>
                </a:solidFill>
              </a:rPr>
              <a:t>3</a:t>
            </a:r>
            <a:endParaRPr lang="en-US" noProof="0" dirty="0">
              <a:solidFill>
                <a:srgbClr val="AC0000"/>
              </a:solidFill>
            </a:endParaRPr>
          </a:p>
        </p:txBody>
      </p:sp>
      <p:sp>
        <p:nvSpPr>
          <p:cNvPr id="3" name="Content Placeholder 2"/>
          <p:cNvSpPr>
            <a:spLocks noGrp="1"/>
          </p:cNvSpPr>
          <p:nvPr>
            <p:ph idx="1"/>
          </p:nvPr>
        </p:nvSpPr>
        <p:spPr/>
        <p:txBody>
          <a:bodyPr/>
          <a:lstStyle/>
          <a:p>
            <a:pPr>
              <a:spcBef>
                <a:spcPts val="0"/>
              </a:spcBef>
              <a:spcAft>
                <a:spcPts val="0"/>
              </a:spcAft>
            </a:pPr>
            <a:r>
              <a:rPr lang="en-US" altLang="en-US" sz="2400" noProof="0" dirty="0">
                <a:latin typeface="+mn-lt"/>
              </a:rPr>
              <a:t>Consider an alternative scenario where the pound appreciates against the dollar, and assume the spot rate turns out to be $1.60 per pound at expiration</a:t>
            </a:r>
          </a:p>
          <a:p>
            <a:pPr lvl="1">
              <a:spcBef>
                <a:spcPts val="600"/>
              </a:spcBef>
              <a:spcAft>
                <a:spcPts val="0"/>
              </a:spcAft>
            </a:pPr>
            <a:r>
              <a:rPr lang="en-US" altLang="en-US" noProof="0" dirty="0">
                <a:latin typeface="+mn-lt"/>
              </a:rPr>
              <a:t>Boeing will have no incentive to exercise the option.</a:t>
            </a:r>
          </a:p>
          <a:p>
            <a:pPr lvl="1">
              <a:spcBef>
                <a:spcPts val="600"/>
              </a:spcBef>
              <a:spcAft>
                <a:spcPts val="0"/>
              </a:spcAft>
            </a:pPr>
            <a:r>
              <a:rPr lang="en-US" altLang="en-US" noProof="0" dirty="0">
                <a:latin typeface="+mn-lt"/>
              </a:rPr>
              <a:t>Rather, it would let the option expire and convert £10 million into $16 million at the spot rate.</a:t>
            </a:r>
          </a:p>
          <a:p>
            <a:pPr lvl="1">
              <a:spcBef>
                <a:spcPts val="600"/>
              </a:spcBef>
              <a:spcAft>
                <a:spcPts val="0"/>
              </a:spcAft>
            </a:pPr>
            <a:r>
              <a:rPr lang="en-US" altLang="en-US" noProof="0" dirty="0">
                <a:latin typeface="+mn-lt"/>
              </a:rPr>
              <a:t>Subtracting $212,200 for the option cost, the net dollar proceeds will become $15,787,800 under the option hedge.</a:t>
            </a:r>
          </a:p>
          <a:p>
            <a:pPr>
              <a:spcBef>
                <a:spcPts val="1200"/>
              </a:spcBef>
              <a:spcAft>
                <a:spcPts val="0"/>
              </a:spcAft>
            </a:pPr>
            <a:r>
              <a:rPr lang="en-US" altLang="en-US" sz="2400" noProof="0" dirty="0">
                <a:latin typeface="+mn-lt"/>
              </a:rPr>
              <a:t>Options hedge allows the firm to limit downside risk while preserving the upside potential, but firm must pay for this flexibility in terms of the option premium</a:t>
            </a:r>
          </a:p>
        </p:txBody>
      </p:sp>
    </p:spTree>
    <p:extLst>
      <p:ext uri="{BB962C8B-B14F-4D97-AF65-F5344CB8AC3E}">
        <p14:creationId xmlns:p14="http://schemas.microsoft.com/office/powerpoint/2010/main" val="74606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noProof="0" dirty="0">
                <a:solidFill>
                  <a:srgbClr val="AC0000"/>
                </a:solidFill>
              </a:rPr>
              <a:t>Comparison of Hedging Strategies</a:t>
            </a:r>
            <a:endParaRPr lang="en-US" noProof="0" dirty="0">
              <a:solidFill>
                <a:srgbClr val="AC0000"/>
              </a:solidFill>
            </a:endParaRPr>
          </a:p>
        </p:txBody>
      </p:sp>
      <p:sp>
        <p:nvSpPr>
          <p:cNvPr id="3" name="Content Placeholder 2"/>
          <p:cNvSpPr>
            <a:spLocks noGrp="1"/>
          </p:cNvSpPr>
          <p:nvPr>
            <p:ph idx="1"/>
          </p:nvPr>
        </p:nvSpPr>
        <p:spPr>
          <a:xfrm>
            <a:off x="457200" y="1371600"/>
            <a:ext cx="8229600" cy="5105400"/>
          </a:xfrm>
        </p:spPr>
        <p:txBody>
          <a:bodyPr/>
          <a:lstStyle/>
          <a:p>
            <a:pPr>
              <a:spcBef>
                <a:spcPts val="0"/>
              </a:spcBef>
              <a:spcAft>
                <a:spcPts val="0"/>
              </a:spcAft>
            </a:pPr>
            <a:r>
              <a:rPr lang="en-US" altLang="en-US" sz="2700" noProof="0" dirty="0"/>
              <a:t>Money market hedge versus forward hedge</a:t>
            </a:r>
          </a:p>
          <a:p>
            <a:pPr lvl="1">
              <a:spcBef>
                <a:spcPts val="600"/>
              </a:spcBef>
              <a:spcAft>
                <a:spcPts val="0"/>
              </a:spcAft>
            </a:pPr>
            <a:r>
              <a:rPr lang="en-US" altLang="en-US" sz="2300" noProof="0" dirty="0"/>
              <a:t>Money market hedge dominates since the guaranteed dollar proceeds from the British sale with the money market hedge exceeds guaranteed proceeds with forward hedge.</a:t>
            </a:r>
          </a:p>
          <a:p>
            <a:pPr>
              <a:spcBef>
                <a:spcPts val="600"/>
              </a:spcBef>
              <a:spcAft>
                <a:spcPts val="0"/>
              </a:spcAft>
            </a:pPr>
            <a:r>
              <a:rPr lang="en-US" altLang="en-US" sz="2700" noProof="0" dirty="0"/>
              <a:t>Money market hedge versus options hedge</a:t>
            </a:r>
          </a:p>
          <a:p>
            <a:pPr lvl="1">
              <a:spcBef>
                <a:spcPts val="600"/>
              </a:spcBef>
              <a:spcAft>
                <a:spcPts val="0"/>
              </a:spcAft>
            </a:pPr>
            <a:r>
              <a:rPr lang="en-US" altLang="en-US" sz="2300" noProof="0" dirty="0"/>
              <a:t>Options hedge dominates money market hedge for future spot rates greater than $1.4813/£, but money market hedge dominates options hedge for spot rates lower than $1.4813/£.</a:t>
            </a:r>
          </a:p>
          <a:p>
            <a:pPr>
              <a:spcBef>
                <a:spcPts val="600"/>
              </a:spcBef>
              <a:spcAft>
                <a:spcPts val="0"/>
              </a:spcAft>
            </a:pPr>
            <a:r>
              <a:rPr lang="en-US" altLang="en-US" sz="2700" noProof="0" dirty="0"/>
              <a:t>Options hedge versus forward hedge</a:t>
            </a:r>
          </a:p>
          <a:p>
            <a:pPr lvl="1">
              <a:spcBef>
                <a:spcPts val="600"/>
              </a:spcBef>
              <a:spcAft>
                <a:spcPts val="0"/>
              </a:spcAft>
            </a:pPr>
            <a:r>
              <a:rPr lang="en-US" altLang="en-US" sz="2300" noProof="0" dirty="0"/>
              <a:t>Options hedge dominates the forward hedge for future spot rates greater than $1.48 per pound, whereas the opposite holds for spot rates lower than $1.48 per pound.</a:t>
            </a:r>
          </a:p>
        </p:txBody>
      </p:sp>
    </p:spTree>
    <p:extLst>
      <p:ext uri="{BB962C8B-B14F-4D97-AF65-F5344CB8AC3E}">
        <p14:creationId xmlns:p14="http://schemas.microsoft.com/office/powerpoint/2010/main" val="391469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noProof="0" dirty="0">
                <a:solidFill>
                  <a:srgbClr val="AC0000"/>
                </a:solidFill>
              </a:rPr>
              <a:t>Boeing’s Alternative Hedging Strategies for a Foreign Currency Receivable</a:t>
            </a:r>
            <a:endParaRPr lang="en-US" noProof="0" dirty="0">
              <a:solidFill>
                <a:srgbClr val="AC0000"/>
              </a:solidFill>
            </a:endParaRPr>
          </a:p>
        </p:txBody>
      </p:sp>
      <p:sp>
        <p:nvSpPr>
          <p:cNvPr id="5" name="Content Placeholder 2"/>
          <p:cNvSpPr>
            <a:spLocks noGrp="1"/>
          </p:cNvSpPr>
          <p:nvPr>
            <p:ph idx="1"/>
          </p:nvPr>
        </p:nvSpPr>
        <p:spPr>
          <a:xfrm>
            <a:off x="300038" y="1905001"/>
            <a:ext cx="1632946" cy="381000"/>
          </a:xfrm>
          <a:solidFill>
            <a:srgbClr val="005B7D"/>
          </a:solidFill>
        </p:spPr>
        <p:txBody>
          <a:bodyPr/>
          <a:lstStyle/>
          <a:p>
            <a:r>
              <a:rPr lang="en-US" sz="1400" b="1" noProof="0" dirty="0">
                <a:solidFill>
                  <a:schemeClr val="bg1"/>
                </a:solidFill>
                <a:latin typeface="+mn-lt"/>
              </a:rPr>
              <a:t>EXHIBIT 8.8 </a:t>
            </a:r>
          </a:p>
        </p:txBody>
      </p:sp>
      <p:sp>
        <p:nvSpPr>
          <p:cNvPr id="6" name="Content Placeholder 3"/>
          <p:cNvSpPr>
            <a:spLocks noGrp="1"/>
          </p:cNvSpPr>
          <p:nvPr>
            <p:ph idx="10"/>
          </p:nvPr>
        </p:nvSpPr>
        <p:spPr>
          <a:xfrm>
            <a:off x="1981200" y="1828800"/>
            <a:ext cx="6858000" cy="457200"/>
          </a:xfrm>
        </p:spPr>
        <p:txBody>
          <a:bodyPr/>
          <a:lstStyle/>
          <a:p>
            <a:pPr>
              <a:spcBef>
                <a:spcPts val="0"/>
              </a:spcBef>
              <a:spcAft>
                <a:spcPts val="0"/>
              </a:spcAft>
            </a:pPr>
            <a:r>
              <a:rPr lang="en-US" sz="1400" b="1" noProof="0" dirty="0">
                <a:solidFill>
                  <a:srgbClr val="005370"/>
                </a:solidFill>
                <a:latin typeface="+mn-lt"/>
              </a:rPr>
              <a:t>Boeing’s Alternative Hedging Strategies for a Foreign Currency Receivable: A Summary</a:t>
            </a:r>
            <a:endParaRPr lang="en-US" sz="1400" noProof="0" dirty="0">
              <a:solidFill>
                <a:srgbClr val="005370"/>
              </a:solidFill>
              <a:latin typeface="+mn-lt"/>
            </a:endParaRPr>
          </a:p>
        </p:txBody>
      </p:sp>
      <p:graphicFrame>
        <p:nvGraphicFramePr>
          <p:cNvPr id="8" name="Table 4"/>
          <p:cNvGraphicFramePr>
            <a:graphicFrameLocks noGrp="1"/>
          </p:cNvGraphicFramePr>
          <p:nvPr>
            <p:extLst>
              <p:ext uri="{D42A27DB-BD31-4B8C-83A1-F6EECF244321}">
                <p14:modId xmlns:p14="http://schemas.microsoft.com/office/powerpoint/2010/main" val="1771070032"/>
              </p:ext>
            </p:extLst>
          </p:nvPr>
        </p:nvGraphicFramePr>
        <p:xfrm>
          <a:off x="304800" y="2281239"/>
          <a:ext cx="8539162" cy="3776661"/>
        </p:xfrm>
        <a:graphic>
          <a:graphicData uri="http://schemas.openxmlformats.org/drawingml/2006/table">
            <a:tbl>
              <a:tblPr firstRow="1" firstCol="1"/>
              <a:tblGrid>
                <a:gridCol w="203835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gridCol w="2919412">
                  <a:extLst>
                    <a:ext uri="{9D8B030D-6E8A-4147-A177-3AD203B41FA5}">
                      <a16:colId xmlns:a16="http://schemas.microsoft.com/office/drawing/2014/main" val="20002"/>
                    </a:ext>
                  </a:extLst>
                </a:gridCol>
              </a:tblGrid>
              <a:tr h="309561">
                <a:tc>
                  <a:txBody>
                    <a:bodyPr/>
                    <a:lstStyle/>
                    <a:p>
                      <a:pPr marL="127000" indent="0"/>
                      <a:r>
                        <a:rPr lang="en-US" sz="1400" b="1" dirty="0">
                          <a:solidFill>
                            <a:schemeClr val="tx1"/>
                          </a:solidFill>
                          <a:latin typeface="+mn-lt"/>
                        </a:rPr>
                        <a:t>Strategy</a:t>
                      </a:r>
                    </a:p>
                  </a:txBody>
                  <a:tcPr marL="0" marR="0" marT="0" marB="0" anchor="ctr">
                    <a:lnL w="12700" cap="flat" cmpd="sng" algn="ctr">
                      <a:solidFill>
                        <a:srgbClr val="00AEEF"/>
                      </a:solidFill>
                      <a:prstDash val="solid"/>
                      <a:round/>
                      <a:headEnd type="none" w="med" len="med"/>
                      <a:tailEnd type="none" w="med" len="med"/>
                    </a:lnL>
                    <a:lnR w="12700" cmpd="sng">
                      <a:noFill/>
                      <a:prstDash val="solid"/>
                    </a:lnR>
                    <a:lnT w="12700" cap="flat" cmpd="sng" algn="ctr">
                      <a:solidFill>
                        <a:srgbClr val="00AEEF"/>
                      </a:solidFill>
                      <a:prstDash val="solid"/>
                      <a:round/>
                      <a:headEnd type="none" w="med" len="med"/>
                      <a:tailEnd type="none" w="med" len="me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AAE0FA"/>
                    </a:solidFill>
                  </a:tcPr>
                </a:tc>
                <a:tc>
                  <a:txBody>
                    <a:bodyPr/>
                    <a:lstStyle/>
                    <a:p>
                      <a:pPr indent="0" algn="ctr"/>
                      <a:r>
                        <a:rPr lang="en-US" sz="1400" b="1" dirty="0">
                          <a:solidFill>
                            <a:schemeClr val="tx1"/>
                          </a:solidFill>
                          <a:latin typeface="+mn-lt"/>
                        </a:rPr>
                        <a:t>Transactions</a:t>
                      </a:r>
                    </a:p>
                  </a:txBody>
                  <a:tcPr marL="0" marR="0" marT="0" marB="0" anchor="ctr">
                    <a:lnL w="12700" cmpd="sng">
                      <a:noFill/>
                      <a:prstDash val="solid"/>
                    </a:lnL>
                    <a:lnR w="12700" cmpd="sng">
                      <a:noFill/>
                      <a:prstDash val="solid"/>
                    </a:lnR>
                    <a:lnT w="12700" cap="flat" cmpd="sng" algn="ctr">
                      <a:solidFill>
                        <a:srgbClr val="00AEEF"/>
                      </a:solidFill>
                      <a:prstDash val="solid"/>
                      <a:round/>
                      <a:headEnd type="none" w="med" len="med"/>
                      <a:tailEnd type="none" w="med" len="me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AAE0FA"/>
                    </a:solidFill>
                  </a:tcPr>
                </a:tc>
                <a:tc>
                  <a:txBody>
                    <a:bodyPr/>
                    <a:lstStyle/>
                    <a:p>
                      <a:pPr marL="1346200" indent="0"/>
                      <a:r>
                        <a:rPr lang="en-US" sz="1400" b="1" dirty="0">
                          <a:solidFill>
                            <a:schemeClr val="tx1"/>
                          </a:solidFill>
                          <a:latin typeface="+mn-lt"/>
                        </a:rPr>
                        <a:t>Outcomes</a:t>
                      </a:r>
                    </a:p>
                  </a:txBody>
                  <a:tcPr marL="0" marR="0" marT="0" marB="0" anchor="ctr">
                    <a:lnL w="12700" cmpd="sng">
                      <a:noFill/>
                      <a:prstDash val="solid"/>
                    </a:lnL>
                    <a:lnR w="12700" cap="flat" cmpd="sng" algn="ctr">
                      <a:solidFill>
                        <a:srgbClr val="00AEEF"/>
                      </a:solidFill>
                      <a:prstDash val="solid"/>
                      <a:round/>
                      <a:headEnd type="none" w="med" len="med"/>
                      <a:tailEnd type="none" w="med" len="med"/>
                    </a:lnR>
                    <a:lnT w="12700" cap="flat" cmpd="sng" algn="ctr">
                      <a:solidFill>
                        <a:srgbClr val="00AEEF"/>
                      </a:solidFill>
                      <a:prstDash val="solid"/>
                      <a:round/>
                      <a:headEnd type="none" w="med" len="med"/>
                      <a:tailEnd type="none" w="med" len="me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AAE0FA"/>
                    </a:solidFill>
                  </a:tcPr>
                </a:tc>
                <a:extLst>
                  <a:ext uri="{0D108BD9-81ED-4DB2-BD59-A6C34878D82A}">
                    <a16:rowId xmlns:a16="http://schemas.microsoft.com/office/drawing/2014/main" val="10000"/>
                  </a:ext>
                </a:extLst>
              </a:tr>
              <a:tr h="1033462">
                <a:tc>
                  <a:txBody>
                    <a:bodyPr/>
                    <a:lstStyle/>
                    <a:p>
                      <a:pPr marL="127000" indent="0"/>
                      <a:r>
                        <a:rPr lang="en-US" sz="1400" dirty="0">
                          <a:solidFill>
                            <a:schemeClr val="tx1"/>
                          </a:solidFill>
                          <a:latin typeface="+mn-lt"/>
                        </a:rPr>
                        <a:t>Forward market hedge</a:t>
                      </a:r>
                    </a:p>
                  </a:txBody>
                  <a:tcPr marL="0" marR="0" marT="0" marB="0">
                    <a:lnL w="12700" cap="flat" cmpd="sng" algn="ctr">
                      <a:solidFill>
                        <a:srgbClr val="00AEEF"/>
                      </a:solidFill>
                      <a:prstDash val="solid"/>
                      <a:round/>
                      <a:headEnd type="none" w="med" len="med"/>
                      <a:tailEnd type="none" w="med" len="med"/>
                    </a:lnL>
                    <a:lnR w="12700" cmpd="sng">
                      <a:noFill/>
                      <a:prstDash val="solid"/>
                    </a:lnR>
                    <a:lnT w="12700" cap="flat" cmpd="sng" algn="ctr">
                      <a:solidFill>
                        <a:srgbClr val="00AEEF"/>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2F4FD"/>
                    </a:solidFill>
                  </a:tcPr>
                </a:tc>
                <a:tc>
                  <a:txBody>
                    <a:bodyPr/>
                    <a:lstStyle/>
                    <a:p>
                      <a:pPr marL="403200" marR="495300" indent="-403200">
                        <a:lnSpc>
                          <a:spcPts val="1500"/>
                        </a:lnSpc>
                        <a:buFont typeface="+mj-lt"/>
                        <a:buAutoNum type="arabicPeriod"/>
                        <a:tabLst>
                          <a:tab pos="231775" algn="l"/>
                        </a:tabLst>
                      </a:pPr>
                      <a:r>
                        <a:rPr lang="en-US" sz="1400" dirty="0">
                          <a:solidFill>
                            <a:schemeClr val="tx1"/>
                          </a:solidFill>
                          <a:latin typeface="+mn-lt"/>
                        </a:rPr>
                        <a:t>Sell £10,000,000 forward for U.S. dollars now.</a:t>
                      </a:r>
                    </a:p>
                    <a:p>
                      <a:pPr marL="403200" marR="495300" indent="-403200">
                        <a:lnSpc>
                          <a:spcPts val="1500"/>
                        </a:lnSpc>
                        <a:buFont typeface="+mj-lt"/>
                        <a:buAutoNum type="arabicPeriod"/>
                        <a:tabLst>
                          <a:tab pos="231775" algn="l"/>
                        </a:tabLst>
                      </a:pPr>
                      <a:r>
                        <a:rPr lang="en-US" sz="1400" dirty="0">
                          <a:solidFill>
                            <a:schemeClr val="tx1"/>
                          </a:solidFill>
                          <a:latin typeface="+mn-lt"/>
                        </a:rPr>
                        <a:t>In one year, receive £10,000,000 from the British client and deliver it to the counterparty of the forward contract.</a:t>
                      </a:r>
                    </a:p>
                  </a:txBody>
                  <a:tcPr marL="0" marR="0" marT="0" marB="0" anchor="b">
                    <a:lnL w="12700" cmpd="sng">
                      <a:noFill/>
                      <a:prstDash val="solid"/>
                    </a:lnL>
                    <a:lnR w="12700" cmpd="sng">
                      <a:noFill/>
                      <a:prstDash val="solid"/>
                    </a:lnR>
                    <a:lnT w="12700" cap="flat" cmpd="sng" algn="ctr">
                      <a:solidFill>
                        <a:srgbClr val="00AEEF"/>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2F4FD"/>
                    </a:solidFill>
                  </a:tcPr>
                </a:tc>
                <a:tc>
                  <a:txBody>
                    <a:bodyPr/>
                    <a:lstStyle/>
                    <a:p>
                      <a:pPr marL="179388" indent="0">
                        <a:lnSpc>
                          <a:spcPts val="1500"/>
                        </a:lnSpc>
                      </a:pPr>
                      <a:r>
                        <a:rPr lang="en-US" sz="1400" dirty="0">
                          <a:solidFill>
                            <a:schemeClr val="tx1"/>
                          </a:solidFill>
                          <a:latin typeface="+mn-lt"/>
                        </a:rPr>
                        <a:t>Assured of receiving $14,600,000 in one year; future spot exchange rate becomes irrelevant.</a:t>
                      </a:r>
                    </a:p>
                  </a:txBody>
                  <a:tcPr marL="0" marR="0" marT="0" marB="0">
                    <a:lnL w="12700" cmpd="sng">
                      <a:noFill/>
                      <a:prstDash val="solid"/>
                    </a:lnL>
                    <a:lnR w="12700" cap="flat" cmpd="sng" algn="ctr">
                      <a:solidFill>
                        <a:srgbClr val="00AEEF"/>
                      </a:solidFill>
                      <a:prstDash val="solid"/>
                      <a:round/>
                      <a:headEnd type="none" w="med" len="med"/>
                      <a:tailEnd type="none" w="med" len="med"/>
                    </a:lnR>
                    <a:lnT w="12700" cap="flat" cmpd="sng" algn="ctr">
                      <a:solidFill>
                        <a:srgbClr val="00AEEF"/>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1"/>
                  </a:ext>
                </a:extLst>
              </a:tr>
              <a:tr h="1119187">
                <a:tc>
                  <a:txBody>
                    <a:bodyPr/>
                    <a:lstStyle/>
                    <a:p>
                      <a:pPr marL="127000" indent="0"/>
                      <a:r>
                        <a:rPr lang="en-US" sz="1400" dirty="0">
                          <a:solidFill>
                            <a:schemeClr val="tx1"/>
                          </a:solidFill>
                          <a:latin typeface="+mn-lt"/>
                        </a:rPr>
                        <a:t>Money market hedge</a:t>
                      </a:r>
                    </a:p>
                  </a:txBody>
                  <a:tcPr marL="0" marR="0" marT="0" marB="0">
                    <a:lnL w="12700" cap="flat" cmpd="sng" algn="ctr">
                      <a:solidFill>
                        <a:srgbClr val="00AEEF"/>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403200" marR="495300" indent="-403200">
                        <a:lnSpc>
                          <a:spcPts val="1500"/>
                        </a:lnSpc>
                        <a:buFont typeface="+mj-lt"/>
                        <a:buAutoNum type="arabicPeriod"/>
                      </a:pPr>
                      <a:r>
                        <a:rPr lang="en-US" sz="1400" dirty="0">
                          <a:solidFill>
                            <a:schemeClr val="tx1"/>
                          </a:solidFill>
                          <a:latin typeface="+mn-lt"/>
                        </a:rPr>
                        <a:t>Borrow £9,174,312, buy $13,761,468 spot, and invest in the United States now.</a:t>
                      </a:r>
                    </a:p>
                    <a:p>
                      <a:pPr marL="403200" marR="495300" indent="-403200">
                        <a:lnSpc>
                          <a:spcPts val="1500"/>
                        </a:lnSpc>
                        <a:buFont typeface="+mj-lt"/>
                        <a:buAutoNum type="arabicPeriod"/>
                      </a:pPr>
                      <a:r>
                        <a:rPr lang="en-US" sz="1400" dirty="0">
                          <a:solidFill>
                            <a:schemeClr val="tx1"/>
                          </a:solidFill>
                          <a:latin typeface="+mn-lt"/>
                        </a:rPr>
                        <a:t>In one year, collect £10,000,000 from the British client and pay off the pound loan using the amount.</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179388" indent="0">
                        <a:lnSpc>
                          <a:spcPts val="1500"/>
                        </a:lnSpc>
                      </a:pPr>
                      <a:r>
                        <a:rPr lang="en-US" sz="1400" dirty="0">
                          <a:solidFill>
                            <a:schemeClr val="tx1"/>
                          </a:solidFill>
                          <a:latin typeface="+mn-lt"/>
                        </a:rPr>
                        <a:t>Assured of receiving $13,761,468 now or $14,600,918 in one year; future spot exchange rate becomes irrelevant.</a:t>
                      </a:r>
                    </a:p>
                  </a:txBody>
                  <a:tcPr marL="0" marR="0" marT="0" marB="0">
                    <a:lnL w="12700" cmpd="sng">
                      <a:noFill/>
                      <a:prstDash val="solid"/>
                    </a:lnL>
                    <a:lnR w="12700" cap="flat" cmpd="sng" algn="ctr">
                      <a:solidFill>
                        <a:srgbClr val="00AEEF"/>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2"/>
                  </a:ext>
                </a:extLst>
              </a:tr>
              <a:tr h="1181100">
                <a:tc>
                  <a:txBody>
                    <a:bodyPr/>
                    <a:lstStyle/>
                    <a:p>
                      <a:pPr marL="127000" indent="0"/>
                      <a:r>
                        <a:rPr lang="en-US" sz="1400" dirty="0">
                          <a:solidFill>
                            <a:schemeClr val="tx1"/>
                          </a:solidFill>
                          <a:latin typeface="+mn-lt"/>
                        </a:rPr>
                        <a:t>Options market hedge</a:t>
                      </a:r>
                    </a:p>
                  </a:txBody>
                  <a:tcPr marL="0" marR="0" marT="0" marB="0">
                    <a:lnL w="12700" cap="flat" cmpd="sng" algn="ctr">
                      <a:solidFill>
                        <a:srgbClr val="00AEEF"/>
                      </a:solidFill>
                      <a:prstDash val="solid"/>
                      <a:round/>
                      <a:headEnd type="none" w="med" len="med"/>
                      <a:tailEnd type="none" w="med" len="med"/>
                    </a:lnL>
                    <a:lnR w="12700" cmpd="sng">
                      <a:noFill/>
                      <a:prstDash val="solid"/>
                    </a:lnR>
                    <a:lnT w="12700" cmpd="sng">
                      <a:noFill/>
                      <a:prstDash val="soli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403200" marR="495300" indent="-403200">
                        <a:lnSpc>
                          <a:spcPts val="1500"/>
                        </a:lnSpc>
                        <a:buFont typeface="+mj-lt"/>
                        <a:buAutoNum type="arabicPeriod"/>
                      </a:pPr>
                      <a:r>
                        <a:rPr lang="en-US" sz="1400" dirty="0">
                          <a:solidFill>
                            <a:schemeClr val="tx1"/>
                          </a:solidFill>
                          <a:latin typeface="+mn-lt"/>
                        </a:rPr>
                        <a:t>Buy a put option on £10,000,000 for an upfront cost of $200,000.</a:t>
                      </a:r>
                    </a:p>
                    <a:p>
                      <a:pPr marL="403200" marR="495300" indent="-403200">
                        <a:lnSpc>
                          <a:spcPts val="1500"/>
                        </a:lnSpc>
                        <a:buFont typeface="+mj-lt"/>
                        <a:buAutoNum type="arabicPeriod"/>
                      </a:pPr>
                      <a:r>
                        <a:rPr lang="en-US" sz="1400" dirty="0">
                          <a:solidFill>
                            <a:schemeClr val="tx1"/>
                          </a:solidFill>
                          <a:latin typeface="+mn-lt"/>
                        </a:rPr>
                        <a:t>In one year, decide whether to exercise the option upon observing the prevailing spot exchange rate.</a:t>
                      </a:r>
                    </a:p>
                  </a:txBody>
                  <a:tcPr marL="0" marR="0" marT="0" marB="0">
                    <a:lnL w="12700" cmpd="sng">
                      <a:noFill/>
                      <a:prstDash val="solid"/>
                    </a:lnL>
                    <a:lnR w="12700" cmpd="sng">
                      <a:noFill/>
                      <a:prstDash val="solid"/>
                    </a:lnR>
                    <a:lnT w="12700" cmpd="sng">
                      <a:noFill/>
                      <a:prstDash val="soli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120650" indent="0">
                        <a:lnSpc>
                          <a:spcPts val="1500"/>
                        </a:lnSpc>
                      </a:pPr>
                      <a:r>
                        <a:rPr lang="en-US" sz="1400" dirty="0">
                          <a:solidFill>
                            <a:schemeClr val="tx1"/>
                          </a:solidFill>
                          <a:latin typeface="+mn-lt"/>
                        </a:rPr>
                        <a:t>Assured of receiving at least $14,387,800 or more if the future spot exchange rate exceeds the exercise exchange rate; Boeing controls the downside risk while retaining the upside potential.</a:t>
                      </a:r>
                    </a:p>
                  </a:txBody>
                  <a:tcPr marL="0" marR="0" marT="0" marB="0">
                    <a:lnL w="12700" cmpd="sng">
                      <a:noFill/>
                      <a:prstDash val="solid"/>
                    </a:lnL>
                    <a:lnR w="12700" cap="flat" cmpd="sng" algn="ctr">
                      <a:solidFill>
                        <a:srgbClr val="00AEEF"/>
                      </a:solidFill>
                      <a:prstDash val="solid"/>
                      <a:round/>
                      <a:headEnd type="none" w="med" len="med"/>
                      <a:tailEnd type="none" w="med" len="med"/>
                    </a:lnR>
                    <a:lnT w="12700" cmpd="sng">
                      <a:noFill/>
                      <a:prstDash val="soli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12815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noProof="0" dirty="0">
                <a:solidFill>
                  <a:srgbClr val="AC0000"/>
                </a:solidFill>
              </a:rPr>
              <a:t>Hedging Foreign Currency Payables</a:t>
            </a:r>
            <a:endParaRPr lang="en-US" sz="4000" noProof="0" dirty="0">
              <a:solidFill>
                <a:srgbClr val="AC0000"/>
              </a:solidFill>
            </a:endParaRPr>
          </a:p>
        </p:txBody>
      </p:sp>
      <p:sp>
        <p:nvSpPr>
          <p:cNvPr id="3" name="Content Placeholder 2"/>
          <p:cNvSpPr>
            <a:spLocks noGrp="1"/>
          </p:cNvSpPr>
          <p:nvPr>
            <p:ph idx="1"/>
          </p:nvPr>
        </p:nvSpPr>
        <p:spPr>
          <a:xfrm>
            <a:off x="457200" y="1524000"/>
            <a:ext cx="8229600" cy="4724400"/>
          </a:xfrm>
        </p:spPr>
        <p:txBody>
          <a:bodyPr/>
          <a:lstStyle/>
          <a:p>
            <a:pPr>
              <a:spcBef>
                <a:spcPts val="600"/>
              </a:spcBef>
              <a:spcAft>
                <a:spcPts val="0"/>
              </a:spcAft>
            </a:pPr>
            <a:r>
              <a:rPr lang="en-US" altLang="en-US" sz="2400" noProof="0" dirty="0">
                <a:latin typeface="+mn-lt"/>
              </a:rPr>
              <a:t>Suppose Boeing imported a Rolls-Royce jet engine for £5 million payable in one year</a:t>
            </a:r>
          </a:p>
          <a:p>
            <a:pPr>
              <a:spcBef>
                <a:spcPts val="1200"/>
              </a:spcBef>
              <a:spcAft>
                <a:spcPts val="0"/>
              </a:spcAft>
            </a:pPr>
            <a:r>
              <a:rPr lang="en-US" altLang="en-US" sz="2400" noProof="0" dirty="0">
                <a:latin typeface="+mn-lt"/>
              </a:rPr>
              <a:t>Market condition is summarized as follows:</a:t>
            </a:r>
          </a:p>
          <a:p>
            <a:pPr lvl="1">
              <a:spcBef>
                <a:spcPts val="600"/>
              </a:spcBef>
              <a:spcAft>
                <a:spcPts val="0"/>
              </a:spcAft>
            </a:pPr>
            <a:r>
              <a:rPr lang="en-US" noProof="0" dirty="0">
                <a:latin typeface="+mn-lt"/>
              </a:rPr>
              <a:t>The U.S. interest rate: 6.00% per annum. </a:t>
            </a:r>
          </a:p>
          <a:p>
            <a:pPr lvl="1">
              <a:spcBef>
                <a:spcPts val="600"/>
              </a:spcBef>
              <a:spcAft>
                <a:spcPts val="0"/>
              </a:spcAft>
            </a:pPr>
            <a:r>
              <a:rPr lang="en-US" noProof="0" dirty="0">
                <a:latin typeface="+mn-lt"/>
              </a:rPr>
              <a:t>The U.K. interest rate: 6.50% per annum. </a:t>
            </a:r>
          </a:p>
          <a:p>
            <a:pPr lvl="1">
              <a:spcBef>
                <a:spcPts val="600"/>
              </a:spcBef>
              <a:spcAft>
                <a:spcPts val="0"/>
              </a:spcAft>
            </a:pPr>
            <a:r>
              <a:rPr lang="en-US" noProof="0" dirty="0">
                <a:latin typeface="+mn-lt"/>
              </a:rPr>
              <a:t>The spot exchange rate: $1.80/£.</a:t>
            </a:r>
          </a:p>
          <a:p>
            <a:pPr lvl="1">
              <a:spcBef>
                <a:spcPts val="600"/>
              </a:spcBef>
              <a:spcAft>
                <a:spcPts val="0"/>
              </a:spcAft>
            </a:pPr>
            <a:r>
              <a:rPr lang="en-US" noProof="0" dirty="0">
                <a:latin typeface="+mn-lt"/>
              </a:rPr>
              <a:t>The forward exchange rate: $1.75/£ (1-year maturity).</a:t>
            </a:r>
            <a:endParaRPr lang="en-US" altLang="en-US" noProof="0" dirty="0">
              <a:latin typeface="+mn-lt"/>
            </a:endParaRPr>
          </a:p>
          <a:p>
            <a:pPr>
              <a:spcBef>
                <a:spcPts val="1200"/>
              </a:spcBef>
              <a:spcAft>
                <a:spcPts val="0"/>
              </a:spcAft>
            </a:pPr>
            <a:r>
              <a:rPr lang="en-US" altLang="en-US" sz="2400" noProof="0" dirty="0">
                <a:latin typeface="+mn-lt"/>
              </a:rPr>
              <a:t>Boeing is concerned about the future dollar cost of this purchase, and it will try to minimize the dollar cost of paying off the payable</a:t>
            </a:r>
          </a:p>
        </p:txBody>
      </p:sp>
    </p:spTree>
    <p:extLst>
      <p:ext uri="{BB962C8B-B14F-4D97-AF65-F5344CB8AC3E}">
        <p14:creationId xmlns:p14="http://schemas.microsoft.com/office/powerpoint/2010/main" val="3136258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altLang="en-US" sz="4000" noProof="0" dirty="0">
                <a:solidFill>
                  <a:srgbClr val="AC0000"/>
                </a:solidFill>
              </a:rPr>
              <a:t>Foreign Currency Payables: Alternatives</a:t>
            </a:r>
            <a:endParaRPr lang="en-US" sz="4000" noProof="0" dirty="0">
              <a:solidFill>
                <a:srgbClr val="AC0000"/>
              </a:solidFill>
            </a:endParaRPr>
          </a:p>
        </p:txBody>
      </p:sp>
      <p:sp>
        <p:nvSpPr>
          <p:cNvPr id="7" name="Content Placeholder 2"/>
          <p:cNvSpPr>
            <a:spLocks noGrp="1"/>
          </p:cNvSpPr>
          <p:nvPr>
            <p:ph idx="1"/>
          </p:nvPr>
        </p:nvSpPr>
        <p:spPr>
          <a:xfrm>
            <a:off x="457200" y="1447800"/>
            <a:ext cx="8229600" cy="5029200"/>
          </a:xfrm>
        </p:spPr>
        <p:txBody>
          <a:bodyPr/>
          <a:lstStyle/>
          <a:p>
            <a:pPr>
              <a:spcBef>
                <a:spcPts val="0"/>
              </a:spcBef>
              <a:spcAft>
                <a:spcPts val="0"/>
              </a:spcAft>
            </a:pPr>
            <a:r>
              <a:rPr lang="en-US" altLang="en-US" sz="2200" noProof="0" dirty="0"/>
              <a:t>Forward market hedge</a:t>
            </a:r>
          </a:p>
          <a:p>
            <a:pPr lvl="1">
              <a:spcBef>
                <a:spcPts val="600"/>
              </a:spcBef>
              <a:spcAft>
                <a:spcPts val="0"/>
              </a:spcAft>
            </a:pPr>
            <a:r>
              <a:rPr lang="en-US" altLang="en-US" sz="2200" noProof="0" dirty="0"/>
              <a:t>If Boeing decides to hedge this payable exposure using a forward contract, it only needs to buy </a:t>
            </a:r>
            <a:r>
              <a:rPr lang="en-US" sz="2200" noProof="0" dirty="0"/>
              <a:t>£5 million forward in exchange for the following dollar amount:</a:t>
            </a:r>
          </a:p>
          <a:p>
            <a:pPr marL="57150" algn="ctr">
              <a:spcBef>
                <a:spcPts val="600"/>
              </a:spcBef>
              <a:spcAft>
                <a:spcPts val="0"/>
              </a:spcAft>
            </a:pPr>
            <a:r>
              <a:rPr lang="en-US" altLang="en-US" sz="2200" noProof="0" dirty="0"/>
              <a:t>$8,750,000 = (</a:t>
            </a:r>
            <a:r>
              <a:rPr lang="en-US" sz="2200" noProof="0" dirty="0"/>
              <a:t>£5,000,000</a:t>
            </a:r>
            <a:r>
              <a:rPr lang="en-US" altLang="en-US" sz="2200" noProof="0" dirty="0"/>
              <a:t>)($1.75/</a:t>
            </a:r>
            <a:r>
              <a:rPr lang="en-US" sz="2200" noProof="0" dirty="0"/>
              <a:t>£</a:t>
            </a:r>
            <a:r>
              <a:rPr lang="en-US" altLang="en-US" sz="2200" noProof="0" dirty="0"/>
              <a:t>)</a:t>
            </a:r>
          </a:p>
          <a:p>
            <a:pPr>
              <a:spcBef>
                <a:spcPts val="600"/>
              </a:spcBef>
              <a:spcAft>
                <a:spcPts val="0"/>
              </a:spcAft>
            </a:pPr>
            <a:r>
              <a:rPr lang="en-US" altLang="en-US" sz="2200" noProof="0" dirty="0"/>
              <a:t>Money market hedge</a:t>
            </a:r>
          </a:p>
          <a:p>
            <a:pPr lvl="1">
              <a:spcBef>
                <a:spcPts val="600"/>
              </a:spcBef>
              <a:spcAft>
                <a:spcPts val="0"/>
              </a:spcAft>
            </a:pPr>
            <a:r>
              <a:rPr lang="en-US" altLang="en-US" sz="2200" noProof="0" dirty="0"/>
              <a:t>P</a:t>
            </a:r>
            <a:r>
              <a:rPr lang="en-US" altLang="en-US" sz="100" noProof="0" dirty="0"/>
              <a:t> </a:t>
            </a:r>
            <a:r>
              <a:rPr lang="en-US" altLang="en-US" sz="2200" noProof="0" dirty="0"/>
              <a:t>V of foreign currency payable: </a:t>
            </a:r>
            <a:r>
              <a:rPr lang="en-US" sz="2200" noProof="0" dirty="0"/>
              <a:t>£4,694,836 = £5 million/1.065</a:t>
            </a:r>
          </a:p>
          <a:p>
            <a:pPr lvl="1">
              <a:spcBef>
                <a:spcPts val="600"/>
              </a:spcBef>
              <a:spcAft>
                <a:spcPts val="0"/>
              </a:spcAft>
            </a:pPr>
            <a:r>
              <a:rPr lang="en-US" altLang="en-US" sz="2200" noProof="0" dirty="0"/>
              <a:t>Outlay of dollars today: </a:t>
            </a:r>
            <a:r>
              <a:rPr lang="en-US" altLang="en-US" sz="2200" dirty="0"/>
              <a:t>$ 8,450,705 </a:t>
            </a:r>
            <a:r>
              <a:rPr lang="en-US" altLang="en-US" sz="2200" noProof="0" dirty="0"/>
              <a:t>= (</a:t>
            </a:r>
            <a:r>
              <a:rPr lang="en-US" sz="2200" dirty="0"/>
              <a:t>£4,694,836 </a:t>
            </a:r>
            <a:r>
              <a:rPr lang="en-US" altLang="en-US" sz="2200" noProof="0" dirty="0"/>
              <a:t>)($1.80/</a:t>
            </a:r>
            <a:r>
              <a:rPr lang="en-US" sz="2200" noProof="0" dirty="0"/>
              <a:t>£</a:t>
            </a:r>
            <a:r>
              <a:rPr lang="en-US" altLang="en-US" sz="2200" noProof="0" dirty="0"/>
              <a:t>).</a:t>
            </a:r>
          </a:p>
          <a:p>
            <a:pPr lvl="1">
              <a:spcBef>
                <a:spcPts val="600"/>
              </a:spcBef>
              <a:spcAft>
                <a:spcPts val="0"/>
              </a:spcAft>
            </a:pPr>
            <a:r>
              <a:rPr lang="en-US" altLang="en-US" sz="2200" noProof="0" dirty="0"/>
              <a:t>Future value: $8,957,747 = ($8,450,705)(1.06).</a:t>
            </a:r>
          </a:p>
          <a:p>
            <a:pPr>
              <a:spcBef>
                <a:spcPts val="600"/>
              </a:spcBef>
              <a:spcAft>
                <a:spcPts val="0"/>
              </a:spcAft>
            </a:pPr>
            <a:r>
              <a:rPr lang="en-US" altLang="en-US" sz="2200" noProof="0" dirty="0"/>
              <a:t>Options market hedge</a:t>
            </a:r>
          </a:p>
          <a:p>
            <a:pPr lvl="1">
              <a:spcBef>
                <a:spcPts val="600"/>
              </a:spcBef>
              <a:spcAft>
                <a:spcPts val="0"/>
              </a:spcAft>
            </a:pPr>
            <a:r>
              <a:rPr lang="en-US" altLang="en-US" sz="2200" noProof="0" dirty="0"/>
              <a:t>Purchase a “call” on </a:t>
            </a:r>
            <a:r>
              <a:rPr lang="en-US" sz="2200" noProof="0" dirty="0"/>
              <a:t>£5 million.</a:t>
            </a:r>
            <a:endParaRPr lang="en-US" altLang="en-US" sz="2200" noProof="0" dirty="0"/>
          </a:p>
        </p:txBody>
      </p:sp>
    </p:spTree>
    <p:extLst>
      <p:ext uri="{BB962C8B-B14F-4D97-AF65-F5344CB8AC3E}">
        <p14:creationId xmlns:p14="http://schemas.microsoft.com/office/powerpoint/2010/main" val="144223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noProof="0" dirty="0">
                <a:solidFill>
                  <a:srgbClr val="AC0000"/>
                </a:solidFill>
              </a:rPr>
              <a:t>Boeing’s Alternative Hedging Strategies for a Foreign Currency Payable</a:t>
            </a:r>
            <a:endParaRPr lang="en-US" noProof="0" dirty="0">
              <a:solidFill>
                <a:srgbClr val="AC0000"/>
              </a:solidFill>
            </a:endParaRPr>
          </a:p>
        </p:txBody>
      </p:sp>
      <p:sp>
        <p:nvSpPr>
          <p:cNvPr id="5" name="Content Placeholder 2"/>
          <p:cNvSpPr>
            <a:spLocks noGrp="1"/>
          </p:cNvSpPr>
          <p:nvPr>
            <p:ph idx="1"/>
          </p:nvPr>
        </p:nvSpPr>
        <p:spPr>
          <a:xfrm>
            <a:off x="533400" y="1600200"/>
            <a:ext cx="1447800" cy="304800"/>
          </a:xfrm>
          <a:solidFill>
            <a:srgbClr val="005B7D"/>
          </a:solidFill>
        </p:spPr>
        <p:txBody>
          <a:bodyPr/>
          <a:lstStyle/>
          <a:p>
            <a:r>
              <a:rPr lang="en-US" sz="1400" b="1" noProof="0" dirty="0">
                <a:solidFill>
                  <a:schemeClr val="bg1"/>
                </a:solidFill>
                <a:latin typeface="+mn-lt"/>
              </a:rPr>
              <a:t>EXHIBIT 8.8 </a:t>
            </a:r>
          </a:p>
        </p:txBody>
      </p:sp>
      <p:sp>
        <p:nvSpPr>
          <p:cNvPr id="6" name="Content Placeholder 3"/>
          <p:cNvSpPr>
            <a:spLocks noGrp="1"/>
          </p:cNvSpPr>
          <p:nvPr>
            <p:ph idx="10"/>
          </p:nvPr>
        </p:nvSpPr>
        <p:spPr>
          <a:xfrm>
            <a:off x="1905000" y="1600200"/>
            <a:ext cx="7315200" cy="360521"/>
          </a:xfrm>
        </p:spPr>
        <p:txBody>
          <a:bodyPr/>
          <a:lstStyle/>
          <a:p>
            <a:r>
              <a:rPr lang="en-US" sz="1300" b="1" noProof="0" dirty="0">
                <a:solidFill>
                  <a:srgbClr val="005370"/>
                </a:solidFill>
                <a:latin typeface="+mn-lt"/>
              </a:rPr>
              <a:t>Boeing’s Alternative Hedging Strategies for a Foreign Currency Payable: A Summary </a:t>
            </a:r>
            <a:endParaRPr lang="en-US" sz="1300" noProof="0" dirty="0">
              <a:solidFill>
                <a:srgbClr val="005370"/>
              </a:solidFill>
              <a:latin typeface="+mn-lt"/>
            </a:endParaRPr>
          </a:p>
        </p:txBody>
      </p:sp>
      <p:graphicFrame>
        <p:nvGraphicFramePr>
          <p:cNvPr id="8" name="Table 4"/>
          <p:cNvGraphicFramePr>
            <a:graphicFrameLocks noGrp="1"/>
          </p:cNvGraphicFramePr>
          <p:nvPr>
            <p:extLst>
              <p:ext uri="{D42A27DB-BD31-4B8C-83A1-F6EECF244321}">
                <p14:modId xmlns:p14="http://schemas.microsoft.com/office/powerpoint/2010/main" val="3243638111"/>
              </p:ext>
            </p:extLst>
          </p:nvPr>
        </p:nvGraphicFramePr>
        <p:xfrm>
          <a:off x="552450" y="1905000"/>
          <a:ext cx="8134349" cy="4419600"/>
        </p:xfrm>
        <a:graphic>
          <a:graphicData uri="http://schemas.openxmlformats.org/drawingml/2006/table">
            <a:tbl>
              <a:tblPr firstRow="1" firstCol="1"/>
              <a:tblGrid>
                <a:gridCol w="1932629">
                  <a:extLst>
                    <a:ext uri="{9D8B030D-6E8A-4147-A177-3AD203B41FA5}">
                      <a16:colId xmlns:a16="http://schemas.microsoft.com/office/drawing/2014/main" val="20000"/>
                    </a:ext>
                  </a:extLst>
                </a:gridCol>
                <a:gridCol w="3586421">
                  <a:extLst>
                    <a:ext uri="{9D8B030D-6E8A-4147-A177-3AD203B41FA5}">
                      <a16:colId xmlns:a16="http://schemas.microsoft.com/office/drawing/2014/main" val="20001"/>
                    </a:ext>
                  </a:extLst>
                </a:gridCol>
                <a:gridCol w="2615299">
                  <a:extLst>
                    <a:ext uri="{9D8B030D-6E8A-4147-A177-3AD203B41FA5}">
                      <a16:colId xmlns:a16="http://schemas.microsoft.com/office/drawing/2014/main" val="20002"/>
                    </a:ext>
                  </a:extLst>
                </a:gridCol>
              </a:tblGrid>
              <a:tr h="279640">
                <a:tc>
                  <a:txBody>
                    <a:bodyPr/>
                    <a:lstStyle/>
                    <a:p>
                      <a:pPr marL="101600" indent="0"/>
                      <a:r>
                        <a:rPr lang="en-US" sz="1400" b="1" dirty="0">
                          <a:latin typeface="+mn-lt"/>
                        </a:rPr>
                        <a:t>Strategy</a:t>
                      </a:r>
                    </a:p>
                  </a:txBody>
                  <a:tcPr marL="0" marR="0" marT="0" marB="0" anchor="ctr">
                    <a:lnL w="12700" cap="flat" cmpd="sng" algn="ctr">
                      <a:solidFill>
                        <a:srgbClr val="00AEEF"/>
                      </a:solidFill>
                      <a:prstDash val="solid"/>
                      <a:round/>
                      <a:headEnd type="none" w="med" len="med"/>
                      <a:tailEnd type="none" w="med" len="med"/>
                    </a:lnL>
                    <a:lnR w="12700" cmpd="sng">
                      <a:noFill/>
                      <a:prstDash val="solid"/>
                    </a:lnR>
                    <a:lnT w="12700" cap="flat" cmpd="sng" algn="ctr">
                      <a:solidFill>
                        <a:srgbClr val="00AEEF"/>
                      </a:solidFill>
                      <a:prstDash val="solid"/>
                      <a:round/>
                      <a:headEnd type="none" w="med" len="med"/>
                      <a:tailEnd type="none" w="med" len="me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AAE0FA"/>
                    </a:solidFill>
                  </a:tcPr>
                </a:tc>
                <a:tc>
                  <a:txBody>
                    <a:bodyPr/>
                    <a:lstStyle/>
                    <a:p>
                      <a:pPr indent="0" algn="ctr"/>
                      <a:r>
                        <a:rPr lang="en-US" sz="1400" b="1" dirty="0">
                          <a:latin typeface="+mn-lt"/>
                        </a:rPr>
                        <a:t>Transactions</a:t>
                      </a:r>
                    </a:p>
                  </a:txBody>
                  <a:tcPr marL="0" marR="0" marT="0" marB="0" anchor="ctr">
                    <a:lnL w="12700" cmpd="sng">
                      <a:noFill/>
                      <a:prstDash val="solid"/>
                    </a:lnL>
                    <a:lnR w="12700" cmpd="sng">
                      <a:noFill/>
                      <a:prstDash val="solid"/>
                    </a:lnR>
                    <a:lnT w="12700" cap="flat" cmpd="sng" algn="ctr">
                      <a:solidFill>
                        <a:srgbClr val="00AEEF"/>
                      </a:solidFill>
                      <a:prstDash val="solid"/>
                      <a:round/>
                      <a:headEnd type="none" w="med" len="med"/>
                      <a:tailEnd type="none" w="med" len="me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AAE0FA"/>
                    </a:solidFill>
                  </a:tcPr>
                </a:tc>
                <a:tc>
                  <a:txBody>
                    <a:bodyPr/>
                    <a:lstStyle/>
                    <a:p>
                      <a:pPr marL="1231900" indent="0"/>
                      <a:r>
                        <a:rPr lang="en-US" sz="1400" b="1" dirty="0">
                          <a:latin typeface="+mn-lt"/>
                        </a:rPr>
                        <a:t>Outcomes</a:t>
                      </a:r>
                    </a:p>
                  </a:txBody>
                  <a:tcPr marL="0" marR="0" marT="0" marB="0" anchor="ctr">
                    <a:lnL w="12700" cmpd="sng">
                      <a:noFill/>
                      <a:prstDash val="solid"/>
                    </a:lnL>
                    <a:lnR w="12700" cap="flat" cmpd="sng" algn="ctr">
                      <a:solidFill>
                        <a:srgbClr val="00AEEF"/>
                      </a:solidFill>
                      <a:prstDash val="solid"/>
                      <a:round/>
                      <a:headEnd type="none" w="med" len="med"/>
                      <a:tailEnd type="none" w="med" len="med"/>
                    </a:lnR>
                    <a:lnT w="12700" cap="flat" cmpd="sng" algn="ctr">
                      <a:solidFill>
                        <a:srgbClr val="00AEEF"/>
                      </a:solidFill>
                      <a:prstDash val="solid"/>
                      <a:round/>
                      <a:headEnd type="none" w="med" len="med"/>
                      <a:tailEnd type="none" w="med" len="me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AAE0FA"/>
                    </a:solidFill>
                  </a:tcPr>
                </a:tc>
                <a:extLst>
                  <a:ext uri="{0D108BD9-81ED-4DB2-BD59-A6C34878D82A}">
                    <a16:rowId xmlns:a16="http://schemas.microsoft.com/office/drawing/2014/main" val="10000"/>
                  </a:ext>
                </a:extLst>
              </a:tr>
              <a:tr h="1439986">
                <a:tc>
                  <a:txBody>
                    <a:bodyPr/>
                    <a:lstStyle/>
                    <a:p>
                      <a:pPr marL="101600" indent="0"/>
                      <a:r>
                        <a:rPr lang="en-US" sz="1400" dirty="0">
                          <a:latin typeface="+mn-lt"/>
                        </a:rPr>
                        <a:t>Forward market hedge</a:t>
                      </a:r>
                    </a:p>
                  </a:txBody>
                  <a:tcPr marL="0" marR="0" marT="0" marB="0">
                    <a:lnL w="12700" cap="flat" cmpd="sng" algn="ctr">
                      <a:solidFill>
                        <a:srgbClr val="00AEEF"/>
                      </a:solidFill>
                      <a:prstDash val="solid"/>
                      <a:round/>
                      <a:headEnd type="none" w="med" len="med"/>
                      <a:tailEnd type="none" w="med" len="med"/>
                    </a:lnL>
                    <a:lnR w="12700" cmpd="sng">
                      <a:noFill/>
                      <a:prstDash val="solid"/>
                    </a:lnR>
                    <a:lnT w="12700" cap="flat" cmpd="sng" algn="ctr">
                      <a:solidFill>
                        <a:srgbClr val="00AEEF"/>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2F4FD"/>
                    </a:solidFill>
                  </a:tcPr>
                </a:tc>
                <a:tc>
                  <a:txBody>
                    <a:bodyPr/>
                    <a:lstStyle/>
                    <a:p>
                      <a:pPr marL="291600" marR="495300" indent="-291600">
                        <a:lnSpc>
                          <a:spcPts val="1388"/>
                        </a:lnSpc>
                        <a:buFont typeface="+mj-lt"/>
                        <a:buAutoNum type="arabicPeriod"/>
                      </a:pPr>
                      <a:r>
                        <a:rPr lang="en-US" sz="1400" dirty="0">
                          <a:latin typeface="+mn-lt"/>
                        </a:rPr>
                        <a:t>Agree today to buy £5,000,000 and sell U.S. dollars forward in one year.</a:t>
                      </a:r>
                    </a:p>
                    <a:p>
                      <a:pPr marL="291600" marR="495300" indent="-291600">
                        <a:lnSpc>
                          <a:spcPts val="1388"/>
                        </a:lnSpc>
                        <a:buFont typeface="+mj-lt"/>
                        <a:buAutoNum type="arabicPeriod"/>
                      </a:pPr>
                      <a:r>
                        <a:rPr lang="en-US" sz="1400" dirty="0">
                          <a:latin typeface="+mn-lt"/>
                        </a:rPr>
                        <a:t>In one year, pay $8,750,000 and receive £5.000.000 from the counterparty of the forward contract and deliver the pounds to Rolls-Royce.</a:t>
                      </a:r>
                    </a:p>
                  </a:txBody>
                  <a:tcPr marL="0" marR="0" marT="0" marB="0" anchor="b">
                    <a:lnL w="12700" cmpd="sng">
                      <a:noFill/>
                      <a:prstDash val="solid"/>
                    </a:lnL>
                    <a:lnR w="12700" cmpd="sng">
                      <a:noFill/>
                      <a:prstDash val="solid"/>
                    </a:lnR>
                    <a:lnT w="12700" cap="flat" cmpd="sng" algn="ctr">
                      <a:solidFill>
                        <a:srgbClr val="00AEEF"/>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2F4FD"/>
                    </a:solidFill>
                  </a:tcPr>
                </a:tc>
                <a:tc>
                  <a:txBody>
                    <a:bodyPr/>
                    <a:lstStyle/>
                    <a:p>
                      <a:pPr marL="115888" indent="0">
                        <a:lnSpc>
                          <a:spcPts val="1425"/>
                        </a:lnSpc>
                        <a:tabLst/>
                      </a:pPr>
                      <a:r>
                        <a:rPr lang="en-US" sz="1400" dirty="0">
                          <a:latin typeface="+mn-lt"/>
                        </a:rPr>
                        <a:t>Assured of paying $8,750,000 in one year; future spot exchange rate becomes irrelevant.</a:t>
                      </a:r>
                    </a:p>
                  </a:txBody>
                  <a:tcPr marL="0" marR="0" marT="0" marB="0">
                    <a:lnL w="12700" cmpd="sng">
                      <a:noFill/>
                      <a:prstDash val="solid"/>
                    </a:lnL>
                    <a:lnR w="12700" cap="flat" cmpd="sng" algn="ctr">
                      <a:solidFill>
                        <a:srgbClr val="00AEEF"/>
                      </a:solidFill>
                      <a:prstDash val="solid"/>
                      <a:round/>
                      <a:headEnd type="none" w="med" len="med"/>
                      <a:tailEnd type="none" w="med" len="med"/>
                    </a:lnR>
                    <a:lnT w="12700" cap="flat" cmpd="sng" algn="ctr">
                      <a:solidFill>
                        <a:srgbClr val="00AEEF"/>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1"/>
                  </a:ext>
                </a:extLst>
              </a:tr>
              <a:tr h="1439986">
                <a:tc>
                  <a:txBody>
                    <a:bodyPr/>
                    <a:lstStyle/>
                    <a:p>
                      <a:pPr marL="101600" indent="0"/>
                      <a:r>
                        <a:rPr lang="en-US" sz="1400" dirty="0">
                          <a:latin typeface="+mn-lt"/>
                        </a:rPr>
                        <a:t>Money market hedge</a:t>
                      </a:r>
                    </a:p>
                  </a:txBody>
                  <a:tcPr marL="0" marR="0" marT="0" marB="0">
                    <a:lnL w="12700" cap="flat" cmpd="sng" algn="ctr">
                      <a:solidFill>
                        <a:srgbClr val="00AEEF"/>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291600" marR="495300" indent="-291600">
                        <a:lnSpc>
                          <a:spcPts val="1388"/>
                        </a:lnSpc>
                        <a:buFont typeface="+mj-lt"/>
                        <a:buAutoNum type="arabicPeriod"/>
                      </a:pPr>
                      <a:r>
                        <a:rPr lang="en-US" sz="1400" dirty="0">
                          <a:latin typeface="+mn-lt"/>
                        </a:rPr>
                        <a:t>Borrow $8,450,705 and use the dollars to buy £4,694,836 now. Invest the pounds at the British interest rate.</a:t>
                      </a:r>
                    </a:p>
                    <a:p>
                      <a:pPr marL="291600" marR="495300" indent="-291600">
                        <a:lnSpc>
                          <a:spcPts val="1388"/>
                        </a:lnSpc>
                        <a:buFont typeface="+mj-lt"/>
                        <a:buAutoNum type="arabicPeriod"/>
                      </a:pPr>
                      <a:r>
                        <a:rPr lang="en-US" sz="1400" dirty="0">
                          <a:latin typeface="+mn-lt"/>
                        </a:rPr>
                        <a:t>In one year, collect £5,000,000 and deliver the pounds to Rolls-Royce. Pay off the dollar loan with $8,957,747.</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115888" indent="0">
                        <a:lnSpc>
                          <a:spcPts val="1425"/>
                        </a:lnSpc>
                      </a:pPr>
                      <a:r>
                        <a:rPr lang="en-US" sz="1400" dirty="0">
                          <a:latin typeface="+mn-lt"/>
                        </a:rPr>
                        <a:t>Assured of paying $8,957,747 in one year; future spot exchange rate becomes irrelevant.</a:t>
                      </a:r>
                    </a:p>
                  </a:txBody>
                  <a:tcPr marL="0" marR="0" marT="0" marB="0">
                    <a:lnL w="12700" cmpd="sng">
                      <a:noFill/>
                      <a:prstDash val="solid"/>
                    </a:lnL>
                    <a:lnR w="12700" cap="flat" cmpd="sng" algn="ctr">
                      <a:solidFill>
                        <a:srgbClr val="00AEEF"/>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2"/>
                  </a:ext>
                </a:extLst>
              </a:tr>
              <a:tr h="1259988">
                <a:tc>
                  <a:txBody>
                    <a:bodyPr/>
                    <a:lstStyle/>
                    <a:p>
                      <a:pPr marL="101600" indent="0"/>
                      <a:r>
                        <a:rPr lang="en-US" sz="1400" dirty="0">
                          <a:latin typeface="+mn-lt"/>
                        </a:rPr>
                        <a:t>Options market hedge</a:t>
                      </a:r>
                    </a:p>
                  </a:txBody>
                  <a:tcPr marL="0" marR="0" marT="0" marB="0">
                    <a:lnL w="12700" cap="flat" cmpd="sng" algn="ctr">
                      <a:solidFill>
                        <a:srgbClr val="00AEEF"/>
                      </a:solidFill>
                      <a:prstDash val="solid"/>
                      <a:round/>
                      <a:headEnd type="none" w="med" len="med"/>
                      <a:tailEnd type="none" w="med" len="med"/>
                    </a:lnL>
                    <a:lnR w="12700" cmpd="sng">
                      <a:noFill/>
                      <a:prstDash val="solid"/>
                    </a:lnR>
                    <a:lnT w="12700" cmpd="sng">
                      <a:noFill/>
                      <a:prstDash val="soli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291600" marR="495300" indent="-291600">
                        <a:lnSpc>
                          <a:spcPts val="1388"/>
                        </a:lnSpc>
                        <a:buFont typeface="+mj-lt"/>
                        <a:buAutoNum type="arabicPeriod"/>
                      </a:pPr>
                      <a:r>
                        <a:rPr lang="en-US" sz="1400" dirty="0">
                          <a:latin typeface="+mn-lt"/>
                        </a:rPr>
                        <a:t>Buy a call option on £5,000,000 for an upfront cost of $90,000.</a:t>
                      </a:r>
                    </a:p>
                    <a:p>
                      <a:pPr marL="291600" marR="495300" indent="-291600">
                        <a:lnSpc>
                          <a:spcPts val="1388"/>
                        </a:lnSpc>
                        <a:buFont typeface="+mj-lt"/>
                        <a:buAutoNum type="arabicPeriod"/>
                      </a:pPr>
                      <a:r>
                        <a:rPr lang="en-US" sz="1400" dirty="0">
                          <a:latin typeface="+mn-lt"/>
                        </a:rPr>
                        <a:t>In one year, decide whether to exercise the option upon observing the prevailing spot exchange rate.</a:t>
                      </a:r>
                    </a:p>
                  </a:txBody>
                  <a:tcPr marL="0" marR="0" marT="0" marB="0">
                    <a:lnL w="12700" cmpd="sng">
                      <a:noFill/>
                      <a:prstDash val="solid"/>
                    </a:lnL>
                    <a:lnR w="12700" cmpd="sng">
                      <a:noFill/>
                      <a:prstDash val="solid"/>
                    </a:lnR>
                    <a:lnT w="12700" cmpd="sng">
                      <a:noFill/>
                      <a:prstDash val="soli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115888" indent="0">
                        <a:lnSpc>
                          <a:spcPts val="1388"/>
                        </a:lnSpc>
                      </a:pPr>
                      <a:r>
                        <a:rPr lang="en-US" sz="1400" dirty="0">
                          <a:latin typeface="+mn-lt"/>
                        </a:rPr>
                        <a:t>Assured of paying at most $9,095,400 or less if the future spot exchange rate falls below the exercise exchange rate; Boeing controls the downside risk while retaining the upside potential.</a:t>
                      </a:r>
                    </a:p>
                  </a:txBody>
                  <a:tcPr marL="0" marR="0" marT="0" marB="0">
                    <a:lnL w="12700" cmpd="sng">
                      <a:noFill/>
                      <a:prstDash val="solid"/>
                    </a:lnL>
                    <a:lnR w="12700" cap="flat" cmpd="sng" algn="ctr">
                      <a:solidFill>
                        <a:srgbClr val="00AEEF"/>
                      </a:solidFill>
                      <a:prstDash val="solid"/>
                      <a:round/>
                      <a:headEnd type="none" w="med" len="med"/>
                      <a:tailEnd type="none" w="med" len="med"/>
                    </a:lnR>
                    <a:lnT w="12700" cmpd="sng">
                      <a:noFill/>
                      <a:prstDash val="soli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62594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noProof="0" dirty="0">
                <a:solidFill>
                  <a:srgbClr val="AC0000"/>
                </a:solidFill>
              </a:rPr>
              <a:t>Dollar Costs of Securing the Pound Payable: Alternative Hedging Strategies</a:t>
            </a:r>
            <a:endParaRPr lang="en-US" noProof="0" dirty="0">
              <a:solidFill>
                <a:srgbClr val="AC0000"/>
              </a:solidFill>
            </a:endParaRPr>
          </a:p>
        </p:txBody>
      </p:sp>
      <p:pic>
        <p:nvPicPr>
          <p:cNvPr id="6" name="Picture 2" descr="Graph of Dollar Costs of Securing the Pound Payable: Option versus Forward Hedge">
            <a:extLst>
              <a:ext uri="{FF2B5EF4-FFF2-40B4-BE49-F238E27FC236}">
                <a16:creationId xmlns:a16="http://schemas.microsoft.com/office/drawing/2014/main" id="{B17107B5-7645-481F-B700-590682D5F838}"/>
              </a:ext>
            </a:extLst>
          </p:cNvPr>
          <p:cNvPicPr>
            <a:picLocks noGrp="1" noChangeAspect="1"/>
          </p:cNvPicPr>
          <p:nvPr>
            <p:ph idx="1"/>
          </p:nvPr>
        </p:nvPicPr>
        <p:blipFill>
          <a:blip r:embed="rId2"/>
          <a:stretch>
            <a:fillRect/>
          </a:stretch>
        </p:blipFill>
        <p:spPr>
          <a:xfrm>
            <a:off x="640838" y="1524000"/>
            <a:ext cx="7862323" cy="4846638"/>
          </a:xfrm>
          <a:prstGeom prst="rect">
            <a:avLst/>
          </a:prstGeom>
        </p:spPr>
      </p:pic>
      <p:sp>
        <p:nvSpPr>
          <p:cNvPr id="4" name="Text Placeholder 3"/>
          <p:cNvSpPr>
            <a:spLocks noGrp="1"/>
          </p:cNvSpPr>
          <p:nvPr>
            <p:ph type="body" sz="quarter" idx="15"/>
          </p:nvPr>
        </p:nvSpPr>
        <p:spPr/>
        <p:txBody>
          <a:bodyPr/>
          <a:lstStyle/>
          <a:p>
            <a:r>
              <a:rPr lang="en-US" noProof="0" dirty="0">
                <a:hlinkClick r:id="rId3" action="ppaction://hlinksldjump"/>
              </a:rPr>
              <a:t>Access the text alternative for slide images.</a:t>
            </a:r>
          </a:p>
        </p:txBody>
      </p:sp>
    </p:spTree>
    <p:extLst>
      <p:ext uri="{BB962C8B-B14F-4D97-AF65-F5344CB8AC3E}">
        <p14:creationId xmlns:p14="http://schemas.microsoft.com/office/powerpoint/2010/main" val="2363003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noProof="0" dirty="0">
                <a:solidFill>
                  <a:srgbClr val="AC0000"/>
                </a:solidFill>
              </a:rPr>
              <a:t>Cross-Hedging Minor Currency Exposure</a:t>
            </a:r>
            <a:endParaRPr lang="en-US" noProof="0" dirty="0">
              <a:solidFill>
                <a:srgbClr val="AC0000"/>
              </a:solidFill>
            </a:endParaRPr>
          </a:p>
        </p:txBody>
      </p:sp>
      <p:sp>
        <p:nvSpPr>
          <p:cNvPr id="3" name="Content Placeholder 2"/>
          <p:cNvSpPr>
            <a:spLocks noGrp="1"/>
          </p:cNvSpPr>
          <p:nvPr>
            <p:ph idx="1"/>
          </p:nvPr>
        </p:nvSpPr>
        <p:spPr/>
        <p:txBody>
          <a:bodyPr/>
          <a:lstStyle/>
          <a:p>
            <a:pPr>
              <a:spcBef>
                <a:spcPts val="0"/>
              </a:spcBef>
              <a:spcAft>
                <a:spcPts val="0"/>
              </a:spcAft>
            </a:pPr>
            <a:r>
              <a:rPr lang="en-US" altLang="en-US" sz="2400" noProof="0" dirty="0">
                <a:latin typeface="+mn-lt"/>
              </a:rPr>
              <a:t>If a firm has positions in major currencies (for example, British pound, euro, and Japanese yen), it can easily use forward, money market, or options contracts to manage its exchange risk exposure</a:t>
            </a:r>
          </a:p>
          <a:p>
            <a:pPr>
              <a:spcBef>
                <a:spcPts val="1200"/>
              </a:spcBef>
              <a:spcAft>
                <a:spcPts val="0"/>
              </a:spcAft>
            </a:pPr>
            <a:r>
              <a:rPr lang="en-US" altLang="en-US" sz="2400" noProof="0" dirty="0">
                <a:latin typeface="+mn-lt"/>
              </a:rPr>
              <a:t>However, if the firm has positions in less liquid currencies (for example, Indonesian rupiah, Thai </a:t>
            </a:r>
            <a:r>
              <a:rPr lang="en-US" altLang="en-US" sz="2400" noProof="0" dirty="0" err="1">
                <a:latin typeface="+mn-lt"/>
              </a:rPr>
              <a:t>bhat</a:t>
            </a:r>
            <a:r>
              <a:rPr lang="en-US" altLang="en-US" sz="2400" noProof="0" dirty="0">
                <a:latin typeface="+mn-lt"/>
              </a:rPr>
              <a:t>, and Czech koruna), it may be either very costly or impossible to use financial contracts in these currencies</a:t>
            </a:r>
          </a:p>
          <a:p>
            <a:pPr lvl="1">
              <a:spcBef>
                <a:spcPts val="600"/>
              </a:spcBef>
              <a:spcAft>
                <a:spcPts val="0"/>
              </a:spcAft>
            </a:pPr>
            <a:r>
              <a:rPr lang="en-US" altLang="en-US" noProof="0" dirty="0">
                <a:latin typeface="+mn-lt"/>
              </a:rPr>
              <a:t>In this situation, firms may use </a:t>
            </a:r>
            <a:r>
              <a:rPr lang="en-US" altLang="en-US" b="1" noProof="0" dirty="0">
                <a:latin typeface="+mn-lt"/>
              </a:rPr>
              <a:t>cross-hedging</a:t>
            </a:r>
            <a:r>
              <a:rPr lang="en-US" altLang="en-US" noProof="0" dirty="0">
                <a:latin typeface="+mn-lt"/>
              </a:rPr>
              <a:t>, which involves hedging a position in one asset by taking position in another asset.</a:t>
            </a:r>
          </a:p>
        </p:txBody>
      </p:sp>
    </p:spTree>
    <p:extLst>
      <p:ext uri="{BB962C8B-B14F-4D97-AF65-F5344CB8AC3E}">
        <p14:creationId xmlns:p14="http://schemas.microsoft.com/office/powerpoint/2010/main" val="619343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noProof="0" dirty="0">
                <a:solidFill>
                  <a:srgbClr val="AC0000"/>
                </a:solidFill>
              </a:rPr>
              <a:t>Hedging Contingent Exposure</a:t>
            </a:r>
            <a:endParaRPr lang="en-US" noProof="0" dirty="0">
              <a:solidFill>
                <a:srgbClr val="AC0000"/>
              </a:solidFill>
            </a:endParaRPr>
          </a:p>
        </p:txBody>
      </p:sp>
      <p:sp>
        <p:nvSpPr>
          <p:cNvPr id="3" name="Content Placeholder 2"/>
          <p:cNvSpPr>
            <a:spLocks noGrp="1"/>
          </p:cNvSpPr>
          <p:nvPr>
            <p:ph idx="1"/>
          </p:nvPr>
        </p:nvSpPr>
        <p:spPr>
          <a:xfrm>
            <a:off x="457200" y="1524000"/>
            <a:ext cx="8458200" cy="4846320"/>
          </a:xfrm>
        </p:spPr>
        <p:txBody>
          <a:bodyPr>
            <a:normAutofit fontScale="92500"/>
          </a:bodyPr>
          <a:lstStyle/>
          <a:p>
            <a:pPr>
              <a:spcBef>
                <a:spcPts val="0"/>
              </a:spcBef>
              <a:spcAft>
                <a:spcPts val="0"/>
              </a:spcAft>
            </a:pPr>
            <a:r>
              <a:rPr lang="en-US" altLang="en-US" sz="2400" noProof="0" dirty="0">
                <a:latin typeface="+mn-lt"/>
              </a:rPr>
              <a:t>Options contract can also provide an effective hedge against what might be called </a:t>
            </a:r>
            <a:r>
              <a:rPr lang="en-US" altLang="en-US" sz="2400" b="1" noProof="0" dirty="0">
                <a:latin typeface="+mn-lt"/>
              </a:rPr>
              <a:t>contingent exposure</a:t>
            </a:r>
          </a:p>
          <a:p>
            <a:pPr lvl="1">
              <a:spcBef>
                <a:spcPts val="600"/>
              </a:spcBef>
              <a:spcAft>
                <a:spcPts val="0"/>
              </a:spcAft>
            </a:pPr>
            <a:r>
              <a:rPr lang="en-US" altLang="en-US" b="1" noProof="0" dirty="0">
                <a:latin typeface="+mn-lt"/>
              </a:rPr>
              <a:t>Contingent exposure </a:t>
            </a:r>
            <a:r>
              <a:rPr lang="en-US" altLang="en-US" noProof="0" dirty="0">
                <a:latin typeface="+mn-lt"/>
              </a:rPr>
              <a:t>is the risk due to uncertain situations in which a firm does not know if it will face exchange risk exposure in the future.</a:t>
            </a:r>
          </a:p>
          <a:p>
            <a:pPr lvl="1">
              <a:spcBef>
                <a:spcPts val="600"/>
              </a:spcBef>
              <a:spcAft>
                <a:spcPts val="0"/>
              </a:spcAft>
            </a:pPr>
            <a:r>
              <a:rPr lang="en-US" altLang="en-US" u="sng" noProof="0" dirty="0">
                <a:latin typeface="+mn-lt"/>
              </a:rPr>
              <a:t>Example</a:t>
            </a:r>
            <a:r>
              <a:rPr lang="en-US" altLang="en-US" i="1" u="sng" noProof="0" dirty="0">
                <a:latin typeface="+mn-lt"/>
              </a:rPr>
              <a:t>:</a:t>
            </a:r>
            <a:r>
              <a:rPr lang="en-US" altLang="en-US" noProof="0" dirty="0">
                <a:latin typeface="+mn-lt"/>
              </a:rPr>
              <a:t> Suppose G</a:t>
            </a:r>
            <a:r>
              <a:rPr lang="en-US" altLang="en-US" sz="100" noProof="0" dirty="0">
                <a:latin typeface="+mn-lt"/>
              </a:rPr>
              <a:t> </a:t>
            </a:r>
            <a:r>
              <a:rPr lang="en-US" altLang="en-US" noProof="0" dirty="0">
                <a:latin typeface="+mn-lt"/>
              </a:rPr>
              <a:t>E is bidding on a hydroelectric project in Canada. If the bid is accepted, which will be known in three months, G</a:t>
            </a:r>
            <a:r>
              <a:rPr lang="en-US" altLang="en-US" sz="100" noProof="0" dirty="0">
                <a:latin typeface="+mn-lt"/>
              </a:rPr>
              <a:t> </a:t>
            </a:r>
            <a:r>
              <a:rPr lang="en-US" altLang="en-US" noProof="0" dirty="0">
                <a:latin typeface="+mn-lt"/>
              </a:rPr>
              <a:t>E is going to receive C$100 million to initiate the project. Since G</a:t>
            </a:r>
            <a:r>
              <a:rPr lang="en-US" altLang="en-US" sz="100" noProof="0" dirty="0">
                <a:latin typeface="+mn-lt"/>
              </a:rPr>
              <a:t> </a:t>
            </a:r>
            <a:r>
              <a:rPr lang="en-US" altLang="en-US" noProof="0" dirty="0">
                <a:latin typeface="+mn-lt"/>
              </a:rPr>
              <a:t>E may or may not face exchange exposure, it faces a typical contingent exposure situation.</a:t>
            </a:r>
          </a:p>
          <a:p>
            <a:pPr lvl="1">
              <a:spcBef>
                <a:spcPts val="600"/>
              </a:spcBef>
              <a:spcAft>
                <a:spcPts val="0"/>
              </a:spcAft>
            </a:pPr>
            <a:r>
              <a:rPr lang="en-US" altLang="en-US" noProof="0" dirty="0">
                <a:latin typeface="+mn-lt"/>
              </a:rPr>
              <a:t>Difficult to manage contingent exposure using traditional hedging tools like forward contracts, but an alternative is for G</a:t>
            </a:r>
            <a:r>
              <a:rPr lang="en-US" altLang="en-US" sz="100" noProof="0" dirty="0">
                <a:latin typeface="+mn-lt"/>
              </a:rPr>
              <a:t> </a:t>
            </a:r>
            <a:r>
              <a:rPr lang="en-US" altLang="en-US" noProof="0" dirty="0">
                <a:latin typeface="+mn-lt"/>
              </a:rPr>
              <a:t>E to buy a put option on C$100million.</a:t>
            </a:r>
          </a:p>
        </p:txBody>
      </p:sp>
    </p:spTree>
    <p:extLst>
      <p:ext uri="{BB962C8B-B14F-4D97-AF65-F5344CB8AC3E}">
        <p14:creationId xmlns:p14="http://schemas.microsoft.com/office/powerpoint/2010/main" val="4045277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Autofit/>
          </a:bodyPr>
          <a:lstStyle/>
          <a:p>
            <a:r>
              <a:rPr lang="en-US" altLang="en-US" noProof="0" dirty="0">
                <a:solidFill>
                  <a:srgbClr val="AC0000"/>
                </a:solidFill>
              </a:rPr>
              <a:t>Three Types of Exposure </a:t>
            </a:r>
            <a:r>
              <a:rPr lang="en-US" altLang="en-US" sz="1000" b="0" noProof="0" dirty="0">
                <a:solidFill>
                  <a:srgbClr val="AC0000"/>
                </a:solidFill>
              </a:rPr>
              <a:t>1</a:t>
            </a:r>
            <a:endParaRPr lang="en-US" sz="1000" b="0" noProof="0" dirty="0">
              <a:solidFill>
                <a:srgbClr val="AC0000"/>
              </a:solidFill>
            </a:endParaRPr>
          </a:p>
        </p:txBody>
      </p:sp>
      <p:sp>
        <p:nvSpPr>
          <p:cNvPr id="3" name="Content Placeholder 2"/>
          <p:cNvSpPr>
            <a:spLocks noGrp="1"/>
          </p:cNvSpPr>
          <p:nvPr>
            <p:ph idx="1"/>
          </p:nvPr>
        </p:nvSpPr>
        <p:spPr/>
        <p:txBody>
          <a:bodyPr>
            <a:normAutofit/>
          </a:bodyPr>
          <a:lstStyle/>
          <a:p>
            <a:pPr eaLnBrk="1" hangingPunct="1">
              <a:spcBef>
                <a:spcPts val="0"/>
              </a:spcBef>
              <a:spcAft>
                <a:spcPts val="0"/>
              </a:spcAft>
            </a:pPr>
            <a:r>
              <a:rPr lang="en-US" altLang="en-US" sz="2400" noProof="0" dirty="0">
                <a:latin typeface="+mn-lt"/>
              </a:rPr>
              <a:t>It is conventional to classify foreign currency exposures into three types:</a:t>
            </a:r>
          </a:p>
          <a:p>
            <a:pPr marL="457200" lvl="1" indent="-457200">
              <a:spcBef>
                <a:spcPts val="600"/>
              </a:spcBef>
              <a:spcAft>
                <a:spcPts val="0"/>
              </a:spcAft>
              <a:buNone/>
            </a:pPr>
            <a:r>
              <a:rPr lang="en-US" altLang="en-US" noProof="0" dirty="0">
                <a:latin typeface="+mn-lt"/>
              </a:rPr>
              <a:t>1.	</a:t>
            </a:r>
            <a:r>
              <a:rPr lang="en-US" altLang="en-US" b="1" noProof="0" dirty="0">
                <a:latin typeface="+mn-lt"/>
              </a:rPr>
              <a:t>Transaction exposure </a:t>
            </a:r>
            <a:r>
              <a:rPr lang="en-US" altLang="en-US" noProof="0" dirty="0">
                <a:latin typeface="+mn-lt"/>
              </a:rPr>
              <a:t>is the potential change in the value of financial positions due to changes in the exchange rate between the inception of a contract and the settlement of the contract.</a:t>
            </a:r>
            <a:endParaRPr lang="en-US" altLang="en-US" b="1" noProof="0" dirty="0">
              <a:latin typeface="+mn-lt"/>
            </a:endParaRPr>
          </a:p>
          <a:p>
            <a:pPr marL="457200" lvl="1" indent="-457200">
              <a:spcBef>
                <a:spcPts val="600"/>
              </a:spcBef>
              <a:spcAft>
                <a:spcPts val="0"/>
              </a:spcAft>
              <a:buNone/>
            </a:pPr>
            <a:r>
              <a:rPr lang="en-US" altLang="en-US" noProof="0" dirty="0">
                <a:latin typeface="+mn-lt"/>
              </a:rPr>
              <a:t>2.	</a:t>
            </a:r>
            <a:r>
              <a:rPr lang="en-US" altLang="en-US" b="1" noProof="0" dirty="0">
                <a:latin typeface="+mn-lt"/>
              </a:rPr>
              <a:t>Economic exposure </a:t>
            </a:r>
            <a:r>
              <a:rPr lang="en-US" altLang="en-US" noProof="0" dirty="0">
                <a:latin typeface="+mn-lt"/>
              </a:rPr>
              <a:t>is the possibility that cash flows and the value of the firm may be affected by unanticipated changes in the exchange rates.</a:t>
            </a:r>
            <a:endParaRPr lang="en-US" altLang="en-US" b="1" noProof="0" dirty="0">
              <a:latin typeface="+mn-lt"/>
            </a:endParaRPr>
          </a:p>
          <a:p>
            <a:pPr marL="457200" lvl="1" indent="-457200">
              <a:spcBef>
                <a:spcPts val="600"/>
              </a:spcBef>
              <a:spcAft>
                <a:spcPts val="0"/>
              </a:spcAft>
              <a:buNone/>
            </a:pPr>
            <a:r>
              <a:rPr lang="en-US" altLang="en-US" noProof="0" dirty="0">
                <a:latin typeface="+mn-lt"/>
              </a:rPr>
              <a:t>3.	</a:t>
            </a:r>
            <a:r>
              <a:rPr lang="en-US" altLang="en-US" b="1" noProof="0" dirty="0">
                <a:latin typeface="+mn-lt"/>
              </a:rPr>
              <a:t>Translation exposure </a:t>
            </a:r>
            <a:r>
              <a:rPr lang="en-US" altLang="en-US" noProof="0" dirty="0">
                <a:latin typeface="+mn-lt"/>
              </a:rPr>
              <a:t>is the effect of an unanticipated change in the exchange rates on the consolidated financial reports of an M</a:t>
            </a:r>
            <a:r>
              <a:rPr lang="en-US" altLang="en-US" sz="100" noProof="0" dirty="0">
                <a:latin typeface="+mn-lt"/>
              </a:rPr>
              <a:t> </a:t>
            </a:r>
            <a:r>
              <a:rPr lang="en-US" altLang="en-US" noProof="0" dirty="0">
                <a:latin typeface="+mn-lt"/>
              </a:rPr>
              <a:t>N</a:t>
            </a:r>
            <a:r>
              <a:rPr lang="en-US" altLang="en-US" sz="100" noProof="0" dirty="0">
                <a:latin typeface="+mn-lt"/>
              </a:rPr>
              <a:t> </a:t>
            </a:r>
            <a:r>
              <a:rPr lang="en-US" altLang="en-US" noProof="0" dirty="0">
                <a:latin typeface="+mn-lt"/>
              </a:rPr>
              <a:t>C.</a:t>
            </a:r>
            <a:endParaRPr lang="en-US" altLang="en-US" b="1" noProof="0" dirty="0">
              <a:latin typeface="+mn-lt"/>
            </a:endParaRPr>
          </a:p>
        </p:txBody>
      </p:sp>
    </p:spTree>
    <p:extLst>
      <p:ext uri="{BB962C8B-B14F-4D97-AF65-F5344CB8AC3E}">
        <p14:creationId xmlns:p14="http://schemas.microsoft.com/office/powerpoint/2010/main" val="3860736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noProof="0" dirty="0">
                <a:solidFill>
                  <a:srgbClr val="AC0000"/>
                </a:solidFill>
              </a:rPr>
              <a:t>Hedging Recurrent Exposure with Swap Contracts</a:t>
            </a:r>
            <a:endParaRPr lang="en-US" noProof="0" dirty="0">
              <a:solidFill>
                <a:srgbClr val="AC0000"/>
              </a:solidFill>
            </a:endParaRPr>
          </a:p>
        </p:txBody>
      </p:sp>
      <p:sp>
        <p:nvSpPr>
          <p:cNvPr id="3" name="Content Placeholder 2"/>
          <p:cNvSpPr>
            <a:spLocks noGrp="1"/>
          </p:cNvSpPr>
          <p:nvPr>
            <p:ph idx="1"/>
          </p:nvPr>
        </p:nvSpPr>
        <p:spPr/>
        <p:txBody>
          <a:bodyPr/>
          <a:lstStyle/>
          <a:p>
            <a:pPr>
              <a:spcBef>
                <a:spcPts val="600"/>
              </a:spcBef>
              <a:spcAft>
                <a:spcPts val="0"/>
              </a:spcAft>
            </a:pPr>
            <a:r>
              <a:rPr lang="en-US" altLang="en-US" sz="2400" noProof="0" dirty="0">
                <a:latin typeface="+mn-lt"/>
              </a:rPr>
              <a:t>Firms often must deal with a “sequence” of accounts payable or receivable in terms of a foreign currency, and these recurrent cash flows can be best hedged using a currency swap contract</a:t>
            </a:r>
          </a:p>
          <a:p>
            <a:pPr lvl="1">
              <a:spcBef>
                <a:spcPts val="600"/>
              </a:spcBef>
              <a:spcAft>
                <a:spcPts val="0"/>
              </a:spcAft>
            </a:pPr>
            <a:r>
              <a:rPr lang="en-US" altLang="en-US" noProof="0" dirty="0">
                <a:latin typeface="+mn-lt"/>
              </a:rPr>
              <a:t>Currency swap contracts are agreements to exchange one currency for another at a predetermined exchange rate, that is, the swap rate, on a sequence of future dates.</a:t>
            </a:r>
          </a:p>
          <a:p>
            <a:pPr lvl="1">
              <a:spcBef>
                <a:spcPts val="600"/>
              </a:spcBef>
              <a:spcAft>
                <a:spcPts val="0"/>
              </a:spcAft>
            </a:pPr>
            <a:r>
              <a:rPr lang="en-US" altLang="en-US" noProof="0" dirty="0">
                <a:latin typeface="+mn-lt"/>
              </a:rPr>
              <a:t>Similar to a portfolio of forward contracts with different maturities.</a:t>
            </a:r>
          </a:p>
          <a:p>
            <a:pPr lvl="1">
              <a:spcBef>
                <a:spcPts val="600"/>
              </a:spcBef>
              <a:spcAft>
                <a:spcPts val="0"/>
              </a:spcAft>
            </a:pPr>
            <a:r>
              <a:rPr lang="en-US" altLang="en-US" noProof="0" dirty="0">
                <a:latin typeface="+mn-lt"/>
              </a:rPr>
              <a:t>Very flexible in terms of amount and maturity, with maturity ranging from a few months to 20 years.</a:t>
            </a:r>
          </a:p>
        </p:txBody>
      </p:sp>
    </p:spTree>
    <p:extLst>
      <p:ext uri="{BB962C8B-B14F-4D97-AF65-F5344CB8AC3E}">
        <p14:creationId xmlns:p14="http://schemas.microsoft.com/office/powerpoint/2010/main" val="1343613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noProof="0" dirty="0">
                <a:solidFill>
                  <a:srgbClr val="AC0000"/>
                </a:solidFill>
              </a:rPr>
              <a:t>Hedging through Invoice Currency</a:t>
            </a:r>
            <a:endParaRPr lang="en-US" noProof="0" dirty="0">
              <a:solidFill>
                <a:srgbClr val="AC0000"/>
              </a:solidFill>
            </a:endParaRPr>
          </a:p>
        </p:txBody>
      </p:sp>
      <p:sp>
        <p:nvSpPr>
          <p:cNvPr id="3" name="Content Placeholder 2"/>
          <p:cNvSpPr>
            <a:spLocks noGrp="1"/>
          </p:cNvSpPr>
          <p:nvPr>
            <p:ph idx="1"/>
          </p:nvPr>
        </p:nvSpPr>
        <p:spPr/>
        <p:txBody>
          <a:bodyPr>
            <a:normAutofit fontScale="92500"/>
          </a:bodyPr>
          <a:lstStyle/>
          <a:p>
            <a:pPr>
              <a:spcBef>
                <a:spcPts val="0"/>
              </a:spcBef>
              <a:spcAft>
                <a:spcPts val="0"/>
              </a:spcAft>
            </a:pPr>
            <a:r>
              <a:rPr lang="en-US" altLang="en-US" sz="2400" noProof="0" dirty="0">
                <a:latin typeface="+mn-lt"/>
              </a:rPr>
              <a:t>Hedging through invoice currency is an operational technique that allows the firm to shift, share, or diversify exchange risk by appropriately choosing the currency of invoice</a:t>
            </a:r>
          </a:p>
          <a:p>
            <a:pPr lvl="1">
              <a:spcBef>
                <a:spcPts val="600"/>
              </a:spcBef>
              <a:spcAft>
                <a:spcPts val="0"/>
              </a:spcAft>
            </a:pPr>
            <a:r>
              <a:rPr lang="en-US" altLang="en-US" u="sng" noProof="0" dirty="0">
                <a:latin typeface="+mn-lt"/>
              </a:rPr>
              <a:t>Example</a:t>
            </a:r>
            <a:r>
              <a:rPr lang="en-US" altLang="en-US" noProof="0" dirty="0">
                <a:latin typeface="+mn-lt"/>
              </a:rPr>
              <a:t>: If Boeing invoices $150 million rather than £100 million for the sale of aircraft, it does not face exchange exposure anymore. Though the exchange exposure has not disappeared, it has been shifted to the British importer.</a:t>
            </a:r>
          </a:p>
          <a:p>
            <a:pPr lvl="1">
              <a:spcBef>
                <a:spcPts val="600"/>
              </a:spcBef>
              <a:spcAft>
                <a:spcPts val="0"/>
              </a:spcAft>
            </a:pPr>
            <a:r>
              <a:rPr lang="en-US" altLang="en-US" noProof="0" dirty="0">
                <a:latin typeface="+mn-lt"/>
              </a:rPr>
              <a:t>Another option would be for Boeing to invoice half of the bill in U.S. dollars and the remaining half in British pounds, thereby sharing the exchange exposure.</a:t>
            </a:r>
          </a:p>
          <a:p>
            <a:pPr lvl="1">
              <a:spcBef>
                <a:spcPts val="600"/>
              </a:spcBef>
              <a:spcAft>
                <a:spcPts val="0"/>
              </a:spcAft>
            </a:pPr>
            <a:r>
              <a:rPr lang="en-US" altLang="en-US" noProof="0" dirty="0">
                <a:latin typeface="+mn-lt"/>
              </a:rPr>
              <a:t>Finally, the firm can diversify exchange exposure to some extent by using currency basket units, such as the S</a:t>
            </a:r>
            <a:r>
              <a:rPr lang="en-US" altLang="en-US" sz="100" noProof="0" dirty="0">
                <a:latin typeface="+mn-lt"/>
              </a:rPr>
              <a:t> </a:t>
            </a:r>
            <a:r>
              <a:rPr lang="en-US" altLang="en-US" noProof="0" dirty="0">
                <a:latin typeface="+mn-lt"/>
              </a:rPr>
              <a:t>D</a:t>
            </a:r>
            <a:r>
              <a:rPr lang="en-US" altLang="en-US" sz="100" noProof="0" dirty="0">
                <a:latin typeface="+mn-lt"/>
              </a:rPr>
              <a:t> </a:t>
            </a:r>
            <a:r>
              <a:rPr lang="en-US" altLang="en-US" noProof="0" dirty="0">
                <a:latin typeface="+mn-lt"/>
              </a:rPr>
              <a:t>R, as the invoice currency.</a:t>
            </a:r>
          </a:p>
        </p:txBody>
      </p:sp>
    </p:spTree>
    <p:extLst>
      <p:ext uri="{BB962C8B-B14F-4D97-AF65-F5344CB8AC3E}">
        <p14:creationId xmlns:p14="http://schemas.microsoft.com/office/powerpoint/2010/main" val="2939073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noProof="0" dirty="0">
                <a:solidFill>
                  <a:srgbClr val="AC0000"/>
                </a:solidFill>
              </a:rPr>
              <a:t>Hedging via Lead and Lag</a:t>
            </a:r>
            <a:endParaRPr lang="en-US" noProof="0" dirty="0">
              <a:solidFill>
                <a:srgbClr val="AC0000"/>
              </a:solidFill>
            </a:endParaRPr>
          </a:p>
        </p:txBody>
      </p:sp>
      <p:sp>
        <p:nvSpPr>
          <p:cNvPr id="3" name="Content Placeholder 2"/>
          <p:cNvSpPr>
            <a:spLocks noGrp="1"/>
          </p:cNvSpPr>
          <p:nvPr>
            <p:ph idx="1"/>
          </p:nvPr>
        </p:nvSpPr>
        <p:spPr/>
        <p:txBody>
          <a:bodyPr>
            <a:normAutofit fontScale="92500" lnSpcReduction="20000"/>
          </a:bodyPr>
          <a:lstStyle/>
          <a:p>
            <a:pPr>
              <a:spcBef>
                <a:spcPts val="0"/>
              </a:spcBef>
              <a:spcAft>
                <a:spcPts val="0"/>
              </a:spcAft>
            </a:pPr>
            <a:r>
              <a:rPr lang="en-US" altLang="en-US" sz="2400" noProof="0" dirty="0">
                <a:latin typeface="+mn-lt"/>
              </a:rPr>
              <a:t>The </a:t>
            </a:r>
            <a:r>
              <a:rPr lang="en-US" altLang="en-US" sz="2400" b="1" noProof="0" dirty="0">
                <a:latin typeface="+mn-lt"/>
              </a:rPr>
              <a:t>lead/lag strategy </a:t>
            </a:r>
            <a:r>
              <a:rPr lang="en-US" altLang="en-US" sz="2400" noProof="0" dirty="0">
                <a:latin typeface="+mn-lt"/>
              </a:rPr>
              <a:t>reduces transaction exposure by paying or collecting foreign financial obligations early (lead) or late (lag) depending on whether the currency is hard or soft</a:t>
            </a:r>
          </a:p>
          <a:p>
            <a:pPr lvl="1">
              <a:spcBef>
                <a:spcPts val="1200"/>
              </a:spcBef>
              <a:spcAft>
                <a:spcPts val="0"/>
              </a:spcAft>
            </a:pPr>
            <a:r>
              <a:rPr lang="en-US" altLang="en-US" noProof="0" dirty="0">
                <a:latin typeface="+mn-lt"/>
              </a:rPr>
              <a:t>Challenges associated with this strategy:</a:t>
            </a:r>
          </a:p>
          <a:p>
            <a:pPr lvl="2">
              <a:spcBef>
                <a:spcPts val="600"/>
              </a:spcBef>
              <a:spcAft>
                <a:spcPts val="0"/>
              </a:spcAft>
            </a:pPr>
            <a:r>
              <a:rPr lang="en-US" altLang="en-US" sz="2400" noProof="0" dirty="0">
                <a:latin typeface="+mn-lt"/>
              </a:rPr>
              <a:t>If we assume Boeing would like B</a:t>
            </a:r>
            <a:r>
              <a:rPr lang="en-US" altLang="en-US" sz="100" noProof="0" dirty="0">
                <a:latin typeface="+mn-lt"/>
              </a:rPr>
              <a:t> </a:t>
            </a:r>
            <a:r>
              <a:rPr lang="en-US" altLang="en-US" sz="2400" noProof="0" dirty="0">
                <a:latin typeface="+mn-lt"/>
              </a:rPr>
              <a:t>A to prepay £100 million, we can also assume B</a:t>
            </a:r>
            <a:r>
              <a:rPr lang="en-US" altLang="en-US" sz="100" noProof="0" dirty="0">
                <a:latin typeface="+mn-lt"/>
              </a:rPr>
              <a:t> </a:t>
            </a:r>
            <a:r>
              <a:rPr lang="en-US" altLang="en-US" sz="2400" noProof="0" dirty="0">
                <a:latin typeface="+mn-lt"/>
              </a:rPr>
              <a:t>A would have no incentive to do so unless it received a substantial discount to compensate for prepayment.</a:t>
            </a:r>
          </a:p>
          <a:p>
            <a:pPr lvl="2">
              <a:spcBef>
                <a:spcPts val="600"/>
              </a:spcBef>
              <a:spcAft>
                <a:spcPts val="0"/>
              </a:spcAft>
            </a:pPr>
            <a:r>
              <a:rPr lang="en-US" altLang="en-US" sz="2400" noProof="0" dirty="0">
                <a:latin typeface="+mn-lt"/>
              </a:rPr>
              <a:t>Pushing B</a:t>
            </a:r>
            <a:r>
              <a:rPr lang="en-US" altLang="en-US" sz="100" noProof="0" dirty="0">
                <a:latin typeface="+mn-lt"/>
              </a:rPr>
              <a:t> </a:t>
            </a:r>
            <a:r>
              <a:rPr lang="en-US" altLang="en-US" sz="2400" noProof="0" dirty="0">
                <a:latin typeface="+mn-lt"/>
              </a:rPr>
              <a:t>A to prepay may hurt future sales efforts by Boeing.</a:t>
            </a:r>
          </a:p>
          <a:p>
            <a:pPr lvl="2">
              <a:spcBef>
                <a:spcPts val="600"/>
              </a:spcBef>
              <a:spcAft>
                <a:spcPts val="0"/>
              </a:spcAft>
            </a:pPr>
            <a:r>
              <a:rPr lang="en-US" altLang="en-US" sz="2400" noProof="0" dirty="0">
                <a:latin typeface="+mn-lt"/>
              </a:rPr>
              <a:t>To the extent the original invoice price incorporated the expected depreciation of the pound, Boeing is already partially protected against depreciation of the pound.</a:t>
            </a:r>
          </a:p>
          <a:p>
            <a:pPr lvl="1">
              <a:spcBef>
                <a:spcPts val="1200"/>
              </a:spcBef>
              <a:spcAft>
                <a:spcPts val="0"/>
              </a:spcAft>
            </a:pPr>
            <a:r>
              <a:rPr lang="en-US" altLang="en-US" noProof="0" dirty="0">
                <a:latin typeface="+mn-lt"/>
              </a:rPr>
              <a:t>Strategy can be employed more effectively to deal with intrafirm payables and receivables among subsidiaries.</a:t>
            </a:r>
          </a:p>
        </p:txBody>
      </p:sp>
    </p:spTree>
    <p:extLst>
      <p:ext uri="{BB962C8B-B14F-4D97-AF65-F5344CB8AC3E}">
        <p14:creationId xmlns:p14="http://schemas.microsoft.com/office/powerpoint/2010/main" val="124222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noProof="0" dirty="0">
                <a:solidFill>
                  <a:srgbClr val="AC0000"/>
                </a:solidFill>
              </a:rPr>
              <a:t>Exposure Netting: Lufthansa</a:t>
            </a:r>
            <a:endParaRPr lang="en-US" noProof="0" dirty="0">
              <a:solidFill>
                <a:srgbClr val="AC0000"/>
              </a:solidFill>
            </a:endParaRPr>
          </a:p>
        </p:txBody>
      </p:sp>
      <p:sp>
        <p:nvSpPr>
          <p:cNvPr id="3" name="Content Placeholder 2"/>
          <p:cNvSpPr>
            <a:spLocks noGrp="1"/>
          </p:cNvSpPr>
          <p:nvPr>
            <p:ph idx="1"/>
          </p:nvPr>
        </p:nvSpPr>
        <p:spPr/>
        <p:txBody>
          <a:bodyPr>
            <a:normAutofit fontScale="92500" lnSpcReduction="10000"/>
          </a:bodyPr>
          <a:lstStyle/>
          <a:p>
            <a:pPr>
              <a:spcBef>
                <a:spcPts val="0"/>
              </a:spcBef>
              <a:spcAft>
                <a:spcPts val="0"/>
              </a:spcAft>
            </a:pPr>
            <a:r>
              <a:rPr lang="en-US" sz="2400" i="1" noProof="0" dirty="0">
                <a:latin typeface="+mn-lt"/>
              </a:rPr>
              <a:t>“In 19</a:t>
            </a:r>
            <a:r>
              <a:rPr lang="en-US" sz="100" i="1" noProof="0" dirty="0">
                <a:latin typeface="+mn-lt"/>
              </a:rPr>
              <a:t> </a:t>
            </a:r>
            <a:r>
              <a:rPr lang="en-US" sz="2400" i="1" noProof="0" dirty="0">
                <a:latin typeface="+mn-lt"/>
              </a:rPr>
              <a:t>84, Lufthansa, a German airline, signed a contract to buy $3 billion worth of aircraft from Boeing and entered into a forward contract to purchase $1.5 billion forward for the purpose of hedging against the expected appreciation of the dollar against the German mark. This decision, however, suffered from a major flaw: A significant portion of Lufthansa’s cash flows was also dollar-denominated.” </a:t>
            </a:r>
          </a:p>
          <a:p>
            <a:pPr lvl="1">
              <a:spcBef>
                <a:spcPts val="1200"/>
              </a:spcBef>
              <a:spcAft>
                <a:spcPts val="0"/>
              </a:spcAft>
            </a:pPr>
            <a:r>
              <a:rPr lang="en-US" altLang="en-US" noProof="0" dirty="0">
                <a:latin typeface="+mn-lt"/>
              </a:rPr>
              <a:t>Lufthansa had a so-called “natural hedge”.</a:t>
            </a:r>
          </a:p>
          <a:p>
            <a:pPr lvl="1">
              <a:spcBef>
                <a:spcPts val="600"/>
              </a:spcBef>
              <a:spcAft>
                <a:spcPts val="0"/>
              </a:spcAft>
            </a:pPr>
            <a:r>
              <a:rPr lang="en-US" altLang="en-US" noProof="0" dirty="0">
                <a:latin typeface="+mn-lt"/>
              </a:rPr>
              <a:t>The following year, the dollar depreciated substantially against the mark and Lufthansa experienced a major foreign exchange loss from settling the forward contract.</a:t>
            </a:r>
          </a:p>
          <a:p>
            <a:pPr lvl="1">
              <a:spcBef>
                <a:spcPts val="600"/>
              </a:spcBef>
              <a:spcAft>
                <a:spcPts val="0"/>
              </a:spcAft>
            </a:pPr>
            <a:r>
              <a:rPr lang="en-US" altLang="en-US" noProof="0" dirty="0">
                <a:latin typeface="+mn-lt"/>
              </a:rPr>
              <a:t>The lesson here is that, when a firm has both receivables and payables in a given foreign currency, it should consider hedging only its net exposure.</a:t>
            </a:r>
          </a:p>
        </p:txBody>
      </p:sp>
    </p:spTree>
    <p:extLst>
      <p:ext uri="{BB962C8B-B14F-4D97-AF65-F5344CB8AC3E}">
        <p14:creationId xmlns:p14="http://schemas.microsoft.com/office/powerpoint/2010/main" val="2373698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noProof="0" dirty="0">
                <a:solidFill>
                  <a:srgbClr val="AC0000"/>
                </a:solidFill>
              </a:rPr>
              <a:t>Exposure Netting</a:t>
            </a:r>
            <a:endParaRPr lang="en-US" noProof="0" dirty="0">
              <a:solidFill>
                <a:srgbClr val="AC0000"/>
              </a:solidFill>
            </a:endParaRPr>
          </a:p>
        </p:txBody>
      </p:sp>
      <p:sp>
        <p:nvSpPr>
          <p:cNvPr id="3" name="Content Placeholder 2"/>
          <p:cNvSpPr>
            <a:spLocks noGrp="1"/>
          </p:cNvSpPr>
          <p:nvPr>
            <p:ph idx="1"/>
          </p:nvPr>
        </p:nvSpPr>
        <p:spPr>
          <a:xfrm>
            <a:off x="457200" y="1295400"/>
            <a:ext cx="8229600" cy="5181600"/>
          </a:xfrm>
        </p:spPr>
        <p:txBody>
          <a:bodyPr/>
          <a:lstStyle/>
          <a:p>
            <a:pPr>
              <a:spcBef>
                <a:spcPts val="0"/>
              </a:spcBef>
              <a:spcAft>
                <a:spcPts val="0"/>
              </a:spcAft>
            </a:pPr>
            <a:r>
              <a:rPr lang="en-US" altLang="en-US" sz="2400" noProof="0" dirty="0">
                <a:latin typeface="+mn-lt"/>
              </a:rPr>
              <a:t>Realistically, typical multinational corporations are likely to have a portfolio of currency positions</a:t>
            </a:r>
          </a:p>
          <a:p>
            <a:pPr lvl="1">
              <a:spcBef>
                <a:spcPts val="600"/>
              </a:spcBef>
              <a:spcAft>
                <a:spcPts val="0"/>
              </a:spcAft>
            </a:pPr>
            <a:r>
              <a:rPr lang="en-US" altLang="en-US" noProof="0" dirty="0">
                <a:latin typeface="+mn-lt"/>
              </a:rPr>
              <a:t>In this case, firms should hedge residual exposure rather than hedge each currency position separately.</a:t>
            </a:r>
          </a:p>
          <a:p>
            <a:pPr>
              <a:spcBef>
                <a:spcPts val="1200"/>
              </a:spcBef>
              <a:spcAft>
                <a:spcPts val="0"/>
              </a:spcAft>
            </a:pPr>
            <a:r>
              <a:rPr lang="en-US" altLang="en-US" sz="2400" b="1" noProof="0" dirty="0">
                <a:latin typeface="+mn-lt"/>
              </a:rPr>
              <a:t>Exposure netting </a:t>
            </a:r>
            <a:r>
              <a:rPr lang="en-US" altLang="en-US" sz="2400" noProof="0" dirty="0">
                <a:latin typeface="+mn-lt"/>
              </a:rPr>
              <a:t>is hedging only the net exposure by firms that have both payables and receivables in foreign currencies</a:t>
            </a:r>
          </a:p>
          <a:p>
            <a:pPr lvl="1">
              <a:spcBef>
                <a:spcPts val="600"/>
              </a:spcBef>
              <a:spcAft>
                <a:spcPts val="0"/>
              </a:spcAft>
            </a:pPr>
            <a:r>
              <a:rPr lang="en-US" altLang="en-US" noProof="0" dirty="0">
                <a:latin typeface="+mn-lt"/>
              </a:rPr>
              <a:t>For firms that would like to apply this approach aggressively, it helps to centralize the firm’s exchange exposure management function in one location.</a:t>
            </a:r>
          </a:p>
          <a:p>
            <a:pPr lvl="1">
              <a:spcBef>
                <a:spcPts val="600"/>
              </a:spcBef>
              <a:spcAft>
                <a:spcPts val="0"/>
              </a:spcAft>
            </a:pPr>
            <a:r>
              <a:rPr lang="en-US" altLang="en-US" noProof="0" dirty="0">
                <a:latin typeface="+mn-lt"/>
              </a:rPr>
              <a:t>Many M</a:t>
            </a:r>
            <a:r>
              <a:rPr lang="en-US" altLang="en-US" sz="100" noProof="0" dirty="0">
                <a:latin typeface="+mn-lt"/>
              </a:rPr>
              <a:t> </a:t>
            </a:r>
            <a:r>
              <a:rPr lang="en-US" altLang="en-US" noProof="0" dirty="0">
                <a:latin typeface="+mn-lt"/>
              </a:rPr>
              <a:t>N</a:t>
            </a:r>
            <a:r>
              <a:rPr lang="en-US" altLang="en-US" sz="100" noProof="0" dirty="0">
                <a:latin typeface="+mn-lt"/>
              </a:rPr>
              <a:t> </a:t>
            </a:r>
            <a:r>
              <a:rPr lang="en-US" altLang="en-US" noProof="0" dirty="0">
                <a:latin typeface="+mn-lt"/>
              </a:rPr>
              <a:t>Cs are using a </a:t>
            </a:r>
            <a:r>
              <a:rPr lang="en-US" altLang="en-US" b="1" noProof="0" dirty="0">
                <a:latin typeface="+mn-lt"/>
              </a:rPr>
              <a:t>reinvoice center</a:t>
            </a:r>
            <a:r>
              <a:rPr lang="en-US" altLang="en-US" noProof="0" dirty="0">
                <a:latin typeface="+mn-lt"/>
              </a:rPr>
              <a:t>, a financial subsidiary, as a mechanism for centralizing exposure management functions.</a:t>
            </a:r>
          </a:p>
        </p:txBody>
      </p:sp>
    </p:spTree>
    <p:extLst>
      <p:ext uri="{BB962C8B-B14F-4D97-AF65-F5344CB8AC3E}">
        <p14:creationId xmlns:p14="http://schemas.microsoft.com/office/powerpoint/2010/main" val="399588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noProof="0" dirty="0">
                <a:solidFill>
                  <a:srgbClr val="AC0000"/>
                </a:solidFill>
              </a:rPr>
              <a:t>What Risk Management Products Do Firms Use?</a:t>
            </a:r>
            <a:endParaRPr lang="en-US" noProof="0" dirty="0">
              <a:solidFill>
                <a:srgbClr val="AC0000"/>
              </a:solidFill>
            </a:endParaRPr>
          </a:p>
        </p:txBody>
      </p:sp>
      <p:sp>
        <p:nvSpPr>
          <p:cNvPr id="3" name="Content Placeholder 2"/>
          <p:cNvSpPr>
            <a:spLocks noGrp="1"/>
          </p:cNvSpPr>
          <p:nvPr>
            <p:ph idx="1"/>
          </p:nvPr>
        </p:nvSpPr>
        <p:spPr/>
        <p:txBody>
          <a:bodyPr/>
          <a:lstStyle/>
          <a:p>
            <a:pPr>
              <a:spcBef>
                <a:spcPts val="0"/>
              </a:spcBef>
              <a:spcAft>
                <a:spcPts val="0"/>
              </a:spcAft>
            </a:pPr>
            <a:r>
              <a:rPr lang="en-US" altLang="en-US" sz="2400" noProof="0" dirty="0">
                <a:latin typeface="+mn-lt"/>
              </a:rPr>
              <a:t>Among U.S. corporations, based on a survey of Fortune 500 firms, the most popular product was the traditional forward contract</a:t>
            </a:r>
          </a:p>
          <a:p>
            <a:pPr lvl="1">
              <a:spcBef>
                <a:spcPts val="600"/>
              </a:spcBef>
              <a:spcAft>
                <a:spcPts val="0"/>
              </a:spcAft>
            </a:pPr>
            <a:r>
              <a:rPr lang="en-US" altLang="en-US" noProof="0" dirty="0" err="1">
                <a:latin typeface="+mn-lt"/>
              </a:rPr>
              <a:t>Jesswein</a:t>
            </a:r>
            <a:r>
              <a:rPr lang="en-US" altLang="en-US" noProof="0" dirty="0">
                <a:latin typeface="+mn-lt"/>
              </a:rPr>
              <a:t>, Kwok, and Folks (19</a:t>
            </a:r>
            <a:r>
              <a:rPr lang="en-US" altLang="en-US" sz="100" noProof="0" dirty="0">
                <a:latin typeface="+mn-lt"/>
              </a:rPr>
              <a:t> </a:t>
            </a:r>
            <a:r>
              <a:rPr lang="en-US" altLang="en-US" noProof="0" dirty="0">
                <a:latin typeface="+mn-lt"/>
              </a:rPr>
              <a:t>95) found 93% of respondents reported using forward contracts.</a:t>
            </a:r>
          </a:p>
          <a:p>
            <a:pPr>
              <a:spcBef>
                <a:spcPts val="1200"/>
              </a:spcBef>
              <a:spcAft>
                <a:spcPts val="0"/>
              </a:spcAft>
            </a:pPr>
            <a:r>
              <a:rPr lang="en-US" altLang="en-US" sz="2400" noProof="0" dirty="0">
                <a:latin typeface="+mn-lt"/>
              </a:rPr>
              <a:t>Kim and Chance (2018) study:</a:t>
            </a:r>
          </a:p>
          <a:p>
            <a:pPr lvl="1">
              <a:spcBef>
                <a:spcPts val="600"/>
              </a:spcBef>
              <a:spcAft>
                <a:spcPts val="0"/>
              </a:spcAft>
            </a:pPr>
            <a:r>
              <a:rPr lang="en-US" altLang="en-US" noProof="0" dirty="0">
                <a:latin typeface="+mn-lt"/>
              </a:rPr>
              <a:t>Examined actual currency risk management practices of 101 largest nonfinancial corporations in South Korea.</a:t>
            </a:r>
          </a:p>
          <a:p>
            <a:pPr lvl="1">
              <a:spcBef>
                <a:spcPts val="600"/>
              </a:spcBef>
              <a:spcAft>
                <a:spcPts val="0"/>
              </a:spcAft>
            </a:pPr>
            <a:r>
              <a:rPr lang="en-US" altLang="en-US" noProof="0" dirty="0">
                <a:latin typeface="+mn-lt"/>
              </a:rPr>
              <a:t>Authors document a great discrepancy between what firms say they do versus what they actually do, attributing the discord to attempts by companies to time their hedges.</a:t>
            </a:r>
          </a:p>
        </p:txBody>
      </p:sp>
    </p:spTree>
    <p:extLst>
      <p:ext uri="{BB962C8B-B14F-4D97-AF65-F5344CB8AC3E}">
        <p14:creationId xmlns:p14="http://schemas.microsoft.com/office/powerpoint/2010/main" val="2953080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F92C4D4-C867-4E2F-BF62-33A518B42728}"/>
              </a:ext>
            </a:extLst>
          </p:cNvPr>
          <p:cNvSpPr>
            <a:spLocks noGrp="1"/>
          </p:cNvSpPr>
          <p:nvPr>
            <p:ph type="title"/>
          </p:nvPr>
        </p:nvSpPr>
        <p:spPr/>
        <p:txBody>
          <a:bodyPr/>
          <a:lstStyle/>
          <a:p>
            <a:r>
              <a:rPr lang="en-US" noProof="0" dirty="0"/>
              <a:t>End of Main Content</a:t>
            </a:r>
          </a:p>
        </p:txBody>
      </p:sp>
      <p:sp>
        <p:nvSpPr>
          <p:cNvPr id="5" name="Content Placeholder 4">
            <a:extLst>
              <a:ext uri="{FF2B5EF4-FFF2-40B4-BE49-F238E27FC236}">
                <a16:creationId xmlns:a16="http://schemas.microsoft.com/office/drawing/2014/main" id="{423EA811-DA08-4AE9-AB6D-EF4EF46636CE}"/>
              </a:ext>
            </a:extLst>
          </p:cNvPr>
          <p:cNvSpPr>
            <a:spLocks noGrp="1"/>
          </p:cNvSpPr>
          <p:nvPr>
            <p:ph sz="quarter" idx="11"/>
          </p:nvPr>
        </p:nvSpPr>
        <p:spPr>
          <a:xfrm>
            <a:off x="0" y="6449377"/>
            <a:ext cx="9144000" cy="408623"/>
          </a:xfrm>
        </p:spPr>
        <p:txBody>
          <a:bodyPr/>
          <a:lstStyle/>
          <a:p>
            <a:pPr lvl="0">
              <a:spcBef>
                <a:spcPts val="0"/>
              </a:spcBef>
            </a:pPr>
            <a:r>
              <a:rPr lang="en-US" noProof="0" dirty="0"/>
              <a:t>© 2021 McGraw Hill. All rights reserved. Authorized only for instructor use in the classroom.</a:t>
            </a:r>
          </a:p>
          <a:p>
            <a:pPr lvl="0">
              <a:spcBef>
                <a:spcPts val="0"/>
              </a:spcBef>
            </a:pPr>
            <a:r>
              <a:rPr lang="en-US" noProof="0" dirty="0"/>
              <a:t>No reproduction or further distribution permitted without the prior written consent of McGraw Hill.</a:t>
            </a:r>
          </a:p>
        </p:txBody>
      </p:sp>
    </p:spTree>
    <p:extLst>
      <p:ext uri="{BB962C8B-B14F-4D97-AF65-F5344CB8AC3E}">
        <p14:creationId xmlns:p14="http://schemas.microsoft.com/office/powerpoint/2010/main" val="1705324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914400"/>
          </a:xfrm>
        </p:spPr>
        <p:txBody>
          <a:bodyPr>
            <a:normAutofit/>
          </a:bodyPr>
          <a:lstStyle/>
          <a:p>
            <a:r>
              <a:rPr lang="en-US" sz="2400" noProof="0" dirty="0">
                <a:solidFill>
                  <a:schemeClr val="tx1"/>
                </a:solidFill>
                <a:latin typeface="+mn-lt"/>
              </a:rPr>
              <a:t>Accessibility Content: Text Alternatives for Images</a:t>
            </a:r>
          </a:p>
        </p:txBody>
      </p:sp>
    </p:spTree>
    <p:extLst>
      <p:ext uri="{BB962C8B-B14F-4D97-AF65-F5344CB8AC3E}">
        <p14:creationId xmlns:p14="http://schemas.microsoft.com/office/powerpoint/2010/main" val="37478057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1066800"/>
          </a:xfrm>
        </p:spPr>
        <p:txBody>
          <a:bodyPr>
            <a:noAutofit/>
          </a:bodyPr>
          <a:lstStyle/>
          <a:p>
            <a:r>
              <a:rPr lang="en-US" altLang="en-US" noProof="0" dirty="0">
                <a:solidFill>
                  <a:srgbClr val="AC0000"/>
                </a:solidFill>
              </a:rPr>
              <a:t>Tax Savings from Hedging Exchange Risk Exposure - Text Alternative</a:t>
            </a:r>
            <a:endParaRPr lang="en-US" noProof="0" dirty="0">
              <a:solidFill>
                <a:srgbClr val="AC0000"/>
              </a:solidFill>
            </a:endParaRPr>
          </a:p>
        </p:txBody>
      </p:sp>
      <p:sp>
        <p:nvSpPr>
          <p:cNvPr id="9" name="Text Placeholder 2">
            <a:extLst>
              <a:ext uri="{FF2B5EF4-FFF2-40B4-BE49-F238E27FC236}">
                <a16:creationId xmlns:a16="http://schemas.microsoft.com/office/drawing/2014/main" id="{C6BBCD87-44D4-42E0-A3CD-12BD8A01A981}"/>
              </a:ext>
            </a:extLst>
          </p:cNvPr>
          <p:cNvSpPr>
            <a:spLocks noGrp="1"/>
          </p:cNvSpPr>
          <p:nvPr>
            <p:ph idx="1"/>
          </p:nvPr>
        </p:nvSpPr>
        <p:spPr>
          <a:xfrm>
            <a:off x="3429000" y="1676400"/>
            <a:ext cx="2383823" cy="251901"/>
          </a:xfrm>
        </p:spPr>
        <p:txBody>
          <a:bodyPr/>
          <a:lstStyle/>
          <a:p>
            <a:r>
              <a:rPr lang="en-US" sz="900" noProof="0" dirty="0">
                <a:latin typeface="+mn-lt"/>
                <a:hlinkClick r:id="rId2" action="ppaction://hlinksldjump"/>
              </a:rPr>
              <a:t>Return to parent-slide containing images.</a:t>
            </a:r>
            <a:endParaRPr lang="en-US" sz="900" noProof="0" dirty="0">
              <a:latin typeface="+mn-lt"/>
            </a:endParaRPr>
          </a:p>
        </p:txBody>
      </p:sp>
      <p:sp>
        <p:nvSpPr>
          <p:cNvPr id="7" name="Content Placeholder 6"/>
          <p:cNvSpPr>
            <a:spLocks noGrp="1"/>
          </p:cNvSpPr>
          <p:nvPr>
            <p:ph idx="10"/>
          </p:nvPr>
        </p:nvSpPr>
        <p:spPr>
          <a:xfrm>
            <a:off x="457200" y="2209800"/>
            <a:ext cx="8229600" cy="2743200"/>
          </a:xfrm>
        </p:spPr>
        <p:txBody>
          <a:bodyPr/>
          <a:lstStyle/>
          <a:p>
            <a:pPr>
              <a:spcBef>
                <a:spcPts val="0"/>
              </a:spcBef>
              <a:spcAft>
                <a:spcPts val="0"/>
              </a:spcAft>
            </a:pPr>
            <a:r>
              <a:rPr lang="en-US" sz="2000" noProof="0" dirty="0">
                <a:latin typeface="+mn-lt"/>
              </a:rPr>
              <a:t>This graph shows Expected corporate taxes in dollars on the y-axis and Earnings before taxes in dollars on the x-axis. There is a diagonal line that starts at (0, 0) and extends upward but splits to include points A and B. Point A is at 2.5 m, 10 m on the graph and Point B is at 2 m, 10 m on the graph. It comes back together at 15 m on the x-axis. There are vertical and horizontal lines starting from the x-axis and the y-axis to highlight the intersection of these points.</a:t>
            </a:r>
          </a:p>
        </p:txBody>
      </p:sp>
      <p:sp>
        <p:nvSpPr>
          <p:cNvPr id="8" name="Text Placeholder 7"/>
          <p:cNvSpPr>
            <a:spLocks noGrp="1"/>
          </p:cNvSpPr>
          <p:nvPr>
            <p:ph type="body" sz="quarter" idx="15"/>
          </p:nvPr>
        </p:nvSpPr>
        <p:spPr>
          <a:xfrm>
            <a:off x="3276600" y="6019800"/>
            <a:ext cx="2743200" cy="182880"/>
          </a:xfrm>
        </p:spPr>
        <p:txBody>
          <a:bodyPr/>
          <a:lstStyle/>
          <a:p>
            <a:r>
              <a:rPr lang="en-US" u="sng" noProof="0" dirty="0">
                <a:solidFill>
                  <a:srgbClr val="0000E1"/>
                </a:solidFill>
                <a:hlinkClick r:id="rId2" action="ppaction://hlinksldjump"/>
              </a:rPr>
              <a:t>Return to parent-slide containing images.</a:t>
            </a:r>
            <a:endParaRPr lang="en-US" u="sng" noProof="0" dirty="0">
              <a:solidFill>
                <a:srgbClr val="0000E1"/>
              </a:solidFill>
              <a:hlinkClick r:id="rId3" action="ppaction://hlinksldjump"/>
            </a:endParaRPr>
          </a:p>
        </p:txBody>
      </p:sp>
    </p:spTree>
    <p:extLst>
      <p:ext uri="{BB962C8B-B14F-4D97-AF65-F5344CB8AC3E}">
        <p14:creationId xmlns:p14="http://schemas.microsoft.com/office/powerpoint/2010/main" val="2969805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Autofit/>
          </a:bodyPr>
          <a:lstStyle/>
          <a:p>
            <a:r>
              <a:rPr lang="en-US" altLang="en-US" sz="2800" noProof="0" dirty="0">
                <a:solidFill>
                  <a:srgbClr val="AC0000"/>
                </a:solidFill>
              </a:rPr>
              <a:t>Dollar Proceeds from the British Sale: Forward Hedge versus Unhedged Position - Text Alternative</a:t>
            </a:r>
            <a:endParaRPr lang="en-US" sz="2800" noProof="0" dirty="0">
              <a:solidFill>
                <a:srgbClr val="AC0000"/>
              </a:solidFill>
            </a:endParaRPr>
          </a:p>
        </p:txBody>
      </p:sp>
      <p:sp>
        <p:nvSpPr>
          <p:cNvPr id="6" name="Text Placeholder 2">
            <a:extLst>
              <a:ext uri="{FF2B5EF4-FFF2-40B4-BE49-F238E27FC236}">
                <a16:creationId xmlns:a16="http://schemas.microsoft.com/office/drawing/2014/main" id="{C6BBCD87-44D4-42E0-A3CD-12BD8A01A981}"/>
              </a:ext>
            </a:extLst>
          </p:cNvPr>
          <p:cNvSpPr>
            <a:spLocks noGrp="1"/>
          </p:cNvSpPr>
          <p:nvPr>
            <p:ph idx="1"/>
          </p:nvPr>
        </p:nvSpPr>
        <p:spPr>
          <a:xfrm>
            <a:off x="3498073" y="1702850"/>
            <a:ext cx="2383823" cy="251901"/>
          </a:xfrm>
        </p:spPr>
        <p:txBody>
          <a:bodyPr/>
          <a:lstStyle/>
          <a:p>
            <a:r>
              <a:rPr lang="en-US" sz="900" noProof="0" dirty="0">
                <a:latin typeface="+mn-lt"/>
                <a:hlinkClick r:id="rId2" action="ppaction://hlinksldjump"/>
              </a:rPr>
              <a:t>Return to parent-slide containing images.</a:t>
            </a:r>
            <a:endParaRPr lang="en-US" sz="900" noProof="0" dirty="0">
              <a:latin typeface="+mn-lt"/>
            </a:endParaRPr>
          </a:p>
        </p:txBody>
      </p:sp>
      <p:sp>
        <p:nvSpPr>
          <p:cNvPr id="4" name="Content Placeholder 3"/>
          <p:cNvSpPr>
            <a:spLocks noGrp="1"/>
          </p:cNvSpPr>
          <p:nvPr>
            <p:ph idx="10"/>
          </p:nvPr>
        </p:nvSpPr>
        <p:spPr>
          <a:xfrm>
            <a:off x="457200" y="2057400"/>
            <a:ext cx="8229600" cy="3886200"/>
          </a:xfrm>
        </p:spPr>
        <p:txBody>
          <a:bodyPr/>
          <a:lstStyle/>
          <a:p>
            <a:r>
              <a:rPr lang="en-US" sz="2000" noProof="0" dirty="0">
                <a:latin typeface="+mn-lt"/>
              </a:rPr>
              <a:t>This graph shows Proceeds in dollars on the y-axis and</a:t>
            </a:r>
            <a:r>
              <a:rPr lang="en-US" sz="2000" i="1" noProof="0" dirty="0">
                <a:latin typeface="+mn-lt"/>
              </a:rPr>
              <a:t> S </a:t>
            </a:r>
            <a:r>
              <a:rPr lang="en-US" sz="2000" noProof="0" dirty="0">
                <a:latin typeface="+mn-lt"/>
              </a:rPr>
              <a:t>subscript </a:t>
            </a:r>
            <a:r>
              <a:rPr lang="en-US" sz="2000" i="1" noProof="0" dirty="0">
                <a:latin typeface="+mn-lt"/>
              </a:rPr>
              <a:t>T</a:t>
            </a:r>
            <a:r>
              <a:rPr lang="en-US" sz="2000" noProof="0" dirty="0">
                <a:latin typeface="+mn-lt"/>
              </a:rPr>
              <a:t> baseline on the x-axis. There is a horizontal line starting at $14,600,000 on the y-axis that is labeled Forward hedge. There is a diagonal line starting at 0 and going upward that is labeled Unhedged position. There is a vertical dotted line starting at F equals $1.46 on the x-axis and ending where the other two lines intersect in the middle of the graph.</a:t>
            </a:r>
          </a:p>
        </p:txBody>
      </p:sp>
      <p:sp>
        <p:nvSpPr>
          <p:cNvPr id="5" name="Text Placeholder 4"/>
          <p:cNvSpPr>
            <a:spLocks noGrp="1"/>
          </p:cNvSpPr>
          <p:nvPr>
            <p:ph type="body" sz="quarter" idx="15"/>
          </p:nvPr>
        </p:nvSpPr>
        <p:spPr>
          <a:xfrm>
            <a:off x="3352800" y="6141720"/>
            <a:ext cx="2743200" cy="182880"/>
          </a:xfrm>
        </p:spPr>
        <p:txBody>
          <a:bodyPr/>
          <a:lstStyle/>
          <a:p>
            <a:r>
              <a:rPr lang="en-US" u="sng" noProof="0" dirty="0">
                <a:solidFill>
                  <a:srgbClr val="0000E1"/>
                </a:solidFill>
                <a:hlinkClick r:id="rId2" action="ppaction://hlinksldjump"/>
              </a:rPr>
              <a:t>Return to parent-slide containing images.</a:t>
            </a:r>
          </a:p>
        </p:txBody>
      </p:sp>
    </p:spTree>
    <p:extLst>
      <p:ext uri="{BB962C8B-B14F-4D97-AF65-F5344CB8AC3E}">
        <p14:creationId xmlns:p14="http://schemas.microsoft.com/office/powerpoint/2010/main" val="2974125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776"/>
            <a:ext cx="8229600" cy="914400"/>
          </a:xfrm>
        </p:spPr>
        <p:txBody>
          <a:bodyPr>
            <a:noAutofit/>
          </a:bodyPr>
          <a:lstStyle/>
          <a:p>
            <a:r>
              <a:rPr lang="en-US" altLang="en-US" noProof="0" dirty="0">
                <a:solidFill>
                  <a:srgbClr val="AC0000"/>
                </a:solidFill>
              </a:rPr>
              <a:t>Three Types of Exposure </a:t>
            </a:r>
            <a:r>
              <a:rPr lang="en-US" altLang="en-US" sz="1000" b="0" noProof="0" dirty="0">
                <a:solidFill>
                  <a:srgbClr val="AC0000"/>
                </a:solidFill>
              </a:rPr>
              <a:t>2</a:t>
            </a:r>
            <a:endParaRPr lang="en-US" sz="1000" b="0" noProof="0" dirty="0">
              <a:solidFill>
                <a:srgbClr val="AC0000"/>
              </a:solidFill>
            </a:endParaRPr>
          </a:p>
        </p:txBody>
      </p:sp>
      <p:sp>
        <p:nvSpPr>
          <p:cNvPr id="3" name="Content Placeholder 2"/>
          <p:cNvSpPr>
            <a:spLocks noGrp="1"/>
          </p:cNvSpPr>
          <p:nvPr>
            <p:ph idx="1"/>
          </p:nvPr>
        </p:nvSpPr>
        <p:spPr/>
        <p:txBody>
          <a:bodyPr/>
          <a:lstStyle/>
          <a:p>
            <a:pPr eaLnBrk="1" hangingPunct="1">
              <a:spcBef>
                <a:spcPts val="0"/>
              </a:spcBef>
              <a:spcAft>
                <a:spcPts val="0"/>
              </a:spcAft>
            </a:pPr>
            <a:r>
              <a:rPr lang="en-US" altLang="en-US" sz="2400" noProof="0" dirty="0">
                <a:latin typeface="+mn-lt"/>
              </a:rPr>
              <a:t>Firm is subject to transaction exposure when it faces contractual cash flows that are fixed in foreign currencies</a:t>
            </a:r>
            <a:endParaRPr lang="en-US" altLang="en-US" sz="2400" b="1" noProof="0" dirty="0">
              <a:latin typeface="+mn-lt"/>
            </a:endParaRPr>
          </a:p>
          <a:p>
            <a:pPr eaLnBrk="1" hangingPunct="1">
              <a:spcBef>
                <a:spcPts val="2000"/>
              </a:spcBef>
              <a:spcAft>
                <a:spcPts val="0"/>
              </a:spcAft>
            </a:pPr>
            <a:r>
              <a:rPr lang="en-US" altLang="en-US" sz="2400" noProof="0" dirty="0">
                <a:latin typeface="+mn-lt"/>
              </a:rPr>
              <a:t>Example</a:t>
            </a:r>
          </a:p>
          <a:p>
            <a:pPr lvl="1">
              <a:spcBef>
                <a:spcPts val="600"/>
              </a:spcBef>
              <a:spcAft>
                <a:spcPts val="0"/>
              </a:spcAft>
            </a:pPr>
            <a:r>
              <a:rPr lang="en-US" altLang="en-US" noProof="0" dirty="0">
                <a:latin typeface="+mn-lt"/>
              </a:rPr>
              <a:t>Suppose a U.S. firm sold its product to a German client on three-month credit terms and invoiced €1 million.</a:t>
            </a:r>
          </a:p>
          <a:p>
            <a:pPr lvl="1">
              <a:spcBef>
                <a:spcPts val="600"/>
              </a:spcBef>
              <a:spcAft>
                <a:spcPts val="0"/>
              </a:spcAft>
            </a:pPr>
            <a:r>
              <a:rPr lang="en-US" altLang="en-US" noProof="0" dirty="0">
                <a:latin typeface="+mn-lt"/>
              </a:rPr>
              <a:t>When the U.S. firm receives €1 million in three months, it will have to convert (unless it hedges) the euros into dollars at the spot exchange rate prevailing on the maturity date, which cannot be known in advance.</a:t>
            </a:r>
          </a:p>
        </p:txBody>
      </p:sp>
    </p:spTree>
    <p:extLst>
      <p:ext uri="{BB962C8B-B14F-4D97-AF65-F5344CB8AC3E}">
        <p14:creationId xmlns:p14="http://schemas.microsoft.com/office/powerpoint/2010/main" val="16038386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noProof="0" dirty="0">
                <a:solidFill>
                  <a:srgbClr val="AC0000"/>
                </a:solidFill>
              </a:rPr>
              <a:t>Illustration of Gains and Losses from Forward Hedging - Text Alternative</a:t>
            </a:r>
            <a:endParaRPr lang="en-US" noProof="0" dirty="0">
              <a:solidFill>
                <a:srgbClr val="AC0000"/>
              </a:solidFill>
            </a:endParaRPr>
          </a:p>
        </p:txBody>
      </p:sp>
      <p:sp>
        <p:nvSpPr>
          <p:cNvPr id="6" name="Text Placeholder 2">
            <a:extLst>
              <a:ext uri="{FF2B5EF4-FFF2-40B4-BE49-F238E27FC236}">
                <a16:creationId xmlns:a16="http://schemas.microsoft.com/office/drawing/2014/main" id="{C6BBCD87-44D4-42E0-A3CD-12BD8A01A981}"/>
              </a:ext>
            </a:extLst>
          </p:cNvPr>
          <p:cNvSpPr>
            <a:spLocks noGrp="1"/>
          </p:cNvSpPr>
          <p:nvPr>
            <p:ph idx="1"/>
          </p:nvPr>
        </p:nvSpPr>
        <p:spPr>
          <a:xfrm>
            <a:off x="3498073" y="1702850"/>
            <a:ext cx="2383823" cy="251901"/>
          </a:xfrm>
        </p:spPr>
        <p:txBody>
          <a:bodyPr/>
          <a:lstStyle/>
          <a:p>
            <a:r>
              <a:rPr lang="en-US" sz="900" noProof="0" dirty="0">
                <a:latin typeface="+mn-lt"/>
                <a:hlinkClick r:id="rId2" action="ppaction://hlinksldjump"/>
              </a:rPr>
              <a:t>Return to parent-slide containing images.</a:t>
            </a:r>
            <a:endParaRPr lang="en-US" sz="900" noProof="0" dirty="0">
              <a:latin typeface="+mn-lt"/>
            </a:endParaRPr>
          </a:p>
        </p:txBody>
      </p:sp>
      <p:sp>
        <p:nvSpPr>
          <p:cNvPr id="4" name="Content Placeholder 3"/>
          <p:cNvSpPr>
            <a:spLocks noGrp="1"/>
          </p:cNvSpPr>
          <p:nvPr>
            <p:ph idx="10"/>
          </p:nvPr>
        </p:nvSpPr>
        <p:spPr>
          <a:xfrm>
            <a:off x="457200" y="2057400"/>
            <a:ext cx="8229600" cy="3810000"/>
          </a:xfrm>
        </p:spPr>
        <p:txBody>
          <a:bodyPr/>
          <a:lstStyle/>
          <a:p>
            <a:r>
              <a:rPr lang="en-US" sz="2000" noProof="0" dirty="0">
                <a:latin typeface="+mn-lt"/>
              </a:rPr>
              <a:t>This graph shows Gains and losses in dollars on the y-axis. There is a diagonal line starting at $14,600,000 on the y-axis that is going downward. This line intersects at Point </a:t>
            </a:r>
            <a:r>
              <a:rPr lang="en-US" sz="2000" i="1" noProof="0" dirty="0">
                <a:latin typeface="+mn-lt"/>
              </a:rPr>
              <a:t>F</a:t>
            </a:r>
            <a:r>
              <a:rPr lang="en-US" sz="2000" noProof="0" dirty="0">
                <a:latin typeface="+mn-lt"/>
              </a:rPr>
              <a:t> with a horizontal line starting at 0 on the y-axis that is labeled </a:t>
            </a:r>
            <a:r>
              <a:rPr lang="en-US" sz="2000" i="1" noProof="0" dirty="0">
                <a:latin typeface="+mn-lt"/>
              </a:rPr>
              <a:t>S</a:t>
            </a:r>
            <a:r>
              <a:rPr lang="en-US" sz="2000" noProof="0" dirty="0">
                <a:latin typeface="+mn-lt"/>
              </a:rPr>
              <a:t> subscript </a:t>
            </a:r>
            <a:r>
              <a:rPr lang="en-US" sz="2000" i="1" noProof="0" dirty="0">
                <a:latin typeface="+mn-lt"/>
              </a:rPr>
              <a:t>T</a:t>
            </a:r>
            <a:r>
              <a:rPr lang="en-US" sz="2000" noProof="0" dirty="0">
                <a:latin typeface="+mn-lt"/>
              </a:rPr>
              <a:t> baseline. The triangle-shaped area to the left of </a:t>
            </a:r>
            <a:r>
              <a:rPr lang="en-US" sz="2000" i="1" noProof="0" dirty="0">
                <a:latin typeface="+mn-lt"/>
              </a:rPr>
              <a:t>F</a:t>
            </a:r>
            <a:r>
              <a:rPr lang="en-US" sz="2000" noProof="0" dirty="0">
                <a:latin typeface="+mn-lt"/>
              </a:rPr>
              <a:t> above the horizontal line is labeled Gains. The triangle-shaped area to the right of </a:t>
            </a:r>
            <a:r>
              <a:rPr lang="en-US" sz="2000" i="1" noProof="0" dirty="0">
                <a:latin typeface="+mn-lt"/>
              </a:rPr>
              <a:t>F</a:t>
            </a:r>
            <a:r>
              <a:rPr lang="en-US" sz="2000" noProof="0" dirty="0">
                <a:latin typeface="+mn-lt"/>
              </a:rPr>
              <a:t> below the horizontal line is labeled Losses. </a:t>
            </a:r>
          </a:p>
        </p:txBody>
      </p:sp>
      <p:sp>
        <p:nvSpPr>
          <p:cNvPr id="5" name="Text Placeholder 4"/>
          <p:cNvSpPr>
            <a:spLocks noGrp="1"/>
          </p:cNvSpPr>
          <p:nvPr>
            <p:ph type="body" sz="quarter" idx="15"/>
          </p:nvPr>
        </p:nvSpPr>
        <p:spPr>
          <a:xfrm>
            <a:off x="3352800" y="6065520"/>
            <a:ext cx="2743200" cy="182880"/>
          </a:xfrm>
        </p:spPr>
        <p:txBody>
          <a:bodyPr/>
          <a:lstStyle/>
          <a:p>
            <a:r>
              <a:rPr lang="en-US" u="sng" noProof="0" dirty="0">
                <a:solidFill>
                  <a:srgbClr val="0000E1"/>
                </a:solidFill>
                <a:hlinkClick r:id="rId2" action="ppaction://hlinksldjump"/>
              </a:rPr>
              <a:t>Return to parent-slide containing images.</a:t>
            </a:r>
          </a:p>
        </p:txBody>
      </p:sp>
    </p:spTree>
    <p:extLst>
      <p:ext uri="{BB962C8B-B14F-4D97-AF65-F5344CB8AC3E}">
        <p14:creationId xmlns:p14="http://schemas.microsoft.com/office/powerpoint/2010/main" val="26533712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noProof="0" dirty="0">
                <a:solidFill>
                  <a:srgbClr val="AC0000"/>
                </a:solidFill>
              </a:rPr>
              <a:t>Dollar Costs of Securing the Pound Payable: Alternative Hedging Strategies - Text Alternative</a:t>
            </a:r>
            <a:endParaRPr lang="en-US" noProof="0" dirty="0">
              <a:solidFill>
                <a:srgbClr val="AC0000"/>
              </a:solidFill>
            </a:endParaRPr>
          </a:p>
        </p:txBody>
      </p:sp>
      <p:sp>
        <p:nvSpPr>
          <p:cNvPr id="3" name="Content Placeholder 2"/>
          <p:cNvSpPr>
            <a:spLocks noGrp="1"/>
          </p:cNvSpPr>
          <p:nvPr>
            <p:ph idx="1"/>
          </p:nvPr>
        </p:nvSpPr>
        <p:spPr>
          <a:xfrm>
            <a:off x="3380089" y="1703429"/>
            <a:ext cx="2383823" cy="257424"/>
          </a:xfrm>
        </p:spPr>
        <p:txBody>
          <a:bodyPr/>
          <a:lstStyle/>
          <a:p>
            <a:r>
              <a:rPr lang="en-US" sz="900" noProof="0" dirty="0">
                <a:latin typeface="+mn-lt"/>
                <a:hlinkClick r:id="rId2" action="ppaction://hlinksldjump"/>
              </a:rPr>
              <a:t>Return to parent-slide containing images.</a:t>
            </a:r>
            <a:endParaRPr lang="en-US" sz="900" noProof="0" dirty="0">
              <a:latin typeface="+mn-lt"/>
            </a:endParaRPr>
          </a:p>
        </p:txBody>
      </p:sp>
      <p:sp>
        <p:nvSpPr>
          <p:cNvPr id="4" name="Content Placeholder 3"/>
          <p:cNvSpPr>
            <a:spLocks noGrp="1"/>
          </p:cNvSpPr>
          <p:nvPr>
            <p:ph idx="10"/>
          </p:nvPr>
        </p:nvSpPr>
        <p:spPr>
          <a:xfrm>
            <a:off x="533400" y="2057400"/>
            <a:ext cx="8153400" cy="3581400"/>
          </a:xfrm>
        </p:spPr>
        <p:txBody>
          <a:bodyPr/>
          <a:lstStyle/>
          <a:p>
            <a:r>
              <a:rPr lang="en-US" sz="2000" noProof="0" dirty="0">
                <a:latin typeface="+mn-lt"/>
              </a:rPr>
              <a:t>This graph shows Dollars costs on the y-axis and </a:t>
            </a:r>
            <a:r>
              <a:rPr lang="en-US" sz="2000" i="1" noProof="0" dirty="0">
                <a:latin typeface="+mn-lt"/>
              </a:rPr>
              <a:t>S</a:t>
            </a:r>
            <a:r>
              <a:rPr lang="en-US" sz="2000" noProof="0" dirty="0">
                <a:latin typeface="+mn-lt"/>
              </a:rPr>
              <a:t> subscript </a:t>
            </a:r>
            <a:r>
              <a:rPr lang="en-US" sz="2000" i="1" noProof="0" dirty="0">
                <a:latin typeface="+mn-lt"/>
              </a:rPr>
              <a:t>T</a:t>
            </a:r>
            <a:r>
              <a:rPr lang="en-US" sz="2000" noProof="0" dirty="0">
                <a:latin typeface="+mn-lt"/>
              </a:rPr>
              <a:t> baseline on the x-axis. There is a horizontal line starting at $8,750,000 on the y-axis that is labeled Forward hedge. There is a second line starting at $95,400 that starts out as a diagonal line but changes to a horizontal line at </a:t>
            </a:r>
            <a:r>
              <a:rPr lang="en-US" sz="2000" i="1" noProof="0" dirty="0">
                <a:latin typeface="+mn-lt"/>
              </a:rPr>
              <a:t>E</a:t>
            </a:r>
            <a:r>
              <a:rPr lang="en-US" sz="2000" noProof="0" dirty="0">
                <a:latin typeface="+mn-lt"/>
              </a:rPr>
              <a:t> equals $1.80 on the x-axis. This line is labeled Option hedge. A horizontal dotted line connects this intersection to the y-axis at $9,095,400. There is another vertical dotted line that extends from 0 on the x-axis to the point were the Forward hedge line and the Option hedge line intersect. This line starts at </a:t>
            </a:r>
            <a:r>
              <a:rPr lang="en-US" sz="2000" i="1" noProof="0" dirty="0">
                <a:latin typeface="+mn-lt"/>
              </a:rPr>
              <a:t>S</a:t>
            </a:r>
            <a:r>
              <a:rPr lang="en-US" sz="2000" noProof="0" dirty="0">
                <a:latin typeface="+mn-lt"/>
              </a:rPr>
              <a:t> subscript </a:t>
            </a:r>
            <a:r>
              <a:rPr lang="en-US" sz="2000" i="1" noProof="0" dirty="0">
                <a:latin typeface="+mn-lt"/>
              </a:rPr>
              <a:t>T</a:t>
            </a:r>
            <a:r>
              <a:rPr lang="en-US" sz="2000" noProof="0" dirty="0">
                <a:latin typeface="+mn-lt"/>
              </a:rPr>
              <a:t> baseline equals $1.731 on the x-axis. A third horizontal line, labeled Money market hedge, starts at $8,957,747 on the y-axis.</a:t>
            </a:r>
          </a:p>
        </p:txBody>
      </p:sp>
      <p:sp>
        <p:nvSpPr>
          <p:cNvPr id="5" name="Text Placeholder 4"/>
          <p:cNvSpPr>
            <a:spLocks noGrp="1"/>
          </p:cNvSpPr>
          <p:nvPr>
            <p:ph type="body" sz="quarter" idx="15"/>
          </p:nvPr>
        </p:nvSpPr>
        <p:spPr>
          <a:xfrm>
            <a:off x="3200400" y="6065520"/>
            <a:ext cx="2743200" cy="182880"/>
          </a:xfrm>
        </p:spPr>
        <p:txBody>
          <a:bodyPr/>
          <a:lstStyle/>
          <a:p>
            <a:r>
              <a:rPr lang="en-US" u="sng" noProof="0" dirty="0">
                <a:solidFill>
                  <a:srgbClr val="0000E1"/>
                </a:solidFill>
                <a:hlinkClick r:id="rId2" action="ppaction://hlinksldjump"/>
              </a:rPr>
              <a:t>Return to parent-slide containing images.</a:t>
            </a:r>
            <a:endParaRPr lang="en-US" u="sng" noProof="0" dirty="0">
              <a:solidFill>
                <a:srgbClr val="0000E1"/>
              </a:solidFill>
            </a:endParaRPr>
          </a:p>
        </p:txBody>
      </p:sp>
    </p:spTree>
    <p:extLst>
      <p:ext uri="{BB962C8B-B14F-4D97-AF65-F5344CB8AC3E}">
        <p14:creationId xmlns:p14="http://schemas.microsoft.com/office/powerpoint/2010/main" val="1254942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noProof="0" dirty="0">
                <a:solidFill>
                  <a:srgbClr val="AC0000"/>
                </a:solidFill>
              </a:rPr>
              <a:t>Hedging Transaction Exposure</a:t>
            </a:r>
            <a:endParaRPr lang="en-US" noProof="0" dirty="0">
              <a:solidFill>
                <a:srgbClr val="AC0000"/>
              </a:solidFill>
            </a:endParaRPr>
          </a:p>
        </p:txBody>
      </p:sp>
      <p:sp>
        <p:nvSpPr>
          <p:cNvPr id="3" name="Content Placeholder 2"/>
          <p:cNvSpPr>
            <a:spLocks noGrp="1"/>
          </p:cNvSpPr>
          <p:nvPr>
            <p:ph idx="1"/>
          </p:nvPr>
        </p:nvSpPr>
        <p:spPr/>
        <p:txBody>
          <a:bodyPr/>
          <a:lstStyle/>
          <a:p>
            <a:pPr eaLnBrk="1" hangingPunct="1">
              <a:spcBef>
                <a:spcPts val="0"/>
              </a:spcBef>
              <a:spcAft>
                <a:spcPts val="0"/>
              </a:spcAft>
            </a:pPr>
            <a:r>
              <a:rPr lang="en-US" altLang="en-US" sz="2400" noProof="0" dirty="0">
                <a:latin typeface="+mn-lt"/>
              </a:rPr>
              <a:t>This chapter focuses on alternative ways of hedging transaction exposure using various financial contracts and operational techniques</a:t>
            </a:r>
          </a:p>
          <a:p>
            <a:pPr eaLnBrk="1" hangingPunct="1">
              <a:spcBef>
                <a:spcPts val="2000"/>
              </a:spcBef>
              <a:spcAft>
                <a:spcPts val="0"/>
              </a:spcAft>
            </a:pPr>
            <a:r>
              <a:rPr lang="en-US" altLang="en-US" sz="2400" noProof="0" dirty="0">
                <a:latin typeface="+mn-lt"/>
              </a:rPr>
              <a:t>Financial contracts</a:t>
            </a:r>
          </a:p>
          <a:p>
            <a:pPr lvl="1">
              <a:spcBef>
                <a:spcPts val="600"/>
              </a:spcBef>
              <a:spcAft>
                <a:spcPts val="0"/>
              </a:spcAft>
            </a:pPr>
            <a:r>
              <a:rPr lang="en-US" altLang="en-US" noProof="0" dirty="0">
                <a:latin typeface="+mn-lt"/>
              </a:rPr>
              <a:t>Forward contracts, money market instruments, options contracts, and swap contracts.</a:t>
            </a:r>
          </a:p>
          <a:p>
            <a:pPr eaLnBrk="1" hangingPunct="1">
              <a:spcBef>
                <a:spcPts val="2000"/>
              </a:spcBef>
              <a:spcAft>
                <a:spcPts val="0"/>
              </a:spcAft>
            </a:pPr>
            <a:r>
              <a:rPr lang="en-US" altLang="en-US" sz="2400" noProof="0" dirty="0">
                <a:latin typeface="+mn-lt"/>
              </a:rPr>
              <a:t>Operational techniques</a:t>
            </a:r>
          </a:p>
          <a:p>
            <a:pPr lvl="1">
              <a:spcBef>
                <a:spcPts val="600"/>
              </a:spcBef>
              <a:spcAft>
                <a:spcPts val="0"/>
              </a:spcAft>
            </a:pPr>
            <a:r>
              <a:rPr lang="en-US" altLang="en-US" noProof="0" dirty="0">
                <a:latin typeface="+mn-lt"/>
              </a:rPr>
              <a:t>Choice of the invoice currency, lead/lag strategy, and exposure netting.</a:t>
            </a:r>
          </a:p>
        </p:txBody>
      </p:sp>
    </p:spTree>
    <p:extLst>
      <p:ext uri="{BB962C8B-B14F-4D97-AF65-F5344CB8AC3E}">
        <p14:creationId xmlns:p14="http://schemas.microsoft.com/office/powerpoint/2010/main" val="2141131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noProof="0" dirty="0">
                <a:solidFill>
                  <a:srgbClr val="AC0000"/>
                </a:solidFill>
              </a:rPr>
              <a:t>Should the Firm Hedge?</a:t>
            </a:r>
            <a:endParaRPr lang="en-US" noProof="0" dirty="0">
              <a:solidFill>
                <a:srgbClr val="AC0000"/>
              </a:solidFill>
            </a:endParaRPr>
          </a:p>
        </p:txBody>
      </p:sp>
      <p:sp>
        <p:nvSpPr>
          <p:cNvPr id="3" name="Content Placeholder 2"/>
          <p:cNvSpPr>
            <a:spLocks noGrp="1"/>
          </p:cNvSpPr>
          <p:nvPr>
            <p:ph idx="1"/>
          </p:nvPr>
        </p:nvSpPr>
        <p:spPr/>
        <p:txBody>
          <a:bodyPr/>
          <a:lstStyle/>
          <a:p>
            <a:pPr eaLnBrk="1" hangingPunct="1">
              <a:spcBef>
                <a:spcPts val="0"/>
              </a:spcBef>
              <a:spcAft>
                <a:spcPts val="0"/>
              </a:spcAft>
            </a:pPr>
            <a:r>
              <a:rPr lang="en-US" altLang="en-US" sz="2400" noProof="0" dirty="0">
                <a:latin typeface="+mn-lt"/>
              </a:rPr>
              <a:t>No consensus on the question of whether a firm should hedge; Most arguments suggesting corporate exposure management will not add value to the firm hold in the case of a “perfect” capital market</a:t>
            </a:r>
          </a:p>
          <a:p>
            <a:pPr eaLnBrk="1" hangingPunct="1">
              <a:spcBef>
                <a:spcPts val="2000"/>
              </a:spcBef>
              <a:spcAft>
                <a:spcPts val="0"/>
              </a:spcAft>
            </a:pPr>
            <a:r>
              <a:rPr lang="en-US" altLang="en-US" sz="2400" dirty="0">
                <a:latin typeface="+mn-lt"/>
              </a:rPr>
              <a:t>While the above arguments against corporate risk management may be valid in a “perfect” capital market, one can make a case for it based on various market imperfections:</a:t>
            </a:r>
            <a:endParaRPr lang="en-US" altLang="en-US" sz="2400" noProof="0" dirty="0">
              <a:latin typeface="+mn-lt"/>
            </a:endParaRPr>
          </a:p>
          <a:p>
            <a:pPr marL="914400" lvl="1" indent="-457200">
              <a:spcBef>
                <a:spcPts val="600"/>
              </a:spcBef>
              <a:spcAft>
                <a:spcPts val="0"/>
              </a:spcAft>
              <a:buFont typeface="+mj-lt"/>
              <a:buAutoNum type="arabicPeriod"/>
            </a:pPr>
            <a:r>
              <a:rPr lang="en-US" altLang="en-US" noProof="0" dirty="0">
                <a:latin typeface="+mn-lt"/>
              </a:rPr>
              <a:t>Information asymmetry.</a:t>
            </a:r>
          </a:p>
          <a:p>
            <a:pPr marL="914400" lvl="1" indent="-457200">
              <a:spcBef>
                <a:spcPts val="600"/>
              </a:spcBef>
              <a:spcAft>
                <a:spcPts val="0"/>
              </a:spcAft>
              <a:buFont typeface="+mj-lt"/>
              <a:buAutoNum type="arabicPeriod"/>
            </a:pPr>
            <a:r>
              <a:rPr lang="en-US" altLang="en-US" noProof="0" dirty="0">
                <a:latin typeface="+mn-lt"/>
              </a:rPr>
              <a:t>Differential transaction costs.</a:t>
            </a:r>
          </a:p>
          <a:p>
            <a:pPr marL="914400" lvl="1" indent="-457200">
              <a:spcBef>
                <a:spcPts val="600"/>
              </a:spcBef>
              <a:spcAft>
                <a:spcPts val="0"/>
              </a:spcAft>
              <a:buFont typeface="+mj-lt"/>
              <a:buAutoNum type="arabicPeriod"/>
            </a:pPr>
            <a:r>
              <a:rPr lang="en-US" altLang="en-US" noProof="0" dirty="0">
                <a:latin typeface="+mn-lt"/>
              </a:rPr>
              <a:t>Default costs.</a:t>
            </a:r>
          </a:p>
          <a:p>
            <a:pPr marL="914400" lvl="1" indent="-457200">
              <a:spcBef>
                <a:spcPts val="600"/>
              </a:spcBef>
              <a:spcAft>
                <a:spcPts val="0"/>
              </a:spcAft>
              <a:buFont typeface="+mj-lt"/>
              <a:buAutoNum type="arabicPeriod"/>
            </a:pPr>
            <a:r>
              <a:rPr lang="en-US" altLang="en-US" noProof="0" dirty="0">
                <a:latin typeface="+mn-lt"/>
              </a:rPr>
              <a:t>Progressive corporate taxes.</a:t>
            </a:r>
          </a:p>
        </p:txBody>
      </p:sp>
    </p:spTree>
    <p:extLst>
      <p:ext uri="{BB962C8B-B14F-4D97-AF65-F5344CB8AC3E}">
        <p14:creationId xmlns:p14="http://schemas.microsoft.com/office/powerpoint/2010/main" val="1348667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noProof="0" dirty="0">
                <a:solidFill>
                  <a:srgbClr val="AC0000"/>
                </a:solidFill>
              </a:rPr>
              <a:t>Tax Savings from Hedging Exchange Risk Exposure</a:t>
            </a:r>
            <a:endParaRPr lang="en-US" noProof="0" dirty="0">
              <a:solidFill>
                <a:srgbClr val="AC0000"/>
              </a:solidFill>
            </a:endParaRPr>
          </a:p>
        </p:txBody>
      </p:sp>
      <p:pic>
        <p:nvPicPr>
          <p:cNvPr id="5" name="Picture 2" descr="Graph of Tax Savings from Hedging Exchange Risk Exposure">
            <a:extLst>
              <a:ext uri="{FF2B5EF4-FFF2-40B4-BE49-F238E27FC236}">
                <a16:creationId xmlns:a16="http://schemas.microsoft.com/office/drawing/2014/main" id="{B93898DB-630D-4F56-B80E-ABDC6A8448BB}"/>
              </a:ext>
            </a:extLst>
          </p:cNvPr>
          <p:cNvPicPr>
            <a:picLocks noGrp="1" noChangeAspect="1"/>
          </p:cNvPicPr>
          <p:nvPr>
            <p:ph idx="1"/>
          </p:nvPr>
        </p:nvPicPr>
        <p:blipFill>
          <a:blip r:embed="rId3"/>
          <a:stretch>
            <a:fillRect/>
          </a:stretch>
        </p:blipFill>
        <p:spPr>
          <a:xfrm>
            <a:off x="591235" y="1524000"/>
            <a:ext cx="7961530" cy="4846638"/>
          </a:xfrm>
          <a:prstGeom prst="rect">
            <a:avLst/>
          </a:prstGeom>
        </p:spPr>
      </p:pic>
      <p:sp>
        <p:nvSpPr>
          <p:cNvPr id="4" name="Text Placeholder 3"/>
          <p:cNvSpPr>
            <a:spLocks noGrp="1"/>
          </p:cNvSpPr>
          <p:nvPr>
            <p:ph type="body" sz="quarter" idx="15"/>
          </p:nvPr>
        </p:nvSpPr>
        <p:spPr/>
        <p:txBody>
          <a:bodyPr/>
          <a:lstStyle/>
          <a:p>
            <a:r>
              <a:rPr lang="en-US" noProof="0" dirty="0">
                <a:hlinkClick r:id="rId4" action="ppaction://hlinksldjump"/>
              </a:rPr>
              <a:t>Access the text alternative for slide images.</a:t>
            </a:r>
          </a:p>
        </p:txBody>
      </p:sp>
    </p:spTree>
    <p:extLst>
      <p:ext uri="{BB962C8B-B14F-4D97-AF65-F5344CB8AC3E}">
        <p14:creationId xmlns:p14="http://schemas.microsoft.com/office/powerpoint/2010/main" val="1042525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noProof="0" dirty="0">
                <a:solidFill>
                  <a:srgbClr val="AC0000"/>
                </a:solidFill>
              </a:rPr>
              <a:t>Hedging Foreign Currency Receivables</a:t>
            </a:r>
            <a:endParaRPr lang="en-US" noProof="0" dirty="0">
              <a:solidFill>
                <a:srgbClr val="AC0000"/>
              </a:solidFill>
            </a:endParaRPr>
          </a:p>
        </p:txBody>
      </p:sp>
      <p:sp>
        <p:nvSpPr>
          <p:cNvPr id="3" name="Content Placeholder 2"/>
          <p:cNvSpPr>
            <a:spLocks noGrp="1"/>
          </p:cNvSpPr>
          <p:nvPr>
            <p:ph idx="1"/>
          </p:nvPr>
        </p:nvSpPr>
        <p:spPr/>
        <p:txBody>
          <a:bodyPr/>
          <a:lstStyle/>
          <a:p>
            <a:pPr eaLnBrk="1" hangingPunct="1">
              <a:spcBef>
                <a:spcPts val="0"/>
              </a:spcBef>
              <a:spcAft>
                <a:spcPts val="0"/>
              </a:spcAft>
            </a:pPr>
            <a:r>
              <a:rPr lang="en-US" altLang="en-US" sz="2400" noProof="0" dirty="0">
                <a:latin typeface="+mn-lt"/>
              </a:rPr>
              <a:t>Suppose Boeing Corporation exported a landing gear of Boeing 737 aircraft to British Airways and billed £10 million payable in one year, with money market interest rates and foreign exchange rates given as follows:</a:t>
            </a:r>
          </a:p>
          <a:p>
            <a:pPr lvl="1">
              <a:spcBef>
                <a:spcPts val="600"/>
              </a:spcBef>
              <a:spcAft>
                <a:spcPts val="0"/>
              </a:spcAft>
            </a:pPr>
            <a:r>
              <a:rPr lang="en-US" altLang="en-US" noProof="0" dirty="0">
                <a:latin typeface="+mn-lt"/>
              </a:rPr>
              <a:t>U.S. interest rate: 6.10% per annum.</a:t>
            </a:r>
          </a:p>
          <a:p>
            <a:pPr lvl="1">
              <a:spcBef>
                <a:spcPts val="600"/>
              </a:spcBef>
              <a:spcAft>
                <a:spcPts val="0"/>
              </a:spcAft>
            </a:pPr>
            <a:r>
              <a:rPr lang="en-US" altLang="en-US" noProof="0" dirty="0">
                <a:latin typeface="+mn-lt"/>
              </a:rPr>
              <a:t>U.K. interest rate: 9% per annum.</a:t>
            </a:r>
          </a:p>
          <a:p>
            <a:pPr lvl="1">
              <a:spcBef>
                <a:spcPts val="600"/>
              </a:spcBef>
              <a:spcAft>
                <a:spcPts val="0"/>
              </a:spcAft>
            </a:pPr>
            <a:r>
              <a:rPr lang="en-US" altLang="en-US" noProof="0" dirty="0">
                <a:latin typeface="+mn-lt"/>
              </a:rPr>
              <a:t>Spot exchange rate: $1.50/£.</a:t>
            </a:r>
          </a:p>
          <a:p>
            <a:pPr lvl="1">
              <a:spcBef>
                <a:spcPts val="600"/>
              </a:spcBef>
              <a:spcAft>
                <a:spcPts val="0"/>
              </a:spcAft>
            </a:pPr>
            <a:r>
              <a:rPr lang="en-US" altLang="en-US" noProof="0" dirty="0">
                <a:latin typeface="+mn-lt"/>
              </a:rPr>
              <a:t>Forward exchange rate: $1.46/£ (1-year maturity).</a:t>
            </a:r>
          </a:p>
          <a:p>
            <a:pPr>
              <a:spcBef>
                <a:spcPts val="1200"/>
              </a:spcBef>
              <a:spcAft>
                <a:spcPts val="0"/>
              </a:spcAft>
            </a:pPr>
            <a:r>
              <a:rPr lang="en-US" altLang="en-US" sz="2400" noProof="0" dirty="0">
                <a:latin typeface="+mn-lt"/>
              </a:rPr>
              <a:t>When Boeing receives £10 million in one year, it will convert the pounds into dollars at the spot exchange rate prevailing at the time</a:t>
            </a:r>
          </a:p>
        </p:txBody>
      </p:sp>
    </p:spTree>
    <p:extLst>
      <p:ext uri="{BB962C8B-B14F-4D97-AF65-F5344CB8AC3E}">
        <p14:creationId xmlns:p14="http://schemas.microsoft.com/office/powerpoint/2010/main" val="2650927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noProof="0" dirty="0">
                <a:solidFill>
                  <a:srgbClr val="AC0000"/>
                </a:solidFill>
              </a:rPr>
              <a:t>Forward Market Hedge </a:t>
            </a:r>
            <a:r>
              <a:rPr lang="en-US" altLang="en-US" sz="1000" b="0" noProof="0" dirty="0">
                <a:solidFill>
                  <a:srgbClr val="AC0000"/>
                </a:solidFill>
              </a:rPr>
              <a:t>1</a:t>
            </a:r>
            <a:endParaRPr lang="en-US" sz="1000" b="0" noProof="0" dirty="0">
              <a:solidFill>
                <a:srgbClr val="AC0000"/>
              </a:solidFill>
            </a:endParaRPr>
          </a:p>
        </p:txBody>
      </p:sp>
      <p:sp>
        <p:nvSpPr>
          <p:cNvPr id="3" name="Content Placeholder 2"/>
          <p:cNvSpPr>
            <a:spLocks noGrp="1"/>
          </p:cNvSpPr>
          <p:nvPr>
            <p:ph idx="1"/>
          </p:nvPr>
        </p:nvSpPr>
        <p:spPr/>
        <p:txBody>
          <a:bodyPr/>
          <a:lstStyle/>
          <a:p>
            <a:pPr eaLnBrk="1" hangingPunct="1">
              <a:spcBef>
                <a:spcPts val="600"/>
              </a:spcBef>
              <a:spcAft>
                <a:spcPts val="0"/>
              </a:spcAft>
            </a:pPr>
            <a:r>
              <a:rPr lang="en-US" altLang="en-US" sz="2400" noProof="0" dirty="0">
                <a:latin typeface="+mn-lt"/>
              </a:rPr>
              <a:t>Most direct and popular way of hedging transaction exposure is by currency forward contracts</a:t>
            </a:r>
          </a:p>
          <a:p>
            <a:pPr eaLnBrk="1" hangingPunct="1">
              <a:spcBef>
                <a:spcPts val="1200"/>
              </a:spcBef>
              <a:spcAft>
                <a:spcPts val="0"/>
              </a:spcAft>
            </a:pPr>
            <a:r>
              <a:rPr lang="en-US" altLang="en-US" sz="2400" noProof="0" dirty="0">
                <a:latin typeface="+mn-lt"/>
              </a:rPr>
              <a:t>Sell (buy) foreign currency receivables (payables) forward to eliminate exchange risk exposure</a:t>
            </a:r>
          </a:p>
          <a:p>
            <a:pPr lvl="1">
              <a:spcBef>
                <a:spcPts val="600"/>
              </a:spcBef>
              <a:spcAft>
                <a:spcPts val="0"/>
              </a:spcAft>
            </a:pPr>
            <a:r>
              <a:rPr lang="en-US" altLang="en-US" noProof="0" dirty="0">
                <a:latin typeface="+mn-lt"/>
              </a:rPr>
              <a:t>Boeing may sell forward its pounds receivables, £10 million, for delivery in one year, in exchange for a given amount of U.S. dollars.</a:t>
            </a:r>
          </a:p>
          <a:p>
            <a:pPr lvl="1">
              <a:spcBef>
                <a:spcPts val="600"/>
              </a:spcBef>
              <a:spcAft>
                <a:spcPts val="0"/>
              </a:spcAft>
            </a:pPr>
            <a:r>
              <a:rPr lang="en-US" altLang="en-US" noProof="0" dirty="0">
                <a:latin typeface="+mn-lt"/>
              </a:rPr>
              <a:t>On the maturity date of the contract, Boeing will have to deliver £10 million to the bank, which is the counterparty of the contract, and, in return, take delivery of $14.6 million ($1.46/£ * £10 m), regardless of the spot exchange rate that may prevail on the maturity date.</a:t>
            </a:r>
          </a:p>
        </p:txBody>
      </p:sp>
    </p:spTree>
    <p:extLst>
      <p:ext uri="{BB962C8B-B14F-4D97-AF65-F5344CB8AC3E}">
        <p14:creationId xmlns:p14="http://schemas.microsoft.com/office/powerpoint/2010/main" val="448204707"/>
      </p:ext>
    </p:extLst>
  </p:cSld>
  <p:clrMapOvr>
    <a:masterClrMapping/>
  </p:clrMapOvr>
</p:sld>
</file>

<file path=ppt/theme/theme1.xml><?xml version="1.0" encoding="utf-8"?>
<a:theme xmlns:a="http://schemas.openxmlformats.org/drawingml/2006/main" name="templat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2060"/>
      </a:hlink>
      <a:folHlink>
        <a:srgbClr val="0020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2280</TotalTime>
  <Words>4837</Words>
  <Application>Microsoft Macintosh PowerPoint</Application>
  <PresentationFormat>On-screen Show (4:3)</PresentationFormat>
  <Paragraphs>334</Paragraphs>
  <Slides>41</Slides>
  <Notes>17</Notes>
  <HiddenSlides>5</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8" baseType="lpstr">
      <vt:lpstr>Arial Unicode MS</vt:lpstr>
      <vt:lpstr>Arial</vt:lpstr>
      <vt:lpstr>Arial Narrow</vt:lpstr>
      <vt:lpstr>Calibri</vt:lpstr>
      <vt:lpstr>Cambria Math</vt:lpstr>
      <vt:lpstr>template</vt:lpstr>
      <vt:lpstr>Equation</vt:lpstr>
      <vt:lpstr>Management of Transaction Exposure</vt:lpstr>
      <vt:lpstr>Chapter Outline</vt:lpstr>
      <vt:lpstr>Three Types of Exposure 1</vt:lpstr>
      <vt:lpstr>Three Types of Exposure 2</vt:lpstr>
      <vt:lpstr>Hedging Transaction Exposure</vt:lpstr>
      <vt:lpstr>Should the Firm Hedge?</vt:lpstr>
      <vt:lpstr>Tax Savings from Hedging Exchange Risk Exposure</vt:lpstr>
      <vt:lpstr>Hedging Foreign Currency Receivables</vt:lpstr>
      <vt:lpstr>Forward Market Hedge 1</vt:lpstr>
      <vt:lpstr>Dollar Proceeds from the British Sale: Forward Hedge versus Unhedged Position</vt:lpstr>
      <vt:lpstr>Forward Market Hedge 2</vt:lpstr>
      <vt:lpstr>Gains/Losses from Forward Hedge</vt:lpstr>
      <vt:lpstr>Illustration of Gains and Losses from Forward Hedging</vt:lpstr>
      <vt:lpstr>Forward Market Hedge 3</vt:lpstr>
      <vt:lpstr>Currency Futures versus Forwards</vt:lpstr>
      <vt:lpstr>Money Market Hedge 1</vt:lpstr>
      <vt:lpstr>Money Market Hedge 2</vt:lpstr>
      <vt:lpstr>Cash Flow Analysis of a Money Market Hedge</vt:lpstr>
      <vt:lpstr>Options Market Hedge 1</vt:lpstr>
      <vt:lpstr>Options Market Hedge 2</vt:lpstr>
      <vt:lpstr>Options Market Hedge 3</vt:lpstr>
      <vt:lpstr>Comparison of Hedging Strategies</vt:lpstr>
      <vt:lpstr>Boeing’s Alternative Hedging Strategies for a Foreign Currency Receivable</vt:lpstr>
      <vt:lpstr>Hedging Foreign Currency Payables</vt:lpstr>
      <vt:lpstr>Foreign Currency Payables: Alternatives</vt:lpstr>
      <vt:lpstr>Boeing’s Alternative Hedging Strategies for a Foreign Currency Payable</vt:lpstr>
      <vt:lpstr>Dollar Costs of Securing the Pound Payable: Alternative Hedging Strategies</vt:lpstr>
      <vt:lpstr>Cross-Hedging Minor Currency Exposure</vt:lpstr>
      <vt:lpstr>Hedging Contingent Exposure</vt:lpstr>
      <vt:lpstr>Hedging Recurrent Exposure with Swap Contracts</vt:lpstr>
      <vt:lpstr>Hedging through Invoice Currency</vt:lpstr>
      <vt:lpstr>Hedging via Lead and Lag</vt:lpstr>
      <vt:lpstr>Exposure Netting: Lufthansa</vt:lpstr>
      <vt:lpstr>Exposure Netting</vt:lpstr>
      <vt:lpstr>What Risk Management Products Do Firms Use?</vt:lpstr>
      <vt:lpstr>End of Main Content</vt:lpstr>
      <vt:lpstr>Accessibility Content: Text Alternatives for Images</vt:lpstr>
      <vt:lpstr>Tax Savings from Hedging Exchange Risk Exposure - Text Alternative</vt:lpstr>
      <vt:lpstr>Dollar Proceeds from the British Sale: Forward Hedge versus Unhedged Position - Text Alternative</vt:lpstr>
      <vt:lpstr>Illustration of Gains and Losses from Forward Hedging - Text Alternative</vt:lpstr>
      <vt:lpstr>Dollar Costs of Securing the Pound Payable: Alternative Hedging Strategies - Text Alternative</vt:lpstr>
    </vt:vector>
  </TitlesOfParts>
  <Company>McGraw Hill</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Transaction Exposure</dc:title>
  <dc:creator/>
  <cp:lastModifiedBy>Saad S. Alzoba (ARCO)</cp:lastModifiedBy>
  <cp:revision>327</cp:revision>
  <dcterms:created xsi:type="dcterms:W3CDTF">2010-12-17T11:54:02Z</dcterms:created>
  <dcterms:modified xsi:type="dcterms:W3CDTF">2023-05-24T13:52:53Z</dcterms:modified>
</cp:coreProperties>
</file>