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20"/>
  </p:handoutMasterIdLst>
  <p:sldIdLst>
    <p:sldId id="256" r:id="rId2"/>
    <p:sldId id="268" r:id="rId3"/>
    <p:sldId id="270" r:id="rId4"/>
    <p:sldId id="267" r:id="rId5"/>
    <p:sldId id="274" r:id="rId6"/>
    <p:sldId id="273" r:id="rId7"/>
    <p:sldId id="257" r:id="rId8"/>
    <p:sldId id="272" r:id="rId9"/>
    <p:sldId id="269" r:id="rId10"/>
    <p:sldId id="275" r:id="rId11"/>
    <p:sldId id="260" r:id="rId12"/>
    <p:sldId id="263" r:id="rId13"/>
    <p:sldId id="271" r:id="rId14"/>
    <p:sldId id="259" r:id="rId15"/>
    <p:sldId id="277" r:id="rId16"/>
    <p:sldId id="276" r:id="rId17"/>
    <p:sldId id="278" r:id="rId18"/>
    <p:sldId id="280"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3" d="100"/>
          <a:sy n="53"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304C9517-3467-4255-B2D8-1954498EFC06}" type="datetimeFigureOut">
              <a:rPr lang="ar-SA" smtClean="0"/>
              <a:pPr/>
              <a:t>02/11/1433</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CA8E3CA2-C24F-4EEB-AEB7-711834849FA6}"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02/11/1433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02/11/1433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Environmental Sampling of Surfaces</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642918"/>
            <a:ext cx="8229600" cy="1285884"/>
          </a:xfrm>
        </p:spPr>
        <p:txBody>
          <a:bodyPr>
            <a:normAutofit fontScale="90000"/>
          </a:bodyPr>
          <a:lstStyle/>
          <a:p>
            <a:pPr eaLnBrk="1" hangingPunct="1">
              <a:defRPr/>
            </a:pPr>
            <a:r>
              <a:rPr lang="en-US" dirty="0" smtClean="0"/>
              <a:t>Surface </a:t>
            </a:r>
            <a:br>
              <a:rPr lang="en-US" dirty="0" smtClean="0"/>
            </a:br>
            <a:r>
              <a:rPr lang="en-US" sz="3600" dirty="0" smtClean="0"/>
              <a:t>Where to Sample</a:t>
            </a:r>
          </a:p>
        </p:txBody>
      </p:sp>
      <p:sp>
        <p:nvSpPr>
          <p:cNvPr id="24579" name="Rectangle 3"/>
          <p:cNvSpPr>
            <a:spLocks noGrp="1" noChangeArrowheads="1"/>
          </p:cNvSpPr>
          <p:nvPr>
            <p:ph type="body" sz="half" idx="1"/>
          </p:nvPr>
        </p:nvSpPr>
        <p:spPr/>
        <p:txBody>
          <a:bodyPr/>
          <a:lstStyle/>
          <a:p>
            <a:pPr eaLnBrk="1" hangingPunct="1">
              <a:defRPr/>
            </a:pPr>
            <a:endParaRPr lang="en-US" dirty="0" smtClean="0"/>
          </a:p>
          <a:p>
            <a:pPr algn="l" rtl="0" eaLnBrk="1" hangingPunct="1">
              <a:buNone/>
              <a:defRPr/>
            </a:pPr>
            <a:r>
              <a:rPr lang="en-US" b="1" dirty="0" smtClean="0"/>
              <a:t>Type of surface</a:t>
            </a:r>
          </a:p>
          <a:p>
            <a:pPr algn="l" rtl="0" eaLnBrk="1" hangingPunct="1">
              <a:defRPr/>
            </a:pPr>
            <a:r>
              <a:rPr lang="en-US" dirty="0" smtClean="0"/>
              <a:t>Soft </a:t>
            </a:r>
          </a:p>
          <a:p>
            <a:pPr algn="l" rtl="0" eaLnBrk="1" hangingPunct="1">
              <a:defRPr/>
            </a:pPr>
            <a:r>
              <a:rPr lang="en-US" dirty="0" smtClean="0"/>
              <a:t>Hard</a:t>
            </a:r>
          </a:p>
          <a:p>
            <a:pPr algn="l" rtl="0" eaLnBrk="1" hangingPunct="1">
              <a:defRPr/>
            </a:pPr>
            <a:r>
              <a:rPr lang="en-US" dirty="0" smtClean="0"/>
              <a:t>Porous</a:t>
            </a:r>
          </a:p>
          <a:p>
            <a:pPr algn="l" rtl="0" eaLnBrk="1" hangingPunct="1">
              <a:defRPr/>
            </a:pPr>
            <a:r>
              <a:rPr lang="en-US" dirty="0" smtClean="0"/>
              <a:t>Smooth</a:t>
            </a:r>
          </a:p>
          <a:p>
            <a:pPr algn="l" rtl="0" eaLnBrk="1" hangingPunct="1">
              <a:defRPr/>
            </a:pPr>
            <a:r>
              <a:rPr lang="en-US" dirty="0" smtClean="0"/>
              <a:t>irregular </a:t>
            </a:r>
          </a:p>
          <a:p>
            <a:pPr algn="l" rtl="0" eaLnBrk="1" hangingPunct="1">
              <a:defRPr/>
            </a:pPr>
            <a:r>
              <a:rPr lang="en-US" dirty="0" smtClean="0"/>
              <a:t>flat</a:t>
            </a:r>
          </a:p>
          <a:p>
            <a:pPr algn="l" rtl="0" eaLnBrk="1" hangingPunct="1">
              <a:defRPr/>
            </a:pPr>
            <a:endParaRPr lang="en-US" dirty="0" smtClean="0"/>
          </a:p>
        </p:txBody>
      </p:sp>
      <p:sp>
        <p:nvSpPr>
          <p:cNvPr id="24580" name="Rectangle 4"/>
          <p:cNvSpPr>
            <a:spLocks noGrp="1" noChangeArrowheads="1"/>
          </p:cNvSpPr>
          <p:nvPr>
            <p:ph type="body" sz="half" idx="2"/>
          </p:nvPr>
        </p:nvSpPr>
        <p:spPr/>
        <p:txBody>
          <a:bodyPr/>
          <a:lstStyle/>
          <a:p>
            <a:pPr eaLnBrk="1" hangingPunct="1">
              <a:defRPr/>
            </a:pPr>
            <a:endParaRPr lang="en-US" dirty="0" smtClean="0"/>
          </a:p>
          <a:p>
            <a:pPr algn="l" rtl="0" eaLnBrk="1" hangingPunct="1">
              <a:buNone/>
              <a:defRPr/>
            </a:pPr>
            <a:r>
              <a:rPr lang="en-US" b="1" dirty="0" smtClean="0"/>
              <a:t>Examples</a:t>
            </a:r>
          </a:p>
          <a:p>
            <a:pPr algn="l" rtl="0" eaLnBrk="1" hangingPunct="1">
              <a:defRPr/>
            </a:pPr>
            <a:r>
              <a:rPr lang="en-US" dirty="0" smtClean="0"/>
              <a:t>Counters, walls, floors</a:t>
            </a:r>
          </a:p>
          <a:p>
            <a:pPr algn="l" rtl="0" eaLnBrk="1" hangingPunct="1">
              <a:defRPr/>
            </a:pPr>
            <a:r>
              <a:rPr lang="en-US" dirty="0" smtClean="0"/>
              <a:t>Bed railings</a:t>
            </a:r>
          </a:p>
          <a:p>
            <a:pPr algn="l" rtl="0" eaLnBrk="1" hangingPunct="1">
              <a:defRPr/>
            </a:pPr>
            <a:r>
              <a:rPr lang="en-US" dirty="0" smtClean="0"/>
              <a:t>Surgical Instruments</a:t>
            </a:r>
          </a:p>
          <a:p>
            <a:pPr algn="l" rtl="0" eaLnBrk="1" hangingPunct="1">
              <a:defRPr/>
            </a:pPr>
            <a:r>
              <a:rPr lang="en-US" dirty="0" smtClean="0"/>
              <a:t>Clothing</a:t>
            </a:r>
          </a:p>
          <a:p>
            <a:pPr algn="l" rtl="0" eaLnBrk="1" hangingPunct="1">
              <a:defRPr/>
            </a:pPr>
            <a:r>
              <a:rPr lang="en-US" dirty="0" smtClean="0"/>
              <a:t>Sharp </a:t>
            </a:r>
            <a:r>
              <a:rPr lang="en-US" dirty="0" smtClean="0"/>
              <a:t>containers</a:t>
            </a:r>
          </a:p>
          <a:p>
            <a:pPr eaLnBrk="1" hangingPunct="1">
              <a:buFontTx/>
              <a:buNone/>
              <a:defRPr/>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normAutofit fontScale="90000"/>
          </a:bodyPr>
          <a:lstStyle/>
          <a:p>
            <a:r>
              <a:rPr lang="en-US" dirty="0" smtClean="0"/>
              <a:t>Other Methods of Sampling</a:t>
            </a:r>
            <a:br>
              <a:rPr lang="en-US" dirty="0" smtClean="0"/>
            </a:b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b="1" u="sng" dirty="0" smtClean="0"/>
              <a:t>1-Direct Microscopic Examination</a:t>
            </a:r>
          </a:p>
          <a:p>
            <a:pPr algn="l" rtl="0"/>
            <a:r>
              <a:rPr lang="en-US" dirty="0" smtClean="0"/>
              <a:t> A direct microscopic examination of a surface shows exactly what is there, without being affected by an organism's ability to compete and grow on sampling media.</a:t>
            </a:r>
          </a:p>
          <a:p>
            <a:pPr algn="l" rtl="0"/>
            <a:r>
              <a:rPr lang="en-US" b="1" dirty="0" smtClean="0">
                <a:solidFill>
                  <a:srgbClr val="FF0000"/>
                </a:solidFill>
              </a:rPr>
              <a:t>Advantages of direct microscopic test</a:t>
            </a:r>
          </a:p>
          <a:p>
            <a:pPr algn="l" rtl="0"/>
            <a:r>
              <a:rPr lang="en-US" dirty="0" smtClean="0"/>
              <a:t>is inexpensive and may be analyzed immediately.</a:t>
            </a:r>
          </a:p>
          <a:p>
            <a:pPr algn="l" rtl="0"/>
            <a:r>
              <a:rPr lang="en-US" dirty="0" smtClean="0"/>
              <a:t>shows exactly what is there.</a:t>
            </a:r>
          </a:p>
          <a:p>
            <a:pPr algn="l" rtl="0"/>
            <a:r>
              <a:rPr lang="en-US" dirty="0" smtClean="0"/>
              <a:t>may reveal indoor reservoirs of spores of fungi</a:t>
            </a:r>
          </a:p>
          <a:p>
            <a:pPr algn="l" rtl="0"/>
            <a:endParaRPr lang="en-US" dirty="0" smtClean="0"/>
          </a:p>
          <a:p>
            <a:pPr algn="l" rtl="0">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u="sng" dirty="0" smtClean="0"/>
              <a:t>2-Tape Sample</a:t>
            </a:r>
            <a:r>
              <a:rPr lang="en-US" b="1" dirty="0" smtClean="0"/>
              <a:t/>
            </a:r>
            <a:br>
              <a:rPr lang="en-US" b="1" dirty="0" smtClean="0"/>
            </a:br>
            <a:endParaRPr lang="ar-SA" dirty="0"/>
          </a:p>
        </p:txBody>
      </p:sp>
      <p:sp>
        <p:nvSpPr>
          <p:cNvPr id="3" name="Content Placeholder 2"/>
          <p:cNvSpPr>
            <a:spLocks noGrp="1"/>
          </p:cNvSpPr>
          <p:nvPr>
            <p:ph idx="1"/>
          </p:nvPr>
        </p:nvSpPr>
        <p:spPr/>
        <p:txBody>
          <a:bodyPr>
            <a:normAutofit fontScale="85000" lnSpcReduction="10000"/>
          </a:bodyPr>
          <a:lstStyle/>
          <a:p>
            <a:pPr algn="l" rtl="0"/>
            <a:r>
              <a:rPr lang="en-US" dirty="0" smtClean="0"/>
              <a:t>Use a piece of absolutely clear tape that is one or two inches in length. Handle it by the ends only.</a:t>
            </a:r>
          </a:p>
          <a:p>
            <a:pPr algn="l" rtl="0"/>
            <a:r>
              <a:rPr lang="en-US" dirty="0" smtClean="0"/>
              <a:t>Position the adhesive side of the tape over the suspect area and press firmly, do not rub the tape back and forth.</a:t>
            </a:r>
          </a:p>
          <a:p>
            <a:pPr algn="l" rtl="0"/>
            <a:r>
              <a:rPr lang="en-US" dirty="0" smtClean="0"/>
              <a:t>Remove the tape from the surface and place it onto a clean microscope slide, then place the microscope slides into a slide box or other protective container. If microscope slides aren't available, tape the tape sample directly onto a plastic bag adhesive side down.</a:t>
            </a:r>
          </a:p>
          <a:p>
            <a:pPr algn="l" rtl="0"/>
            <a:r>
              <a:rPr lang="en-US" dirty="0" smtClean="0"/>
              <a:t>Do not fold the tape onto itself.</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609600"/>
            <a:ext cx="7162800" cy="1143000"/>
          </a:xfrm>
        </p:spPr>
        <p:txBody>
          <a:bodyPr/>
          <a:lstStyle/>
          <a:p>
            <a:pPr algn="ctr" eaLnBrk="1" hangingPunct="1">
              <a:lnSpc>
                <a:spcPct val="90000"/>
              </a:lnSpc>
            </a:pPr>
            <a:r>
              <a:rPr lang="en-US" sz="3600" dirty="0" smtClean="0">
                <a:latin typeface="Arial" pitchFamily="34" charset="0"/>
              </a:rPr>
              <a:t>Visual Methods Currently</a:t>
            </a:r>
            <a:br>
              <a:rPr lang="en-US" sz="3600" dirty="0" smtClean="0">
                <a:latin typeface="Arial" pitchFamily="34" charset="0"/>
              </a:rPr>
            </a:br>
            <a:r>
              <a:rPr lang="en-US" sz="3600" dirty="0" smtClean="0">
                <a:latin typeface="Arial" pitchFamily="34" charset="0"/>
              </a:rPr>
              <a:t> Used to Evaluate Cleaning</a:t>
            </a:r>
          </a:p>
        </p:txBody>
      </p:sp>
      <p:sp>
        <p:nvSpPr>
          <p:cNvPr id="32771" name="Rectangle 3"/>
          <p:cNvSpPr>
            <a:spLocks noGrp="1" noChangeArrowheads="1"/>
          </p:cNvSpPr>
          <p:nvPr>
            <p:ph type="body" idx="1"/>
          </p:nvPr>
        </p:nvSpPr>
        <p:spPr>
          <a:xfrm>
            <a:off x="838200" y="1981200"/>
            <a:ext cx="7620000" cy="4114800"/>
          </a:xfrm>
        </p:spPr>
        <p:txBody>
          <a:bodyPr/>
          <a:lstStyle/>
          <a:p>
            <a:pPr algn="l" rtl="0" eaLnBrk="1" hangingPunct="1"/>
            <a:r>
              <a:rPr lang="en-US" sz="2400" dirty="0" smtClean="0"/>
              <a:t>Application of clear chemicals that fluoresce under UV light   : </a:t>
            </a:r>
            <a:r>
              <a:rPr lang="en-US" sz="2200" dirty="0" smtClean="0">
                <a:solidFill>
                  <a:srgbClr val="FF0000"/>
                </a:solidFill>
              </a:rPr>
              <a:t>GLO Germ</a:t>
            </a:r>
          </a:p>
          <a:p>
            <a:pPr algn="l" rtl="0" eaLnBrk="1" hangingPunct="1"/>
            <a:r>
              <a:rPr lang="en-US" sz="2400" dirty="0" smtClean="0"/>
              <a:t>The GLO Germ Kit contains a bottle of liquid or gel, a bottle of powder, and an ultra-violet lamp. The liquid or gel and the powder contain the </a:t>
            </a:r>
            <a:r>
              <a:rPr lang="en-US" sz="2400" b="1" dirty="0" smtClean="0"/>
              <a:t>plastic simulated germs</a:t>
            </a:r>
            <a:r>
              <a:rPr lang="en-US" sz="2400" dirty="0" smtClean="0"/>
              <a:t>, and the lamp illuminates them to test the effectiveness of cleaning practices. </a:t>
            </a:r>
          </a:p>
          <a:p>
            <a:pPr lvl="1" eaLnBrk="1" hangingPunct="1"/>
            <a:endParaRPr lang="en-US" sz="2200" dirty="0" smtClean="0"/>
          </a:p>
        </p:txBody>
      </p:sp>
      <p:pic>
        <p:nvPicPr>
          <p:cNvPr id="2050" name="Picture 2" descr="C:\Documents and Settings\user\My Documents\My Pictures\uv28.jpg"/>
          <p:cNvPicPr>
            <a:picLocks noChangeAspect="1" noChangeArrowheads="1"/>
          </p:cNvPicPr>
          <p:nvPr/>
        </p:nvPicPr>
        <p:blipFill>
          <a:blip r:embed="rId2"/>
          <a:srcRect/>
          <a:stretch>
            <a:fillRect/>
          </a:stretch>
        </p:blipFill>
        <p:spPr bwMode="auto">
          <a:xfrm>
            <a:off x="2214546" y="4929198"/>
            <a:ext cx="1905000" cy="1295400"/>
          </a:xfrm>
          <a:prstGeom prst="rect">
            <a:avLst/>
          </a:prstGeom>
          <a:noFill/>
        </p:spPr>
      </p:pic>
      <p:pic>
        <p:nvPicPr>
          <p:cNvPr id="2051" name="Picture 3" descr="C:\Documents and Settings\user\My Documents\My Pictures\1003gel.jpg"/>
          <p:cNvPicPr>
            <a:picLocks noChangeAspect="1" noChangeArrowheads="1"/>
          </p:cNvPicPr>
          <p:nvPr/>
        </p:nvPicPr>
        <p:blipFill>
          <a:blip r:embed="rId3"/>
          <a:srcRect/>
          <a:stretch>
            <a:fillRect/>
          </a:stretch>
        </p:blipFill>
        <p:spPr bwMode="auto">
          <a:xfrm>
            <a:off x="6429388" y="4357694"/>
            <a:ext cx="1905000" cy="224313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 Germ</a:t>
            </a:r>
            <a:endParaRPr lang="ar-SA" dirty="0"/>
          </a:p>
        </p:txBody>
      </p:sp>
      <p:sp>
        <p:nvSpPr>
          <p:cNvPr id="3" name="Content Placeholder 2"/>
          <p:cNvSpPr>
            <a:spLocks noGrp="1"/>
          </p:cNvSpPr>
          <p:nvPr>
            <p:ph idx="1"/>
          </p:nvPr>
        </p:nvSpPr>
        <p:spPr/>
        <p:txBody>
          <a:bodyPr>
            <a:normAutofit fontScale="92500"/>
          </a:bodyPr>
          <a:lstStyle/>
          <a:p>
            <a:pPr algn="l" rtl="0"/>
            <a:r>
              <a:rPr lang="en-US" dirty="0" smtClean="0"/>
              <a:t>GLO Germ is the world leader in demonstrating cross-contamination issues in food service, health care and educational markets. </a:t>
            </a:r>
          </a:p>
          <a:p>
            <a:pPr algn="l" rtl="0"/>
            <a:r>
              <a:rPr lang="en-US" dirty="0" smtClean="0"/>
              <a:t>GLO Germ stands out as an effective way to show just how easy it is to overlook proper hand washing and cleaning. Not enough can be said about how important cleanliness and proper hand washing are to keep infections from being spread.</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work</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Each 3 students will have 3 PCA plates</a:t>
            </a:r>
          </a:p>
          <a:p>
            <a:pPr algn="l" rtl="0"/>
            <a:r>
              <a:rPr lang="en-US" dirty="0" smtClean="0"/>
              <a:t>Label plates as clean , moderate , dirty , student name ,name of surface.</a:t>
            </a:r>
          </a:p>
          <a:p>
            <a:pPr algn="l" rtl="0"/>
            <a:r>
              <a:rPr lang="en-US" dirty="0" smtClean="0"/>
              <a:t>Swab surface with sterile swab after pre wetting in S.Saline, by rubbing slowly firmly back and forth at 3 times over a certain area.</a:t>
            </a:r>
          </a:p>
          <a:p>
            <a:pPr algn="l" rtl="0"/>
            <a:r>
              <a:rPr lang="en-US" dirty="0" smtClean="0"/>
              <a:t>Inoculate the labeled plate with swab.</a:t>
            </a:r>
          </a:p>
          <a:p>
            <a:pPr algn="l" rtl="0"/>
            <a:r>
              <a:rPr lang="en-US" dirty="0" smtClean="0"/>
              <a:t>Incubate plates 48hours at 37 c</a:t>
            </a:r>
          </a:p>
          <a:p>
            <a:pPr algn="l" rtl="0"/>
            <a:r>
              <a:rPr lang="en-US" dirty="0" smtClean="0"/>
              <a:t>Read results with instructor</a:t>
            </a:r>
          </a:p>
          <a:p>
            <a:pPr algn="l" rtl="0"/>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of results</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Determine the type and number of organism</a:t>
            </a:r>
          </a:p>
          <a:p>
            <a:pPr algn="l" rtl="0"/>
            <a:r>
              <a:rPr lang="en-US" dirty="0" smtClean="0"/>
              <a:t>An accountable plate is one which contains from 30-300 colonies</a:t>
            </a:r>
          </a:p>
          <a:p>
            <a:pPr algn="l" rtl="0"/>
            <a:r>
              <a:rPr lang="en-US" dirty="0" smtClean="0"/>
              <a:t>An acceptable plate is one containing less than 100colonies for moderate and dirty surfaces and sanitation is said to be acceptable. For clean surfaces account of less than 20 colonies is said to acceptable.</a:t>
            </a:r>
          </a:p>
          <a:p>
            <a:pPr algn="l" rtl="0"/>
            <a:r>
              <a:rPr lang="en-US" dirty="0" smtClean="0"/>
              <a:t>If a there is a predominant organism , this is not normal .It needs investigation.</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3050"/>
            <a:ext cx="3008313" cy="1798628"/>
          </a:xfrm>
        </p:spPr>
        <p:txBody>
          <a:bodyPr>
            <a:normAutofit/>
          </a:bodyPr>
          <a:lstStyle/>
          <a:p>
            <a:pPr algn="l" rtl="0"/>
            <a:r>
              <a:rPr lang="en-US" sz="3200" dirty="0" smtClean="0"/>
              <a:t>Aim for 30 - 300 CFU per plate</a:t>
            </a:r>
            <a:endParaRPr lang="ar-SA" sz="3200" dirty="0"/>
          </a:p>
        </p:txBody>
      </p:sp>
      <p:pic>
        <p:nvPicPr>
          <p:cNvPr id="1026" name="Picture 2"/>
          <p:cNvPicPr>
            <a:picLocks noGrp="1" noChangeAspect="1" noChangeArrowheads="1"/>
          </p:cNvPicPr>
          <p:nvPr>
            <p:ph idx="1"/>
          </p:nvPr>
        </p:nvPicPr>
        <p:blipFill>
          <a:blip r:embed="rId2"/>
          <a:stretch>
            <a:fillRect/>
          </a:stretch>
        </p:blipFill>
        <p:spPr bwMode="auto">
          <a:xfrm rot="5400000">
            <a:off x="3973118" y="1813304"/>
            <a:ext cx="5149076" cy="3951312"/>
          </a:xfrm>
          <a:prstGeom prst="rect">
            <a:avLst/>
          </a:prstGeom>
          <a:noFill/>
          <a:ln w="9525">
            <a:noFill/>
            <a:miter lim="800000"/>
            <a:headEnd/>
            <a:tailEnd/>
          </a:ln>
          <a:effectLst/>
        </p:spPr>
      </p:pic>
      <p:sp>
        <p:nvSpPr>
          <p:cNvPr id="6" name="Text Placeholder 5"/>
          <p:cNvSpPr>
            <a:spLocks noGrp="1"/>
          </p:cNvSpPr>
          <p:nvPr>
            <p:ph type="body" sz="half" idx="2"/>
          </p:nvPr>
        </p:nvSpPr>
        <p:spPr>
          <a:xfrm>
            <a:off x="457200" y="2571744"/>
            <a:ext cx="3829048" cy="3554419"/>
          </a:xfrm>
        </p:spPr>
        <p:txBody>
          <a:bodyPr>
            <a:normAutofit/>
          </a:bodyPr>
          <a:lstStyle/>
          <a:p>
            <a:pPr algn="l" rtl="0"/>
            <a:r>
              <a:rPr lang="en-GB" sz="2800" b="1" dirty="0" smtClean="0"/>
              <a:t>&lt; 30 - not accurate</a:t>
            </a:r>
          </a:p>
          <a:p>
            <a:pPr algn="l" rtl="0"/>
            <a:r>
              <a:rPr lang="en-US" sz="2800" b="1" dirty="0" smtClean="0"/>
              <a:t>&gt; 300 - too hard to count</a:t>
            </a:r>
          </a:p>
          <a:p>
            <a:pPr algn="l" rtl="0"/>
            <a:r>
              <a:rPr lang="en-GB" sz="2800" b="1" dirty="0" smtClean="0"/>
              <a:t>(accuracy and crowding)</a:t>
            </a:r>
            <a:endParaRPr lang="ar-SA"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Effect of UV light</a:t>
            </a:r>
            <a:endParaRPr lang="ar-SA" dirty="0"/>
          </a:p>
        </p:txBody>
      </p:sp>
      <p:sp>
        <p:nvSpPr>
          <p:cNvPr id="6" name="Content Placeholder 5"/>
          <p:cNvSpPr>
            <a:spLocks noGrp="1"/>
          </p:cNvSpPr>
          <p:nvPr>
            <p:ph idx="1"/>
          </p:nvPr>
        </p:nvSpPr>
        <p:spPr/>
        <p:txBody>
          <a:bodyPr/>
          <a:lstStyle/>
          <a:p>
            <a:pPr algn="l" rtl="0"/>
            <a:r>
              <a:rPr lang="en-US" dirty="0" smtClean="0"/>
              <a:t>Bacterial Chromosomes strongly absorb UV light at 260nm. This absorbed energy causes </a:t>
            </a:r>
          </a:p>
          <a:p>
            <a:pPr algn="l" rtl="0">
              <a:buNone/>
            </a:pPr>
            <a:r>
              <a:rPr lang="en-US" dirty="0" smtClean="0"/>
              <a:t>    formation of Thymidine dimers that alter the structure of DNA.</a:t>
            </a:r>
          </a:p>
          <a:p>
            <a:pPr algn="l" rtl="0"/>
            <a:r>
              <a:rPr lang="en-US" dirty="0" smtClean="0"/>
              <a:t>There is a repair system in the organism to remove these dimers but extensive repair causes mutations with incorrect nucleotides. These mutations usually kill the organism.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609600"/>
            <a:ext cx="7848600" cy="1143000"/>
          </a:xfrm>
        </p:spPr>
        <p:txBody>
          <a:bodyPr/>
          <a:lstStyle/>
          <a:p>
            <a:pPr algn="ctr" eaLnBrk="1" hangingPunct="1">
              <a:lnSpc>
                <a:spcPct val="90000"/>
              </a:lnSpc>
            </a:pPr>
            <a:r>
              <a:rPr lang="en-US" sz="3600" dirty="0" smtClean="0">
                <a:latin typeface="Arial" pitchFamily="34" charset="0"/>
              </a:rPr>
              <a:t>Things to Consider Prior </a:t>
            </a:r>
            <a:br>
              <a:rPr lang="en-US" sz="3600" dirty="0" smtClean="0">
                <a:latin typeface="Arial" pitchFamily="34" charset="0"/>
              </a:rPr>
            </a:br>
            <a:r>
              <a:rPr lang="en-US" sz="3600" dirty="0" smtClean="0">
                <a:latin typeface="Arial" pitchFamily="34" charset="0"/>
              </a:rPr>
              <a:t>to Surface Sampling</a:t>
            </a:r>
          </a:p>
        </p:txBody>
      </p:sp>
      <p:sp>
        <p:nvSpPr>
          <p:cNvPr id="25603" name="Rectangle 3"/>
          <p:cNvSpPr>
            <a:spLocks noGrp="1" noChangeArrowheads="1"/>
          </p:cNvSpPr>
          <p:nvPr>
            <p:ph type="body" idx="1"/>
          </p:nvPr>
        </p:nvSpPr>
        <p:spPr>
          <a:xfrm>
            <a:off x="533400" y="1981200"/>
            <a:ext cx="8077200" cy="4114800"/>
          </a:xfrm>
        </p:spPr>
        <p:txBody>
          <a:bodyPr/>
          <a:lstStyle/>
          <a:p>
            <a:pPr algn="l" rtl="0" eaLnBrk="1" hangingPunct="1">
              <a:lnSpc>
                <a:spcPct val="90000"/>
              </a:lnSpc>
            </a:pPr>
            <a:r>
              <a:rPr lang="en-US" sz="2400" dirty="0" smtClean="0"/>
              <a:t>Background – literature and present activities</a:t>
            </a:r>
          </a:p>
          <a:p>
            <a:pPr lvl="1" algn="l" rtl="0" eaLnBrk="1" hangingPunct="1">
              <a:lnSpc>
                <a:spcPct val="90000"/>
              </a:lnSpc>
            </a:pPr>
            <a:r>
              <a:rPr lang="en-US" sz="2200" dirty="0" smtClean="0"/>
              <a:t>Preliminary results from epidemiological investigation</a:t>
            </a:r>
          </a:p>
          <a:p>
            <a:pPr algn="l" rtl="0" eaLnBrk="1" hangingPunct="1">
              <a:lnSpc>
                <a:spcPct val="90000"/>
              </a:lnSpc>
            </a:pPr>
            <a:r>
              <a:rPr lang="en-US" sz="2400" dirty="0" smtClean="0"/>
              <a:t>Locations to sample</a:t>
            </a:r>
          </a:p>
          <a:p>
            <a:pPr algn="l" rtl="0" eaLnBrk="1" hangingPunct="1">
              <a:lnSpc>
                <a:spcPct val="90000"/>
              </a:lnSpc>
            </a:pPr>
            <a:r>
              <a:rPr lang="en-US" sz="2400" dirty="0" smtClean="0"/>
              <a:t>Collection method and equipment</a:t>
            </a:r>
          </a:p>
          <a:p>
            <a:pPr algn="l" rtl="0" eaLnBrk="1" hangingPunct="1">
              <a:lnSpc>
                <a:spcPct val="90000"/>
              </a:lnSpc>
            </a:pPr>
            <a:r>
              <a:rPr lang="en-US" sz="2400" dirty="0" smtClean="0"/>
              <a:t>Number of replicate samples needed</a:t>
            </a:r>
          </a:p>
          <a:p>
            <a:pPr algn="l" rtl="0" eaLnBrk="1" hangingPunct="1">
              <a:lnSpc>
                <a:spcPct val="90000"/>
              </a:lnSpc>
            </a:pPr>
            <a:r>
              <a:rPr lang="en-US" sz="2400" dirty="0" smtClean="0"/>
              <a:t>Are controls or comparisons needed?</a:t>
            </a:r>
          </a:p>
          <a:p>
            <a:pPr algn="l" rtl="0" eaLnBrk="1" hangingPunct="1">
              <a:lnSpc>
                <a:spcPct val="90000"/>
              </a:lnSpc>
            </a:pPr>
            <a:r>
              <a:rPr lang="en-US" sz="2400" dirty="0" smtClean="0"/>
              <a:t>Parameters for assay; qualitative, quantitative, or both?</a:t>
            </a:r>
          </a:p>
          <a:p>
            <a:pPr algn="l" rtl="0" eaLnBrk="1" hangingPunct="1">
              <a:lnSpc>
                <a:spcPct val="90000"/>
              </a:lnSpc>
            </a:pPr>
            <a:r>
              <a:rPr lang="en-US" sz="2400" dirty="0" smtClean="0"/>
              <a:t>Estimate of maximum allowable microbial numbers or types on surface(s) sampled</a:t>
            </a:r>
          </a:p>
          <a:p>
            <a:pPr algn="l" rtl="0" eaLnBrk="1" hangingPunct="1">
              <a:lnSpc>
                <a:spcPct val="90000"/>
              </a:lnSpc>
            </a:pPr>
            <a:r>
              <a:rPr lang="en-US" sz="2400" dirty="0" smtClean="0"/>
              <a:t>Some anticipation of a plan of action based on results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609600"/>
            <a:ext cx="7239000" cy="1143000"/>
          </a:xfrm>
        </p:spPr>
        <p:txBody>
          <a:bodyPr/>
          <a:lstStyle/>
          <a:p>
            <a:pPr algn="ctr" eaLnBrk="1" hangingPunct="1">
              <a:lnSpc>
                <a:spcPct val="90000"/>
              </a:lnSpc>
            </a:pPr>
            <a:r>
              <a:rPr lang="en-US" sz="3600" smtClean="0">
                <a:latin typeface="Arial" pitchFamily="34" charset="0"/>
              </a:rPr>
              <a:t>Things to Consider Before Conducting Surface Sampling</a:t>
            </a:r>
          </a:p>
        </p:txBody>
      </p:sp>
      <p:sp>
        <p:nvSpPr>
          <p:cNvPr id="27651" name="Rectangle 3"/>
          <p:cNvSpPr>
            <a:spLocks noGrp="1" noChangeArrowheads="1"/>
          </p:cNvSpPr>
          <p:nvPr>
            <p:ph type="body" idx="1"/>
          </p:nvPr>
        </p:nvSpPr>
        <p:spPr>
          <a:xfrm>
            <a:off x="609600" y="1981200"/>
            <a:ext cx="8077200" cy="4114800"/>
          </a:xfrm>
        </p:spPr>
        <p:txBody>
          <a:bodyPr>
            <a:normAutofit lnSpcReduction="10000"/>
          </a:bodyPr>
          <a:lstStyle/>
          <a:p>
            <a:pPr algn="l" rtl="0" eaLnBrk="1" hangingPunct="1">
              <a:lnSpc>
                <a:spcPct val="90000"/>
              </a:lnSpc>
            </a:pPr>
            <a:r>
              <a:rPr lang="en-US" b="1" dirty="0" smtClean="0"/>
              <a:t>Asepsis is critical</a:t>
            </a:r>
          </a:p>
          <a:p>
            <a:pPr lvl="1" algn="l" rtl="0" eaLnBrk="1" hangingPunct="1">
              <a:lnSpc>
                <a:spcPct val="90000"/>
              </a:lnSpc>
            </a:pPr>
            <a:r>
              <a:rPr lang="en-US" dirty="0" smtClean="0"/>
              <a:t>Sterilized sampling materials</a:t>
            </a:r>
          </a:p>
          <a:p>
            <a:pPr lvl="1" algn="l" rtl="0" eaLnBrk="1" hangingPunct="1">
              <a:lnSpc>
                <a:spcPct val="90000"/>
              </a:lnSpc>
            </a:pPr>
            <a:r>
              <a:rPr lang="en-US" dirty="0" smtClean="0"/>
              <a:t>Aseptic technique</a:t>
            </a:r>
          </a:p>
          <a:p>
            <a:pPr algn="l" rtl="0" eaLnBrk="1" hangingPunct="1">
              <a:lnSpc>
                <a:spcPct val="90000"/>
              </a:lnSpc>
            </a:pPr>
            <a:r>
              <a:rPr lang="en-US" b="1" dirty="0" smtClean="0"/>
              <a:t>Document the circumstances of sampling</a:t>
            </a:r>
          </a:p>
          <a:p>
            <a:pPr lvl="1" algn="l" rtl="0" eaLnBrk="1" hangingPunct="1">
              <a:lnSpc>
                <a:spcPct val="90000"/>
              </a:lnSpc>
            </a:pPr>
            <a:r>
              <a:rPr lang="en-US" dirty="0" smtClean="0"/>
              <a:t>State of the surface and its preparation, if any, prior to sampling</a:t>
            </a:r>
          </a:p>
          <a:p>
            <a:pPr algn="l" rtl="0" eaLnBrk="1" hangingPunct="1">
              <a:lnSpc>
                <a:spcPct val="90000"/>
              </a:lnSpc>
            </a:pPr>
            <a:r>
              <a:rPr lang="en-US" b="1" dirty="0" smtClean="0"/>
              <a:t>Prepare a sampling strategy or plan </a:t>
            </a:r>
            <a:r>
              <a:rPr lang="en-US" dirty="0" smtClean="0"/>
              <a:t>that </a:t>
            </a:r>
            <a:r>
              <a:rPr lang="en-US" sz="2800" dirty="0" smtClean="0"/>
              <a:t>ensures the validity of the results and is appropriate for the organism(s) being sampled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43000" y="500042"/>
            <a:ext cx="7086600" cy="1252558"/>
          </a:xfrm>
        </p:spPr>
        <p:txBody>
          <a:bodyPr>
            <a:normAutofit/>
          </a:bodyPr>
          <a:lstStyle/>
          <a:p>
            <a:pPr algn="ctr" eaLnBrk="1" hangingPunct="1">
              <a:lnSpc>
                <a:spcPct val="90000"/>
              </a:lnSpc>
            </a:pPr>
            <a:r>
              <a:rPr lang="en-US" sz="4000" dirty="0" smtClean="0">
                <a:latin typeface="Arial" pitchFamily="34" charset="0"/>
              </a:rPr>
              <a:t>Environmental Surface Sampling</a:t>
            </a:r>
          </a:p>
        </p:txBody>
      </p:sp>
      <p:sp>
        <p:nvSpPr>
          <p:cNvPr id="24579" name="Rectangle 3"/>
          <p:cNvSpPr>
            <a:spLocks noGrp="1" noChangeArrowheads="1"/>
          </p:cNvSpPr>
          <p:nvPr>
            <p:ph type="body" idx="1"/>
          </p:nvPr>
        </p:nvSpPr>
        <p:spPr>
          <a:xfrm>
            <a:off x="533400" y="1714488"/>
            <a:ext cx="8077200" cy="4381512"/>
          </a:xfrm>
        </p:spPr>
        <p:txBody>
          <a:bodyPr>
            <a:noAutofit/>
          </a:bodyPr>
          <a:lstStyle/>
          <a:p>
            <a:pPr algn="l" rtl="0" eaLnBrk="1" hangingPunct="1"/>
            <a:r>
              <a:rPr lang="en-US" dirty="0" smtClean="0"/>
              <a:t>Decision to sample should be driven by epidemiology, infection control</a:t>
            </a:r>
          </a:p>
          <a:p>
            <a:pPr algn="l" rtl="0" eaLnBrk="1" hangingPunct="1"/>
            <a:r>
              <a:rPr lang="en-US" dirty="0" smtClean="0"/>
              <a:t>Disinfectant neutralizers may be needed</a:t>
            </a:r>
          </a:p>
          <a:p>
            <a:pPr algn="l" rtl="0" eaLnBrk="1" hangingPunct="1"/>
            <a:r>
              <a:rPr lang="en-US" b="1" dirty="0" smtClean="0"/>
              <a:t>Major methods include:</a:t>
            </a:r>
          </a:p>
          <a:p>
            <a:pPr lvl="1" algn="l" rtl="0" eaLnBrk="1" hangingPunct="1"/>
            <a:r>
              <a:rPr lang="en-US" sz="3200" b="1" dirty="0" smtClean="0"/>
              <a:t>RODAC plate (direct surface sampling) </a:t>
            </a:r>
          </a:p>
          <a:p>
            <a:pPr lvl="1" algn="l" rtl="0" eaLnBrk="1" hangingPunct="1"/>
            <a:r>
              <a:rPr lang="en-US" sz="3200" b="1" dirty="0" smtClean="0"/>
              <a:t>Swab method</a:t>
            </a:r>
          </a:p>
          <a:p>
            <a:pPr lvl="1" algn="l" rtl="0" eaLnBrk="1" hangingPunct="1"/>
            <a:r>
              <a:rPr lang="en-US" sz="3200" b="1" dirty="0" smtClean="0"/>
              <a:t>Wipe method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90600" y="304800"/>
            <a:ext cx="7391400" cy="1219200"/>
          </a:xfrm>
        </p:spPr>
        <p:txBody>
          <a:bodyPr/>
          <a:lstStyle/>
          <a:p>
            <a:pPr algn="ctr" eaLnBrk="1" hangingPunct="1">
              <a:lnSpc>
                <a:spcPct val="90000"/>
              </a:lnSpc>
            </a:pPr>
            <a:r>
              <a:rPr lang="en-US" sz="4000" dirty="0" smtClean="0">
                <a:latin typeface="Arial" pitchFamily="34" charset="0"/>
              </a:rPr>
              <a:t>RODAC Plate </a:t>
            </a:r>
            <a:br>
              <a:rPr lang="en-US" sz="4000" dirty="0" smtClean="0">
                <a:latin typeface="Arial" pitchFamily="34" charset="0"/>
              </a:rPr>
            </a:br>
            <a:r>
              <a:rPr lang="en-US" sz="4000" dirty="0" smtClean="0">
                <a:latin typeface="Arial" pitchFamily="34" charset="0"/>
              </a:rPr>
              <a:t>Sampling Method</a:t>
            </a:r>
          </a:p>
        </p:txBody>
      </p:sp>
      <p:sp>
        <p:nvSpPr>
          <p:cNvPr id="30723" name="Rectangle 3"/>
          <p:cNvSpPr>
            <a:spLocks noGrp="1" noChangeArrowheads="1"/>
          </p:cNvSpPr>
          <p:nvPr>
            <p:ph type="body" idx="1"/>
          </p:nvPr>
        </p:nvSpPr>
        <p:spPr>
          <a:xfrm>
            <a:off x="609600" y="1752600"/>
            <a:ext cx="8001000" cy="4343400"/>
          </a:xfrm>
        </p:spPr>
        <p:txBody>
          <a:bodyPr>
            <a:normAutofit/>
          </a:bodyPr>
          <a:lstStyle/>
          <a:p>
            <a:pPr algn="l" rtl="0" eaLnBrk="1" hangingPunct="1">
              <a:lnSpc>
                <a:spcPct val="90000"/>
              </a:lnSpc>
            </a:pPr>
            <a:r>
              <a:rPr lang="en-US" sz="2800" b="1" dirty="0" smtClean="0"/>
              <a:t>Materials used</a:t>
            </a:r>
            <a:r>
              <a:rPr lang="en-US" sz="2800" dirty="0" smtClean="0"/>
              <a:t>:</a:t>
            </a:r>
          </a:p>
          <a:p>
            <a:pPr lvl="1" algn="l" rtl="0" eaLnBrk="1" hangingPunct="1">
              <a:lnSpc>
                <a:spcPct val="90000"/>
              </a:lnSpc>
            </a:pPr>
            <a:r>
              <a:rPr lang="en-US" b="1" dirty="0" smtClean="0"/>
              <a:t>RODAC plate </a:t>
            </a:r>
            <a:r>
              <a:rPr lang="en-US" dirty="0" smtClean="0"/>
              <a:t>: agar medium is overfilled to give a convex surface,(</a:t>
            </a:r>
            <a:r>
              <a:rPr lang="en-US" sz="2000" dirty="0" smtClean="0"/>
              <a:t>Replicate organism detection and counting)</a:t>
            </a:r>
          </a:p>
          <a:p>
            <a:pPr algn="l" rtl="0" eaLnBrk="1" hangingPunct="1">
              <a:lnSpc>
                <a:spcPct val="90000"/>
              </a:lnSpc>
            </a:pPr>
            <a:r>
              <a:rPr lang="en-US" sz="2800" dirty="0" smtClean="0">
                <a:cs typeface="+mj-cs"/>
              </a:rPr>
              <a:t>Used to sample cleaned flat surfaces; not suitable for visibly dirty or irregular surfaces</a:t>
            </a:r>
          </a:p>
          <a:p>
            <a:pPr algn="l" rtl="0" eaLnBrk="1" hangingPunct="1">
              <a:lnSpc>
                <a:spcPct val="90000"/>
              </a:lnSpc>
            </a:pPr>
            <a:r>
              <a:rPr lang="en-US" sz="2800" dirty="0" smtClean="0"/>
              <a:t>Neutralizers can be incorporated into the medium if surface disinfectant residuals are present</a:t>
            </a:r>
          </a:p>
          <a:p>
            <a:pPr algn="l" rtl="0" eaLnBrk="1" hangingPunct="1">
              <a:lnSpc>
                <a:spcPct val="90000"/>
              </a:lnSpc>
            </a:pPr>
            <a:r>
              <a:rPr lang="en-US" sz="2800" dirty="0" smtClean="0"/>
              <a:t>Press the convex medium onto the surface; do not twist or move the plate around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219200" y="381000"/>
            <a:ext cx="6781800" cy="1066800"/>
          </a:xfrm>
        </p:spPr>
        <p:txBody>
          <a:bodyPr/>
          <a:lstStyle/>
          <a:p>
            <a:pPr algn="ctr" eaLnBrk="1" hangingPunct="1">
              <a:lnSpc>
                <a:spcPct val="90000"/>
              </a:lnSpc>
            </a:pPr>
            <a:r>
              <a:rPr lang="en-US" sz="4000" smtClean="0">
                <a:latin typeface="Arial" pitchFamily="34" charset="0"/>
              </a:rPr>
              <a:t>Swab Sampling Procedure</a:t>
            </a:r>
          </a:p>
        </p:txBody>
      </p:sp>
      <p:sp>
        <p:nvSpPr>
          <p:cNvPr id="29699" name="Rectangle 3"/>
          <p:cNvSpPr>
            <a:spLocks noGrp="1" noChangeArrowheads="1"/>
          </p:cNvSpPr>
          <p:nvPr>
            <p:ph type="body" idx="1"/>
          </p:nvPr>
        </p:nvSpPr>
        <p:spPr>
          <a:xfrm>
            <a:off x="685800" y="1600200"/>
            <a:ext cx="7620000" cy="4495800"/>
          </a:xfrm>
        </p:spPr>
        <p:txBody>
          <a:bodyPr>
            <a:normAutofit/>
          </a:bodyPr>
          <a:lstStyle/>
          <a:p>
            <a:pPr algn="l" rtl="0" eaLnBrk="1" hangingPunct="1">
              <a:lnSpc>
                <a:spcPct val="90000"/>
              </a:lnSpc>
            </a:pPr>
            <a:r>
              <a:rPr lang="en-US" sz="2800" b="1" dirty="0" smtClean="0"/>
              <a:t>Materials used</a:t>
            </a:r>
            <a:r>
              <a:rPr lang="en-US" sz="2800" dirty="0" smtClean="0"/>
              <a:t>:</a:t>
            </a:r>
          </a:p>
          <a:p>
            <a:pPr lvl="1" algn="l" rtl="0" eaLnBrk="1" hangingPunct="1">
              <a:lnSpc>
                <a:spcPct val="90000"/>
              </a:lnSpc>
            </a:pPr>
            <a:r>
              <a:rPr lang="en-US" dirty="0" smtClean="0"/>
              <a:t>Sterile items: gloves, sample containers (e.g., large tubes), wrapped non-cotton swabs, wetting solution, scissors, sealable plastic bags, markers, tags</a:t>
            </a:r>
          </a:p>
          <a:p>
            <a:pPr algn="l" rtl="0" eaLnBrk="1" hangingPunct="1">
              <a:lnSpc>
                <a:spcPct val="90000"/>
              </a:lnSpc>
            </a:pPr>
            <a:r>
              <a:rPr lang="en-US" sz="2800" dirty="0" smtClean="0"/>
              <a:t>Wet the swab and wipe using an S-shaped pattern (vertically &amp; horizontally), rolling the swab over the surface</a:t>
            </a:r>
          </a:p>
          <a:p>
            <a:pPr algn="l" rtl="0" eaLnBrk="1" hangingPunct="1">
              <a:lnSpc>
                <a:spcPct val="90000"/>
              </a:lnSpc>
            </a:pPr>
            <a:r>
              <a:rPr lang="en-US" sz="2800" dirty="0" smtClean="0"/>
              <a:t>Place the swab aseptically in a sample tube; label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swab a surface</a:t>
            </a:r>
            <a:endParaRPr lang="ar-SA" dirty="0"/>
          </a:p>
        </p:txBody>
      </p:sp>
      <p:pic>
        <p:nvPicPr>
          <p:cNvPr id="1026" name="Picture 2" descr="C:\Documents and Settings\user\My Documents\My Pictures\untitled.bmp"/>
          <p:cNvPicPr>
            <a:picLocks noGrp="1" noChangeAspect="1" noChangeArrowheads="1"/>
          </p:cNvPicPr>
          <p:nvPr>
            <p:ph idx="1"/>
          </p:nvPr>
        </p:nvPicPr>
        <p:blipFill>
          <a:blip r:embed="rId2"/>
          <a:srcRect/>
          <a:stretch>
            <a:fillRect/>
          </a:stretch>
        </p:blipFill>
        <p:spPr bwMode="auto">
          <a:xfrm>
            <a:off x="5072066" y="1928802"/>
            <a:ext cx="3190879" cy="2928958"/>
          </a:xfrm>
          <a:prstGeom prst="rect">
            <a:avLst/>
          </a:prstGeom>
          <a:noFill/>
        </p:spPr>
      </p:pic>
      <p:pic>
        <p:nvPicPr>
          <p:cNvPr id="1027" name="Picture 3" descr="C:\Documents and Settings\user\My Documents\My Pictures\sur sampling.bmp"/>
          <p:cNvPicPr>
            <a:picLocks noChangeAspect="1" noChangeArrowheads="1"/>
          </p:cNvPicPr>
          <p:nvPr/>
        </p:nvPicPr>
        <p:blipFill>
          <a:blip r:embed="rId3"/>
          <a:srcRect/>
          <a:stretch>
            <a:fillRect/>
          </a:stretch>
        </p:blipFill>
        <p:spPr bwMode="auto">
          <a:xfrm>
            <a:off x="1142976" y="2000240"/>
            <a:ext cx="3429024" cy="29432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676400" y="304800"/>
            <a:ext cx="6096000" cy="1066800"/>
          </a:xfrm>
        </p:spPr>
        <p:txBody>
          <a:bodyPr/>
          <a:lstStyle/>
          <a:p>
            <a:pPr algn="ctr" eaLnBrk="1" hangingPunct="1">
              <a:lnSpc>
                <a:spcPct val="90000"/>
              </a:lnSpc>
            </a:pPr>
            <a:r>
              <a:rPr lang="en-US" sz="4000" smtClean="0">
                <a:latin typeface="Arial" pitchFamily="34" charset="0"/>
              </a:rPr>
              <a:t>Wipe Method</a:t>
            </a:r>
          </a:p>
        </p:txBody>
      </p:sp>
      <p:sp>
        <p:nvSpPr>
          <p:cNvPr id="28675" name="Rectangle 3"/>
          <p:cNvSpPr>
            <a:spLocks noGrp="1" noChangeArrowheads="1"/>
          </p:cNvSpPr>
          <p:nvPr>
            <p:ph type="body" idx="1"/>
          </p:nvPr>
        </p:nvSpPr>
        <p:spPr>
          <a:xfrm>
            <a:off x="838200" y="1371600"/>
            <a:ext cx="7543800" cy="4724400"/>
          </a:xfrm>
        </p:spPr>
        <p:txBody>
          <a:bodyPr>
            <a:normAutofit/>
          </a:bodyPr>
          <a:lstStyle/>
          <a:p>
            <a:pPr algn="l" rtl="0" eaLnBrk="1" hangingPunct="1"/>
            <a:r>
              <a:rPr lang="en-US" sz="2800" b="1" dirty="0" smtClean="0"/>
              <a:t>Materials used</a:t>
            </a:r>
            <a:r>
              <a:rPr lang="en-US" sz="2800" dirty="0" smtClean="0"/>
              <a:t>:</a:t>
            </a:r>
          </a:p>
          <a:p>
            <a:pPr lvl="1" algn="l" rtl="0" eaLnBrk="1" hangingPunct="1"/>
            <a:r>
              <a:rPr lang="en-US" dirty="0" smtClean="0"/>
              <a:t>Sterile gloves, sterile sample containers, sterile wrapped 2x2 gauze sponge pads, sterile water or saline, plastic bags, tags</a:t>
            </a:r>
          </a:p>
          <a:p>
            <a:pPr algn="l" rtl="0" eaLnBrk="1" hangingPunct="1"/>
            <a:r>
              <a:rPr lang="en-US" sz="2800" dirty="0" smtClean="0"/>
              <a:t>Aseptically wet the gauze with fluid and thoroughly wipe the area within the template</a:t>
            </a:r>
          </a:p>
          <a:p>
            <a:pPr algn="l" rtl="0" eaLnBrk="1" hangingPunct="1"/>
            <a:r>
              <a:rPr lang="en-US" sz="2800" dirty="0" smtClean="0"/>
              <a:t>Fold the gauze so the exposed side is inward and place in sample container; label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762000" y="304800"/>
            <a:ext cx="7620000" cy="1219200"/>
          </a:xfrm>
        </p:spPr>
        <p:txBody>
          <a:bodyPr/>
          <a:lstStyle/>
          <a:p>
            <a:pPr algn="ctr" eaLnBrk="1" hangingPunct="1">
              <a:lnSpc>
                <a:spcPct val="90000"/>
              </a:lnSpc>
            </a:pPr>
            <a:r>
              <a:rPr lang="en-US" sz="4000" dirty="0" smtClean="0">
                <a:latin typeface="Arial" pitchFamily="34" charset="0"/>
              </a:rPr>
              <a:t>Compare and Contrast Surface Sampling Methods</a:t>
            </a:r>
          </a:p>
        </p:txBody>
      </p:sp>
      <p:graphicFrame>
        <p:nvGraphicFramePr>
          <p:cNvPr id="181370" name="Group 122"/>
          <p:cNvGraphicFramePr>
            <a:graphicFrameLocks noGrp="1"/>
          </p:cNvGraphicFramePr>
          <p:nvPr>
            <p:ph idx="1"/>
          </p:nvPr>
        </p:nvGraphicFramePr>
        <p:xfrm>
          <a:off x="381000" y="1676400"/>
          <a:ext cx="8458200" cy="4538681"/>
        </p:xfrm>
        <a:graphic>
          <a:graphicData uri="http://schemas.openxmlformats.org/drawingml/2006/table">
            <a:tbl>
              <a:tblPr/>
              <a:tblGrid>
                <a:gridCol w="1066800"/>
                <a:gridCol w="1828800"/>
                <a:gridCol w="1752600"/>
                <a:gridCol w="2438400"/>
                <a:gridCol w="1371600"/>
              </a:tblGrid>
              <a:tr h="693854">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Sample Type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Description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Target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Uses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Biological Agents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045523">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Wipe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Sterile 2 x 2 non-cotton gauze, moistened; wipe area of known size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Nonporous surfaces, usually small in area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Char char="n"/>
                        <a:tabLst/>
                      </a:pPr>
                      <a:r>
                        <a:rPr kumimoji="0" lang="en-US" sz="1400" b="0" i="0" u="none" strike="noStrike" cap="none" normalizeH="0" baseline="0" dirty="0" smtClean="0">
                          <a:ln>
                            <a:noFill/>
                          </a:ln>
                          <a:solidFill>
                            <a:schemeClr val="tx1"/>
                          </a:solidFill>
                          <a:effectLst/>
                          <a:latin typeface="Arial" charset="0"/>
                        </a:rPr>
                        <a:t> </a:t>
                      </a:r>
                      <a:r>
                        <a:rPr kumimoji="0" lang="en-US" sz="1400" b="1" i="0" u="none" strike="noStrike" cap="none" normalizeH="0" baseline="0" dirty="0" smtClean="0">
                          <a:ln>
                            <a:noFill/>
                          </a:ln>
                          <a:solidFill>
                            <a:schemeClr val="tx1"/>
                          </a:solidFill>
                          <a:effectLst/>
                          <a:latin typeface="Arial" charset="0"/>
                        </a:rPr>
                        <a:t>Screening small nonporous surfaces</a:t>
                      </a:r>
                    </a:p>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Char char="n"/>
                        <a:tabLst/>
                      </a:pPr>
                      <a:r>
                        <a:rPr kumimoji="0" lang="en-US" sz="1400" b="1" i="0" u="none" strike="noStrike" cap="none" normalizeH="0" baseline="0" dirty="0" smtClean="0">
                          <a:ln>
                            <a:noFill/>
                          </a:ln>
                          <a:solidFill>
                            <a:schemeClr val="tx1"/>
                          </a:solidFill>
                          <a:effectLst/>
                          <a:latin typeface="Arial" charset="0"/>
                        </a:rPr>
                        <a:t> extent of contamination</a:t>
                      </a:r>
                    </a:p>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Char char="n"/>
                        <a:tabLst/>
                      </a:pPr>
                      <a:r>
                        <a:rPr kumimoji="0" lang="en-US" sz="1400" b="1" i="0" u="none" strike="noStrike" cap="none" normalizeH="0" baseline="0" dirty="0" smtClean="0">
                          <a:ln>
                            <a:noFill/>
                          </a:ln>
                          <a:solidFill>
                            <a:schemeClr val="tx1"/>
                          </a:solidFill>
                          <a:effectLst/>
                          <a:latin typeface="Arial" charset="0"/>
                        </a:rPr>
                        <a:t> decontamination effectiveness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Bacteria, viruses, fungi, biological toxins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53781">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Swab</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Sterile non-cotton swab, individually wrapped, then moistened with sterile solution; wipe area of known size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Nonporous surfaces, usually very small in area, complex surfaces with crevices, corners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ar-SA" dirty="0"/>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5523">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RODAC</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Convex agar surface in culture dish, press onto surface, incubate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Nonporous surfaces, relatively small </a:t>
                      </a:r>
                      <a:r>
                        <a:rPr kumimoji="0" lang="en-US" sz="1400" b="1" i="0" u="none" strike="noStrike" cap="none" normalizeH="0" baseline="0" dirty="0" err="1" smtClean="0">
                          <a:ln>
                            <a:noFill/>
                          </a:ln>
                          <a:solidFill>
                            <a:schemeClr val="tx1"/>
                          </a:solidFill>
                          <a:effectLst/>
                          <a:latin typeface="Arial" charset="0"/>
                        </a:rPr>
                        <a:t>area,flat</a:t>
                      </a:r>
                      <a:endParaRPr kumimoji="0" lang="en-US" sz="14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ar-SA" dirty="0"/>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Bacteria, fungi</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1009</Words>
  <PresentationFormat>On-screen Show (4:3)</PresentationFormat>
  <Paragraphs>116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سمة Office</vt:lpstr>
      <vt:lpstr>Environmental Sampling of Surfaces</vt:lpstr>
      <vt:lpstr>Things to Consider Prior  to Surface Sampling</vt:lpstr>
      <vt:lpstr>Things to Consider Before Conducting Surface Sampling</vt:lpstr>
      <vt:lpstr>Environmental Surface Sampling</vt:lpstr>
      <vt:lpstr>RODAC Plate  Sampling Method</vt:lpstr>
      <vt:lpstr>Swab Sampling Procedure</vt:lpstr>
      <vt:lpstr>How to swab a surface</vt:lpstr>
      <vt:lpstr>Wipe Method</vt:lpstr>
      <vt:lpstr>Compare and Contrast Surface Sampling Methods</vt:lpstr>
      <vt:lpstr>Surface  Where to Sample</vt:lpstr>
      <vt:lpstr>Other Methods of Sampling </vt:lpstr>
      <vt:lpstr> 2-Tape Sample </vt:lpstr>
      <vt:lpstr>Visual Methods Currently  Used to Evaluate Cleaning</vt:lpstr>
      <vt:lpstr>GLO Germ</vt:lpstr>
      <vt:lpstr>Practical work</vt:lpstr>
      <vt:lpstr>Reading of results</vt:lpstr>
      <vt:lpstr>Aim for 30 - 300 CFU per plate</vt:lpstr>
      <vt:lpstr>Effect of UV light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Sampling of Surfaces</dc:title>
  <cp:lastModifiedBy>ksu</cp:lastModifiedBy>
  <cp:revision>33</cp:revision>
  <dcterms:modified xsi:type="dcterms:W3CDTF">2012-09-17T07:56:55Z</dcterms:modified>
</cp:coreProperties>
</file>