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B3B5-7324-41CA-8A99-FDD644DF4FB0}" type="datetimeFigureOut">
              <a:rPr lang="en-GB" smtClean="0"/>
              <a:pPr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D30A9-3797-427F-ACB6-AB82E5ECE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imgres?imgurl=http://www.3dchem.com/imagesofmolecules/Maltose.jpg&amp;imgrefurl=http://www.3dchem.com/molecules.asp?ID=57&amp;usg=___MnFX_0YHPNxfwUcp4pfjZk2UoQ=&amp;h=362&amp;w=349&amp;sz=21&amp;hl=en&amp;start=14&amp;zoom=1&amp;um=1&amp;itbs=1&amp;tbnid=9dl3utjBa24wzM:&amp;tbnh=121&amp;tbnw=117&amp;prev=/images?q=maltose+structure&amp;um=1&amp;hl=en&amp;sa=X&amp;tbs=isch:1&amp;ei=EC5sTdWkK4-D4QaOxsnhC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imgres?imgurl=http://www.easyvectors.com/assets/images/thumbs/afbig/chemistry-test-tube-clip-art.jpg&amp;imgrefurl=http://www.easyvectors.com/gallery?p=752&amp;usg=__rbgHvW24bmK4Y7zP9Wx9ktRhkH4=&amp;h=986&amp;w=160&amp;sz=19&amp;hl=en&amp;start=15&amp;zoom=1&amp;um=1&amp;itbs=1&amp;tbnid=CcloG1PuQJ9zoM:&amp;tbnh=149&amp;tbnw=24&amp;prev=/images?q=GLASS+TUBE+CLIP+ART&amp;um=1&amp;hl=en&amp;sa=N&amp;tbs=isch:1&amp;ei=4DNsTdvjHY704Qao8fXhC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imgres?imgurl=http://www.clker.com/cliparts/5/8/d/2/12375604532055617866pitr_Lab_icon_4.svg.hi.png&amp;imgrefurl=http://www.clker.com/clipart-26079.html&amp;usg=__12WpDNBBlcoOaRJVAb_TwWjKPUo=&amp;h=598&amp;w=282&amp;sz=9&amp;hl=en&amp;start=1&amp;zoom=1&amp;um=1&amp;itbs=1&amp;tbnid=zJclh4er-BiXoM:&amp;tbnh=135&amp;tbnw=64&amp;prev=/images?q=test+tube+clip+art&amp;um=1&amp;hl=en&amp;tbs=isch:1&amp;ei=pDdsTf_uNoj84AaFzYXiC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 smtClean="0"/>
              <a:t>EXP.2 (Quantitative determination of Amylase activity)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016824" cy="4082008"/>
          </a:xfrm>
        </p:spPr>
        <p:txBody>
          <a:bodyPr>
            <a:noAutofit/>
          </a:bodyPr>
          <a:lstStyle/>
          <a:p>
            <a:pPr algn="l"/>
            <a:r>
              <a:rPr lang="en-US" b="1" u="sng" dirty="0" smtClean="0">
                <a:solidFill>
                  <a:srgbClr val="C00000"/>
                </a:solidFill>
              </a:rPr>
              <a:t>Introduction:-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purpose of this experiment is to study the enzyme amylase which is found in saliva.  Amylase breaks down starch into </a:t>
            </a:r>
            <a:r>
              <a:rPr lang="en-US" dirty="0" smtClean="0">
                <a:solidFill>
                  <a:schemeClr val="tx1"/>
                </a:solidFill>
              </a:rPr>
              <a:t>the maltose as the end product.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estimate the amount of maltose by using a standard curve.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3.gstatic.com/images?q=tbn:ANd9GcTMl7Ktp8MywQdSnkcDxZ15Z-csjhZrWzYQntPVF3v9zgxNQlMcpbOI8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509120"/>
            <a:ext cx="2195736" cy="23488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Beer's law</a:t>
            </a:r>
            <a:r>
              <a:rPr lang="en-GB" dirty="0" smtClean="0"/>
              <a:t> states that the absorbance is directly proportional to the concentration of a solution. If you plot absorbance versus concentration, the resulting graph yields a straight line. </a:t>
            </a:r>
          </a:p>
          <a:p>
            <a:r>
              <a:rPr lang="en-GB" dirty="0" smtClean="0"/>
              <a:t>C1× V1   =    C2 × V2</a:t>
            </a:r>
            <a:endParaRPr lang="en-GB" dirty="0"/>
          </a:p>
        </p:txBody>
      </p:sp>
      <p:pic>
        <p:nvPicPr>
          <p:cNvPr id="14338" name="Picture 2" descr="http://t0.gstatic.com/images?q=tbn:ANd9GcQXWj-KZCOdHi4kTKz7ujFdWQZjHEf3bCuZaR35TrTz5xwXH4FWic6YS8c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504056" cy="1419226"/>
          </a:xfrm>
          <a:prstGeom prst="rect">
            <a:avLst/>
          </a:prstGeom>
          <a:noFill/>
        </p:spPr>
      </p:pic>
      <p:pic>
        <p:nvPicPr>
          <p:cNvPr id="6" name="Picture 3" descr="BeersLawPlo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657600"/>
            <a:ext cx="3995936" cy="3200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C00000"/>
                </a:solidFill>
              </a:rPr>
              <a:t>Principle</a:t>
            </a:r>
            <a:endParaRPr lang="en-GB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/>
              <a:t>Maltose + alkaline dinitrosalicylic acid</a:t>
            </a:r>
          </a:p>
          <a:p>
            <a:pPr>
              <a:buNone/>
            </a:pPr>
            <a:r>
              <a:rPr lang="en-GB" sz="3600" dirty="0"/>
              <a:t> </a:t>
            </a:r>
            <a:r>
              <a:rPr lang="en-GB" sz="3600" dirty="0" smtClean="0"/>
              <a:t>                           </a:t>
            </a:r>
          </a:p>
          <a:p>
            <a:pPr>
              <a:buNone/>
            </a:pPr>
            <a:r>
              <a:rPr lang="en-GB" sz="3600" dirty="0"/>
              <a:t> </a:t>
            </a:r>
            <a:r>
              <a:rPr lang="en-GB" sz="3600" dirty="0" smtClean="0"/>
              <a:t>                            </a:t>
            </a:r>
            <a:r>
              <a:rPr lang="en-GB" sz="3600" b="1" u="sng" dirty="0" smtClean="0"/>
              <a:t>Orange-red colour</a:t>
            </a:r>
            <a:endParaRPr lang="en-GB" sz="3600" b="1" u="sng" dirty="0"/>
          </a:p>
        </p:txBody>
      </p:sp>
      <p:sp>
        <p:nvSpPr>
          <p:cNvPr id="4" name="Curved Left Arrow 3"/>
          <p:cNvSpPr/>
          <p:nvPr/>
        </p:nvSpPr>
        <p:spPr>
          <a:xfrm>
            <a:off x="7812360" y="2204864"/>
            <a:ext cx="864096" cy="1368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5362" name="Picture 2" descr="http://t1.gstatic.com/images?q=tbn:ANd9GcTlgWL_hBHeaLU2rCVxhyI_vvvkUav_ZWJoMIGfjfWz5QdloBE0Wtmb-xg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564904"/>
            <a:ext cx="6096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C00000"/>
                </a:solidFill>
              </a:rPr>
              <a:t>Procedure</a:t>
            </a:r>
            <a:endParaRPr lang="en-GB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544616"/>
          </a:xfrm>
        </p:spPr>
        <p:txBody>
          <a:bodyPr>
            <a:normAutofit lnSpcReduction="10000"/>
          </a:bodyPr>
          <a:lstStyle/>
          <a:p>
            <a:r>
              <a:rPr lang="en-GB" b="1" u="sng" dirty="0" smtClean="0">
                <a:solidFill>
                  <a:srgbClr val="002060"/>
                </a:solidFill>
              </a:rPr>
              <a:t>Part (1): construction of maltose  std. Curve:</a:t>
            </a: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 smtClean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 smtClean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GB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2060"/>
                </a:solidFill>
              </a:rPr>
              <a:t>Read the Abs at 520 nm, build std curve.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9" y="1844824"/>
          <a:ext cx="6336702" cy="3962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98740"/>
                <a:gridCol w="1180430"/>
                <a:gridCol w="1180430"/>
                <a:gridCol w="1196672"/>
                <a:gridCol w="1180430"/>
              </a:tblGrid>
              <a:tr h="51816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Std.1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Std.2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Std.3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Std.4</a:t>
                      </a:r>
                      <a:endParaRPr lang="en-GB" sz="2800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Maltose(1mg/ml)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0.1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0.5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1.5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H2O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1.9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1.5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0.5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---</a:t>
                      </a:r>
                      <a:endParaRPr lang="en-GB" sz="2800" dirty="0"/>
                    </a:p>
                  </a:txBody>
                  <a:tcPr/>
                </a:tc>
              </a:tr>
              <a:tr h="944057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Reagent</a:t>
                      </a:r>
                      <a:r>
                        <a:rPr lang="en-GB" sz="2800" baseline="0" dirty="0" smtClean="0"/>
                        <a:t> DNS </a:t>
                      </a:r>
                      <a:r>
                        <a:rPr lang="en-GB" sz="2800" dirty="0" smtClean="0"/>
                        <a:t>(ml)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</a:tr>
              <a:tr h="518160">
                <a:tc gridSpan="5"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 mins., boiling water bath. And cool,</a:t>
                      </a:r>
                      <a:r>
                        <a:rPr lang="en-GB" sz="2800" baseline="0" dirty="0" smtClean="0"/>
                        <a:t> </a:t>
                      </a:r>
                      <a:endParaRPr lang="en-GB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H2O (ml)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b="1" u="sng" dirty="0" smtClean="0">
                <a:solidFill>
                  <a:srgbClr val="002060"/>
                </a:solidFill>
              </a:rPr>
              <a:t>Part (2): assay for estimation of amylase activity</a:t>
            </a:r>
            <a:endParaRPr lang="en-GB" sz="3600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68503"/>
          <a:ext cx="6563072" cy="49922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768"/>
                <a:gridCol w="1640768"/>
                <a:gridCol w="1640768"/>
                <a:gridCol w="1640768"/>
              </a:tblGrid>
              <a:tr h="45028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tube1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tube2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tube3</a:t>
                      </a:r>
                      <a:endParaRPr lang="en-GB" sz="2400" dirty="0"/>
                    </a:p>
                  </a:txBody>
                  <a:tcPr/>
                </a:tc>
              </a:tr>
              <a:tr h="36523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Phosphate buffer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 ml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 ml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 ml</a:t>
                      </a:r>
                      <a:endParaRPr lang="en-GB" dirty="0"/>
                    </a:p>
                  </a:txBody>
                  <a:tcPr/>
                </a:tc>
              </a:tr>
              <a:tr h="36523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Starch solution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 ml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 ml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 ml</a:t>
                      </a:r>
                      <a:endParaRPr lang="en-GB" dirty="0"/>
                    </a:p>
                  </a:txBody>
                  <a:tcPr/>
                </a:tc>
              </a:tr>
              <a:tr h="36523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NaCl</a:t>
                      </a:r>
                      <a:r>
                        <a:rPr lang="en-GB" b="1" baseline="0" dirty="0" smtClean="0"/>
                        <a:t> (1%)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65230">
                <a:tc gridSpan="4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Mix, incubate 10 mins at 37⁰c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523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H2O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</a:tr>
              <a:tr h="36523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Diluted saliva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</a:tr>
              <a:tr h="36523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NaOH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----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----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</a:tr>
              <a:tr h="63039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1&amp;2 incubation15 mins, 37⁰c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20265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NaOH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----</a:t>
                      </a:r>
                      <a:endParaRPr lang="en-GB" dirty="0"/>
                    </a:p>
                  </a:txBody>
                  <a:tcPr/>
                </a:tc>
              </a:tr>
              <a:tr h="630397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Reagent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</a:t>
            </a:r>
            <a:r>
              <a:rPr lang="en-GB" sz="4000" dirty="0" smtClean="0"/>
              <a:t>Mix, heat in boiling water for 5 mins.</a:t>
            </a:r>
          </a:p>
          <a:p>
            <a:pPr>
              <a:buFont typeface="Wingdings" pitchFamily="2" charset="2"/>
              <a:buChar char="v"/>
            </a:pPr>
            <a:r>
              <a:rPr lang="en-GB" sz="4000" dirty="0" smtClean="0"/>
              <a:t> cool it at R.T</a:t>
            </a:r>
          </a:p>
          <a:p>
            <a:pPr>
              <a:buFont typeface="Wingdings" pitchFamily="2" charset="2"/>
              <a:buChar char="v"/>
            </a:pPr>
            <a:r>
              <a:rPr lang="en-GB" sz="4000" dirty="0" smtClean="0"/>
              <a:t> add 2 ml H2O</a:t>
            </a:r>
          </a:p>
          <a:p>
            <a:pPr>
              <a:buFont typeface="Wingdings" pitchFamily="2" charset="2"/>
              <a:buChar char="v"/>
            </a:pPr>
            <a:r>
              <a:rPr lang="en-GB" sz="4000" dirty="0"/>
              <a:t> </a:t>
            </a:r>
            <a:r>
              <a:rPr lang="en-GB" sz="4000" dirty="0" smtClean="0"/>
              <a:t>Read Abs at 520nm.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Calculations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Part 1:</a:t>
            </a:r>
            <a:r>
              <a:rPr lang="en-US" dirty="0" smtClean="0"/>
              <a:t>  </a:t>
            </a:r>
            <a:r>
              <a:rPr lang="en-US" b="1" dirty="0" smtClean="0"/>
              <a:t>construction of maltose std. curve</a:t>
            </a:r>
          </a:p>
          <a:p>
            <a:pPr>
              <a:buNone/>
            </a:pPr>
            <a:r>
              <a:rPr lang="en-US" dirty="0" smtClean="0"/>
              <a:t>After reading the Absorbance calculate the conc. Of std. solns by  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C1× V1   =    C2 × V2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C1</a:t>
            </a:r>
            <a:r>
              <a:rPr lang="en-US" dirty="0" smtClean="0"/>
              <a:t>= conc. of Stock soln    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V1</a:t>
            </a:r>
            <a:r>
              <a:rPr lang="en-US" dirty="0" smtClean="0"/>
              <a:t>= volume of Stock soln 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C2</a:t>
            </a:r>
            <a:r>
              <a:rPr lang="en-US" dirty="0" smtClean="0"/>
              <a:t>= ?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V2</a:t>
            </a:r>
            <a:r>
              <a:rPr lang="en-US" dirty="0" smtClean="0"/>
              <a:t>= final volume</a:t>
            </a:r>
          </a:p>
          <a:p>
            <a:pPr>
              <a:buNone/>
            </a:pPr>
            <a:r>
              <a:rPr lang="en-US" dirty="0" smtClean="0"/>
              <a:t>Build std. curve </a:t>
            </a:r>
            <a:endParaRPr lang="en-US" dirty="0"/>
          </a:p>
        </p:txBody>
      </p:sp>
      <p:pic>
        <p:nvPicPr>
          <p:cNvPr id="4" name="Picture 3" descr="BeersLawP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56992"/>
            <a:ext cx="3995936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Part 2:</a:t>
            </a:r>
          </a:p>
          <a:p>
            <a:r>
              <a:rPr lang="en-US" dirty="0" smtClean="0"/>
              <a:t>Calculate the correct absorbance of maltose  </a:t>
            </a:r>
          </a:p>
          <a:p>
            <a:pPr>
              <a:buNone/>
            </a:pPr>
            <a:r>
              <a:rPr lang="en-US" dirty="0" smtClean="0"/>
              <a:t>=Final Abs – Initial Abs                                                          =Tube 2 – tube 3</a:t>
            </a:r>
          </a:p>
          <a:p>
            <a:r>
              <a:rPr lang="en-US" dirty="0" smtClean="0"/>
              <a:t>Calculate the amount of maltose formed per ml of saliva..( </a:t>
            </a:r>
            <a:r>
              <a:rPr lang="en-US" b="1" dirty="0" smtClean="0">
                <a:solidFill>
                  <a:srgbClr val="FF0000"/>
                </a:solidFill>
              </a:rPr>
              <a:t>enzyme activity</a:t>
            </a:r>
            <a:r>
              <a:rPr lang="en-US" dirty="0" smtClean="0"/>
              <a:t>)..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Calculations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enzyme activity</a:t>
            </a:r>
            <a:r>
              <a:rPr lang="en-US" sz="2800" b="1" dirty="0" smtClean="0">
                <a:solidFill>
                  <a:schemeClr val="accent1"/>
                </a:solidFill>
              </a:rPr>
              <a:t>= </a:t>
            </a:r>
            <a:r>
              <a:rPr lang="en-US" sz="2800" b="1" u="sng" dirty="0" smtClean="0">
                <a:solidFill>
                  <a:schemeClr val="accent1"/>
                </a:solidFill>
              </a:rPr>
              <a:t>conc. of maltose×20×0.5×2×1000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                                      M</a:t>
            </a:r>
            <a:r>
              <a:rPr lang="en-US" sz="2000" b="1" dirty="0" smtClean="0">
                <a:solidFill>
                  <a:schemeClr val="accent1"/>
                </a:solidFill>
              </a:rPr>
              <a:t>wt</a:t>
            </a:r>
            <a:r>
              <a:rPr lang="en-US" sz="2800" b="1" dirty="0" smtClean="0">
                <a:solidFill>
                  <a:schemeClr val="accent1"/>
                </a:solidFill>
              </a:rPr>
              <a:t> of maltose × 15 min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conc. of maltose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en-US" dirty="0" smtClean="0"/>
              <a:t>find it from std.curve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20=</a:t>
            </a:r>
            <a:r>
              <a:rPr lang="en-US" dirty="0" smtClean="0"/>
              <a:t> Dilution factor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0.5×2= </a:t>
            </a:r>
            <a:r>
              <a:rPr lang="en-US" dirty="0" smtClean="0"/>
              <a:t>Volume of diluted saliva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Mwt maltose= 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Unit= m </a:t>
            </a:r>
            <a:r>
              <a:rPr lang="en-US" b="1" smtClean="0">
                <a:solidFill>
                  <a:srgbClr val="FF0000"/>
                </a:solidFill>
              </a:rPr>
              <a:t>moles /min/ml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404</Words>
  <Application>Microsoft Office PowerPoint</Application>
  <PresentationFormat>عرض على الشاشة (3:4)‏</PresentationFormat>
  <Paragraphs>111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EXP.2 (Quantitative determination of Amylase activity)</vt:lpstr>
      <vt:lpstr> </vt:lpstr>
      <vt:lpstr>Principle</vt:lpstr>
      <vt:lpstr>Procedure</vt:lpstr>
      <vt:lpstr>Part (2): assay for estimation of amylase activity</vt:lpstr>
      <vt:lpstr> </vt:lpstr>
      <vt:lpstr>Calculations</vt:lpstr>
      <vt:lpstr>Calculations</vt:lpstr>
      <vt:lpstr>Calculations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hakeem</dc:creator>
  <cp:lastModifiedBy>acer</cp:lastModifiedBy>
  <cp:revision>44</cp:revision>
  <dcterms:created xsi:type="dcterms:W3CDTF">2011-02-28T22:51:59Z</dcterms:created>
  <dcterms:modified xsi:type="dcterms:W3CDTF">2011-09-26T19:06:11Z</dcterms:modified>
</cp:coreProperties>
</file>