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0" r:id="rId21"/>
    <p:sldId id="275" r:id="rId22"/>
    <p:sldId id="276" r:id="rId23"/>
    <p:sldId id="288" r:id="rId24"/>
    <p:sldId id="277" r:id="rId25"/>
    <p:sldId id="278" r:id="rId26"/>
    <p:sldId id="291" r:id="rId27"/>
    <p:sldId id="279" r:id="rId28"/>
    <p:sldId id="292" r:id="rId29"/>
    <p:sldId id="280" r:id="rId30"/>
    <p:sldId id="293" r:id="rId31"/>
    <p:sldId id="281" r:id="rId32"/>
    <p:sldId id="294" r:id="rId33"/>
    <p:sldId id="282" r:id="rId34"/>
    <p:sldId id="295" r:id="rId35"/>
    <p:sldId id="283" r:id="rId36"/>
    <p:sldId id="296" r:id="rId37"/>
    <p:sldId id="284" r:id="rId38"/>
    <p:sldId id="285" r:id="rId39"/>
    <p:sldId id="286" r:id="rId40"/>
    <p:sldId id="28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F39CF179-A3B6-45D2-9398-D28FA3F33E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09C3F6AE-016A-4DEB-8096-BAC66BCBBD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328D5-7B1A-46BD-B052-47601E2BA9BD}" type="slidenum">
              <a:rPr lang="en-US"/>
              <a:pPr/>
              <a:t>8</a:t>
            </a:fld>
            <a:endParaRPr lang="en-US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13037-775E-4499-A9EA-978605209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B952-A694-4DEE-8E72-8052E87A1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388E9-92C3-4C1A-9D15-F6DB88388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D716BF-33FC-48E4-B4E5-5F504DFE5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2AF514-4D8A-48A6-8C68-827D384B3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EF44F-BB71-426E-BEA4-35A6E7D2E8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1415-6B19-48A7-9B25-CD660CE10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CA9A-7999-47AB-8CFE-FE36C3DE9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64BDF-7148-4F79-B3FF-A0472478F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9B583-C906-438F-96D8-EB1DE7558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DF9C4-4F9A-4788-AD13-4C5D601EE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D8C6-827E-479B-9942-0F8A6C085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9E207-04D9-4F0D-A310-472069C93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r>
              <a:rPr lang="en-US"/>
              <a:t>M.E. Mermigas, DDS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814D69D1-BBFB-4676-AA2B-7E6A24C57A5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9BD6-87B2-4786-BC24-2403D5DBA634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latin typeface="Arial" pitchFamily="34" charset="0"/>
              </a:rPr>
              <a:t>Dental Anatomy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FE33-9214-4767-B299-EB3893209EEC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Incisor</a:t>
            </a:r>
          </a:p>
        </p:txBody>
      </p:sp>
      <p:pic>
        <p:nvPicPr>
          <p:cNvPr id="30724" name="Picture 4" descr="inci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3816350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AECE-3E9D-48D8-89EF-EBFDC24AA8F3}" type="slidenum">
              <a:rPr lang="en-US"/>
              <a:pPr/>
              <a:t>11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Canine</a:t>
            </a:r>
          </a:p>
        </p:txBody>
      </p:sp>
      <p:pic>
        <p:nvPicPr>
          <p:cNvPr id="31748" name="Picture 4" descr="can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05000"/>
            <a:ext cx="37401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FF00-D981-4844-A199-949B9598AE7F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Premolar</a:t>
            </a:r>
          </a:p>
        </p:txBody>
      </p:sp>
      <p:pic>
        <p:nvPicPr>
          <p:cNvPr id="32772" name="Picture 4" descr="prem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646488" cy="4725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C560-785A-4CB4-BCB6-8833DFA46298}" type="slidenum">
              <a:rPr lang="en-US"/>
              <a:pPr/>
              <a:t>13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Molar</a:t>
            </a:r>
          </a:p>
        </p:txBody>
      </p:sp>
      <p:pic>
        <p:nvPicPr>
          <p:cNvPr id="33796" name="Picture 4" descr="m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281363" cy="478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8435-91E4-4E9F-8184-2C58C258DB96}" type="slidenum">
              <a:rPr lang="en-US"/>
              <a:pPr/>
              <a:t>14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The Root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May be single or multiple</a:t>
            </a:r>
          </a:p>
          <a:p>
            <a:r>
              <a:rPr lang="en-US">
                <a:latin typeface="Arial" pitchFamily="34" charset="0"/>
              </a:rPr>
              <a:t>Firmly positioned in the boney process of the jaw called the </a:t>
            </a:r>
            <a:r>
              <a:rPr lang="en-US" b="1" i="1">
                <a:latin typeface="Arial" pitchFamily="34" charset="0"/>
              </a:rPr>
              <a:t>alveolus</a:t>
            </a:r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The alveolus together with the teeth forms the </a:t>
            </a:r>
            <a:r>
              <a:rPr lang="en-US" b="1" i="1">
                <a:latin typeface="Arial" pitchFamily="34" charset="0"/>
              </a:rPr>
              <a:t>dental arch</a:t>
            </a:r>
          </a:p>
          <a:p>
            <a:r>
              <a:rPr lang="en-US">
                <a:latin typeface="Arial" pitchFamily="34" charset="0"/>
              </a:rPr>
              <a:t>The cervical area of the teeth are usually covered with a soft tissue, the </a:t>
            </a:r>
            <a:r>
              <a:rPr lang="en-US" b="1" i="1">
                <a:latin typeface="Arial" pitchFamily="34" charset="0"/>
              </a:rPr>
              <a:t>gingivae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5DF-938E-4919-958D-10AD07A03377}" type="slidenum">
              <a:rPr lang="en-US"/>
              <a:pPr/>
              <a:t>15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Surfaces and Ridges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Incisors and Canines- four surfaces and a ridge</a:t>
            </a:r>
          </a:p>
          <a:p>
            <a:r>
              <a:rPr lang="en-US">
                <a:latin typeface="Arial" pitchFamily="34" charset="0"/>
              </a:rPr>
              <a:t>Molars and Premolars- five surfaces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1001-8F09-4A64-9893-C69E361087AD}" type="slidenum">
              <a:rPr lang="en-US"/>
              <a:pPr/>
              <a:t>16</a:t>
            </a:fld>
            <a:endParaRPr lang="en-US"/>
          </a:p>
        </p:txBody>
      </p:sp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Surfaces- named according to positions and uses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Facial- toward the lips or cheeks</a:t>
            </a:r>
          </a:p>
          <a:p>
            <a:r>
              <a:rPr lang="en-US">
                <a:latin typeface="Arial" pitchFamily="34" charset="0"/>
              </a:rPr>
              <a:t>Lingual- toward the tongue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09D6-370A-45D9-A566-F02AF8D5A246}" type="slidenum">
              <a:rPr lang="en-US"/>
              <a:pPr/>
              <a:t>17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Surfaces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Occlusal- come in contact with those of the opposing jaw, molars and premolars only</a:t>
            </a:r>
          </a:p>
          <a:p>
            <a:r>
              <a:rPr lang="en-US">
                <a:latin typeface="Arial" pitchFamily="34" charset="0"/>
              </a:rPr>
              <a:t>Incisal- Those surfaces on the incisors and canines coming into contact with the opposing teeth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217A-85F2-4E8A-89C2-767D7058734A}" type="slidenum">
              <a:rPr lang="en-US"/>
              <a:pPr/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Proximal Surfaces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Surfaces coming into contact with the adjacent teeth</a:t>
            </a:r>
          </a:p>
          <a:p>
            <a:r>
              <a:rPr lang="en-US">
                <a:latin typeface="Arial" pitchFamily="34" charset="0"/>
              </a:rPr>
              <a:t>Mesial- toward the midline</a:t>
            </a:r>
          </a:p>
          <a:p>
            <a:r>
              <a:rPr lang="en-US">
                <a:latin typeface="Arial" pitchFamily="34" charset="0"/>
              </a:rPr>
              <a:t>Distal- away from the midline</a:t>
            </a:r>
          </a:p>
          <a:p>
            <a:r>
              <a:rPr lang="en-US">
                <a:latin typeface="Arial" pitchFamily="34" charset="0"/>
              </a:rPr>
              <a:t>Which teeth have the mesial surfaces touching each other?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6255-8D5E-4E23-BA64-D7CE47E5C843}" type="slidenum">
              <a:rPr lang="en-US"/>
              <a:pPr/>
              <a:t>19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>
                <a:latin typeface="Arial" pitchFamily="34" charset="0"/>
              </a:rPr>
              <a:t>Cusp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 an elevation or mound on the crown portion of a tooth making up a divisional part of the occlusal surface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2378-8897-4B7B-A34B-A493E7D62900}" type="slidenum">
              <a:rPr lang="en-US"/>
              <a:pPr/>
              <a:t>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Nomenclature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latin typeface="Arial" pitchFamily="34" charset="0"/>
              </a:rPr>
              <a:t>Maxilla </a:t>
            </a:r>
          </a:p>
          <a:p>
            <a:r>
              <a:rPr lang="en-US" sz="2800">
                <a:latin typeface="Arial" pitchFamily="34" charset="0"/>
              </a:rPr>
              <a:t>Mandible</a:t>
            </a:r>
          </a:p>
        </p:txBody>
      </p:sp>
      <p:pic>
        <p:nvPicPr>
          <p:cNvPr id="3077" name="Picture 5" descr="maxilla-p3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828800"/>
            <a:ext cx="4724400" cy="3021013"/>
          </a:xfrm>
          <a:noFill/>
          <a:ln/>
        </p:spPr>
      </p:pic>
      <p:pic>
        <p:nvPicPr>
          <p:cNvPr id="3080" name="Picture 8" descr="mandible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698875"/>
            <a:ext cx="3657600" cy="2854325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CAF8-EB17-4D69-BF69-E7CC2C178555}" type="slidenum">
              <a:rPr lang="en-US"/>
              <a:pPr/>
              <a:t>20</a:t>
            </a:fld>
            <a:endParaRPr lang="en-US"/>
          </a:p>
        </p:txBody>
      </p:sp>
      <p:pic>
        <p:nvPicPr>
          <p:cNvPr id="87042" name="Picture 2" descr="surfac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562850" cy="283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9834-FA2F-4651-8987-1C45E0E0B32A}" type="slidenum">
              <a:rPr lang="en-US"/>
              <a:pPr/>
              <a:t>21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>
                <a:latin typeface="Arial" pitchFamily="34" charset="0"/>
              </a:rPr>
              <a:t>Tubercle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 A smaller elevation on the same portion of  the crown produced by an extra formation of enamel.  Deviation from typical form.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90A6-4695-4D6D-871E-B7A412E52F85}" type="slidenum">
              <a:rPr lang="en-US"/>
              <a:pPr/>
              <a:t>22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Cingulum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 The lingual lobe of an anterior tooth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9336-8F4B-4BE7-9BFF-054DE6B2E55E}" type="slidenum">
              <a:rPr lang="en-US"/>
              <a:pPr/>
              <a:t>23</a:t>
            </a:fld>
            <a:endParaRPr lang="en-US"/>
          </a:p>
        </p:txBody>
      </p:sp>
      <p:pic>
        <p:nvPicPr>
          <p:cNvPr id="84994" name="Picture 2" descr="surfac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3937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8B91-F39A-4EE8-B6C8-5C6E021FF6AC}" type="slidenum">
              <a:rPr lang="en-US"/>
              <a:pPr/>
              <a:t>24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>
                <a:latin typeface="Arial" pitchFamily="34" charset="0"/>
              </a:rPr>
              <a:t>Ridge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 Any linear elevation on the surface of a tooth and is named according to its location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3857-C8AD-4CD0-8B10-3233F5538246}" type="slidenum">
              <a:rPr lang="en-US"/>
              <a:pPr/>
              <a:t>25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>
                <a:latin typeface="Arial" pitchFamily="34" charset="0"/>
              </a:rPr>
              <a:t>Marginal Ridge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0"/>
            <a:ext cx="6400800" cy="1752600"/>
          </a:xfrm>
        </p:spPr>
        <p:txBody>
          <a:bodyPr/>
          <a:lstStyle/>
          <a:p>
            <a:r>
              <a:rPr lang="en-US">
                <a:latin typeface="Arial" pitchFamily="34" charset="0"/>
              </a:rPr>
              <a:t> Those rounded borders of enamel that form the mesial and distal margins of the occlusal surfaces of premolars or molars, and the lingual surfaces of anterior teeth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B835-974C-42D4-B735-78FAB8EFCD4A}" type="slidenum">
              <a:rPr lang="en-US"/>
              <a:pPr/>
              <a:t>26</a:t>
            </a:fld>
            <a:endParaRPr lang="en-US"/>
          </a:p>
        </p:txBody>
      </p:sp>
      <p:pic>
        <p:nvPicPr>
          <p:cNvPr id="88066" name="Picture 2" descr="surfac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562850" cy="283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AD43-00AB-4FC5-81F0-372C235885A2}" type="slidenum">
              <a:rPr lang="en-US"/>
              <a:pPr/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Triangular Ridges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descend from the cusp tips of molars and premolars toward the central part of the occlusal surface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70F6-D39C-43FE-B9A2-C08E42551FE8}" type="slidenum">
              <a:rPr lang="en-US"/>
              <a:pPr/>
              <a:t>28</a:t>
            </a:fld>
            <a:endParaRPr lang="en-US"/>
          </a:p>
        </p:txBody>
      </p:sp>
      <p:pic>
        <p:nvPicPr>
          <p:cNvPr id="89090" name="Picture 2" descr="surfa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429500" cy="332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9764-61A2-400A-A36D-CF9F4E226A24}" type="slidenum">
              <a:rPr lang="en-US"/>
              <a:pPr/>
              <a:t>29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Oblique Ridge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Crosses the occlusal surface of maxillary molars in an oblique fashion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9F4E-E927-4527-930B-E23F142FE183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Deciduous Teeth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Primary Teeth</a:t>
            </a:r>
          </a:p>
          <a:p>
            <a:r>
              <a:rPr lang="en-US">
                <a:latin typeface="Arial" pitchFamily="34" charset="0"/>
              </a:rPr>
              <a:t>Post-natal development spans 2-1/2 years</a:t>
            </a:r>
          </a:p>
          <a:p>
            <a:r>
              <a:rPr lang="en-US">
                <a:latin typeface="Arial" pitchFamily="34" charset="0"/>
              </a:rPr>
              <a:t>Usually 20 in number</a:t>
            </a:r>
          </a:p>
          <a:p>
            <a:pPr lvl="1"/>
            <a:r>
              <a:rPr lang="en-US">
                <a:latin typeface="Arial" pitchFamily="34" charset="0"/>
              </a:rPr>
              <a:t>4 incisors</a:t>
            </a:r>
          </a:p>
          <a:p>
            <a:pPr lvl="1"/>
            <a:r>
              <a:rPr lang="en-US">
                <a:latin typeface="Arial" pitchFamily="34" charset="0"/>
              </a:rPr>
              <a:t>2 canines</a:t>
            </a:r>
          </a:p>
          <a:p>
            <a:pPr lvl="1"/>
            <a:r>
              <a:rPr lang="en-US">
                <a:latin typeface="Arial" pitchFamily="34" charset="0"/>
              </a:rPr>
              <a:t>4 molars per arch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8BBA-3765-4034-B5A2-2298709485DE}" type="slidenum">
              <a:rPr lang="en-US"/>
              <a:pPr/>
              <a:t>30</a:t>
            </a:fld>
            <a:endParaRPr lang="en-US"/>
          </a:p>
        </p:txBody>
      </p:sp>
      <p:pic>
        <p:nvPicPr>
          <p:cNvPr id="90114" name="Picture 2" descr="surfa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429500" cy="332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4325-24B3-47B9-85ED-4A471C1C5966}" type="slidenum">
              <a:rPr lang="en-US"/>
              <a:pPr/>
              <a:t>31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Fossa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An irregular depression or concavity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FF69-9752-40AB-B35D-2C9FA69F78AE}" type="slidenum">
              <a:rPr lang="en-US"/>
              <a:pPr/>
              <a:t>32</a:t>
            </a:fld>
            <a:endParaRPr lang="en-US"/>
          </a:p>
        </p:txBody>
      </p:sp>
      <p:pic>
        <p:nvPicPr>
          <p:cNvPr id="91138" name="Picture 2" descr="surfa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429500" cy="332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754A-9DE1-42FD-A5E3-416CAAFAAD16}" type="slidenum">
              <a:rPr lang="en-US"/>
              <a:pPr/>
              <a:t>33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Sulcus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A long depression or valley in the surface of a tooth between ridges and cusps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ED68-3CD6-453E-87D8-9596EE51EDDC}" type="slidenum">
              <a:rPr lang="en-US"/>
              <a:pPr/>
              <a:t>34</a:t>
            </a:fld>
            <a:endParaRPr lang="en-US"/>
          </a:p>
        </p:txBody>
      </p:sp>
      <p:pic>
        <p:nvPicPr>
          <p:cNvPr id="92162" name="Picture 2" descr="surfa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429500" cy="332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FD54-AE00-45F4-9AFD-EFD1C92EC081}" type="slidenum">
              <a:rPr lang="en-US"/>
              <a:pPr/>
              <a:t>35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Developmental Groove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A shallow groove or line between the primary parts of the crown or root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FDE7-CF3E-487B-8A6F-A332B9DD1B90}" type="slidenum">
              <a:rPr lang="en-US"/>
              <a:pPr/>
              <a:t>36</a:t>
            </a:fld>
            <a:endParaRPr lang="en-US"/>
          </a:p>
        </p:txBody>
      </p:sp>
      <p:pic>
        <p:nvPicPr>
          <p:cNvPr id="93186" name="Picture 2" descr="surfa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429500" cy="332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CEE1-06BC-4FCB-AD74-2ABA4E5167A6}" type="slidenum">
              <a:rPr lang="en-US"/>
              <a:pPr/>
              <a:t>37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Pits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Small pinpoint depressions located at the junction of the developmental grooves</a:t>
            </a:r>
          </a:p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7E36-54D2-457A-AF95-8A6C7EF2279E}" type="slidenum">
              <a:rPr lang="en-US"/>
              <a:pPr/>
              <a:t>38</a:t>
            </a:fld>
            <a:endParaRPr lang="en-US"/>
          </a:p>
        </p:txBody>
      </p:sp>
      <p:pic>
        <p:nvPicPr>
          <p:cNvPr id="77826" name="Picture 2" descr="surfa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429500" cy="332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70A-3835-4096-ABC3-6EDCEB5D414A}" type="slidenum">
              <a:rPr lang="en-US"/>
              <a:pPr/>
              <a:t>39</a:t>
            </a:fld>
            <a:endParaRPr lang="en-US"/>
          </a:p>
        </p:txBody>
      </p:sp>
      <p:pic>
        <p:nvPicPr>
          <p:cNvPr id="78850" name="Picture 2" descr="surfac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3937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9FAC-7A95-4693-B1F6-B04DD8C2A060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Deciduous Teeth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In clinical practice they are designated by letters: A to T</a:t>
            </a:r>
          </a:p>
          <a:p>
            <a:endParaRPr lang="en-US">
              <a:latin typeface="Arial" pitchFamily="34" charset="0"/>
            </a:endParaRPr>
          </a:p>
        </p:txBody>
      </p:sp>
      <p:pic>
        <p:nvPicPr>
          <p:cNvPr id="11268" name="Picture 4" descr="ch2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35325"/>
            <a:ext cx="4724400" cy="362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E23A-D1D8-4E41-AF2C-C30A74B8BC41}" type="slidenum">
              <a:rPr lang="en-US"/>
              <a:pPr/>
              <a:t>40</a:t>
            </a:fld>
            <a:endParaRPr lang="en-US"/>
          </a:p>
        </p:txBody>
      </p:sp>
      <p:pic>
        <p:nvPicPr>
          <p:cNvPr id="79874" name="Picture 2" descr="surfac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562850" cy="283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1859-A5BC-4131-B123-DE4157924527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Permanent Teeth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Development begins with the eruption of the first molars and exfoliation of the deciduous incisors</a:t>
            </a:r>
          </a:p>
          <a:p>
            <a:r>
              <a:rPr lang="en-US">
                <a:latin typeface="Arial" pitchFamily="34" charset="0"/>
              </a:rPr>
              <a:t>Process requires 20 years to complete</a:t>
            </a:r>
          </a:p>
          <a:p>
            <a:r>
              <a:rPr lang="en-US">
                <a:latin typeface="Arial" pitchFamily="34" charset="0"/>
              </a:rPr>
              <a:t>Usually 32 in number</a:t>
            </a:r>
          </a:p>
          <a:p>
            <a:r>
              <a:rPr lang="en-US">
                <a:latin typeface="Arial" pitchFamily="34" charset="0"/>
              </a:rPr>
              <a:t>In clinical practice they are designated by numbers:  1 to 32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BCF-C1B9-4E8C-B877-9E13BAC68D65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The Crown and Root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876800" cy="4876800"/>
          </a:xfrm>
        </p:spPr>
        <p:txBody>
          <a:bodyPr/>
          <a:lstStyle/>
          <a:p>
            <a:r>
              <a:rPr lang="en-US" sz="2800">
                <a:latin typeface="Arial" pitchFamily="34" charset="0"/>
              </a:rPr>
              <a:t>Crown- portion above the gingivae covered with enamel</a:t>
            </a:r>
          </a:p>
          <a:p>
            <a:endParaRPr lang="en-US" sz="2800">
              <a:latin typeface="Arial" pitchFamily="34" charset="0"/>
            </a:endParaRPr>
          </a:p>
          <a:p>
            <a:r>
              <a:rPr lang="en-US" sz="2800">
                <a:latin typeface="Arial" pitchFamily="34" charset="0"/>
              </a:rPr>
              <a:t>Root- portion below covered with cementum</a:t>
            </a:r>
          </a:p>
          <a:p>
            <a:endParaRPr lang="en-US" sz="2800">
              <a:latin typeface="Arial" pitchFamily="34" charset="0"/>
            </a:endParaRPr>
          </a:p>
          <a:p>
            <a:r>
              <a:rPr lang="en-US" sz="2800">
                <a:latin typeface="Arial" pitchFamily="34" charset="0"/>
              </a:rPr>
              <a:t>They are joined at the cemento-enamel junction (CEJ)</a:t>
            </a:r>
          </a:p>
        </p:txBody>
      </p:sp>
      <p:pic>
        <p:nvPicPr>
          <p:cNvPr id="17412" name="Picture 4" descr="Zahn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02313" y="2709863"/>
            <a:ext cx="1500187" cy="265747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4E2F-C538-452E-99CF-4D4613759C0F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Dentin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410200" cy="4114800"/>
          </a:xfrm>
        </p:spPr>
        <p:txBody>
          <a:bodyPr/>
          <a:lstStyle/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Comprises the main bulk of tooth structure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Histologically analagous to bone in composition</a:t>
            </a:r>
          </a:p>
        </p:txBody>
      </p:sp>
      <p:pic>
        <p:nvPicPr>
          <p:cNvPr id="19461" name="Picture 5" descr="Zah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22352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11E3-FCBA-4BEF-BA0E-57510869AA23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Pulp Chamber and Canal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800">
              <a:latin typeface="Arial" pitchFamily="34" charset="0"/>
            </a:endParaRPr>
          </a:p>
          <a:p>
            <a:r>
              <a:rPr lang="en-US" sz="2800">
                <a:latin typeface="Arial" pitchFamily="34" charset="0"/>
              </a:rPr>
              <a:t>Contain the </a:t>
            </a:r>
            <a:r>
              <a:rPr lang="en-US" sz="2800" b="1" i="1">
                <a:latin typeface="Arial" pitchFamily="34" charset="0"/>
              </a:rPr>
              <a:t>pulpal tissue</a:t>
            </a:r>
            <a:endParaRPr lang="en-US" sz="2800">
              <a:latin typeface="Arial" pitchFamily="34" charset="0"/>
            </a:endParaRPr>
          </a:p>
          <a:p>
            <a:pPr lvl="1"/>
            <a:r>
              <a:rPr lang="en-US" sz="2400">
                <a:latin typeface="Arial" pitchFamily="34" charset="0"/>
              </a:rPr>
              <a:t>Nervous, arteriolar and venous tissue</a:t>
            </a:r>
          </a:p>
          <a:p>
            <a:pPr lvl="1"/>
            <a:r>
              <a:rPr lang="en-US" sz="2400">
                <a:latin typeface="Arial" pitchFamily="34" charset="0"/>
              </a:rPr>
              <a:t>fibrous tissue</a:t>
            </a:r>
          </a:p>
        </p:txBody>
      </p:sp>
      <p:pic>
        <p:nvPicPr>
          <p:cNvPr id="21509" name="Picture 5" descr="endo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64050" y="1524000"/>
            <a:ext cx="4384675" cy="48006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M.E. Mermigas, DDS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10E1-3EFA-4576-896C-231670A5EACD}" type="slidenum">
              <a:rPr lang="en-US"/>
              <a:pPr/>
              <a:t>9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The Crown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Incisors have an incisal edge</a:t>
            </a:r>
          </a:p>
          <a:p>
            <a:r>
              <a:rPr lang="en-US">
                <a:latin typeface="Arial" pitchFamily="34" charset="0"/>
              </a:rPr>
              <a:t>Canines have a single cusp</a:t>
            </a:r>
          </a:p>
          <a:p>
            <a:r>
              <a:rPr lang="en-US">
                <a:latin typeface="Arial" pitchFamily="34" charset="0"/>
              </a:rPr>
              <a:t>Premolars and Molars have 2 or more cusps</a:t>
            </a:r>
          </a:p>
          <a:p>
            <a:r>
              <a:rPr lang="en-US">
                <a:latin typeface="Arial" pitchFamily="34" charset="0"/>
              </a:rPr>
              <a:t>These  are the cutting surfaces of the teeth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CCFFCC"/>
      </a:lt1>
      <a:dk2>
        <a:srgbClr val="000099"/>
      </a:dk2>
      <a:lt2>
        <a:srgbClr val="CCFFFF"/>
      </a:lt2>
      <a:accent1>
        <a:srgbClr val="00CC99"/>
      </a:accent1>
      <a:accent2>
        <a:srgbClr val="3333CC"/>
      </a:accent2>
      <a:accent3>
        <a:srgbClr val="AAAACA"/>
      </a:accent3>
      <a:accent4>
        <a:srgbClr val="AE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324</TotalTime>
  <Words>735</Words>
  <Application>Microsoft Office PowerPoint</Application>
  <PresentationFormat>On-screen Show (4:3)</PresentationFormat>
  <Paragraphs>167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Times New Roman</vt:lpstr>
      <vt:lpstr>Arial</vt:lpstr>
      <vt:lpstr>Blank Presentation</vt:lpstr>
      <vt:lpstr>Dental Anatomy</vt:lpstr>
      <vt:lpstr>Nomenclature</vt:lpstr>
      <vt:lpstr>Deciduous Teeth</vt:lpstr>
      <vt:lpstr>Deciduous Teeth</vt:lpstr>
      <vt:lpstr>Permanent Teeth</vt:lpstr>
      <vt:lpstr>The Crown and Root</vt:lpstr>
      <vt:lpstr>Dentin</vt:lpstr>
      <vt:lpstr>Pulp Chamber and Canal</vt:lpstr>
      <vt:lpstr>The Crown</vt:lpstr>
      <vt:lpstr>Incisor</vt:lpstr>
      <vt:lpstr>Canine</vt:lpstr>
      <vt:lpstr>Premolar</vt:lpstr>
      <vt:lpstr>Molar</vt:lpstr>
      <vt:lpstr>The Root</vt:lpstr>
      <vt:lpstr>Surfaces and Ridges</vt:lpstr>
      <vt:lpstr>Surfaces- named according to positions and uses</vt:lpstr>
      <vt:lpstr>Surfaces</vt:lpstr>
      <vt:lpstr>Proximal Surfaces</vt:lpstr>
      <vt:lpstr>Cusp</vt:lpstr>
      <vt:lpstr>Slide 20</vt:lpstr>
      <vt:lpstr>Tubercle</vt:lpstr>
      <vt:lpstr>Cingulum</vt:lpstr>
      <vt:lpstr>Slide 23</vt:lpstr>
      <vt:lpstr>Ridge</vt:lpstr>
      <vt:lpstr>Marginal Ridge</vt:lpstr>
      <vt:lpstr>Slide 26</vt:lpstr>
      <vt:lpstr>Triangular Ridges</vt:lpstr>
      <vt:lpstr>Slide 28</vt:lpstr>
      <vt:lpstr>Oblique Ridge</vt:lpstr>
      <vt:lpstr>Slide 30</vt:lpstr>
      <vt:lpstr>Fossa</vt:lpstr>
      <vt:lpstr>Slide 32</vt:lpstr>
      <vt:lpstr>Sulcus</vt:lpstr>
      <vt:lpstr>Slide 34</vt:lpstr>
      <vt:lpstr>Developmental Groove</vt:lpstr>
      <vt:lpstr>Slide 36</vt:lpstr>
      <vt:lpstr>Pits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And Oral Anatomy</dc:title>
  <dc:creator>Michael</dc:creator>
  <cp:lastModifiedBy>USER1</cp:lastModifiedBy>
  <cp:revision>9</cp:revision>
  <cp:lastPrinted>1999-08-07T18:02:46Z</cp:lastPrinted>
  <dcterms:created xsi:type="dcterms:W3CDTF">1999-08-07T16:18:49Z</dcterms:created>
  <dcterms:modified xsi:type="dcterms:W3CDTF">2012-05-20T15:15:58Z</dcterms:modified>
</cp:coreProperties>
</file>